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
  </p:notesMasterIdLst>
  <p:sldIdLst>
    <p:sldId id="256" r:id="rId2"/>
  </p:sldIdLst>
  <p:sldSz cx="21374100" cy="15113000"/>
  <p:notesSz cx="6858000" cy="9144000"/>
  <p:embeddedFontLst>
    <p:embeddedFont>
      <p:font typeface="Nourd" panose="020B0604020202020204" charset="0"/>
      <p:regular r:id="rId4"/>
    </p:embeddedFont>
    <p:embeddedFont>
      <p:font typeface="Nourd Bold" panose="020B0604020202020204" charset="0"/>
      <p:regular r:id="rId5"/>
    </p:embeddedFont>
    <p:embeddedFont>
      <p:font typeface="Nourd Heavy" panose="020B0604020202020204" charset="0"/>
      <p:regular r:id="rId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p:scale>
          <a:sx n="58" d="100"/>
          <a:sy n="58" d="100"/>
        </p:scale>
        <p:origin x="-125" y="16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notesMaster" Target="notesMasters/notesMaster1.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5" Type="http://schemas.openxmlformats.org/officeDocument/2006/relationships/font" Target="fonts/font2.fntdata"/><Relationship Id="rId10" Type="http://schemas.openxmlformats.org/officeDocument/2006/relationships/tableStyles" Target="tableStyles.xml"/><Relationship Id="rId4" Type="http://schemas.openxmlformats.org/officeDocument/2006/relationships/font" Target="fonts/font1.fntdata"/><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5904E5-9667-47F9-8F7E-38A9BDE277BA}" type="datetimeFigureOut">
              <a:rPr lang="en-GB" smtClean="0"/>
              <a:t>01/03/2026</a:t>
            </a:fld>
            <a:endParaRPr lang="en-GB"/>
          </a:p>
        </p:txBody>
      </p:sp>
      <p:sp>
        <p:nvSpPr>
          <p:cNvPr id="4" name="Slide Image Placeholder 3"/>
          <p:cNvSpPr>
            <a:spLocks noGrp="1" noRot="1" noChangeAspect="1"/>
          </p:cNvSpPr>
          <p:nvPr>
            <p:ph type="sldImg" idx="2"/>
          </p:nvPr>
        </p:nvSpPr>
        <p:spPr>
          <a:xfrm>
            <a:off x="1246188" y="1143000"/>
            <a:ext cx="43656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EA7B02-3155-4F9C-8ADE-B51F24ADF89D}" type="slidenum">
              <a:rPr lang="en-GB" smtClean="0"/>
              <a:t>‹#›</a:t>
            </a:fld>
            <a:endParaRPr lang="en-GB"/>
          </a:p>
        </p:txBody>
      </p:sp>
    </p:spTree>
    <p:extLst>
      <p:ext uri="{BB962C8B-B14F-4D97-AF65-F5344CB8AC3E}">
        <p14:creationId xmlns:p14="http://schemas.microsoft.com/office/powerpoint/2010/main" val="14591808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1EA7B02-3155-4F9C-8ADE-B51F24ADF89D}" type="slidenum">
              <a:rPr lang="en-GB" smtClean="0"/>
              <a:t>1</a:t>
            </a:fld>
            <a:endParaRPr lang="en-GB"/>
          </a:p>
        </p:txBody>
      </p:sp>
    </p:spTree>
    <p:extLst>
      <p:ext uri="{BB962C8B-B14F-4D97-AF65-F5344CB8AC3E}">
        <p14:creationId xmlns:p14="http://schemas.microsoft.com/office/powerpoint/2010/main" val="40148470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png"/><Relationship Id="rId3" Type="http://schemas.openxmlformats.org/officeDocument/2006/relationships/image" Target="../media/image1.jpeg"/><Relationship Id="rId7" Type="http://schemas.openxmlformats.org/officeDocument/2006/relationships/image" Target="../media/image5.png"/><Relationship Id="rId12"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 Id="rId14" Type="http://schemas.openxmlformats.org/officeDocument/2006/relationships/image" Target="../media/image12.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231244" y="-361530"/>
            <a:ext cx="20842763" cy="3752039"/>
          </a:xfrm>
          <a:prstGeom prst="rect">
            <a:avLst/>
          </a:prstGeom>
          <a:solidFill>
            <a:srgbClr val="D8402A"/>
          </a:solidFill>
        </p:spPr>
        <p:txBody>
          <a:bodyPr/>
          <a:lstStyle/>
          <a:p>
            <a:endParaRPr lang="en-GB" dirty="0"/>
          </a:p>
        </p:txBody>
      </p:sp>
      <p:sp>
        <p:nvSpPr>
          <p:cNvPr id="3" name="AutoShape 3"/>
          <p:cNvSpPr/>
          <p:nvPr/>
        </p:nvSpPr>
        <p:spPr>
          <a:xfrm>
            <a:off x="175258" y="7446820"/>
            <a:ext cx="10018703" cy="3621378"/>
          </a:xfrm>
          <a:prstGeom prst="rect">
            <a:avLst/>
          </a:prstGeom>
          <a:solidFill>
            <a:srgbClr val="FFC23B">
              <a:alpha val="29804"/>
            </a:srgbClr>
          </a:solidFill>
        </p:spPr>
        <p:txBody>
          <a:bodyPr/>
          <a:lstStyle/>
          <a:p>
            <a:endParaRPr lang="en-GB"/>
          </a:p>
        </p:txBody>
      </p:sp>
      <p:sp>
        <p:nvSpPr>
          <p:cNvPr id="5" name="AutoShape 5"/>
          <p:cNvSpPr/>
          <p:nvPr/>
        </p:nvSpPr>
        <p:spPr>
          <a:xfrm>
            <a:off x="10269634" y="12308403"/>
            <a:ext cx="10843748" cy="2804597"/>
          </a:xfrm>
          <a:prstGeom prst="rect">
            <a:avLst/>
          </a:prstGeom>
          <a:solidFill>
            <a:srgbClr val="FFC23B"/>
          </a:solidFill>
        </p:spPr>
        <p:txBody>
          <a:bodyPr/>
          <a:lstStyle/>
          <a:p>
            <a:endParaRPr lang="en-GB"/>
          </a:p>
        </p:txBody>
      </p:sp>
      <p:sp>
        <p:nvSpPr>
          <p:cNvPr id="6" name="AutoShape 6"/>
          <p:cNvSpPr/>
          <p:nvPr/>
        </p:nvSpPr>
        <p:spPr>
          <a:xfrm>
            <a:off x="270618" y="3442314"/>
            <a:ext cx="20842763" cy="0"/>
          </a:xfrm>
          <a:prstGeom prst="line">
            <a:avLst/>
          </a:prstGeom>
          <a:ln w="38100" cap="flat">
            <a:solidFill>
              <a:srgbClr val="11265D"/>
            </a:solidFill>
            <a:prstDash val="solid"/>
            <a:headEnd type="none" w="sm" len="sm"/>
            <a:tailEnd type="none" w="sm" len="sm"/>
          </a:ln>
        </p:spPr>
        <p:txBody>
          <a:bodyPr/>
          <a:lstStyle/>
          <a:p>
            <a:endParaRPr lang="en-GB"/>
          </a:p>
        </p:txBody>
      </p:sp>
      <p:sp>
        <p:nvSpPr>
          <p:cNvPr id="7" name="AutoShape 7"/>
          <p:cNvSpPr/>
          <p:nvPr/>
        </p:nvSpPr>
        <p:spPr>
          <a:xfrm>
            <a:off x="270618" y="7520625"/>
            <a:ext cx="9999015" cy="0"/>
          </a:xfrm>
          <a:prstGeom prst="line">
            <a:avLst/>
          </a:prstGeom>
          <a:ln w="38100" cap="flat">
            <a:solidFill>
              <a:srgbClr val="11265D"/>
            </a:solidFill>
            <a:prstDash val="solid"/>
            <a:headEnd type="none" w="sm" len="sm"/>
            <a:tailEnd type="none" w="sm" len="sm"/>
          </a:ln>
        </p:spPr>
        <p:txBody>
          <a:bodyPr/>
          <a:lstStyle/>
          <a:p>
            <a:endParaRPr lang="en-GB"/>
          </a:p>
        </p:txBody>
      </p:sp>
      <p:sp>
        <p:nvSpPr>
          <p:cNvPr id="8" name="AutoShape 8"/>
          <p:cNvSpPr/>
          <p:nvPr/>
        </p:nvSpPr>
        <p:spPr>
          <a:xfrm>
            <a:off x="175258" y="11096247"/>
            <a:ext cx="10055001" cy="21980"/>
          </a:xfrm>
          <a:prstGeom prst="line">
            <a:avLst/>
          </a:prstGeom>
          <a:ln w="38100" cap="flat">
            <a:solidFill>
              <a:srgbClr val="11265D"/>
            </a:solidFill>
            <a:prstDash val="solid"/>
            <a:headEnd type="none" w="sm" len="sm"/>
            <a:tailEnd type="none" w="sm" len="sm"/>
          </a:ln>
        </p:spPr>
        <p:txBody>
          <a:bodyPr/>
          <a:lstStyle/>
          <a:p>
            <a:endParaRPr lang="en-GB"/>
          </a:p>
        </p:txBody>
      </p:sp>
      <p:sp>
        <p:nvSpPr>
          <p:cNvPr id="9" name="AutoShape 9"/>
          <p:cNvSpPr/>
          <p:nvPr/>
        </p:nvSpPr>
        <p:spPr>
          <a:xfrm flipH="1">
            <a:off x="10248610" y="3442314"/>
            <a:ext cx="40710" cy="11639759"/>
          </a:xfrm>
          <a:prstGeom prst="line">
            <a:avLst/>
          </a:prstGeom>
          <a:ln w="38100" cap="flat">
            <a:solidFill>
              <a:srgbClr val="11265D"/>
            </a:solidFill>
            <a:prstDash val="solid"/>
            <a:headEnd type="none" w="sm" len="sm"/>
            <a:tailEnd type="none" w="sm" len="sm"/>
          </a:ln>
        </p:spPr>
        <p:txBody>
          <a:bodyPr/>
          <a:lstStyle/>
          <a:p>
            <a:endParaRPr lang="en-GB"/>
          </a:p>
        </p:txBody>
      </p:sp>
      <p:sp>
        <p:nvSpPr>
          <p:cNvPr id="10" name="AutoShape 10"/>
          <p:cNvSpPr/>
          <p:nvPr/>
        </p:nvSpPr>
        <p:spPr>
          <a:xfrm>
            <a:off x="5957261" y="3390509"/>
            <a:ext cx="0" cy="4169491"/>
          </a:xfrm>
          <a:prstGeom prst="line">
            <a:avLst/>
          </a:prstGeom>
          <a:ln w="38100" cap="flat">
            <a:solidFill>
              <a:srgbClr val="11265D"/>
            </a:solidFill>
            <a:prstDash val="solid"/>
            <a:headEnd type="none" w="sm" len="sm"/>
            <a:tailEnd type="none" w="sm" len="sm"/>
          </a:ln>
        </p:spPr>
        <p:txBody>
          <a:bodyPr/>
          <a:lstStyle/>
          <a:p>
            <a:endParaRPr lang="en-GB"/>
          </a:p>
        </p:txBody>
      </p:sp>
      <p:grpSp>
        <p:nvGrpSpPr>
          <p:cNvPr id="11" name="Group 11"/>
          <p:cNvGrpSpPr/>
          <p:nvPr/>
        </p:nvGrpSpPr>
        <p:grpSpPr>
          <a:xfrm>
            <a:off x="270618" y="7576749"/>
            <a:ext cx="6338374" cy="773400"/>
            <a:chOff x="0" y="0"/>
            <a:chExt cx="8451165" cy="1031200"/>
          </a:xfrm>
        </p:grpSpPr>
        <p:sp>
          <p:nvSpPr>
            <p:cNvPr id="12" name="AutoShape 12"/>
            <p:cNvSpPr/>
            <p:nvPr/>
          </p:nvSpPr>
          <p:spPr>
            <a:xfrm>
              <a:off x="0" y="0"/>
              <a:ext cx="8451165" cy="724197"/>
            </a:xfrm>
            <a:prstGeom prst="rect">
              <a:avLst/>
            </a:prstGeom>
            <a:solidFill>
              <a:srgbClr val="11265D"/>
            </a:solidFill>
          </p:spPr>
          <p:txBody>
            <a:bodyPr/>
            <a:lstStyle/>
            <a:p>
              <a:endParaRPr lang="en-GB"/>
            </a:p>
          </p:txBody>
        </p:sp>
        <p:sp>
          <p:nvSpPr>
            <p:cNvPr id="13" name="TextBox 13"/>
            <p:cNvSpPr txBox="1"/>
            <p:nvPr/>
          </p:nvSpPr>
          <p:spPr>
            <a:xfrm>
              <a:off x="171982" y="98004"/>
              <a:ext cx="8224915" cy="933196"/>
            </a:xfrm>
            <a:prstGeom prst="rect">
              <a:avLst/>
            </a:prstGeom>
          </p:spPr>
          <p:txBody>
            <a:bodyPr lIns="0" tIns="0" rIns="0" bIns="0" rtlCol="0" anchor="t">
              <a:spAutoFit/>
            </a:bodyPr>
            <a:lstStyle/>
            <a:p>
              <a:pPr marL="0" lvl="0" indent="0" algn="ctr">
                <a:lnSpc>
                  <a:spcPts val="2897"/>
                </a:lnSpc>
                <a:spcBef>
                  <a:spcPct val="0"/>
                </a:spcBef>
              </a:pPr>
              <a:r>
                <a:rPr lang="en-US" sz="2069" b="1">
                  <a:solidFill>
                    <a:srgbClr val="FFFFFF"/>
                  </a:solidFill>
                  <a:latin typeface="Nourd Heavy"/>
                  <a:ea typeface="Nourd Heavy"/>
                  <a:cs typeface="Nourd Heavy"/>
                  <a:sym typeface="Nourd Heavy"/>
                </a:rPr>
                <a:t>Welsh Culture and National Identity</a:t>
              </a:r>
            </a:p>
            <a:p>
              <a:pPr marL="0" lvl="0" indent="0" algn="ctr">
                <a:lnSpc>
                  <a:spcPts val="2897"/>
                </a:lnSpc>
                <a:spcBef>
                  <a:spcPct val="0"/>
                </a:spcBef>
              </a:pPr>
              <a:endParaRPr lang="en-US" sz="2069" b="1">
                <a:solidFill>
                  <a:srgbClr val="FFFFFF"/>
                </a:solidFill>
                <a:latin typeface="Nourd Heavy"/>
                <a:ea typeface="Nourd Heavy"/>
                <a:cs typeface="Nourd Heavy"/>
                <a:sym typeface="Nourd Heavy"/>
              </a:endParaRPr>
            </a:p>
          </p:txBody>
        </p:sp>
      </p:grpSp>
      <p:grpSp>
        <p:nvGrpSpPr>
          <p:cNvPr id="14" name="Group 14"/>
          <p:cNvGrpSpPr/>
          <p:nvPr/>
        </p:nvGrpSpPr>
        <p:grpSpPr>
          <a:xfrm>
            <a:off x="270618" y="3534867"/>
            <a:ext cx="2264022" cy="550846"/>
            <a:chOff x="0" y="0"/>
            <a:chExt cx="3018696" cy="734462"/>
          </a:xfrm>
        </p:grpSpPr>
        <p:sp>
          <p:nvSpPr>
            <p:cNvPr id="15" name="AutoShape 15"/>
            <p:cNvSpPr/>
            <p:nvPr/>
          </p:nvSpPr>
          <p:spPr>
            <a:xfrm>
              <a:off x="0" y="0"/>
              <a:ext cx="3018696" cy="734462"/>
            </a:xfrm>
            <a:prstGeom prst="rect">
              <a:avLst/>
            </a:prstGeom>
            <a:solidFill>
              <a:srgbClr val="11265D"/>
            </a:solidFill>
          </p:spPr>
          <p:txBody>
            <a:bodyPr/>
            <a:lstStyle/>
            <a:p>
              <a:endParaRPr lang="en-GB"/>
            </a:p>
          </p:txBody>
        </p:sp>
        <p:sp>
          <p:nvSpPr>
            <p:cNvPr id="16" name="TextBox 16"/>
            <p:cNvSpPr txBox="1"/>
            <p:nvPr/>
          </p:nvSpPr>
          <p:spPr>
            <a:xfrm>
              <a:off x="223609" y="127417"/>
              <a:ext cx="2451476" cy="458100"/>
            </a:xfrm>
            <a:prstGeom prst="rect">
              <a:avLst/>
            </a:prstGeom>
          </p:spPr>
          <p:txBody>
            <a:bodyPr lIns="0" tIns="0" rIns="0" bIns="0" rtlCol="0" anchor="t">
              <a:spAutoFit/>
            </a:bodyPr>
            <a:lstStyle/>
            <a:p>
              <a:pPr marL="0" lvl="0" indent="0" algn="ctr">
                <a:lnSpc>
                  <a:spcPts val="2893"/>
                </a:lnSpc>
                <a:spcBef>
                  <a:spcPct val="0"/>
                </a:spcBef>
              </a:pPr>
              <a:r>
                <a:rPr lang="en-US" sz="2066" b="1" dirty="0">
                  <a:solidFill>
                    <a:srgbClr val="FFFFFF"/>
                  </a:solidFill>
                  <a:latin typeface="Nourd Heavy"/>
                  <a:ea typeface="Nourd Heavy"/>
                  <a:cs typeface="Nourd Heavy"/>
                  <a:sym typeface="Nourd Heavy"/>
                </a:rPr>
                <a:t>Introduction</a:t>
              </a:r>
            </a:p>
          </p:txBody>
        </p:sp>
      </p:grpSp>
      <p:grpSp>
        <p:nvGrpSpPr>
          <p:cNvPr id="17" name="Group 17"/>
          <p:cNvGrpSpPr/>
          <p:nvPr/>
        </p:nvGrpSpPr>
        <p:grpSpPr>
          <a:xfrm>
            <a:off x="185104" y="11107237"/>
            <a:ext cx="6404200" cy="806638"/>
            <a:chOff x="0" y="0"/>
            <a:chExt cx="8450300" cy="1075517"/>
          </a:xfrm>
        </p:grpSpPr>
        <p:sp>
          <p:nvSpPr>
            <p:cNvPr id="18" name="AutoShape 18"/>
            <p:cNvSpPr/>
            <p:nvPr/>
          </p:nvSpPr>
          <p:spPr>
            <a:xfrm>
              <a:off x="0" y="0"/>
              <a:ext cx="8450300" cy="734462"/>
            </a:xfrm>
            <a:prstGeom prst="rect">
              <a:avLst/>
            </a:prstGeom>
            <a:solidFill>
              <a:srgbClr val="11265D"/>
            </a:solidFill>
          </p:spPr>
          <p:txBody>
            <a:bodyPr/>
            <a:lstStyle/>
            <a:p>
              <a:endParaRPr lang="en-GB"/>
            </a:p>
          </p:txBody>
        </p:sp>
        <p:sp>
          <p:nvSpPr>
            <p:cNvPr id="19" name="TextBox 19"/>
            <p:cNvSpPr txBox="1"/>
            <p:nvPr/>
          </p:nvSpPr>
          <p:spPr>
            <a:xfrm>
              <a:off x="80182" y="127417"/>
              <a:ext cx="8151219" cy="948100"/>
            </a:xfrm>
            <a:prstGeom prst="rect">
              <a:avLst/>
            </a:prstGeom>
          </p:spPr>
          <p:txBody>
            <a:bodyPr lIns="0" tIns="0" rIns="0" bIns="0" rtlCol="0" anchor="t">
              <a:spAutoFit/>
            </a:bodyPr>
            <a:lstStyle/>
            <a:p>
              <a:pPr marL="0" lvl="0" indent="0" algn="ctr">
                <a:lnSpc>
                  <a:spcPts val="2893"/>
                </a:lnSpc>
                <a:spcBef>
                  <a:spcPct val="0"/>
                </a:spcBef>
              </a:pPr>
              <a:r>
                <a:rPr lang="en-US" sz="2066" b="1" dirty="0">
                  <a:solidFill>
                    <a:srgbClr val="FFFFFF"/>
                  </a:solidFill>
                  <a:latin typeface="Nourd Heavy"/>
                  <a:ea typeface="Nourd Heavy"/>
                  <a:cs typeface="Nourd Heavy"/>
                  <a:sym typeface="Nourd Heavy"/>
                </a:rPr>
                <a:t>The Role of the Welsh Language in Care Delivery</a:t>
              </a:r>
            </a:p>
          </p:txBody>
        </p:sp>
      </p:grpSp>
      <p:grpSp>
        <p:nvGrpSpPr>
          <p:cNvPr id="20" name="Group 20"/>
          <p:cNvGrpSpPr/>
          <p:nvPr/>
        </p:nvGrpSpPr>
        <p:grpSpPr>
          <a:xfrm>
            <a:off x="10289321" y="3442314"/>
            <a:ext cx="10824061" cy="806638"/>
            <a:chOff x="0" y="0"/>
            <a:chExt cx="14432081" cy="1075517"/>
          </a:xfrm>
        </p:grpSpPr>
        <p:sp>
          <p:nvSpPr>
            <p:cNvPr id="21" name="AutoShape 21"/>
            <p:cNvSpPr/>
            <p:nvPr/>
          </p:nvSpPr>
          <p:spPr>
            <a:xfrm>
              <a:off x="0" y="0"/>
              <a:ext cx="14432081" cy="995938"/>
            </a:xfrm>
            <a:prstGeom prst="rect">
              <a:avLst/>
            </a:prstGeom>
            <a:solidFill>
              <a:srgbClr val="11265D"/>
            </a:solidFill>
          </p:spPr>
          <p:txBody>
            <a:bodyPr/>
            <a:lstStyle/>
            <a:p>
              <a:endParaRPr lang="en-GB"/>
            </a:p>
          </p:txBody>
        </p:sp>
        <p:sp>
          <p:nvSpPr>
            <p:cNvPr id="22" name="TextBox 22"/>
            <p:cNvSpPr txBox="1"/>
            <p:nvPr/>
          </p:nvSpPr>
          <p:spPr>
            <a:xfrm>
              <a:off x="127328" y="127417"/>
              <a:ext cx="14065321" cy="948100"/>
            </a:xfrm>
            <a:prstGeom prst="rect">
              <a:avLst/>
            </a:prstGeom>
          </p:spPr>
          <p:txBody>
            <a:bodyPr lIns="0" tIns="0" rIns="0" bIns="0" rtlCol="0" anchor="t">
              <a:spAutoFit/>
            </a:bodyPr>
            <a:lstStyle/>
            <a:p>
              <a:pPr marL="0" lvl="0" indent="0" algn="ctr">
                <a:lnSpc>
                  <a:spcPts val="2893"/>
                </a:lnSpc>
                <a:spcBef>
                  <a:spcPct val="0"/>
                </a:spcBef>
              </a:pPr>
              <a:r>
                <a:rPr lang="en-US" sz="2066" b="1">
                  <a:solidFill>
                    <a:srgbClr val="FFFFFF"/>
                  </a:solidFill>
                  <a:latin typeface="Nourd Heavy"/>
                  <a:ea typeface="Nourd Heavy"/>
                  <a:cs typeface="Nourd Heavy"/>
                  <a:sym typeface="Nourd Heavy"/>
                </a:rPr>
                <a:t>Policy and Legislative Framework in Wales</a:t>
              </a:r>
            </a:p>
            <a:p>
              <a:pPr marL="0" lvl="0" indent="0" algn="ctr">
                <a:lnSpc>
                  <a:spcPts val="2893"/>
                </a:lnSpc>
                <a:spcBef>
                  <a:spcPct val="0"/>
                </a:spcBef>
              </a:pPr>
              <a:endParaRPr lang="en-US" sz="2066" b="1">
                <a:solidFill>
                  <a:srgbClr val="FFFFFF"/>
                </a:solidFill>
                <a:latin typeface="Nourd Heavy"/>
                <a:ea typeface="Nourd Heavy"/>
                <a:cs typeface="Nourd Heavy"/>
                <a:sym typeface="Nourd Heavy"/>
              </a:endParaRPr>
            </a:p>
          </p:txBody>
        </p:sp>
      </p:grpSp>
      <p:grpSp>
        <p:nvGrpSpPr>
          <p:cNvPr id="23" name="Group 23"/>
          <p:cNvGrpSpPr/>
          <p:nvPr/>
        </p:nvGrpSpPr>
        <p:grpSpPr>
          <a:xfrm>
            <a:off x="10289321" y="12308403"/>
            <a:ext cx="1950215" cy="550846"/>
            <a:chOff x="0" y="0"/>
            <a:chExt cx="2600287" cy="734462"/>
          </a:xfrm>
        </p:grpSpPr>
        <p:sp>
          <p:nvSpPr>
            <p:cNvPr id="24" name="AutoShape 24"/>
            <p:cNvSpPr/>
            <p:nvPr/>
          </p:nvSpPr>
          <p:spPr>
            <a:xfrm>
              <a:off x="0" y="0"/>
              <a:ext cx="2600287" cy="734462"/>
            </a:xfrm>
            <a:prstGeom prst="rect">
              <a:avLst/>
            </a:prstGeom>
            <a:solidFill>
              <a:srgbClr val="11265D"/>
            </a:solidFill>
          </p:spPr>
          <p:txBody>
            <a:bodyPr/>
            <a:lstStyle/>
            <a:p>
              <a:endParaRPr lang="en-GB"/>
            </a:p>
          </p:txBody>
        </p:sp>
        <p:sp>
          <p:nvSpPr>
            <p:cNvPr id="25" name="TextBox 25"/>
            <p:cNvSpPr txBox="1"/>
            <p:nvPr/>
          </p:nvSpPr>
          <p:spPr>
            <a:xfrm>
              <a:off x="215052" y="127417"/>
              <a:ext cx="2206891" cy="458100"/>
            </a:xfrm>
            <a:prstGeom prst="rect">
              <a:avLst/>
            </a:prstGeom>
          </p:spPr>
          <p:txBody>
            <a:bodyPr lIns="0" tIns="0" rIns="0" bIns="0" rtlCol="0" anchor="t">
              <a:spAutoFit/>
            </a:bodyPr>
            <a:lstStyle/>
            <a:p>
              <a:pPr marL="0" lvl="0" indent="0" algn="ctr">
                <a:lnSpc>
                  <a:spcPts val="2893"/>
                </a:lnSpc>
                <a:spcBef>
                  <a:spcPct val="0"/>
                </a:spcBef>
              </a:pPr>
              <a:r>
                <a:rPr lang="en-US" sz="2066" b="1">
                  <a:solidFill>
                    <a:srgbClr val="FFFFFF"/>
                  </a:solidFill>
                  <a:latin typeface="Nourd Heavy"/>
                  <a:ea typeface="Nourd Heavy"/>
                  <a:cs typeface="Nourd Heavy"/>
                  <a:sym typeface="Nourd Heavy"/>
                </a:rPr>
                <a:t>Conclusion</a:t>
              </a:r>
            </a:p>
          </p:txBody>
        </p:sp>
      </p:grpSp>
      <p:sp>
        <p:nvSpPr>
          <p:cNvPr id="26" name="Freeform 26"/>
          <p:cNvSpPr/>
          <p:nvPr/>
        </p:nvSpPr>
        <p:spPr>
          <a:xfrm>
            <a:off x="9369576" y="786364"/>
            <a:ext cx="3421585" cy="2052951"/>
          </a:xfrm>
          <a:custGeom>
            <a:avLst/>
            <a:gdLst/>
            <a:ahLst/>
            <a:cxnLst/>
            <a:rect l="l" t="t" r="r" b="b"/>
            <a:pathLst>
              <a:path w="3421585" h="2052951">
                <a:moveTo>
                  <a:pt x="0" y="0"/>
                </a:moveTo>
                <a:lnTo>
                  <a:pt x="3421585" y="0"/>
                </a:lnTo>
                <a:lnTo>
                  <a:pt x="3421585" y="2052951"/>
                </a:lnTo>
                <a:lnTo>
                  <a:pt x="0" y="2052951"/>
                </a:lnTo>
                <a:lnTo>
                  <a:pt x="0" y="0"/>
                </a:lnTo>
                <a:close/>
              </a:path>
            </a:pathLst>
          </a:custGeom>
          <a:blipFill>
            <a:blip r:embed="rId3"/>
            <a:stretch>
              <a:fillRect/>
            </a:stretch>
          </a:blipFill>
        </p:spPr>
        <p:txBody>
          <a:bodyPr/>
          <a:lstStyle/>
          <a:p>
            <a:endParaRPr lang="en-GB"/>
          </a:p>
        </p:txBody>
      </p:sp>
      <p:sp>
        <p:nvSpPr>
          <p:cNvPr id="27" name="AutoShape 27"/>
          <p:cNvSpPr/>
          <p:nvPr/>
        </p:nvSpPr>
        <p:spPr>
          <a:xfrm>
            <a:off x="10269634" y="12330568"/>
            <a:ext cx="10843748" cy="0"/>
          </a:xfrm>
          <a:prstGeom prst="line">
            <a:avLst/>
          </a:prstGeom>
          <a:ln w="38100" cap="flat">
            <a:solidFill>
              <a:srgbClr val="11265D"/>
            </a:solidFill>
            <a:prstDash val="solid"/>
            <a:headEnd type="none" w="sm" len="sm"/>
            <a:tailEnd type="none" w="sm" len="sm"/>
          </a:ln>
        </p:spPr>
        <p:txBody>
          <a:bodyPr/>
          <a:lstStyle/>
          <a:p>
            <a:endParaRPr lang="en-GB"/>
          </a:p>
        </p:txBody>
      </p:sp>
      <p:sp>
        <p:nvSpPr>
          <p:cNvPr id="28" name="AutoShape 28"/>
          <p:cNvSpPr/>
          <p:nvPr/>
        </p:nvSpPr>
        <p:spPr>
          <a:xfrm>
            <a:off x="10309009" y="8662574"/>
            <a:ext cx="5392343" cy="3621378"/>
          </a:xfrm>
          <a:prstGeom prst="rect">
            <a:avLst/>
          </a:prstGeom>
          <a:solidFill>
            <a:srgbClr val="FFC23B">
              <a:alpha val="29804"/>
            </a:srgbClr>
          </a:solidFill>
          <a:ln cap="sq">
            <a:noFill/>
            <a:prstDash val="solid"/>
            <a:miter/>
          </a:ln>
        </p:spPr>
        <p:txBody>
          <a:bodyPr/>
          <a:lstStyle/>
          <a:p>
            <a:endParaRPr lang="en-GB"/>
          </a:p>
        </p:txBody>
      </p:sp>
      <p:sp>
        <p:nvSpPr>
          <p:cNvPr id="29" name="AutoShape 29"/>
          <p:cNvSpPr/>
          <p:nvPr/>
        </p:nvSpPr>
        <p:spPr>
          <a:xfrm>
            <a:off x="15721039" y="8662574"/>
            <a:ext cx="5392343" cy="3621378"/>
          </a:xfrm>
          <a:prstGeom prst="rect">
            <a:avLst/>
          </a:prstGeom>
          <a:solidFill>
            <a:srgbClr val="FFC23B">
              <a:alpha val="29804"/>
            </a:srgbClr>
          </a:solidFill>
          <a:ln cap="sq">
            <a:noFill/>
            <a:prstDash val="solid"/>
            <a:miter/>
          </a:ln>
        </p:spPr>
        <p:txBody>
          <a:bodyPr/>
          <a:lstStyle/>
          <a:p>
            <a:endParaRPr lang="en-GB"/>
          </a:p>
        </p:txBody>
      </p:sp>
      <p:grpSp>
        <p:nvGrpSpPr>
          <p:cNvPr id="30" name="Group 30"/>
          <p:cNvGrpSpPr/>
          <p:nvPr/>
        </p:nvGrpSpPr>
        <p:grpSpPr>
          <a:xfrm>
            <a:off x="10269634" y="8662574"/>
            <a:ext cx="5354562" cy="1174138"/>
            <a:chOff x="0" y="0"/>
            <a:chExt cx="7139415" cy="1565517"/>
          </a:xfrm>
        </p:grpSpPr>
        <p:sp>
          <p:nvSpPr>
            <p:cNvPr id="31" name="AutoShape 31"/>
            <p:cNvSpPr/>
            <p:nvPr/>
          </p:nvSpPr>
          <p:spPr>
            <a:xfrm>
              <a:off x="0" y="0"/>
              <a:ext cx="7139415" cy="1273727"/>
            </a:xfrm>
            <a:prstGeom prst="rect">
              <a:avLst/>
            </a:prstGeom>
            <a:solidFill>
              <a:srgbClr val="11265D"/>
            </a:solidFill>
          </p:spPr>
          <p:txBody>
            <a:bodyPr/>
            <a:lstStyle/>
            <a:p>
              <a:endParaRPr lang="en-GB"/>
            </a:p>
          </p:txBody>
        </p:sp>
        <p:sp>
          <p:nvSpPr>
            <p:cNvPr id="32" name="TextBox 32"/>
            <p:cNvSpPr txBox="1"/>
            <p:nvPr/>
          </p:nvSpPr>
          <p:spPr>
            <a:xfrm>
              <a:off x="0" y="127417"/>
              <a:ext cx="6989912" cy="1438100"/>
            </a:xfrm>
            <a:prstGeom prst="rect">
              <a:avLst/>
            </a:prstGeom>
          </p:spPr>
          <p:txBody>
            <a:bodyPr lIns="0" tIns="0" rIns="0" bIns="0" rtlCol="0" anchor="t">
              <a:spAutoFit/>
            </a:bodyPr>
            <a:lstStyle/>
            <a:p>
              <a:pPr marL="0" lvl="0" indent="0" algn="ctr">
                <a:lnSpc>
                  <a:spcPts val="2893"/>
                </a:lnSpc>
                <a:spcBef>
                  <a:spcPct val="0"/>
                </a:spcBef>
              </a:pPr>
              <a:r>
                <a:rPr lang="en-US" sz="2066" b="1">
                  <a:solidFill>
                    <a:srgbClr val="FFFFFF"/>
                  </a:solidFill>
                  <a:latin typeface="Nourd Heavy"/>
                  <a:ea typeface="Nourd Heavy"/>
                  <a:cs typeface="Nourd Heavy"/>
                  <a:sym typeface="Nourd Heavy"/>
                </a:rPr>
                <a:t>Application to Health and Social Care Practice</a:t>
              </a:r>
            </a:p>
            <a:p>
              <a:pPr marL="0" lvl="0" indent="0" algn="ctr">
                <a:lnSpc>
                  <a:spcPts val="2893"/>
                </a:lnSpc>
                <a:spcBef>
                  <a:spcPct val="0"/>
                </a:spcBef>
              </a:pPr>
              <a:endParaRPr lang="en-US" sz="2066" b="1">
                <a:solidFill>
                  <a:srgbClr val="FFFFFF"/>
                </a:solidFill>
                <a:latin typeface="Nourd Heavy"/>
                <a:ea typeface="Nourd Heavy"/>
                <a:cs typeface="Nourd Heavy"/>
                <a:sym typeface="Nourd Heavy"/>
              </a:endParaRPr>
            </a:p>
          </p:txBody>
        </p:sp>
      </p:grpSp>
      <p:grpSp>
        <p:nvGrpSpPr>
          <p:cNvPr id="33" name="Group 33"/>
          <p:cNvGrpSpPr/>
          <p:nvPr/>
        </p:nvGrpSpPr>
        <p:grpSpPr>
          <a:xfrm>
            <a:off x="15671820" y="8646178"/>
            <a:ext cx="5402187" cy="918346"/>
            <a:chOff x="0" y="0"/>
            <a:chExt cx="7202915" cy="1224462"/>
          </a:xfrm>
        </p:grpSpPr>
        <p:sp>
          <p:nvSpPr>
            <p:cNvPr id="34" name="AutoShape 34"/>
            <p:cNvSpPr/>
            <p:nvPr/>
          </p:nvSpPr>
          <p:spPr>
            <a:xfrm>
              <a:off x="0" y="0"/>
              <a:ext cx="7202915" cy="1224462"/>
            </a:xfrm>
            <a:prstGeom prst="rect">
              <a:avLst/>
            </a:prstGeom>
            <a:solidFill>
              <a:srgbClr val="11265D"/>
            </a:solidFill>
          </p:spPr>
          <p:txBody>
            <a:bodyPr/>
            <a:lstStyle/>
            <a:p>
              <a:endParaRPr lang="en-GB"/>
            </a:p>
          </p:txBody>
        </p:sp>
        <p:sp>
          <p:nvSpPr>
            <p:cNvPr id="35" name="TextBox 35"/>
            <p:cNvSpPr txBox="1"/>
            <p:nvPr/>
          </p:nvSpPr>
          <p:spPr>
            <a:xfrm>
              <a:off x="533554" y="127417"/>
              <a:ext cx="5849470" cy="948100"/>
            </a:xfrm>
            <a:prstGeom prst="rect">
              <a:avLst/>
            </a:prstGeom>
          </p:spPr>
          <p:txBody>
            <a:bodyPr lIns="0" tIns="0" rIns="0" bIns="0" rtlCol="0" anchor="t">
              <a:spAutoFit/>
            </a:bodyPr>
            <a:lstStyle/>
            <a:p>
              <a:pPr marL="0" lvl="0" indent="0" algn="ctr">
                <a:lnSpc>
                  <a:spcPts val="2893"/>
                </a:lnSpc>
                <a:spcBef>
                  <a:spcPct val="0"/>
                </a:spcBef>
              </a:pPr>
              <a:r>
                <a:rPr lang="en-US" sz="2066" b="1">
                  <a:solidFill>
                    <a:srgbClr val="FFFFFF"/>
                  </a:solidFill>
                  <a:latin typeface="Nourd Heavy"/>
                  <a:ea typeface="Nourd Heavy"/>
                  <a:cs typeface="Nourd Heavy"/>
                  <a:sym typeface="Nourd Heavy"/>
                </a:rPr>
                <a:t>Challenges and Future Directions</a:t>
              </a:r>
            </a:p>
          </p:txBody>
        </p:sp>
      </p:grpSp>
      <p:sp>
        <p:nvSpPr>
          <p:cNvPr id="36" name="AutoShape 36"/>
          <p:cNvSpPr/>
          <p:nvPr/>
        </p:nvSpPr>
        <p:spPr>
          <a:xfrm>
            <a:off x="10269634" y="8646178"/>
            <a:ext cx="10804373" cy="16396"/>
          </a:xfrm>
          <a:prstGeom prst="line">
            <a:avLst/>
          </a:prstGeom>
          <a:ln w="38100" cap="flat">
            <a:solidFill>
              <a:srgbClr val="11265D"/>
            </a:solidFill>
            <a:prstDash val="solid"/>
            <a:headEnd type="none" w="sm" len="sm"/>
            <a:tailEnd type="none" w="sm" len="sm"/>
          </a:ln>
        </p:spPr>
        <p:txBody>
          <a:bodyPr/>
          <a:lstStyle/>
          <a:p>
            <a:endParaRPr lang="en-GB"/>
          </a:p>
        </p:txBody>
      </p:sp>
      <p:sp>
        <p:nvSpPr>
          <p:cNvPr id="37" name="AutoShape 37"/>
          <p:cNvSpPr/>
          <p:nvPr/>
        </p:nvSpPr>
        <p:spPr>
          <a:xfrm>
            <a:off x="15671820" y="8662574"/>
            <a:ext cx="0" cy="6401239"/>
          </a:xfrm>
          <a:prstGeom prst="line">
            <a:avLst/>
          </a:prstGeom>
          <a:ln w="38100" cap="flat">
            <a:solidFill>
              <a:srgbClr val="11265D"/>
            </a:solidFill>
            <a:prstDash val="solid"/>
            <a:headEnd type="none" w="sm" len="sm"/>
            <a:tailEnd type="none" w="sm" len="sm"/>
          </a:ln>
        </p:spPr>
        <p:txBody>
          <a:bodyPr/>
          <a:lstStyle/>
          <a:p>
            <a:endParaRPr lang="en-GB"/>
          </a:p>
        </p:txBody>
      </p:sp>
      <p:sp>
        <p:nvSpPr>
          <p:cNvPr id="38" name="TextBox 38"/>
          <p:cNvSpPr txBox="1"/>
          <p:nvPr/>
        </p:nvSpPr>
        <p:spPr>
          <a:xfrm>
            <a:off x="15825495" y="9648752"/>
            <a:ext cx="4990077" cy="2826992"/>
          </a:xfrm>
          <a:prstGeom prst="rect">
            <a:avLst/>
          </a:prstGeom>
        </p:spPr>
        <p:txBody>
          <a:bodyPr lIns="0" tIns="0" rIns="0" bIns="0" rtlCol="0" anchor="t">
            <a:spAutoFit/>
          </a:bodyPr>
          <a:lstStyle/>
          <a:p>
            <a:pPr marL="0" lvl="0" indent="0" algn="l">
              <a:lnSpc>
                <a:spcPts val="1679"/>
              </a:lnSpc>
              <a:spcBef>
                <a:spcPct val="0"/>
              </a:spcBef>
            </a:pPr>
            <a:r>
              <a:rPr lang="en-US" sz="1400" spc="5" dirty="0">
                <a:solidFill>
                  <a:srgbClr val="11265D"/>
                </a:solidFill>
                <a:latin typeface="Calibri" panose="020F0502020204030204" pitchFamily="34" charset="0"/>
                <a:ea typeface="Nourd"/>
                <a:cs typeface="Calibri" panose="020F0502020204030204" pitchFamily="34" charset="0"/>
                <a:sym typeface="Nourd"/>
              </a:rPr>
              <a:t> Although there are strong policy frameworks, there are issues with recruiting and retaining Welsh-speaking professionals in health and social care, as well as in maintaining the consistency of service delivery across the regions (Welsh Government, 2023b). Language skills and </a:t>
            </a:r>
            <a:r>
              <a:rPr lang="en-US" sz="1400" spc="5" dirty="0" err="1">
                <a:solidFill>
                  <a:srgbClr val="11265D"/>
                </a:solidFill>
                <a:latin typeface="Calibri" panose="020F0502020204030204" pitchFamily="34" charset="0"/>
                <a:ea typeface="Nourd"/>
                <a:cs typeface="Calibri" panose="020F0502020204030204" pitchFamily="34" charset="0"/>
                <a:sym typeface="Nourd"/>
              </a:rPr>
              <a:t>organisational</a:t>
            </a:r>
            <a:r>
              <a:rPr lang="en-US" sz="1400" spc="5" dirty="0">
                <a:solidFill>
                  <a:srgbClr val="11265D"/>
                </a:solidFill>
                <a:latin typeface="Calibri" panose="020F0502020204030204" pitchFamily="34" charset="0"/>
                <a:ea typeface="Nourd"/>
                <a:cs typeface="Calibri" panose="020F0502020204030204" pitchFamily="34" charset="0"/>
                <a:sym typeface="Nourd"/>
              </a:rPr>
              <a:t> commitment may vary resulting in the disruption of the Active Offer. The enhancement of Welsh-language training and education, enhanced monitoring and compliance systems, and also cultural consideration of service planning and evaluation are all part of the future priorities (Pennazio et al., 2022). These problems need to be addressed in order to ensure sustainability and equity so that Welsh-language and culturally appropriate care can be available to all service users within Wales. </a:t>
            </a:r>
          </a:p>
          <a:p>
            <a:pPr marL="0" lvl="0" indent="0" algn="l">
              <a:lnSpc>
                <a:spcPts val="1679"/>
              </a:lnSpc>
              <a:spcBef>
                <a:spcPct val="0"/>
              </a:spcBef>
            </a:pPr>
            <a:endParaRPr lang="en-US" sz="1400" spc="5" dirty="0">
              <a:solidFill>
                <a:srgbClr val="11265D"/>
              </a:solidFill>
              <a:latin typeface="Calibri" panose="020F0502020204030204" pitchFamily="34" charset="0"/>
              <a:ea typeface="Nourd"/>
              <a:cs typeface="Calibri" panose="020F0502020204030204" pitchFamily="34" charset="0"/>
              <a:sym typeface="Nourd"/>
            </a:endParaRPr>
          </a:p>
        </p:txBody>
      </p:sp>
      <p:sp>
        <p:nvSpPr>
          <p:cNvPr id="42" name="Freeform 42"/>
          <p:cNvSpPr/>
          <p:nvPr/>
        </p:nvSpPr>
        <p:spPr>
          <a:xfrm>
            <a:off x="6608992" y="12797483"/>
            <a:ext cx="3647575" cy="1378184"/>
          </a:xfrm>
          <a:custGeom>
            <a:avLst/>
            <a:gdLst/>
            <a:ahLst/>
            <a:cxnLst/>
            <a:rect l="l" t="t" r="r" b="b"/>
            <a:pathLst>
              <a:path w="3647575" h="1378184">
                <a:moveTo>
                  <a:pt x="0" y="0"/>
                </a:moveTo>
                <a:lnTo>
                  <a:pt x="3647575" y="0"/>
                </a:lnTo>
                <a:lnTo>
                  <a:pt x="3647575" y="1378184"/>
                </a:lnTo>
                <a:lnTo>
                  <a:pt x="0" y="1378184"/>
                </a:lnTo>
                <a:lnTo>
                  <a:pt x="0" y="0"/>
                </a:lnTo>
                <a:close/>
              </a:path>
            </a:pathLst>
          </a:custGeom>
          <a:blipFill>
            <a:blip r:embed="rId4"/>
            <a:stretch>
              <a:fillRect t="-3453" b="-3453"/>
            </a:stretch>
          </a:blipFill>
          <a:ln w="38100" cap="sq">
            <a:solidFill>
              <a:srgbClr val="11265D"/>
            </a:solidFill>
            <a:prstDash val="solid"/>
            <a:miter/>
          </a:ln>
        </p:spPr>
        <p:txBody>
          <a:bodyPr/>
          <a:lstStyle/>
          <a:p>
            <a:endParaRPr lang="en-GB"/>
          </a:p>
        </p:txBody>
      </p:sp>
      <p:sp>
        <p:nvSpPr>
          <p:cNvPr id="43" name="Freeform 43"/>
          <p:cNvSpPr/>
          <p:nvPr/>
        </p:nvSpPr>
        <p:spPr>
          <a:xfrm>
            <a:off x="6559197" y="11111811"/>
            <a:ext cx="3660641" cy="1520855"/>
          </a:xfrm>
          <a:custGeom>
            <a:avLst/>
            <a:gdLst/>
            <a:ahLst/>
            <a:cxnLst/>
            <a:rect l="l" t="t" r="r" b="b"/>
            <a:pathLst>
              <a:path w="3660641" h="1520855">
                <a:moveTo>
                  <a:pt x="0" y="0"/>
                </a:moveTo>
                <a:lnTo>
                  <a:pt x="3660642" y="0"/>
                </a:lnTo>
                <a:lnTo>
                  <a:pt x="3660642" y="1520855"/>
                </a:lnTo>
                <a:lnTo>
                  <a:pt x="0" y="1520855"/>
                </a:lnTo>
                <a:lnTo>
                  <a:pt x="0" y="0"/>
                </a:lnTo>
                <a:close/>
              </a:path>
            </a:pathLst>
          </a:custGeom>
          <a:blipFill>
            <a:blip r:embed="rId5"/>
            <a:stretch>
              <a:fillRect t="-15478" b="-17984"/>
            </a:stretch>
          </a:blipFill>
          <a:ln cap="sq">
            <a:noFill/>
            <a:prstDash val="solid"/>
            <a:miter/>
          </a:ln>
        </p:spPr>
        <p:txBody>
          <a:bodyPr/>
          <a:lstStyle/>
          <a:p>
            <a:endParaRPr lang="en-GB"/>
          </a:p>
        </p:txBody>
      </p:sp>
      <p:sp>
        <p:nvSpPr>
          <p:cNvPr id="44" name="Freeform 44"/>
          <p:cNvSpPr/>
          <p:nvPr/>
        </p:nvSpPr>
        <p:spPr>
          <a:xfrm>
            <a:off x="5957261" y="3461364"/>
            <a:ext cx="2392696" cy="4022278"/>
          </a:xfrm>
          <a:custGeom>
            <a:avLst/>
            <a:gdLst/>
            <a:ahLst/>
            <a:cxnLst/>
            <a:rect l="l" t="t" r="r" b="b"/>
            <a:pathLst>
              <a:path w="2912984" h="4059898">
                <a:moveTo>
                  <a:pt x="0" y="0"/>
                </a:moveTo>
                <a:lnTo>
                  <a:pt x="2912984" y="0"/>
                </a:lnTo>
                <a:lnTo>
                  <a:pt x="2912984" y="4059898"/>
                </a:lnTo>
                <a:lnTo>
                  <a:pt x="0" y="4059898"/>
                </a:lnTo>
                <a:lnTo>
                  <a:pt x="0" y="0"/>
                </a:lnTo>
                <a:close/>
              </a:path>
            </a:pathLst>
          </a:custGeom>
          <a:blipFill>
            <a:blip r:embed="rId6"/>
            <a:stretch>
              <a:fillRect l="-47234" r="-256"/>
            </a:stretch>
          </a:blipFill>
        </p:spPr>
        <p:txBody>
          <a:bodyPr/>
          <a:lstStyle/>
          <a:p>
            <a:endParaRPr lang="en-GB"/>
          </a:p>
        </p:txBody>
      </p:sp>
      <p:sp>
        <p:nvSpPr>
          <p:cNvPr id="45" name="Freeform 45"/>
          <p:cNvSpPr/>
          <p:nvPr/>
        </p:nvSpPr>
        <p:spPr>
          <a:xfrm>
            <a:off x="8349958" y="3461364"/>
            <a:ext cx="1906609" cy="4070403"/>
          </a:xfrm>
          <a:custGeom>
            <a:avLst/>
            <a:gdLst/>
            <a:ahLst/>
            <a:cxnLst/>
            <a:rect l="l" t="t" r="r" b="b"/>
            <a:pathLst>
              <a:path w="1906609" h="4039185">
                <a:moveTo>
                  <a:pt x="0" y="0"/>
                </a:moveTo>
                <a:lnTo>
                  <a:pt x="1906609" y="0"/>
                </a:lnTo>
                <a:lnTo>
                  <a:pt x="1906609" y="4039185"/>
                </a:lnTo>
                <a:lnTo>
                  <a:pt x="0" y="4039185"/>
                </a:lnTo>
                <a:lnTo>
                  <a:pt x="0" y="0"/>
                </a:lnTo>
                <a:close/>
              </a:path>
            </a:pathLst>
          </a:custGeom>
          <a:blipFill>
            <a:blip r:embed="rId7"/>
            <a:stretch>
              <a:fillRect l="-12513" r="-13554"/>
            </a:stretch>
          </a:blipFill>
        </p:spPr>
        <p:txBody>
          <a:bodyPr/>
          <a:lstStyle/>
          <a:p>
            <a:endParaRPr lang="en-GB"/>
          </a:p>
        </p:txBody>
      </p:sp>
      <p:sp>
        <p:nvSpPr>
          <p:cNvPr id="46" name="Freeform 46"/>
          <p:cNvSpPr/>
          <p:nvPr/>
        </p:nvSpPr>
        <p:spPr>
          <a:xfrm>
            <a:off x="10474430" y="6714187"/>
            <a:ext cx="2897231" cy="1465266"/>
          </a:xfrm>
          <a:custGeom>
            <a:avLst/>
            <a:gdLst/>
            <a:ahLst/>
            <a:cxnLst/>
            <a:rect l="l" t="t" r="r" b="b"/>
            <a:pathLst>
              <a:path w="2897231" h="1465266">
                <a:moveTo>
                  <a:pt x="0" y="0"/>
                </a:moveTo>
                <a:lnTo>
                  <a:pt x="2897231" y="0"/>
                </a:lnTo>
                <a:lnTo>
                  <a:pt x="2897231" y="1465266"/>
                </a:lnTo>
                <a:lnTo>
                  <a:pt x="0" y="1465266"/>
                </a:lnTo>
                <a:lnTo>
                  <a:pt x="0" y="0"/>
                </a:lnTo>
                <a:close/>
              </a:path>
            </a:pathLst>
          </a:custGeom>
          <a:blipFill>
            <a:blip r:embed="rId8"/>
            <a:stretch>
              <a:fillRect/>
            </a:stretch>
          </a:blipFill>
          <a:ln w="38100" cap="sq">
            <a:solidFill>
              <a:srgbClr val="11265D"/>
            </a:solidFill>
            <a:prstDash val="solid"/>
            <a:miter/>
          </a:ln>
        </p:spPr>
        <p:txBody>
          <a:bodyPr/>
          <a:lstStyle/>
          <a:p>
            <a:endParaRPr lang="en-GB"/>
          </a:p>
        </p:txBody>
      </p:sp>
      <p:sp>
        <p:nvSpPr>
          <p:cNvPr id="47" name="Freeform 47"/>
          <p:cNvSpPr/>
          <p:nvPr/>
        </p:nvSpPr>
        <p:spPr>
          <a:xfrm>
            <a:off x="17932056" y="6487327"/>
            <a:ext cx="3162276" cy="935351"/>
          </a:xfrm>
          <a:custGeom>
            <a:avLst/>
            <a:gdLst/>
            <a:ahLst/>
            <a:cxnLst/>
            <a:rect l="l" t="t" r="r" b="b"/>
            <a:pathLst>
              <a:path w="3162276" h="935351">
                <a:moveTo>
                  <a:pt x="0" y="0"/>
                </a:moveTo>
                <a:lnTo>
                  <a:pt x="3162276" y="0"/>
                </a:lnTo>
                <a:lnTo>
                  <a:pt x="3162276" y="935350"/>
                </a:lnTo>
                <a:lnTo>
                  <a:pt x="0" y="935350"/>
                </a:lnTo>
                <a:lnTo>
                  <a:pt x="0" y="0"/>
                </a:lnTo>
                <a:close/>
              </a:path>
            </a:pathLst>
          </a:custGeom>
          <a:blipFill>
            <a:blip r:embed="rId9"/>
            <a:stretch>
              <a:fillRect t="-1304" b="-1304"/>
            </a:stretch>
          </a:blipFill>
          <a:ln w="38100" cap="sq">
            <a:solidFill>
              <a:srgbClr val="11265D"/>
            </a:solidFill>
            <a:prstDash val="solid"/>
            <a:miter/>
          </a:ln>
        </p:spPr>
        <p:txBody>
          <a:bodyPr/>
          <a:lstStyle/>
          <a:p>
            <a:endParaRPr lang="en-GB"/>
          </a:p>
        </p:txBody>
      </p:sp>
      <p:sp>
        <p:nvSpPr>
          <p:cNvPr id="48" name="Freeform 48"/>
          <p:cNvSpPr/>
          <p:nvPr/>
        </p:nvSpPr>
        <p:spPr>
          <a:xfrm>
            <a:off x="13552636" y="6489066"/>
            <a:ext cx="1562960" cy="1915508"/>
          </a:xfrm>
          <a:custGeom>
            <a:avLst/>
            <a:gdLst/>
            <a:ahLst/>
            <a:cxnLst/>
            <a:rect l="l" t="t" r="r" b="b"/>
            <a:pathLst>
              <a:path w="1562960" h="1915508">
                <a:moveTo>
                  <a:pt x="0" y="0"/>
                </a:moveTo>
                <a:lnTo>
                  <a:pt x="1562961" y="0"/>
                </a:lnTo>
                <a:lnTo>
                  <a:pt x="1562961" y="1915508"/>
                </a:lnTo>
                <a:lnTo>
                  <a:pt x="0" y="1915508"/>
                </a:lnTo>
                <a:lnTo>
                  <a:pt x="0" y="0"/>
                </a:lnTo>
                <a:close/>
              </a:path>
            </a:pathLst>
          </a:custGeom>
          <a:blipFill>
            <a:blip r:embed="rId10"/>
            <a:stretch>
              <a:fillRect/>
            </a:stretch>
          </a:blipFill>
          <a:ln w="38100" cap="sq">
            <a:solidFill>
              <a:srgbClr val="11265D"/>
            </a:solidFill>
            <a:prstDash val="solid"/>
            <a:miter/>
          </a:ln>
        </p:spPr>
        <p:txBody>
          <a:bodyPr/>
          <a:lstStyle/>
          <a:p>
            <a:endParaRPr lang="en-GB"/>
          </a:p>
        </p:txBody>
      </p:sp>
      <p:sp>
        <p:nvSpPr>
          <p:cNvPr id="49" name="Freeform 49"/>
          <p:cNvSpPr/>
          <p:nvPr/>
        </p:nvSpPr>
        <p:spPr>
          <a:xfrm>
            <a:off x="17932056" y="7521262"/>
            <a:ext cx="3141951" cy="1050580"/>
          </a:xfrm>
          <a:custGeom>
            <a:avLst/>
            <a:gdLst/>
            <a:ahLst/>
            <a:cxnLst/>
            <a:rect l="l" t="t" r="r" b="b"/>
            <a:pathLst>
              <a:path w="3141951" h="1050580">
                <a:moveTo>
                  <a:pt x="0" y="0"/>
                </a:moveTo>
                <a:lnTo>
                  <a:pt x="3141951" y="0"/>
                </a:lnTo>
                <a:lnTo>
                  <a:pt x="3141951" y="1050581"/>
                </a:lnTo>
                <a:lnTo>
                  <a:pt x="0" y="1050581"/>
                </a:lnTo>
                <a:lnTo>
                  <a:pt x="0" y="0"/>
                </a:lnTo>
                <a:close/>
              </a:path>
            </a:pathLst>
          </a:custGeom>
          <a:blipFill>
            <a:blip r:embed="rId11"/>
            <a:stretch>
              <a:fillRect t="-2060" b="-2060"/>
            </a:stretch>
          </a:blipFill>
          <a:ln w="38100" cap="sq">
            <a:solidFill>
              <a:srgbClr val="11265D"/>
            </a:solidFill>
            <a:prstDash val="solid"/>
            <a:miter/>
          </a:ln>
        </p:spPr>
        <p:txBody>
          <a:bodyPr/>
          <a:lstStyle/>
          <a:p>
            <a:endParaRPr lang="en-GB"/>
          </a:p>
        </p:txBody>
      </p:sp>
      <p:sp>
        <p:nvSpPr>
          <p:cNvPr id="50" name="Freeform 50"/>
          <p:cNvSpPr/>
          <p:nvPr/>
        </p:nvSpPr>
        <p:spPr>
          <a:xfrm>
            <a:off x="15264426" y="6608746"/>
            <a:ext cx="2518802" cy="1676148"/>
          </a:xfrm>
          <a:custGeom>
            <a:avLst/>
            <a:gdLst/>
            <a:ahLst/>
            <a:cxnLst/>
            <a:rect l="l" t="t" r="r" b="b"/>
            <a:pathLst>
              <a:path w="2518802" h="1676148">
                <a:moveTo>
                  <a:pt x="0" y="0"/>
                </a:moveTo>
                <a:lnTo>
                  <a:pt x="2518801" y="0"/>
                </a:lnTo>
                <a:lnTo>
                  <a:pt x="2518801" y="1676148"/>
                </a:lnTo>
                <a:lnTo>
                  <a:pt x="0" y="1676148"/>
                </a:lnTo>
                <a:lnTo>
                  <a:pt x="0" y="0"/>
                </a:lnTo>
                <a:close/>
              </a:path>
            </a:pathLst>
          </a:custGeom>
          <a:blipFill>
            <a:blip r:embed="rId12"/>
            <a:stretch>
              <a:fillRect/>
            </a:stretch>
          </a:blipFill>
        </p:spPr>
        <p:txBody>
          <a:bodyPr/>
          <a:lstStyle/>
          <a:p>
            <a:endParaRPr lang="en-GB"/>
          </a:p>
        </p:txBody>
      </p:sp>
      <p:sp>
        <p:nvSpPr>
          <p:cNvPr id="51" name="Freeform 51"/>
          <p:cNvSpPr/>
          <p:nvPr/>
        </p:nvSpPr>
        <p:spPr>
          <a:xfrm>
            <a:off x="6704279" y="7560000"/>
            <a:ext cx="3552289" cy="1795580"/>
          </a:xfrm>
          <a:custGeom>
            <a:avLst/>
            <a:gdLst/>
            <a:ahLst/>
            <a:cxnLst/>
            <a:rect l="l" t="t" r="r" b="b"/>
            <a:pathLst>
              <a:path w="3552289" h="1795580">
                <a:moveTo>
                  <a:pt x="0" y="0"/>
                </a:moveTo>
                <a:lnTo>
                  <a:pt x="3552288" y="0"/>
                </a:lnTo>
                <a:lnTo>
                  <a:pt x="3552288" y="1795580"/>
                </a:lnTo>
                <a:lnTo>
                  <a:pt x="0" y="1795580"/>
                </a:lnTo>
                <a:lnTo>
                  <a:pt x="0" y="0"/>
                </a:lnTo>
                <a:close/>
              </a:path>
            </a:pathLst>
          </a:custGeom>
          <a:blipFill>
            <a:blip r:embed="rId13"/>
            <a:stretch>
              <a:fillRect t="-13303" b="-15503"/>
            </a:stretch>
          </a:blipFill>
        </p:spPr>
        <p:txBody>
          <a:bodyPr/>
          <a:lstStyle/>
          <a:p>
            <a:endParaRPr lang="en-GB"/>
          </a:p>
        </p:txBody>
      </p:sp>
      <p:graphicFrame>
        <p:nvGraphicFramePr>
          <p:cNvPr id="52" name="Table 52"/>
          <p:cNvGraphicFramePr>
            <a:graphicFrameLocks noGrp="1"/>
          </p:cNvGraphicFramePr>
          <p:nvPr/>
        </p:nvGraphicFramePr>
        <p:xfrm>
          <a:off x="6718548" y="9397300"/>
          <a:ext cx="3441530" cy="1626863"/>
        </p:xfrm>
        <a:graphic>
          <a:graphicData uri="http://schemas.openxmlformats.org/drawingml/2006/table">
            <a:tbl>
              <a:tblPr/>
              <a:tblGrid>
                <a:gridCol w="1151567">
                  <a:extLst>
                    <a:ext uri="{9D8B030D-6E8A-4147-A177-3AD203B41FA5}">
                      <a16:colId xmlns:a16="http://schemas.microsoft.com/office/drawing/2014/main" val="20000"/>
                    </a:ext>
                  </a:extLst>
                </a:gridCol>
                <a:gridCol w="1090197">
                  <a:extLst>
                    <a:ext uri="{9D8B030D-6E8A-4147-A177-3AD203B41FA5}">
                      <a16:colId xmlns:a16="http://schemas.microsoft.com/office/drawing/2014/main" val="20001"/>
                    </a:ext>
                  </a:extLst>
                </a:gridCol>
                <a:gridCol w="1199766">
                  <a:extLst>
                    <a:ext uri="{9D8B030D-6E8A-4147-A177-3AD203B41FA5}">
                      <a16:colId xmlns:a16="http://schemas.microsoft.com/office/drawing/2014/main" val="20002"/>
                    </a:ext>
                  </a:extLst>
                </a:gridCol>
              </a:tblGrid>
              <a:tr h="275774">
                <a:tc>
                  <a:txBody>
                    <a:bodyPr/>
                    <a:lstStyle/>
                    <a:p>
                      <a:pPr algn="ctr">
                        <a:lnSpc>
                          <a:spcPts val="979"/>
                        </a:lnSpc>
                        <a:defRPr/>
                      </a:pPr>
                      <a:r>
                        <a:rPr lang="en-US" sz="999" b="1">
                          <a:solidFill>
                            <a:srgbClr val="000000"/>
                          </a:solidFill>
                          <a:latin typeface="Nourd Bold"/>
                          <a:ea typeface="Nourd Bold"/>
                          <a:cs typeface="Nourd Bold"/>
                          <a:sym typeface="Nourd Bold"/>
                        </a:rPr>
                        <a:t>Cultural Factor</a:t>
                      </a:r>
                      <a:endParaRPr lang="en-US" sz="1100"/>
                    </a:p>
                  </a:txBody>
                  <a:tcPr marL="0" marR="0" marT="0" marB="0" anchor="ctr">
                    <a:lnL w="47625" cap="flat" cmpd="sng" algn="ctr">
                      <a:solidFill>
                        <a:srgbClr val="FF9999"/>
                      </a:solidFill>
                      <a:prstDash val="solid"/>
                      <a:round/>
                      <a:headEnd type="none" w="med" len="med"/>
                      <a:tailEnd type="none" w="med" len="med"/>
                    </a:lnL>
                    <a:lnR w="47625" cap="flat" cmpd="sng" algn="ctr">
                      <a:solidFill>
                        <a:srgbClr val="FF9999"/>
                      </a:solidFill>
                      <a:prstDash val="solid"/>
                      <a:round/>
                      <a:headEnd type="none" w="med" len="med"/>
                      <a:tailEnd type="none" w="med" len="med"/>
                    </a:lnR>
                    <a:lnT w="47625" cap="flat" cmpd="sng" algn="ctr">
                      <a:solidFill>
                        <a:srgbClr val="FF9999"/>
                      </a:solidFill>
                      <a:prstDash val="solid"/>
                      <a:round/>
                      <a:headEnd type="none" w="med" len="med"/>
                      <a:tailEnd type="none" w="med" len="med"/>
                    </a:lnT>
                    <a:lnB w="47625" cap="flat" cmpd="sng" algn="ctr">
                      <a:solidFill>
                        <a:srgbClr val="FF9999"/>
                      </a:solidFill>
                      <a:prstDash val="solid"/>
                      <a:round/>
                      <a:headEnd type="none" w="med" len="med"/>
                      <a:tailEnd type="none" w="med" len="med"/>
                    </a:lnB>
                    <a:solidFill>
                      <a:srgbClr val="FFCDCD"/>
                    </a:solidFill>
                  </a:tcPr>
                </a:tc>
                <a:tc>
                  <a:txBody>
                    <a:bodyPr/>
                    <a:lstStyle/>
                    <a:p>
                      <a:pPr algn="ctr">
                        <a:lnSpc>
                          <a:spcPts val="979"/>
                        </a:lnSpc>
                        <a:defRPr/>
                      </a:pPr>
                      <a:r>
                        <a:rPr lang="en-US" sz="999" b="1">
                          <a:solidFill>
                            <a:srgbClr val="000000"/>
                          </a:solidFill>
                          <a:latin typeface="Nourd Bold"/>
                          <a:ea typeface="Nourd Bold"/>
                          <a:cs typeface="Nourd Bold"/>
                          <a:sym typeface="Nourd Bold"/>
                        </a:rPr>
                        <a:t>Description</a:t>
                      </a:r>
                      <a:endParaRPr lang="en-US" sz="1100"/>
                    </a:p>
                  </a:txBody>
                  <a:tcPr marL="0" marR="0" marT="0" marB="0" anchor="ctr">
                    <a:lnL w="47625" cap="flat" cmpd="sng" algn="ctr">
                      <a:solidFill>
                        <a:srgbClr val="FF9999"/>
                      </a:solidFill>
                      <a:prstDash val="solid"/>
                      <a:round/>
                      <a:headEnd type="none" w="med" len="med"/>
                      <a:tailEnd type="none" w="med" len="med"/>
                    </a:lnL>
                    <a:lnR w="47625" cap="flat" cmpd="sng" algn="ctr">
                      <a:solidFill>
                        <a:srgbClr val="FF9999"/>
                      </a:solidFill>
                      <a:prstDash val="solid"/>
                      <a:round/>
                      <a:headEnd type="none" w="med" len="med"/>
                      <a:tailEnd type="none" w="med" len="med"/>
                    </a:lnR>
                    <a:lnT w="47625" cap="flat" cmpd="sng" algn="ctr">
                      <a:solidFill>
                        <a:srgbClr val="FF9999"/>
                      </a:solidFill>
                      <a:prstDash val="solid"/>
                      <a:round/>
                      <a:headEnd type="none" w="med" len="med"/>
                      <a:tailEnd type="none" w="med" len="med"/>
                    </a:lnT>
                    <a:lnB w="47625" cap="flat" cmpd="sng" algn="ctr">
                      <a:solidFill>
                        <a:srgbClr val="FF9999"/>
                      </a:solidFill>
                      <a:prstDash val="solid"/>
                      <a:round/>
                      <a:headEnd type="none" w="med" len="med"/>
                      <a:tailEnd type="none" w="med" len="med"/>
                    </a:lnB>
                    <a:solidFill>
                      <a:srgbClr val="FFCDCD"/>
                    </a:solidFill>
                  </a:tcPr>
                </a:tc>
                <a:tc>
                  <a:txBody>
                    <a:bodyPr/>
                    <a:lstStyle/>
                    <a:p>
                      <a:pPr algn="ctr">
                        <a:lnSpc>
                          <a:spcPts val="979"/>
                        </a:lnSpc>
                        <a:defRPr/>
                      </a:pPr>
                      <a:r>
                        <a:rPr lang="en-US" sz="999" b="1">
                          <a:solidFill>
                            <a:srgbClr val="000000"/>
                          </a:solidFill>
                          <a:latin typeface="Nourd Bold"/>
                          <a:ea typeface="Nourd Bold"/>
                          <a:cs typeface="Nourd Bold"/>
                          <a:sym typeface="Nourd Bold"/>
                        </a:rPr>
                        <a:t>Impact on Care</a:t>
                      </a:r>
                      <a:endParaRPr lang="en-US" sz="1100"/>
                    </a:p>
                  </a:txBody>
                  <a:tcPr marL="0" marR="0" marT="0" marB="0" anchor="ctr">
                    <a:lnL w="47625" cap="flat" cmpd="sng" algn="ctr">
                      <a:solidFill>
                        <a:srgbClr val="FF9999"/>
                      </a:solidFill>
                      <a:prstDash val="solid"/>
                      <a:round/>
                      <a:headEnd type="none" w="med" len="med"/>
                      <a:tailEnd type="none" w="med" len="med"/>
                    </a:lnL>
                    <a:lnR w="47625" cap="flat" cmpd="sng" algn="ctr">
                      <a:solidFill>
                        <a:srgbClr val="FF9999"/>
                      </a:solidFill>
                      <a:prstDash val="solid"/>
                      <a:round/>
                      <a:headEnd type="none" w="med" len="med"/>
                      <a:tailEnd type="none" w="med" len="med"/>
                    </a:lnR>
                    <a:lnT w="47625" cap="flat" cmpd="sng" algn="ctr">
                      <a:solidFill>
                        <a:srgbClr val="FF9999"/>
                      </a:solidFill>
                      <a:prstDash val="solid"/>
                      <a:round/>
                      <a:headEnd type="none" w="med" len="med"/>
                      <a:tailEnd type="none" w="med" len="med"/>
                    </a:lnT>
                    <a:lnB w="47625" cap="flat" cmpd="sng" algn="ctr">
                      <a:solidFill>
                        <a:srgbClr val="FF9999"/>
                      </a:solidFill>
                      <a:prstDash val="solid"/>
                      <a:round/>
                      <a:headEnd type="none" w="med" len="med"/>
                      <a:tailEnd type="none" w="med" len="med"/>
                    </a:lnB>
                    <a:solidFill>
                      <a:srgbClr val="FFCDCD"/>
                    </a:solidFill>
                  </a:tcPr>
                </a:tc>
                <a:extLst>
                  <a:ext uri="{0D108BD9-81ED-4DB2-BD59-A6C34878D82A}">
                    <a16:rowId xmlns:a16="http://schemas.microsoft.com/office/drawing/2014/main" val="10000"/>
                  </a:ext>
                </a:extLst>
              </a:tr>
              <a:tr h="275774">
                <a:tc>
                  <a:txBody>
                    <a:bodyPr/>
                    <a:lstStyle/>
                    <a:p>
                      <a:pPr algn="ctr">
                        <a:lnSpc>
                          <a:spcPts val="784"/>
                        </a:lnSpc>
                        <a:defRPr/>
                      </a:pPr>
                      <a:r>
                        <a:rPr lang="en-US" sz="800">
                          <a:solidFill>
                            <a:srgbClr val="000000"/>
                          </a:solidFill>
                          <a:latin typeface="Nourd"/>
                          <a:ea typeface="Nourd"/>
                          <a:cs typeface="Nourd"/>
                          <a:sym typeface="Nourd"/>
                        </a:rPr>
                        <a:t>Community values</a:t>
                      </a:r>
                      <a:endParaRPr lang="en-US" sz="1100"/>
                    </a:p>
                  </a:txBody>
                  <a:tcPr marL="0" marR="0" marT="0" marB="0" anchor="ctr">
                    <a:lnL w="47625" cap="flat" cmpd="sng" algn="ctr">
                      <a:solidFill>
                        <a:srgbClr val="FF9999"/>
                      </a:solidFill>
                      <a:prstDash val="solid"/>
                      <a:round/>
                      <a:headEnd type="none" w="med" len="med"/>
                      <a:tailEnd type="none" w="med" len="med"/>
                    </a:lnL>
                    <a:lnR w="47625" cap="flat" cmpd="sng" algn="ctr">
                      <a:solidFill>
                        <a:srgbClr val="FF9999"/>
                      </a:solidFill>
                      <a:prstDash val="solid"/>
                      <a:round/>
                      <a:headEnd type="none" w="med" len="med"/>
                      <a:tailEnd type="none" w="med" len="med"/>
                    </a:lnR>
                    <a:lnT w="47625" cap="flat" cmpd="sng" algn="ctr">
                      <a:solidFill>
                        <a:srgbClr val="FF9999"/>
                      </a:solidFill>
                      <a:prstDash val="solid"/>
                      <a:round/>
                      <a:headEnd type="none" w="med" len="med"/>
                      <a:tailEnd type="none" w="med" len="med"/>
                    </a:lnT>
                    <a:lnB w="47625" cap="flat" cmpd="sng" algn="ctr">
                      <a:solidFill>
                        <a:srgbClr val="FF9999"/>
                      </a:solidFill>
                      <a:prstDash val="solid"/>
                      <a:round/>
                      <a:headEnd type="none" w="med" len="med"/>
                      <a:tailEnd type="none" w="med" len="med"/>
                    </a:lnB>
                  </a:tcPr>
                </a:tc>
                <a:tc>
                  <a:txBody>
                    <a:bodyPr/>
                    <a:lstStyle/>
                    <a:p>
                      <a:pPr algn="ctr">
                        <a:lnSpc>
                          <a:spcPts val="783"/>
                        </a:lnSpc>
                        <a:defRPr/>
                      </a:pPr>
                      <a:r>
                        <a:rPr lang="en-US" sz="799">
                          <a:solidFill>
                            <a:srgbClr val="000000"/>
                          </a:solidFill>
                          <a:latin typeface="Nourd"/>
                          <a:ea typeface="Nourd"/>
                          <a:cs typeface="Nourd"/>
                          <a:sym typeface="Nourd"/>
                        </a:rPr>
                        <a:t>Strong local ties</a:t>
                      </a:r>
                      <a:endParaRPr lang="en-US" sz="1100"/>
                    </a:p>
                  </a:txBody>
                  <a:tcPr marL="0" marR="0" marT="0" marB="0" anchor="ctr">
                    <a:lnL w="47625" cap="flat" cmpd="sng" algn="ctr">
                      <a:solidFill>
                        <a:srgbClr val="FF9999"/>
                      </a:solidFill>
                      <a:prstDash val="solid"/>
                      <a:round/>
                      <a:headEnd type="none" w="med" len="med"/>
                      <a:tailEnd type="none" w="med" len="med"/>
                    </a:lnL>
                    <a:lnR w="47625" cap="flat" cmpd="sng" algn="ctr">
                      <a:solidFill>
                        <a:srgbClr val="FF9999"/>
                      </a:solidFill>
                      <a:prstDash val="solid"/>
                      <a:round/>
                      <a:headEnd type="none" w="med" len="med"/>
                      <a:tailEnd type="none" w="med" len="med"/>
                    </a:lnR>
                    <a:lnT w="47625" cap="flat" cmpd="sng" algn="ctr">
                      <a:solidFill>
                        <a:srgbClr val="FF9999"/>
                      </a:solidFill>
                      <a:prstDash val="solid"/>
                      <a:round/>
                      <a:headEnd type="none" w="med" len="med"/>
                      <a:tailEnd type="none" w="med" len="med"/>
                    </a:lnT>
                    <a:lnB w="47625" cap="flat" cmpd="sng" algn="ctr">
                      <a:solidFill>
                        <a:srgbClr val="FF9999"/>
                      </a:solidFill>
                      <a:prstDash val="solid"/>
                      <a:round/>
                      <a:headEnd type="none" w="med" len="med"/>
                      <a:tailEnd type="none" w="med" len="med"/>
                    </a:lnB>
                  </a:tcPr>
                </a:tc>
                <a:tc>
                  <a:txBody>
                    <a:bodyPr/>
                    <a:lstStyle/>
                    <a:p>
                      <a:pPr algn="ctr">
                        <a:lnSpc>
                          <a:spcPts val="783"/>
                        </a:lnSpc>
                        <a:defRPr/>
                      </a:pPr>
                      <a:r>
                        <a:rPr lang="en-US" sz="799">
                          <a:solidFill>
                            <a:srgbClr val="000000"/>
                          </a:solidFill>
                          <a:latin typeface="Nourd"/>
                          <a:ea typeface="Nourd"/>
                          <a:cs typeface="Nourd"/>
                          <a:sym typeface="Nourd"/>
                        </a:rPr>
                        <a:t>Trust-based care</a:t>
                      </a:r>
                      <a:endParaRPr lang="en-US" sz="1100"/>
                    </a:p>
                  </a:txBody>
                  <a:tcPr marL="0" marR="0" marT="0" marB="0" anchor="ctr">
                    <a:lnL w="47625" cap="flat" cmpd="sng" algn="ctr">
                      <a:solidFill>
                        <a:srgbClr val="FF9999"/>
                      </a:solidFill>
                      <a:prstDash val="solid"/>
                      <a:round/>
                      <a:headEnd type="none" w="med" len="med"/>
                      <a:tailEnd type="none" w="med" len="med"/>
                    </a:lnL>
                    <a:lnR w="47625" cap="flat" cmpd="sng" algn="ctr">
                      <a:solidFill>
                        <a:srgbClr val="FF9999"/>
                      </a:solidFill>
                      <a:prstDash val="solid"/>
                      <a:round/>
                      <a:headEnd type="none" w="med" len="med"/>
                      <a:tailEnd type="none" w="med" len="med"/>
                    </a:lnR>
                    <a:lnT w="47625" cap="flat" cmpd="sng" algn="ctr">
                      <a:solidFill>
                        <a:srgbClr val="FF9999"/>
                      </a:solidFill>
                      <a:prstDash val="solid"/>
                      <a:round/>
                      <a:headEnd type="none" w="med" len="med"/>
                      <a:tailEnd type="none" w="med" len="med"/>
                    </a:lnT>
                    <a:lnB w="47625" cap="flat" cmpd="sng" algn="ctr">
                      <a:solidFill>
                        <a:srgbClr val="FF9999"/>
                      </a:solidFill>
                      <a:prstDash val="solid"/>
                      <a:round/>
                      <a:headEnd type="none" w="med" len="med"/>
                      <a:tailEnd type="none" w="med" len="med"/>
                    </a:lnB>
                  </a:tcPr>
                </a:tc>
                <a:extLst>
                  <a:ext uri="{0D108BD9-81ED-4DB2-BD59-A6C34878D82A}">
                    <a16:rowId xmlns:a16="http://schemas.microsoft.com/office/drawing/2014/main" val="10001"/>
                  </a:ext>
                </a:extLst>
              </a:tr>
              <a:tr h="290335">
                <a:tc>
                  <a:txBody>
                    <a:bodyPr/>
                    <a:lstStyle/>
                    <a:p>
                      <a:pPr algn="ctr">
                        <a:lnSpc>
                          <a:spcPts val="1119"/>
                        </a:lnSpc>
                        <a:defRPr/>
                      </a:pPr>
                      <a:r>
                        <a:rPr lang="en-US" sz="799">
                          <a:solidFill>
                            <a:srgbClr val="000000"/>
                          </a:solidFill>
                          <a:latin typeface="Nourd"/>
                          <a:ea typeface="Nourd"/>
                          <a:cs typeface="Nourd"/>
                          <a:sym typeface="Nourd"/>
                        </a:rPr>
                        <a:t>Rurality</a:t>
                      </a:r>
                      <a:endParaRPr lang="en-US" sz="1100"/>
                    </a:p>
                  </a:txBody>
                  <a:tcPr marL="0" marR="0" marT="0" marB="0" anchor="ctr">
                    <a:lnL w="47625" cap="flat" cmpd="sng" algn="ctr">
                      <a:solidFill>
                        <a:srgbClr val="FF9999"/>
                      </a:solidFill>
                      <a:prstDash val="solid"/>
                      <a:round/>
                      <a:headEnd type="none" w="med" len="med"/>
                      <a:tailEnd type="none" w="med" len="med"/>
                    </a:lnL>
                    <a:lnR w="47625" cap="flat" cmpd="sng" algn="ctr">
                      <a:solidFill>
                        <a:srgbClr val="FF9999"/>
                      </a:solidFill>
                      <a:prstDash val="solid"/>
                      <a:round/>
                      <a:headEnd type="none" w="med" len="med"/>
                      <a:tailEnd type="none" w="med" len="med"/>
                    </a:lnR>
                    <a:lnT w="47625" cap="flat" cmpd="sng" algn="ctr">
                      <a:solidFill>
                        <a:srgbClr val="FF9999"/>
                      </a:solidFill>
                      <a:prstDash val="solid"/>
                      <a:round/>
                      <a:headEnd type="none" w="med" len="med"/>
                      <a:tailEnd type="none" w="med" len="med"/>
                    </a:lnT>
                    <a:lnB w="47625" cap="flat" cmpd="sng" algn="ctr">
                      <a:solidFill>
                        <a:srgbClr val="FF9999"/>
                      </a:solidFill>
                      <a:prstDash val="solid"/>
                      <a:round/>
                      <a:headEnd type="none" w="med" len="med"/>
                      <a:tailEnd type="none" w="med" len="med"/>
                    </a:lnB>
                  </a:tcPr>
                </a:tc>
                <a:tc>
                  <a:txBody>
                    <a:bodyPr/>
                    <a:lstStyle/>
                    <a:p>
                      <a:pPr algn="ctr">
                        <a:lnSpc>
                          <a:spcPts val="783"/>
                        </a:lnSpc>
                        <a:defRPr/>
                      </a:pPr>
                      <a:r>
                        <a:rPr lang="en-US" sz="799">
                          <a:solidFill>
                            <a:srgbClr val="000000"/>
                          </a:solidFill>
                          <a:latin typeface="Nourd"/>
                          <a:ea typeface="Nourd"/>
                          <a:cs typeface="Nourd"/>
                          <a:sym typeface="Nourd"/>
                        </a:rPr>
                        <a:t>Geographical spread</a:t>
                      </a:r>
                      <a:endParaRPr lang="en-US" sz="1100"/>
                    </a:p>
                  </a:txBody>
                  <a:tcPr marL="0" marR="0" marT="0" marB="0" anchor="ctr">
                    <a:lnL w="47625" cap="flat" cmpd="sng" algn="ctr">
                      <a:solidFill>
                        <a:srgbClr val="FF9999"/>
                      </a:solidFill>
                      <a:prstDash val="solid"/>
                      <a:round/>
                      <a:headEnd type="none" w="med" len="med"/>
                      <a:tailEnd type="none" w="med" len="med"/>
                    </a:lnL>
                    <a:lnR w="47625" cap="flat" cmpd="sng" algn="ctr">
                      <a:solidFill>
                        <a:srgbClr val="FF9999"/>
                      </a:solidFill>
                      <a:prstDash val="solid"/>
                      <a:round/>
                      <a:headEnd type="none" w="med" len="med"/>
                      <a:tailEnd type="none" w="med" len="med"/>
                    </a:lnR>
                    <a:lnT w="47625" cap="flat" cmpd="sng" algn="ctr">
                      <a:solidFill>
                        <a:srgbClr val="FF9999"/>
                      </a:solidFill>
                      <a:prstDash val="solid"/>
                      <a:round/>
                      <a:headEnd type="none" w="med" len="med"/>
                      <a:tailEnd type="none" w="med" len="med"/>
                    </a:lnT>
                    <a:lnB w="47625" cap="flat" cmpd="sng" algn="ctr">
                      <a:solidFill>
                        <a:srgbClr val="FF9999"/>
                      </a:solidFill>
                      <a:prstDash val="solid"/>
                      <a:round/>
                      <a:headEnd type="none" w="med" len="med"/>
                      <a:tailEnd type="none" w="med" len="med"/>
                    </a:lnB>
                  </a:tcPr>
                </a:tc>
                <a:tc>
                  <a:txBody>
                    <a:bodyPr/>
                    <a:lstStyle/>
                    <a:p>
                      <a:pPr algn="ctr">
                        <a:lnSpc>
                          <a:spcPts val="783"/>
                        </a:lnSpc>
                        <a:defRPr/>
                      </a:pPr>
                      <a:r>
                        <a:rPr lang="en-US" sz="799">
                          <a:solidFill>
                            <a:srgbClr val="000000"/>
                          </a:solidFill>
                          <a:latin typeface="Nourd"/>
                          <a:ea typeface="Nourd"/>
                          <a:cs typeface="Nourd"/>
                          <a:sym typeface="Nourd"/>
                        </a:rPr>
                        <a:t>Access challenges</a:t>
                      </a:r>
                      <a:endParaRPr lang="en-US" sz="1100"/>
                    </a:p>
                  </a:txBody>
                  <a:tcPr marL="0" marR="0" marT="0" marB="0" anchor="ctr">
                    <a:lnL w="47625" cap="flat" cmpd="sng" algn="ctr">
                      <a:solidFill>
                        <a:srgbClr val="FF9999"/>
                      </a:solidFill>
                      <a:prstDash val="solid"/>
                      <a:round/>
                      <a:headEnd type="none" w="med" len="med"/>
                      <a:tailEnd type="none" w="med" len="med"/>
                    </a:lnL>
                    <a:lnR w="47625" cap="flat" cmpd="sng" algn="ctr">
                      <a:solidFill>
                        <a:srgbClr val="FF9999"/>
                      </a:solidFill>
                      <a:prstDash val="solid"/>
                      <a:round/>
                      <a:headEnd type="none" w="med" len="med"/>
                      <a:tailEnd type="none" w="med" len="med"/>
                    </a:lnR>
                    <a:lnT w="47625" cap="flat" cmpd="sng" algn="ctr">
                      <a:solidFill>
                        <a:srgbClr val="FF9999"/>
                      </a:solidFill>
                      <a:prstDash val="solid"/>
                      <a:round/>
                      <a:headEnd type="none" w="med" len="med"/>
                      <a:tailEnd type="none" w="med" len="med"/>
                    </a:lnT>
                    <a:lnB w="47625" cap="flat" cmpd="sng" algn="ctr">
                      <a:solidFill>
                        <a:srgbClr val="FF9999"/>
                      </a:solidFill>
                      <a:prstDash val="solid"/>
                      <a:round/>
                      <a:headEnd type="none" w="med" len="med"/>
                      <a:tailEnd type="none" w="med" len="med"/>
                    </a:lnB>
                  </a:tcPr>
                </a:tc>
                <a:extLst>
                  <a:ext uri="{0D108BD9-81ED-4DB2-BD59-A6C34878D82A}">
                    <a16:rowId xmlns:a16="http://schemas.microsoft.com/office/drawing/2014/main" val="10002"/>
                  </a:ext>
                </a:extLst>
              </a:tr>
              <a:tr h="392490">
                <a:tc>
                  <a:txBody>
                    <a:bodyPr/>
                    <a:lstStyle/>
                    <a:p>
                      <a:pPr algn="ctr">
                        <a:lnSpc>
                          <a:spcPts val="783"/>
                        </a:lnSpc>
                        <a:defRPr/>
                      </a:pPr>
                      <a:r>
                        <a:rPr lang="en-US" sz="799">
                          <a:solidFill>
                            <a:srgbClr val="000000"/>
                          </a:solidFill>
                          <a:latin typeface="Nourd"/>
                          <a:ea typeface="Nourd"/>
                          <a:cs typeface="Nourd"/>
                          <a:sym typeface="Nourd"/>
                        </a:rPr>
                        <a:t>Deprivation</a:t>
                      </a:r>
                      <a:endParaRPr lang="en-US" sz="1100"/>
                    </a:p>
                  </a:txBody>
                  <a:tcPr marL="0" marR="0" marT="0" marB="0" anchor="ctr">
                    <a:lnL w="47625" cap="flat" cmpd="sng" algn="ctr">
                      <a:solidFill>
                        <a:srgbClr val="FF9999"/>
                      </a:solidFill>
                      <a:prstDash val="solid"/>
                      <a:round/>
                      <a:headEnd type="none" w="med" len="med"/>
                      <a:tailEnd type="none" w="med" len="med"/>
                    </a:lnL>
                    <a:lnR w="47625" cap="flat" cmpd="sng" algn="ctr">
                      <a:solidFill>
                        <a:srgbClr val="FF9999"/>
                      </a:solidFill>
                      <a:prstDash val="solid"/>
                      <a:round/>
                      <a:headEnd type="none" w="med" len="med"/>
                      <a:tailEnd type="none" w="med" len="med"/>
                    </a:lnR>
                    <a:lnT w="47625" cap="flat" cmpd="sng" algn="ctr">
                      <a:solidFill>
                        <a:srgbClr val="FF9999"/>
                      </a:solidFill>
                      <a:prstDash val="solid"/>
                      <a:round/>
                      <a:headEnd type="none" w="med" len="med"/>
                      <a:tailEnd type="none" w="med" len="med"/>
                    </a:lnT>
                    <a:lnB w="47625" cap="flat" cmpd="sng" algn="ctr">
                      <a:solidFill>
                        <a:srgbClr val="FF9999"/>
                      </a:solidFill>
                      <a:prstDash val="solid"/>
                      <a:round/>
                      <a:headEnd type="none" w="med" len="med"/>
                      <a:tailEnd type="none" w="med" len="med"/>
                    </a:lnB>
                  </a:tcPr>
                </a:tc>
                <a:tc>
                  <a:txBody>
                    <a:bodyPr/>
                    <a:lstStyle/>
                    <a:p>
                      <a:pPr algn="ctr">
                        <a:lnSpc>
                          <a:spcPts val="783"/>
                        </a:lnSpc>
                        <a:defRPr/>
                      </a:pPr>
                      <a:r>
                        <a:rPr lang="en-US" sz="799">
                          <a:solidFill>
                            <a:srgbClr val="000000"/>
                          </a:solidFill>
                          <a:latin typeface="Nourd"/>
                          <a:ea typeface="Nourd"/>
                          <a:cs typeface="Nourd"/>
                          <a:sym typeface="Nourd"/>
                        </a:rPr>
                        <a:t>Socioeconomic inequalities</a:t>
                      </a:r>
                      <a:endParaRPr lang="en-US" sz="1100"/>
                    </a:p>
                  </a:txBody>
                  <a:tcPr marL="0" marR="0" marT="0" marB="0" anchor="ctr">
                    <a:lnL w="47625" cap="flat" cmpd="sng" algn="ctr">
                      <a:solidFill>
                        <a:srgbClr val="FF9999"/>
                      </a:solidFill>
                      <a:prstDash val="solid"/>
                      <a:round/>
                      <a:headEnd type="none" w="med" len="med"/>
                      <a:tailEnd type="none" w="med" len="med"/>
                    </a:lnL>
                    <a:lnR w="47625" cap="flat" cmpd="sng" algn="ctr">
                      <a:solidFill>
                        <a:srgbClr val="FF9999"/>
                      </a:solidFill>
                      <a:prstDash val="solid"/>
                      <a:round/>
                      <a:headEnd type="none" w="med" len="med"/>
                      <a:tailEnd type="none" w="med" len="med"/>
                    </a:lnR>
                    <a:lnT w="47625" cap="flat" cmpd="sng" algn="ctr">
                      <a:solidFill>
                        <a:srgbClr val="FF9999"/>
                      </a:solidFill>
                      <a:prstDash val="solid"/>
                      <a:round/>
                      <a:headEnd type="none" w="med" len="med"/>
                      <a:tailEnd type="none" w="med" len="med"/>
                    </a:lnT>
                    <a:lnB w="47625" cap="flat" cmpd="sng" algn="ctr">
                      <a:solidFill>
                        <a:srgbClr val="FF9999"/>
                      </a:solidFill>
                      <a:prstDash val="solid"/>
                      <a:round/>
                      <a:headEnd type="none" w="med" len="med"/>
                      <a:tailEnd type="none" w="med" len="med"/>
                    </a:lnB>
                  </a:tcPr>
                </a:tc>
                <a:tc>
                  <a:txBody>
                    <a:bodyPr/>
                    <a:lstStyle/>
                    <a:p>
                      <a:pPr algn="ctr">
                        <a:lnSpc>
                          <a:spcPts val="783"/>
                        </a:lnSpc>
                        <a:defRPr/>
                      </a:pPr>
                      <a:endParaRPr lang="en-US" sz="1100"/>
                    </a:p>
                    <a:p>
                      <a:pPr algn="ctr">
                        <a:lnSpc>
                          <a:spcPts val="783"/>
                        </a:lnSpc>
                      </a:pPr>
                      <a:r>
                        <a:rPr lang="en-US" sz="799">
                          <a:solidFill>
                            <a:srgbClr val="000000"/>
                          </a:solidFill>
                          <a:latin typeface="Nourd"/>
                          <a:ea typeface="Nourd"/>
                          <a:cs typeface="Nourd"/>
                          <a:sym typeface="Nourd"/>
                        </a:rPr>
                        <a:t>Health disparities</a:t>
                      </a:r>
                    </a:p>
                    <a:p>
                      <a:pPr algn="ctr">
                        <a:lnSpc>
                          <a:spcPts val="783"/>
                        </a:lnSpc>
                      </a:pPr>
                      <a:endParaRPr lang="en-US" sz="799">
                        <a:solidFill>
                          <a:srgbClr val="000000"/>
                        </a:solidFill>
                        <a:latin typeface="Nourd"/>
                        <a:ea typeface="Nourd"/>
                        <a:cs typeface="Nourd"/>
                        <a:sym typeface="Nourd"/>
                      </a:endParaRPr>
                    </a:p>
                  </a:txBody>
                  <a:tcPr marL="0" marR="0" marT="0" marB="0" anchor="ctr">
                    <a:lnL w="47625" cap="flat" cmpd="sng" algn="ctr">
                      <a:solidFill>
                        <a:srgbClr val="FF9999"/>
                      </a:solidFill>
                      <a:prstDash val="solid"/>
                      <a:round/>
                      <a:headEnd type="none" w="med" len="med"/>
                      <a:tailEnd type="none" w="med" len="med"/>
                    </a:lnL>
                    <a:lnR w="47625" cap="flat" cmpd="sng" algn="ctr">
                      <a:solidFill>
                        <a:srgbClr val="FF9999"/>
                      </a:solidFill>
                      <a:prstDash val="solid"/>
                      <a:round/>
                      <a:headEnd type="none" w="med" len="med"/>
                      <a:tailEnd type="none" w="med" len="med"/>
                    </a:lnR>
                    <a:lnT w="47625" cap="flat" cmpd="sng" algn="ctr">
                      <a:solidFill>
                        <a:srgbClr val="FF9999"/>
                      </a:solidFill>
                      <a:prstDash val="solid"/>
                      <a:round/>
                      <a:headEnd type="none" w="med" len="med"/>
                      <a:tailEnd type="none" w="med" len="med"/>
                    </a:lnT>
                    <a:lnB w="47625" cap="flat" cmpd="sng" algn="ctr">
                      <a:solidFill>
                        <a:srgbClr val="FF9999"/>
                      </a:solidFill>
                      <a:prstDash val="solid"/>
                      <a:round/>
                      <a:headEnd type="none" w="med" len="med"/>
                      <a:tailEnd type="none" w="med" len="med"/>
                    </a:lnB>
                  </a:tcPr>
                </a:tc>
                <a:extLst>
                  <a:ext uri="{0D108BD9-81ED-4DB2-BD59-A6C34878D82A}">
                    <a16:rowId xmlns:a16="http://schemas.microsoft.com/office/drawing/2014/main" val="10003"/>
                  </a:ext>
                </a:extLst>
              </a:tr>
              <a:tr h="392490">
                <a:tc>
                  <a:txBody>
                    <a:bodyPr/>
                    <a:lstStyle/>
                    <a:p>
                      <a:pPr algn="ctr">
                        <a:lnSpc>
                          <a:spcPts val="783"/>
                        </a:lnSpc>
                        <a:defRPr/>
                      </a:pPr>
                      <a:r>
                        <a:rPr lang="en-US" sz="799" dirty="0">
                          <a:solidFill>
                            <a:srgbClr val="000000"/>
                          </a:solidFill>
                          <a:latin typeface="Nourd"/>
                          <a:ea typeface="Nourd"/>
                          <a:cs typeface="Nourd"/>
                          <a:sym typeface="Nourd"/>
                        </a:rPr>
                        <a:t>Ageing population</a:t>
                      </a:r>
                      <a:endParaRPr lang="en-US" sz="1100" dirty="0"/>
                    </a:p>
                  </a:txBody>
                  <a:tcPr marL="0" marR="0" marT="0" marB="0" anchor="ctr">
                    <a:lnL w="47625" cap="flat" cmpd="sng" algn="ctr">
                      <a:solidFill>
                        <a:srgbClr val="FF9999"/>
                      </a:solidFill>
                      <a:prstDash val="solid"/>
                      <a:round/>
                      <a:headEnd type="none" w="med" len="med"/>
                      <a:tailEnd type="none" w="med" len="med"/>
                    </a:lnL>
                    <a:lnR w="47625" cap="flat" cmpd="sng" algn="ctr">
                      <a:solidFill>
                        <a:srgbClr val="FF9999"/>
                      </a:solidFill>
                      <a:prstDash val="solid"/>
                      <a:round/>
                      <a:headEnd type="none" w="med" len="med"/>
                      <a:tailEnd type="none" w="med" len="med"/>
                    </a:lnR>
                    <a:lnT w="47625" cap="flat" cmpd="sng" algn="ctr">
                      <a:solidFill>
                        <a:srgbClr val="FF9999"/>
                      </a:solidFill>
                      <a:prstDash val="solid"/>
                      <a:round/>
                      <a:headEnd type="none" w="med" len="med"/>
                      <a:tailEnd type="none" w="med" len="med"/>
                    </a:lnT>
                    <a:lnB w="47625" cap="flat" cmpd="sng" algn="ctr">
                      <a:solidFill>
                        <a:srgbClr val="FF9999"/>
                      </a:solidFill>
                      <a:prstDash val="solid"/>
                      <a:round/>
                      <a:headEnd type="none" w="med" len="med"/>
                      <a:tailEnd type="none" w="med" len="med"/>
                    </a:lnB>
                  </a:tcPr>
                </a:tc>
                <a:tc>
                  <a:txBody>
                    <a:bodyPr/>
                    <a:lstStyle/>
                    <a:p>
                      <a:pPr algn="ctr">
                        <a:lnSpc>
                          <a:spcPts val="783"/>
                        </a:lnSpc>
                        <a:defRPr/>
                      </a:pPr>
                      <a:r>
                        <a:rPr lang="en-US" sz="799">
                          <a:solidFill>
                            <a:srgbClr val="000000"/>
                          </a:solidFill>
                          <a:latin typeface="Nourd"/>
                          <a:ea typeface="Nourd"/>
                          <a:cs typeface="Nourd"/>
                          <a:sym typeface="Nourd"/>
                        </a:rPr>
                        <a:t>Higher care demand</a:t>
                      </a:r>
                      <a:endParaRPr lang="en-US" sz="1100"/>
                    </a:p>
                  </a:txBody>
                  <a:tcPr marL="0" marR="0" marT="0" marB="0" anchor="ctr">
                    <a:lnL w="47625" cap="flat" cmpd="sng" algn="ctr">
                      <a:solidFill>
                        <a:srgbClr val="FF9999"/>
                      </a:solidFill>
                      <a:prstDash val="solid"/>
                      <a:round/>
                      <a:headEnd type="none" w="med" len="med"/>
                      <a:tailEnd type="none" w="med" len="med"/>
                    </a:lnL>
                    <a:lnR w="47625" cap="flat" cmpd="sng" algn="ctr">
                      <a:solidFill>
                        <a:srgbClr val="FF9999"/>
                      </a:solidFill>
                      <a:prstDash val="solid"/>
                      <a:round/>
                      <a:headEnd type="none" w="med" len="med"/>
                      <a:tailEnd type="none" w="med" len="med"/>
                    </a:lnR>
                    <a:lnT w="47625" cap="flat" cmpd="sng" algn="ctr">
                      <a:solidFill>
                        <a:srgbClr val="FF9999"/>
                      </a:solidFill>
                      <a:prstDash val="solid"/>
                      <a:round/>
                      <a:headEnd type="none" w="med" len="med"/>
                      <a:tailEnd type="none" w="med" len="med"/>
                    </a:lnT>
                    <a:lnB w="47625" cap="flat" cmpd="sng" algn="ctr">
                      <a:solidFill>
                        <a:srgbClr val="FF9999"/>
                      </a:solidFill>
                      <a:prstDash val="solid"/>
                      <a:round/>
                      <a:headEnd type="none" w="med" len="med"/>
                      <a:tailEnd type="none" w="med" len="med"/>
                    </a:lnB>
                  </a:tcPr>
                </a:tc>
                <a:tc>
                  <a:txBody>
                    <a:bodyPr/>
                    <a:lstStyle/>
                    <a:p>
                      <a:pPr algn="ctr">
                        <a:lnSpc>
                          <a:spcPts val="783"/>
                        </a:lnSpc>
                        <a:defRPr/>
                      </a:pPr>
                      <a:endParaRPr lang="en-US" sz="1100" dirty="0"/>
                    </a:p>
                    <a:p>
                      <a:pPr algn="ctr">
                        <a:lnSpc>
                          <a:spcPts val="783"/>
                        </a:lnSpc>
                      </a:pPr>
                      <a:r>
                        <a:rPr lang="en-US" sz="799" dirty="0">
                          <a:solidFill>
                            <a:srgbClr val="000000"/>
                          </a:solidFill>
                          <a:latin typeface="Nourd"/>
                          <a:ea typeface="Nourd"/>
                          <a:cs typeface="Nourd"/>
                          <a:sym typeface="Nourd"/>
                        </a:rPr>
                        <a:t>Long-term care needs</a:t>
                      </a:r>
                    </a:p>
                    <a:p>
                      <a:pPr algn="ctr">
                        <a:lnSpc>
                          <a:spcPts val="783"/>
                        </a:lnSpc>
                      </a:pPr>
                      <a:endParaRPr lang="en-US" sz="799" dirty="0">
                        <a:solidFill>
                          <a:srgbClr val="000000"/>
                        </a:solidFill>
                        <a:latin typeface="Nourd"/>
                        <a:ea typeface="Nourd"/>
                        <a:cs typeface="Nourd"/>
                        <a:sym typeface="Nourd"/>
                      </a:endParaRPr>
                    </a:p>
                  </a:txBody>
                  <a:tcPr marL="0" marR="0" marT="0" marB="0" anchor="ctr">
                    <a:lnL w="47625" cap="flat" cmpd="sng" algn="ctr">
                      <a:solidFill>
                        <a:srgbClr val="FF9999"/>
                      </a:solidFill>
                      <a:prstDash val="solid"/>
                      <a:round/>
                      <a:headEnd type="none" w="med" len="med"/>
                      <a:tailEnd type="none" w="med" len="med"/>
                    </a:lnL>
                    <a:lnR w="47625" cap="flat" cmpd="sng" algn="ctr">
                      <a:solidFill>
                        <a:srgbClr val="FF9999"/>
                      </a:solidFill>
                      <a:prstDash val="solid"/>
                      <a:round/>
                      <a:headEnd type="none" w="med" len="med"/>
                      <a:tailEnd type="none" w="med" len="med"/>
                    </a:lnR>
                    <a:lnT w="47625" cap="flat" cmpd="sng" algn="ctr">
                      <a:solidFill>
                        <a:srgbClr val="FF9999"/>
                      </a:solidFill>
                      <a:prstDash val="solid"/>
                      <a:round/>
                      <a:headEnd type="none" w="med" len="med"/>
                      <a:tailEnd type="none" w="med" len="med"/>
                    </a:lnT>
                    <a:lnB w="47625" cap="flat" cmpd="sng" algn="ctr">
                      <a:solidFill>
                        <a:srgbClr val="FF9999"/>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53" name="TextBox 53"/>
          <p:cNvSpPr txBox="1"/>
          <p:nvPr/>
        </p:nvSpPr>
        <p:spPr>
          <a:xfrm>
            <a:off x="646642" y="1613514"/>
            <a:ext cx="8817634" cy="1504950"/>
          </a:xfrm>
          <a:prstGeom prst="rect">
            <a:avLst/>
          </a:prstGeom>
        </p:spPr>
        <p:txBody>
          <a:bodyPr lIns="0" tIns="0" rIns="0" bIns="0" rtlCol="0" anchor="t">
            <a:spAutoFit/>
          </a:bodyPr>
          <a:lstStyle/>
          <a:p>
            <a:pPr algn="l">
              <a:lnSpc>
                <a:spcPts val="3983"/>
              </a:lnSpc>
            </a:pPr>
            <a:r>
              <a:rPr lang="en-US" sz="3319" b="1">
                <a:solidFill>
                  <a:srgbClr val="FFFFFF"/>
                </a:solidFill>
                <a:latin typeface="Nourd Heavy"/>
                <a:ea typeface="Nourd Heavy"/>
                <a:cs typeface="Nourd Heavy"/>
                <a:sym typeface="Nourd Heavy"/>
              </a:rPr>
              <a:t>WELSH CULTURE, LANGUAGE AND IDENTITY IN HEALTH AND SOCIAL CARE IN CONTEMPORARY WALES</a:t>
            </a:r>
          </a:p>
        </p:txBody>
      </p:sp>
      <p:sp>
        <p:nvSpPr>
          <p:cNvPr id="54" name="TextBox 54"/>
          <p:cNvSpPr txBox="1"/>
          <p:nvPr/>
        </p:nvSpPr>
        <p:spPr>
          <a:xfrm>
            <a:off x="271266" y="4102535"/>
            <a:ext cx="5590499" cy="3570593"/>
          </a:xfrm>
          <a:prstGeom prst="rect">
            <a:avLst/>
          </a:prstGeom>
        </p:spPr>
        <p:txBody>
          <a:bodyPr wrap="square" lIns="0" tIns="0" rIns="0" bIns="0" rtlCol="0" anchor="t">
            <a:spAutoFit/>
          </a:bodyPr>
          <a:lstStyle/>
          <a:p>
            <a:pPr lvl="0">
              <a:lnSpc>
                <a:spcPts val="1979"/>
              </a:lnSpc>
              <a:spcBef>
                <a:spcPct val="0"/>
              </a:spcBef>
            </a:pPr>
            <a:r>
              <a:rPr lang="en-US" sz="1300" spc="7" dirty="0">
                <a:solidFill>
                  <a:srgbClr val="11265D"/>
                </a:solidFill>
                <a:latin typeface="Calibri" panose="020F0502020204030204" pitchFamily="34" charset="0"/>
                <a:ea typeface="Nourd"/>
                <a:cs typeface="Calibri" panose="020F0502020204030204" pitchFamily="34" charset="0"/>
                <a:sym typeface="Nourd"/>
              </a:rPr>
              <a:t> Wales’s health and social care policy is influenced by its unique cultural, linguistic and social identity (Welsh Government, 2023a). Culture and language have a very strong impact on people regarding communication, trust and involvement in services. Health and social care in Wales are delivered through NHS Wales and local authorities under devolved governance, so that policy may address national priorities and demographic requirements. Nonetheless, there is a high number of rural-urban inequalities, </a:t>
            </a:r>
            <a:r>
              <a:rPr lang="en-US" sz="1300" spc="7" dirty="0" err="1">
                <a:solidFill>
                  <a:srgbClr val="11265D"/>
                </a:solidFill>
                <a:latin typeface="Calibri" panose="020F0502020204030204" pitchFamily="34" charset="0"/>
                <a:ea typeface="Nourd"/>
                <a:cs typeface="Calibri" panose="020F0502020204030204" pitchFamily="34" charset="0"/>
                <a:sym typeface="Nourd"/>
              </a:rPr>
              <a:t>labour</a:t>
            </a:r>
            <a:r>
              <a:rPr lang="en-US" sz="1300" spc="7" dirty="0">
                <a:solidFill>
                  <a:srgbClr val="11265D"/>
                </a:solidFill>
                <a:latin typeface="Calibri" panose="020F0502020204030204" pitchFamily="34" charset="0"/>
                <a:ea typeface="Nourd"/>
                <a:cs typeface="Calibri" panose="020F0502020204030204" pitchFamily="34" charset="0"/>
                <a:sym typeface="Nourd"/>
              </a:rPr>
              <a:t> pressures and a rising demand in Wales due to the ageing population, especially in Welsh-speaking heartland communities (Older People's Commissioner for Wales, 2023). Welsh language is also strongly connected to dignity, identity and equity in the provision of care (Prys et al., 2021). This poster discusses Welsh culture, language and identity, address their role in the modern health and social care, and connect the practice with the existing Welsh policy and legislation. </a:t>
            </a:r>
          </a:p>
          <a:p>
            <a:pPr marL="0" lvl="0" indent="0" algn="l">
              <a:lnSpc>
                <a:spcPts val="1979"/>
              </a:lnSpc>
              <a:spcBef>
                <a:spcPct val="0"/>
              </a:spcBef>
            </a:pPr>
            <a:endParaRPr lang="en-US" sz="1300" spc="7" dirty="0">
              <a:solidFill>
                <a:srgbClr val="11265D"/>
              </a:solidFill>
              <a:latin typeface="Calibri" panose="020F0502020204030204" pitchFamily="34" charset="0"/>
              <a:ea typeface="Nourd"/>
              <a:cs typeface="Calibri" panose="020F0502020204030204" pitchFamily="34" charset="0"/>
              <a:sym typeface="Nourd"/>
            </a:endParaRPr>
          </a:p>
        </p:txBody>
      </p:sp>
      <p:sp>
        <p:nvSpPr>
          <p:cNvPr id="55" name="TextBox 55"/>
          <p:cNvSpPr txBox="1"/>
          <p:nvPr/>
        </p:nvSpPr>
        <p:spPr>
          <a:xfrm>
            <a:off x="149079" y="11915393"/>
            <a:ext cx="6271699" cy="2834109"/>
          </a:xfrm>
          <a:prstGeom prst="rect">
            <a:avLst/>
          </a:prstGeom>
        </p:spPr>
        <p:txBody>
          <a:bodyPr lIns="0" tIns="0" rIns="0" bIns="0" rtlCol="0" anchor="t">
            <a:spAutoFit/>
          </a:bodyPr>
          <a:lstStyle/>
          <a:p>
            <a:pPr algn="ctr">
              <a:lnSpc>
                <a:spcPts val="1699"/>
              </a:lnSpc>
            </a:pPr>
            <a:r>
              <a:rPr lang="en-US" sz="1300" spc="6" dirty="0">
                <a:solidFill>
                  <a:srgbClr val="11265D"/>
                </a:solidFill>
                <a:latin typeface="Calibri" panose="020F0502020204030204" pitchFamily="34" charset="0"/>
                <a:ea typeface="Nourd"/>
                <a:cs typeface="Calibri" panose="020F0502020204030204" pitchFamily="34" charset="0"/>
                <a:sym typeface="Nourd"/>
              </a:rPr>
              <a:t> For a lot of people in Wales, Welsh is the first language, and the main part of the identity and emotional expression, especially in their adulthood and vulnerable times (Welsh Government, 2023b). Language-congruent care has been linked to better patient outcomes, increased trust and safety perceptions, particularly in older adults, people with dementia, and people receiving mental health care (Daggett et al., 2023). Linguistic and cultural identity can be overlooked in care environments, which can lead to </a:t>
            </a:r>
            <a:r>
              <a:rPr lang="en-US" sz="1300" spc="6" dirty="0" err="1">
                <a:solidFill>
                  <a:srgbClr val="11265D"/>
                </a:solidFill>
                <a:latin typeface="Calibri" panose="020F0502020204030204" pitchFamily="34" charset="0"/>
                <a:ea typeface="Nourd"/>
                <a:cs typeface="Calibri" panose="020F0502020204030204" pitchFamily="34" charset="0"/>
                <a:sym typeface="Nourd"/>
              </a:rPr>
              <a:t>marginalisation</a:t>
            </a:r>
            <a:r>
              <a:rPr lang="en-US" sz="1300" spc="6" dirty="0">
                <a:solidFill>
                  <a:srgbClr val="11265D"/>
                </a:solidFill>
                <a:latin typeface="Calibri" panose="020F0502020204030204" pitchFamily="34" charset="0"/>
                <a:ea typeface="Nourd"/>
                <a:cs typeface="Calibri" panose="020F0502020204030204" pitchFamily="34" charset="0"/>
                <a:sym typeface="Nourd"/>
              </a:rPr>
              <a:t> or decreased involvement of service users that can have negative impacts on help-seeking </a:t>
            </a:r>
            <a:r>
              <a:rPr lang="en-US" sz="1300" spc="6" dirty="0" err="1">
                <a:solidFill>
                  <a:srgbClr val="11265D"/>
                </a:solidFill>
                <a:latin typeface="Calibri" panose="020F0502020204030204" pitchFamily="34" charset="0"/>
                <a:ea typeface="Nourd"/>
                <a:cs typeface="Calibri" panose="020F0502020204030204" pitchFamily="34" charset="0"/>
                <a:sym typeface="Nourd"/>
              </a:rPr>
              <a:t>behaviours</a:t>
            </a:r>
            <a:r>
              <a:rPr lang="en-US" sz="1300" spc="6" dirty="0">
                <a:solidFill>
                  <a:srgbClr val="11265D"/>
                </a:solidFill>
                <a:latin typeface="Calibri" panose="020F0502020204030204" pitchFamily="34" charset="0"/>
                <a:ea typeface="Nourd"/>
                <a:cs typeface="Calibri" panose="020F0502020204030204" pitchFamily="34" charset="0"/>
                <a:sym typeface="Nourd"/>
              </a:rPr>
              <a:t> and treatment adherence (Pennazio et al., 2022). The rule of the ‘Active Offer’ guarantees that service users can obtain health and social care services in Welsh without seeking them (Welsh Government, 2022b). Hence, Welsh language plays a crucial role in gathering informed consent, effective protection and genuinely person-</a:t>
            </a:r>
            <a:r>
              <a:rPr lang="en-US" sz="1300" spc="6" dirty="0" err="1">
                <a:solidFill>
                  <a:srgbClr val="11265D"/>
                </a:solidFill>
                <a:latin typeface="Calibri" panose="020F0502020204030204" pitchFamily="34" charset="0"/>
                <a:ea typeface="Nourd"/>
                <a:cs typeface="Calibri" panose="020F0502020204030204" pitchFamily="34" charset="0"/>
                <a:sym typeface="Nourd"/>
              </a:rPr>
              <a:t>centred</a:t>
            </a:r>
            <a:r>
              <a:rPr lang="en-US" sz="1300" spc="6" dirty="0">
                <a:solidFill>
                  <a:srgbClr val="11265D"/>
                </a:solidFill>
                <a:latin typeface="Calibri" panose="020F0502020204030204" pitchFamily="34" charset="0"/>
                <a:ea typeface="Nourd"/>
                <a:cs typeface="Calibri" panose="020F0502020204030204" pitchFamily="34" charset="0"/>
                <a:sym typeface="Nourd"/>
              </a:rPr>
              <a:t> care for individuals. Hence, language is a determinant of clinical safety, ethical validity and relational trust. </a:t>
            </a:r>
          </a:p>
        </p:txBody>
      </p:sp>
      <p:grpSp>
        <p:nvGrpSpPr>
          <p:cNvPr id="56" name="Group 56"/>
          <p:cNvGrpSpPr/>
          <p:nvPr/>
        </p:nvGrpSpPr>
        <p:grpSpPr>
          <a:xfrm>
            <a:off x="13212319" y="892265"/>
            <a:ext cx="4130089" cy="2336473"/>
            <a:chOff x="0" y="-28575"/>
            <a:chExt cx="5506786" cy="3115297"/>
          </a:xfrm>
        </p:grpSpPr>
        <p:sp>
          <p:nvSpPr>
            <p:cNvPr id="57" name="TextBox 57"/>
            <p:cNvSpPr txBox="1"/>
            <p:nvPr/>
          </p:nvSpPr>
          <p:spPr>
            <a:xfrm>
              <a:off x="0" y="-28575"/>
              <a:ext cx="5506786" cy="3115297"/>
            </a:xfrm>
            <a:prstGeom prst="rect">
              <a:avLst/>
            </a:prstGeom>
          </p:spPr>
          <p:txBody>
            <a:bodyPr lIns="0" tIns="0" rIns="0" bIns="0" rtlCol="0" anchor="t">
              <a:spAutoFit/>
            </a:bodyPr>
            <a:lstStyle/>
            <a:p>
              <a:pPr marL="0" lvl="0" indent="0" algn="l">
                <a:lnSpc>
                  <a:spcPts val="2300"/>
                </a:lnSpc>
                <a:spcBef>
                  <a:spcPct val="0"/>
                </a:spcBef>
              </a:pPr>
              <a:r>
                <a:rPr lang="en-US" sz="1643" b="1" dirty="0">
                  <a:solidFill>
                    <a:srgbClr val="FFFFFF"/>
                  </a:solidFill>
                  <a:latin typeface="Nourd Heavy"/>
                  <a:ea typeface="Nourd Heavy"/>
                  <a:cs typeface="Nourd Heavy"/>
                  <a:sym typeface="Nourd Heavy"/>
                </a:rPr>
                <a:t>Lecturer: Stephanie John (Swansea) </a:t>
              </a:r>
            </a:p>
            <a:p>
              <a:pPr marL="0" lvl="0" indent="0" algn="l">
                <a:lnSpc>
                  <a:spcPts val="2300"/>
                </a:lnSpc>
                <a:spcBef>
                  <a:spcPct val="0"/>
                </a:spcBef>
              </a:pPr>
              <a:endParaRPr lang="en-US" sz="1643" b="1" dirty="0">
                <a:solidFill>
                  <a:srgbClr val="FFFFFF"/>
                </a:solidFill>
                <a:latin typeface="Nourd Heavy"/>
                <a:ea typeface="Nourd Heavy"/>
                <a:cs typeface="Nourd Heavy"/>
                <a:sym typeface="Nourd Heavy"/>
              </a:endParaRPr>
            </a:p>
            <a:p>
              <a:pPr marL="0" lvl="0" indent="0" algn="l">
                <a:lnSpc>
                  <a:spcPts val="2300"/>
                </a:lnSpc>
                <a:spcBef>
                  <a:spcPct val="0"/>
                </a:spcBef>
              </a:pPr>
              <a:r>
                <a:rPr lang="en-US" sz="1643" b="1" dirty="0">
                  <a:solidFill>
                    <a:srgbClr val="FFFFFF"/>
                  </a:solidFill>
                  <a:latin typeface="Nourd Heavy"/>
                  <a:ea typeface="Nourd Heavy"/>
                  <a:cs typeface="Nourd Heavy"/>
                  <a:sym typeface="Nourd Heavy"/>
                </a:rPr>
                <a:t>Student Name: Susanna Tjipanga</a:t>
              </a:r>
            </a:p>
            <a:p>
              <a:pPr marL="0" lvl="0" indent="0" algn="l">
                <a:lnSpc>
                  <a:spcPts val="2300"/>
                </a:lnSpc>
                <a:spcBef>
                  <a:spcPct val="0"/>
                </a:spcBef>
              </a:pPr>
              <a:endParaRPr lang="en-US" sz="1643" b="1" dirty="0">
                <a:solidFill>
                  <a:srgbClr val="FFFFFF"/>
                </a:solidFill>
                <a:latin typeface="Nourd Heavy"/>
                <a:ea typeface="Nourd Heavy"/>
                <a:cs typeface="Nourd Heavy"/>
                <a:sym typeface="Nourd Heavy"/>
              </a:endParaRPr>
            </a:p>
            <a:p>
              <a:pPr marL="0" lvl="0" indent="0" algn="l">
                <a:lnSpc>
                  <a:spcPts val="2300"/>
                </a:lnSpc>
                <a:spcBef>
                  <a:spcPct val="0"/>
                </a:spcBef>
              </a:pPr>
              <a:r>
                <a:rPr lang="en-US" sz="1643" b="1" dirty="0">
                  <a:solidFill>
                    <a:srgbClr val="FFFFFF"/>
                  </a:solidFill>
                  <a:latin typeface="Nourd Heavy"/>
                  <a:ea typeface="Nourd Heavy"/>
                  <a:cs typeface="Nourd Heavy"/>
                  <a:sym typeface="Nourd Heavy"/>
                </a:rPr>
                <a:t>Student ID:  2506926</a:t>
              </a:r>
            </a:p>
            <a:p>
              <a:pPr marL="0" lvl="0" indent="0" algn="l">
                <a:lnSpc>
                  <a:spcPts val="2300"/>
                </a:lnSpc>
                <a:spcBef>
                  <a:spcPct val="0"/>
                </a:spcBef>
              </a:pPr>
              <a:endParaRPr lang="en-US" sz="1643" b="1" dirty="0">
                <a:solidFill>
                  <a:srgbClr val="FFFFFF"/>
                </a:solidFill>
                <a:latin typeface="Nourd Heavy"/>
                <a:ea typeface="Nourd Heavy"/>
                <a:cs typeface="Nourd Heavy"/>
                <a:sym typeface="Nourd Heavy"/>
              </a:endParaRPr>
            </a:p>
            <a:p>
              <a:pPr marL="0" lvl="0" indent="0" algn="l">
                <a:lnSpc>
                  <a:spcPts val="2300"/>
                </a:lnSpc>
                <a:spcBef>
                  <a:spcPct val="0"/>
                </a:spcBef>
              </a:pPr>
              <a:endParaRPr lang="en-US" sz="1643" b="1" dirty="0">
                <a:solidFill>
                  <a:srgbClr val="FFFFFF"/>
                </a:solidFill>
                <a:latin typeface="Nourd Heavy"/>
                <a:ea typeface="Nourd Heavy"/>
                <a:cs typeface="Nourd Heavy"/>
                <a:sym typeface="Nourd Heavy"/>
              </a:endParaRPr>
            </a:p>
            <a:p>
              <a:pPr marL="0" lvl="0" indent="0" algn="l">
                <a:lnSpc>
                  <a:spcPts val="2300"/>
                </a:lnSpc>
                <a:spcBef>
                  <a:spcPct val="0"/>
                </a:spcBef>
              </a:pPr>
              <a:endParaRPr lang="en-US" sz="1643" b="1" dirty="0">
                <a:solidFill>
                  <a:srgbClr val="FFFFFF"/>
                </a:solidFill>
                <a:latin typeface="Nourd Heavy"/>
                <a:ea typeface="Nourd Heavy"/>
                <a:cs typeface="Nourd Heavy"/>
                <a:sym typeface="Nourd Heavy"/>
              </a:endParaRPr>
            </a:p>
          </p:txBody>
        </p:sp>
        <p:sp>
          <p:nvSpPr>
            <p:cNvPr id="58" name="TextBox 58"/>
            <p:cNvSpPr txBox="1"/>
            <p:nvPr/>
          </p:nvSpPr>
          <p:spPr>
            <a:xfrm>
              <a:off x="0" y="1218791"/>
              <a:ext cx="5506786" cy="755507"/>
            </a:xfrm>
            <a:prstGeom prst="rect">
              <a:avLst/>
            </a:prstGeom>
          </p:spPr>
          <p:txBody>
            <a:bodyPr lIns="0" tIns="0" rIns="0" bIns="0" rtlCol="0" anchor="t">
              <a:spAutoFit/>
            </a:bodyPr>
            <a:lstStyle/>
            <a:p>
              <a:pPr marL="0" lvl="0" indent="0" algn="l">
                <a:lnSpc>
                  <a:spcPts val="2296"/>
                </a:lnSpc>
                <a:spcBef>
                  <a:spcPct val="0"/>
                </a:spcBef>
              </a:pPr>
              <a:endParaRPr lang="en-US" sz="1640" b="1" spc="8" dirty="0">
                <a:solidFill>
                  <a:srgbClr val="FFFFFF"/>
                </a:solidFill>
                <a:latin typeface="Nourd Bold"/>
                <a:ea typeface="Nourd Bold"/>
                <a:cs typeface="Nourd Bold"/>
                <a:sym typeface="Nourd Bold"/>
              </a:endParaRPr>
            </a:p>
            <a:p>
              <a:pPr marL="0" lvl="0" indent="0" algn="l">
                <a:lnSpc>
                  <a:spcPts val="2296"/>
                </a:lnSpc>
                <a:spcBef>
                  <a:spcPct val="0"/>
                </a:spcBef>
              </a:pPr>
              <a:endParaRPr lang="en-US" sz="1640" b="1" spc="8" dirty="0">
                <a:solidFill>
                  <a:srgbClr val="FFFFFF"/>
                </a:solidFill>
                <a:latin typeface="Nourd Bold"/>
                <a:ea typeface="Nourd Bold"/>
                <a:cs typeface="Nourd Bold"/>
                <a:sym typeface="Nourd Bold"/>
              </a:endParaRPr>
            </a:p>
          </p:txBody>
        </p:sp>
      </p:grpSp>
      <p:sp>
        <p:nvSpPr>
          <p:cNvPr id="59" name="TextBox 59"/>
          <p:cNvSpPr txBox="1"/>
          <p:nvPr/>
        </p:nvSpPr>
        <p:spPr>
          <a:xfrm>
            <a:off x="17673622" y="929159"/>
            <a:ext cx="2319663" cy="259110"/>
          </a:xfrm>
          <a:prstGeom prst="rect">
            <a:avLst/>
          </a:prstGeom>
        </p:spPr>
        <p:txBody>
          <a:bodyPr lIns="0" tIns="0" rIns="0" bIns="0" rtlCol="0" anchor="t">
            <a:spAutoFit/>
          </a:bodyPr>
          <a:lstStyle/>
          <a:p>
            <a:pPr marL="0" lvl="0" indent="0" algn="l">
              <a:lnSpc>
                <a:spcPts val="2160"/>
              </a:lnSpc>
              <a:spcBef>
                <a:spcPct val="0"/>
              </a:spcBef>
            </a:pPr>
            <a:endParaRPr lang="en-US" sz="1543" b="1" dirty="0">
              <a:solidFill>
                <a:srgbClr val="FFFFFF"/>
              </a:solidFill>
              <a:latin typeface="Nourd Heavy"/>
              <a:ea typeface="Nourd Heavy"/>
              <a:cs typeface="Nourd Heavy"/>
              <a:sym typeface="Nourd Heavy"/>
            </a:endParaRPr>
          </a:p>
        </p:txBody>
      </p:sp>
      <p:sp>
        <p:nvSpPr>
          <p:cNvPr id="60" name="TextBox 60"/>
          <p:cNvSpPr txBox="1"/>
          <p:nvPr/>
        </p:nvSpPr>
        <p:spPr>
          <a:xfrm>
            <a:off x="10556659" y="4272015"/>
            <a:ext cx="10537673" cy="2308324"/>
          </a:xfrm>
          <a:prstGeom prst="rect">
            <a:avLst/>
          </a:prstGeom>
        </p:spPr>
        <p:txBody>
          <a:bodyPr lIns="0" tIns="0" rIns="0" bIns="0" rtlCol="0" anchor="t">
            <a:spAutoFit/>
          </a:bodyPr>
          <a:lstStyle/>
          <a:p>
            <a:pPr lvl="0" algn="ctr">
              <a:lnSpc>
                <a:spcPts val="1839"/>
              </a:lnSpc>
              <a:spcBef>
                <a:spcPct val="0"/>
              </a:spcBef>
            </a:pPr>
            <a:r>
              <a:rPr lang="en-US" sz="1500" spc="6" dirty="0">
                <a:solidFill>
                  <a:srgbClr val="11265D"/>
                </a:solidFill>
                <a:latin typeface="Calibri" panose="020F0502020204030204" pitchFamily="34" charset="0"/>
                <a:ea typeface="Nourd"/>
                <a:cs typeface="Calibri" panose="020F0502020204030204" pitchFamily="34" charset="0"/>
                <a:sym typeface="Nourd"/>
              </a:rPr>
              <a:t> The Welsh Language (Wales) Measure of 2011, made Welsh an official language in Wales, and gave it a legal basis as an official language in the provision of public services, including health and social care. The “More Than Just Words” strategic framework provides the expectations of providing Welsh-language services and incorporating the ‘Active Offer’ into care environments (Welsh Government, 2022b). The Social Services and Well-being (Wales) Act 2014 is another act that supports an approach to care that is person-</a:t>
            </a:r>
            <a:r>
              <a:rPr lang="en-US" sz="1500" spc="6" dirty="0" err="1">
                <a:solidFill>
                  <a:srgbClr val="11265D"/>
                </a:solidFill>
                <a:latin typeface="Calibri" panose="020F0502020204030204" pitchFamily="34" charset="0"/>
                <a:ea typeface="Nourd"/>
                <a:cs typeface="Calibri" panose="020F0502020204030204" pitchFamily="34" charset="0"/>
                <a:sym typeface="Nourd"/>
              </a:rPr>
              <a:t>centred</a:t>
            </a:r>
            <a:r>
              <a:rPr lang="en-US" sz="1500" spc="6" dirty="0">
                <a:solidFill>
                  <a:srgbClr val="11265D"/>
                </a:solidFill>
                <a:latin typeface="Calibri" panose="020F0502020204030204" pitchFamily="34" charset="0"/>
                <a:ea typeface="Nourd"/>
                <a:cs typeface="Calibri" panose="020F0502020204030204" pitchFamily="34" charset="0"/>
                <a:sym typeface="Nourd"/>
              </a:rPr>
              <a:t> and rights-based, with a focus placed on wellbeing, voice and control (Welsh Government, 2014). Moreover, the Well-being of Future Generations (Wales) Act 2015 fosters the cultural well-being and sustainable public services, which stipulate that </a:t>
            </a:r>
            <a:r>
              <a:rPr lang="en-US" sz="1500" spc="6" dirty="0" err="1">
                <a:solidFill>
                  <a:srgbClr val="11265D"/>
                </a:solidFill>
                <a:latin typeface="Calibri" panose="020F0502020204030204" pitchFamily="34" charset="0"/>
                <a:ea typeface="Nourd"/>
                <a:cs typeface="Calibri" panose="020F0502020204030204" pitchFamily="34" charset="0"/>
                <a:sym typeface="Nourd"/>
              </a:rPr>
              <a:t>organisations</a:t>
            </a:r>
            <a:r>
              <a:rPr lang="en-US" sz="1500" spc="6" dirty="0">
                <a:solidFill>
                  <a:srgbClr val="11265D"/>
                </a:solidFill>
                <a:latin typeface="Calibri" panose="020F0502020204030204" pitchFamily="34" charset="0"/>
                <a:ea typeface="Nourd"/>
                <a:cs typeface="Calibri" panose="020F0502020204030204" pitchFamily="34" charset="0"/>
                <a:sym typeface="Nourd"/>
              </a:rPr>
              <a:t> must take into account the long-term effects on the Welsh language and culture (UK Government, 2026). These legislative frameworks directly transfer into responsibility of professionals, where they are obliged assess language preference, document linguistic requirements and maintain the ‘Active Offer’ as a standard of practice (Welsh Government, 2023a). </a:t>
            </a:r>
          </a:p>
          <a:p>
            <a:pPr marL="0" lvl="0" indent="0" algn="ctr">
              <a:lnSpc>
                <a:spcPts val="1839"/>
              </a:lnSpc>
              <a:spcBef>
                <a:spcPct val="0"/>
              </a:spcBef>
            </a:pPr>
            <a:endParaRPr lang="en-US" sz="1500" spc="6" dirty="0">
              <a:solidFill>
                <a:srgbClr val="11265D"/>
              </a:solidFill>
              <a:latin typeface="Calibri" panose="020F0502020204030204" pitchFamily="34" charset="0"/>
              <a:ea typeface="Nourd"/>
              <a:cs typeface="Calibri" panose="020F0502020204030204" pitchFamily="34" charset="0"/>
              <a:sym typeface="Nourd"/>
            </a:endParaRPr>
          </a:p>
        </p:txBody>
      </p:sp>
      <p:sp>
        <p:nvSpPr>
          <p:cNvPr id="61" name="TextBox 61"/>
          <p:cNvSpPr txBox="1"/>
          <p:nvPr/>
        </p:nvSpPr>
        <p:spPr>
          <a:xfrm>
            <a:off x="271267" y="8169928"/>
            <a:ext cx="6337725" cy="3052118"/>
          </a:xfrm>
          <a:prstGeom prst="rect">
            <a:avLst/>
          </a:prstGeom>
        </p:spPr>
        <p:txBody>
          <a:bodyPr lIns="0" tIns="0" rIns="0" bIns="0" rtlCol="0" anchor="t">
            <a:spAutoFit/>
          </a:bodyPr>
          <a:lstStyle/>
          <a:p>
            <a:pPr lvl="0" algn="ctr">
              <a:lnSpc>
                <a:spcPts val="1680"/>
              </a:lnSpc>
              <a:spcBef>
                <a:spcPct val="0"/>
              </a:spcBef>
            </a:pPr>
            <a:r>
              <a:rPr lang="en-US" sz="1300" spc="6" dirty="0">
                <a:solidFill>
                  <a:srgbClr val="11265D"/>
                </a:solidFill>
                <a:latin typeface="Calibri" panose="020F0502020204030204" pitchFamily="34" charset="0"/>
                <a:ea typeface="Nourd"/>
                <a:cs typeface="Calibri" panose="020F0502020204030204" pitchFamily="34" charset="0"/>
                <a:sym typeface="Nourd"/>
              </a:rPr>
              <a:t> Th</a:t>
            </a:r>
            <a:r>
              <a:rPr lang="en-US" sz="1300" u="none" spc="6" dirty="0">
                <a:solidFill>
                  <a:srgbClr val="11265D"/>
                </a:solidFill>
                <a:latin typeface="Calibri" panose="020F0502020204030204" pitchFamily="34" charset="0"/>
                <a:ea typeface="Nourd"/>
                <a:cs typeface="Calibri" panose="020F0502020204030204" pitchFamily="34" charset="0"/>
                <a:sym typeface="Nourd"/>
              </a:rPr>
              <a:t>e Welsh culture and national identity is defined by </a:t>
            </a:r>
            <a:r>
              <a:rPr lang="en-US" sz="1300" spc="6" dirty="0">
                <a:solidFill>
                  <a:srgbClr val="11265D"/>
                </a:solidFill>
                <a:latin typeface="Calibri" panose="020F0502020204030204" pitchFamily="34" charset="0"/>
                <a:ea typeface="Nourd"/>
                <a:cs typeface="Calibri" panose="020F0502020204030204" pitchFamily="34" charset="0"/>
                <a:sym typeface="Nourd"/>
              </a:rPr>
              <a:t>collectivism, strong </a:t>
            </a:r>
            <a:r>
              <a:rPr lang="en-US" sz="1300" u="none" spc="6" dirty="0">
                <a:solidFill>
                  <a:srgbClr val="11265D"/>
                </a:solidFill>
                <a:latin typeface="Calibri" panose="020F0502020204030204" pitchFamily="34" charset="0"/>
                <a:ea typeface="Nourd"/>
                <a:cs typeface="Calibri" panose="020F0502020204030204" pitchFamily="34" charset="0"/>
                <a:sym typeface="Nourd"/>
              </a:rPr>
              <a:t>community </a:t>
            </a:r>
            <a:r>
              <a:rPr lang="en-US" sz="1300" spc="6" dirty="0">
                <a:solidFill>
                  <a:srgbClr val="11265D"/>
                </a:solidFill>
                <a:latin typeface="Calibri" panose="020F0502020204030204" pitchFamily="34" charset="0"/>
                <a:ea typeface="Nourd"/>
                <a:cs typeface="Calibri" panose="020F0502020204030204" pitchFamily="34" charset="0"/>
                <a:sym typeface="Nourd"/>
              </a:rPr>
              <a:t>interdependence </a:t>
            </a:r>
            <a:r>
              <a:rPr lang="en-US" sz="1300" u="none" spc="6" dirty="0">
                <a:solidFill>
                  <a:srgbClr val="11265D"/>
                </a:solidFill>
                <a:latin typeface="Calibri" panose="020F0502020204030204" pitchFamily="34" charset="0"/>
                <a:ea typeface="Nourd"/>
                <a:cs typeface="Calibri" panose="020F0502020204030204" pitchFamily="34" charset="0"/>
                <a:sym typeface="Nourd"/>
              </a:rPr>
              <a:t>and shared history and belonging to a place (Davies, 2025). Such cultural aspects affect </a:t>
            </a:r>
            <a:r>
              <a:rPr lang="en-US" sz="1300" spc="6" dirty="0">
                <a:solidFill>
                  <a:srgbClr val="11265D"/>
                </a:solidFill>
                <a:latin typeface="Calibri" panose="020F0502020204030204" pitchFamily="34" charset="0"/>
                <a:ea typeface="Nourd"/>
                <a:cs typeface="Calibri" panose="020F0502020204030204" pitchFamily="34" charset="0"/>
                <a:sym typeface="Nourd"/>
              </a:rPr>
              <a:t>regarding the involvement of the family, trust in professionals and the style of communication </a:t>
            </a:r>
            <a:r>
              <a:rPr lang="en-US" sz="1300" u="none" spc="6" dirty="0">
                <a:solidFill>
                  <a:srgbClr val="11265D"/>
                </a:solidFill>
                <a:latin typeface="Calibri" panose="020F0502020204030204" pitchFamily="34" charset="0"/>
                <a:ea typeface="Nourd"/>
                <a:cs typeface="Calibri" panose="020F0502020204030204" pitchFamily="34" charset="0"/>
                <a:sym typeface="Nourd"/>
              </a:rPr>
              <a:t>in Wales. The rural setting poses difficulties with the access to services, and areas with socioeconomic deprivation also work against inequalities in health (Welsh Government, 2022a). Also, there is an increasing ageing population in Wales suggesting that  culturally appropriate long-term and social care is rising (Older People's Commissioner for Wales, 2023). Hence, cultural competence is important, allowing professionals to provide culturally competent services that respect language, values and lived experience. But there is also a risk of miscommunication, lack of trust and worse results with to culturally insensitive care (Kaihlanen et al., 2019). However, a high level of cultural identity has a positive relationship with wellbeing and mental health (Ward. and Szabo, 2023), justifying the necessity to </a:t>
            </a:r>
            <a:r>
              <a:rPr lang="en-US" sz="1300" u="none" spc="6" dirty="0" err="1">
                <a:solidFill>
                  <a:srgbClr val="11265D"/>
                </a:solidFill>
                <a:latin typeface="Calibri" panose="020F0502020204030204" pitchFamily="34" charset="0"/>
                <a:ea typeface="Nourd"/>
                <a:cs typeface="Calibri" panose="020F0502020204030204" pitchFamily="34" charset="0"/>
                <a:sym typeface="Nourd"/>
              </a:rPr>
              <a:t>recognise</a:t>
            </a:r>
            <a:r>
              <a:rPr lang="en-US" sz="1300" u="none" spc="6" dirty="0">
                <a:solidFill>
                  <a:srgbClr val="11265D"/>
                </a:solidFill>
                <a:latin typeface="Calibri" panose="020F0502020204030204" pitchFamily="34" charset="0"/>
                <a:ea typeface="Nourd"/>
                <a:cs typeface="Calibri" panose="020F0502020204030204" pitchFamily="34" charset="0"/>
                <a:sym typeface="Nourd"/>
              </a:rPr>
              <a:t> Welsh identity in the context of care.  </a:t>
            </a:r>
          </a:p>
          <a:p>
            <a:pPr marL="0" lvl="0" indent="0" algn="ctr">
              <a:lnSpc>
                <a:spcPts val="1680"/>
              </a:lnSpc>
              <a:spcBef>
                <a:spcPct val="0"/>
              </a:spcBef>
            </a:pPr>
            <a:endParaRPr lang="en-US" sz="1300" u="none" spc="6" dirty="0">
              <a:solidFill>
                <a:srgbClr val="11265D"/>
              </a:solidFill>
              <a:latin typeface="Calibri" panose="020F0502020204030204" pitchFamily="34" charset="0"/>
              <a:ea typeface="Nourd"/>
              <a:cs typeface="Calibri" panose="020F0502020204030204" pitchFamily="34" charset="0"/>
              <a:sym typeface="Nourd"/>
            </a:endParaRPr>
          </a:p>
        </p:txBody>
      </p:sp>
      <p:sp>
        <p:nvSpPr>
          <p:cNvPr id="63" name="TextBox 63"/>
          <p:cNvSpPr txBox="1"/>
          <p:nvPr/>
        </p:nvSpPr>
        <p:spPr>
          <a:xfrm>
            <a:off x="646642" y="318881"/>
            <a:ext cx="8817634" cy="295275"/>
          </a:xfrm>
          <a:prstGeom prst="rect">
            <a:avLst/>
          </a:prstGeom>
        </p:spPr>
        <p:txBody>
          <a:bodyPr lIns="0" tIns="0" rIns="0" bIns="0" rtlCol="0" anchor="t">
            <a:spAutoFit/>
          </a:bodyPr>
          <a:lstStyle/>
          <a:p>
            <a:pPr algn="l">
              <a:lnSpc>
                <a:spcPts val="2424"/>
              </a:lnSpc>
            </a:pPr>
            <a:r>
              <a:rPr lang="en-US" sz="2020" b="1">
                <a:solidFill>
                  <a:srgbClr val="FFFFFF"/>
                </a:solidFill>
                <a:latin typeface="Nourd Heavy"/>
                <a:ea typeface="Nourd Heavy"/>
                <a:cs typeface="Nourd Heavy"/>
                <a:sym typeface="Nourd Heavy"/>
              </a:rPr>
              <a:t>Module Code: BMNS4016</a:t>
            </a:r>
          </a:p>
        </p:txBody>
      </p:sp>
      <p:sp>
        <p:nvSpPr>
          <p:cNvPr id="64" name="TextBox 64"/>
          <p:cNvSpPr txBox="1"/>
          <p:nvPr/>
        </p:nvSpPr>
        <p:spPr>
          <a:xfrm>
            <a:off x="646642" y="776206"/>
            <a:ext cx="8817634" cy="600075"/>
          </a:xfrm>
          <a:prstGeom prst="rect">
            <a:avLst/>
          </a:prstGeom>
        </p:spPr>
        <p:txBody>
          <a:bodyPr lIns="0" tIns="0" rIns="0" bIns="0" rtlCol="0" anchor="t">
            <a:spAutoFit/>
          </a:bodyPr>
          <a:lstStyle/>
          <a:p>
            <a:pPr algn="l">
              <a:lnSpc>
                <a:spcPts val="2424"/>
              </a:lnSpc>
            </a:pPr>
            <a:r>
              <a:rPr lang="en-US" sz="2020" b="1" dirty="0">
                <a:solidFill>
                  <a:srgbClr val="FFFFFF"/>
                </a:solidFill>
                <a:latin typeface="Nourd Heavy"/>
                <a:ea typeface="Nourd Heavy"/>
                <a:cs typeface="Nourd Heavy"/>
                <a:sym typeface="Nourd Heavy"/>
              </a:rPr>
              <a:t>Module Title: Practicing Healthcare in Wales: Language and Culture</a:t>
            </a:r>
          </a:p>
        </p:txBody>
      </p:sp>
      <p:sp>
        <p:nvSpPr>
          <p:cNvPr id="66" name="TextBox 66"/>
          <p:cNvSpPr txBox="1"/>
          <p:nvPr/>
        </p:nvSpPr>
        <p:spPr>
          <a:xfrm>
            <a:off x="10362077" y="9636139"/>
            <a:ext cx="5201522" cy="2693045"/>
          </a:xfrm>
          <a:prstGeom prst="rect">
            <a:avLst/>
          </a:prstGeom>
        </p:spPr>
        <p:txBody>
          <a:bodyPr wrap="square" lIns="0" tIns="0" rIns="0" bIns="0" rtlCol="0" anchor="t">
            <a:spAutoFit/>
          </a:bodyPr>
          <a:lstStyle/>
          <a:p>
            <a:pPr lvl="0">
              <a:lnSpc>
                <a:spcPts val="1540"/>
              </a:lnSpc>
              <a:spcBef>
                <a:spcPct val="0"/>
              </a:spcBef>
            </a:pPr>
            <a:r>
              <a:rPr lang="en-US" sz="1100" spc="5" dirty="0">
                <a:solidFill>
                  <a:srgbClr val="11265D"/>
                </a:solidFill>
                <a:latin typeface="Calibri" panose="020F0502020204030204" pitchFamily="34" charset="0"/>
                <a:ea typeface="Nourd"/>
                <a:cs typeface="Calibri" panose="020F0502020204030204" pitchFamily="34" charset="0"/>
                <a:sym typeface="Nourd"/>
              </a:rPr>
              <a:t>The inclusion of the Welsh language and culture is especially important in dementia care, mental health care and end-of-life care. People with dementia may speak their first language, so the Welsh language provision is necessary to communicate effectively and help individuals feel comfortable (Wales Government, 2025). Culturally and linguistically relevant care is better at enhancing service-user satisfaction and therapeutic relationships in mental health settings (Sadusky et al., 2024). Also, the end-of-life care provided in Welsh promotes dignity and ethical decision-making. Nevertheless, the limitation in staffing and language training gaps still hinder uninterrupted provision. Basic conversational Welsh skills among frontline staff can support rapport-building, reassurance and clarity in everyday care. There are also opportunities in interventions based on the development of bilingual workforce, better training opportunities and the application of digital and community-based means to facilitate Welsh-language access, as well as promotion of equitable and person-</a:t>
            </a:r>
            <a:r>
              <a:rPr lang="en-US" sz="1100" spc="5" dirty="0" err="1">
                <a:solidFill>
                  <a:srgbClr val="11265D"/>
                </a:solidFill>
                <a:latin typeface="Calibri" panose="020F0502020204030204" pitchFamily="34" charset="0"/>
                <a:ea typeface="Nourd"/>
                <a:cs typeface="Calibri" panose="020F0502020204030204" pitchFamily="34" charset="0"/>
                <a:sym typeface="Nourd"/>
              </a:rPr>
              <a:t>centred</a:t>
            </a:r>
            <a:r>
              <a:rPr lang="en-US" sz="1100" spc="5" dirty="0">
                <a:solidFill>
                  <a:srgbClr val="11265D"/>
                </a:solidFill>
                <a:latin typeface="Calibri" panose="020F0502020204030204" pitchFamily="34" charset="0"/>
                <a:ea typeface="Nourd"/>
                <a:cs typeface="Calibri" panose="020F0502020204030204" pitchFamily="34" charset="0"/>
                <a:sym typeface="Nourd"/>
              </a:rPr>
              <a:t> care (Welsh Government, 2022b).</a:t>
            </a:r>
          </a:p>
          <a:p>
            <a:pPr marL="0" lvl="0" indent="0" algn="l">
              <a:lnSpc>
                <a:spcPts val="1540"/>
              </a:lnSpc>
              <a:spcBef>
                <a:spcPct val="0"/>
              </a:spcBef>
            </a:pPr>
            <a:endParaRPr lang="en-US" sz="1050" spc="5" dirty="0">
              <a:solidFill>
                <a:srgbClr val="11265D"/>
              </a:solidFill>
              <a:latin typeface="Calibri" panose="020F0502020204030204" pitchFamily="34" charset="0"/>
              <a:ea typeface="Nourd"/>
              <a:cs typeface="Calibri" panose="020F0502020204030204" pitchFamily="34" charset="0"/>
              <a:sym typeface="Nourd"/>
            </a:endParaRPr>
          </a:p>
        </p:txBody>
      </p:sp>
      <p:sp>
        <p:nvSpPr>
          <p:cNvPr id="67" name="TextBox 67"/>
          <p:cNvSpPr txBox="1"/>
          <p:nvPr/>
        </p:nvSpPr>
        <p:spPr>
          <a:xfrm>
            <a:off x="10437162" y="13081409"/>
            <a:ext cx="4840201" cy="1733551"/>
          </a:xfrm>
          <a:prstGeom prst="rect">
            <a:avLst/>
          </a:prstGeom>
        </p:spPr>
        <p:txBody>
          <a:bodyPr lIns="0" tIns="0" rIns="0" bIns="0" rtlCol="0" anchor="t">
            <a:spAutoFit/>
          </a:bodyPr>
          <a:lstStyle/>
          <a:p>
            <a:pPr lvl="0">
              <a:lnSpc>
                <a:spcPts val="1699"/>
              </a:lnSpc>
              <a:spcBef>
                <a:spcPct val="0"/>
              </a:spcBef>
            </a:pPr>
            <a:r>
              <a:rPr lang="en-US" sz="1300" spc="6" dirty="0">
                <a:solidFill>
                  <a:srgbClr val="11265D"/>
                </a:solidFill>
                <a:latin typeface="Calibri" panose="020F0502020204030204" pitchFamily="34" charset="0"/>
                <a:ea typeface="Nourd"/>
                <a:cs typeface="Calibri" panose="020F0502020204030204" pitchFamily="34" charset="0"/>
                <a:sym typeface="Nourd"/>
              </a:rPr>
              <a:t>Hence, the Welsh culture, language and identity are important in developing health and social care experiences in Wales. Welsh language must be understood as a right and not a mere preference, as it is a core aspect of dignity, identity and wellbeing. Wales has a good policy leadership in the understanding of the value of culturally and linguistically appropriate care. Even basic conversational Welsh can meaningfully enhance everyday interactions, reinforcing trust and person-</a:t>
            </a:r>
            <a:r>
              <a:rPr lang="en-US" sz="1300" spc="6" dirty="0" err="1">
                <a:solidFill>
                  <a:srgbClr val="11265D"/>
                </a:solidFill>
                <a:latin typeface="Calibri" panose="020F0502020204030204" pitchFamily="34" charset="0"/>
                <a:ea typeface="Nourd"/>
                <a:cs typeface="Calibri" panose="020F0502020204030204" pitchFamily="34" charset="0"/>
                <a:sym typeface="Nourd"/>
              </a:rPr>
              <a:t>centred</a:t>
            </a:r>
            <a:r>
              <a:rPr lang="en-US" sz="1300" spc="6" dirty="0">
                <a:solidFill>
                  <a:srgbClr val="11265D"/>
                </a:solidFill>
                <a:latin typeface="Calibri" panose="020F0502020204030204" pitchFamily="34" charset="0"/>
                <a:ea typeface="Nourd"/>
                <a:cs typeface="Calibri" panose="020F0502020204030204" pitchFamily="34" charset="0"/>
                <a:sym typeface="Nourd"/>
              </a:rPr>
              <a:t> care.</a:t>
            </a:r>
          </a:p>
        </p:txBody>
      </p:sp>
      <p:sp>
        <p:nvSpPr>
          <p:cNvPr id="68" name="TextBox 68"/>
          <p:cNvSpPr txBox="1"/>
          <p:nvPr/>
        </p:nvSpPr>
        <p:spPr>
          <a:xfrm>
            <a:off x="6785358" y="14289967"/>
            <a:ext cx="3168883" cy="514756"/>
          </a:xfrm>
          <a:prstGeom prst="rect">
            <a:avLst/>
          </a:prstGeom>
        </p:spPr>
        <p:txBody>
          <a:bodyPr lIns="0" tIns="0" rIns="0" bIns="0" rtlCol="0" anchor="t">
            <a:spAutoFit/>
          </a:bodyPr>
          <a:lstStyle/>
          <a:p>
            <a:pPr marL="0" lvl="0" indent="0" algn="ctr">
              <a:lnSpc>
                <a:spcPts val="996"/>
              </a:lnSpc>
            </a:pPr>
            <a:r>
              <a:rPr lang="en-US" sz="1100" b="1" i="1" spc="-35" dirty="0">
                <a:solidFill>
                  <a:srgbClr val="11265D"/>
                </a:solidFill>
                <a:latin typeface="Calibri" panose="020F0502020204030204" pitchFamily="34" charset="0"/>
                <a:ea typeface="Nourd Bold"/>
                <a:cs typeface="Calibri" panose="020F0502020204030204" pitchFamily="34" charset="0"/>
                <a:sym typeface="Nourd Bold"/>
              </a:rPr>
              <a:t>“Projected population growth for over 60s and over 70s – 2022-2031" </a:t>
            </a:r>
          </a:p>
          <a:p>
            <a:pPr marL="0" lvl="0" indent="0" algn="ctr">
              <a:lnSpc>
                <a:spcPts val="996"/>
              </a:lnSpc>
            </a:pPr>
            <a:endParaRPr lang="en-US" sz="1100" b="1" i="1" spc="-35" dirty="0">
              <a:solidFill>
                <a:srgbClr val="11265D"/>
              </a:solidFill>
              <a:latin typeface="Calibri" panose="020F0502020204030204" pitchFamily="34" charset="0"/>
              <a:ea typeface="Nourd Bold"/>
              <a:cs typeface="Calibri" panose="020F0502020204030204" pitchFamily="34" charset="0"/>
              <a:sym typeface="Nourd Bold"/>
            </a:endParaRPr>
          </a:p>
          <a:p>
            <a:pPr marL="0" lvl="0" indent="0" algn="ctr">
              <a:lnSpc>
                <a:spcPts val="996"/>
              </a:lnSpc>
            </a:pPr>
            <a:r>
              <a:rPr lang="en-US" sz="1100" b="1" i="1" spc="-35" dirty="0">
                <a:solidFill>
                  <a:srgbClr val="11265D"/>
                </a:solidFill>
                <a:latin typeface="Calibri" panose="020F0502020204030204" pitchFamily="34" charset="0"/>
                <a:ea typeface="Nourd Bold"/>
                <a:cs typeface="Calibri" panose="020F0502020204030204" pitchFamily="34" charset="0"/>
                <a:sym typeface="Nourd Bold"/>
              </a:rPr>
              <a:t>(Source: Older People's Commissioner for Wales, 2023)</a:t>
            </a:r>
          </a:p>
        </p:txBody>
      </p:sp>
      <p:pic>
        <p:nvPicPr>
          <p:cNvPr id="69" name="Picture 68"/>
          <p:cNvPicPr>
            <a:picLocks noChangeAspect="1"/>
          </p:cNvPicPr>
          <p:nvPr/>
        </p:nvPicPr>
        <p:blipFill rotWithShape="1">
          <a:blip r:embed="rId14">
            <a:extLst>
              <a:ext uri="{28A0092B-C50C-407E-A947-70E740481C1C}">
                <a14:useLocalDpi xmlns:a14="http://schemas.microsoft.com/office/drawing/2010/main" val="0"/>
              </a:ext>
            </a:extLst>
          </a:blip>
          <a:srcRect b="13381"/>
          <a:stretch/>
        </p:blipFill>
        <p:spPr>
          <a:xfrm>
            <a:off x="15683094" y="12330567"/>
            <a:ext cx="5411238" cy="2751505"/>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1257</Words>
  <Application>Microsoft Office PowerPoint</Application>
  <PresentationFormat>Custom</PresentationFormat>
  <Paragraphs>44</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Nourd Heavy</vt:lpstr>
      <vt:lpstr>Arial</vt:lpstr>
      <vt:lpstr>Nourd Bold</vt:lpstr>
      <vt:lpstr>Nourd</vt:lpstr>
      <vt:lpstr>Calibri</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TG-24317_Poster</dc:title>
  <dc:creator>Susanna Tjipanga</dc:creator>
  <cp:lastModifiedBy>Susanna Tjipanga</cp:lastModifiedBy>
  <cp:revision>13</cp:revision>
  <dcterms:created xsi:type="dcterms:W3CDTF">2006-08-16T00:00:00Z</dcterms:created>
  <dcterms:modified xsi:type="dcterms:W3CDTF">2026-03-01T14:53:54Z</dcterms:modified>
  <dc:identifier>DAHAW5YSA24</dc:identifier>
</cp:coreProperties>
</file>