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3" r:id="rId1"/>
  </p:sldMasterIdLst>
  <p:notesMasterIdLst>
    <p:notesMasterId r:id="rId38"/>
  </p:notesMasterIdLst>
  <p:handoutMasterIdLst>
    <p:handoutMasterId r:id="rId39"/>
  </p:handoutMasterIdLst>
  <p:sldIdLst>
    <p:sldId id="256" r:id="rId2"/>
    <p:sldId id="273" r:id="rId3"/>
    <p:sldId id="306" r:id="rId4"/>
    <p:sldId id="302" r:id="rId5"/>
    <p:sldId id="266" r:id="rId6"/>
    <p:sldId id="264" r:id="rId7"/>
    <p:sldId id="265" r:id="rId8"/>
    <p:sldId id="278" r:id="rId9"/>
    <p:sldId id="279" r:id="rId10"/>
    <p:sldId id="263" r:id="rId11"/>
    <p:sldId id="308" r:id="rId12"/>
    <p:sldId id="271" r:id="rId13"/>
    <p:sldId id="281" r:id="rId14"/>
    <p:sldId id="296" r:id="rId15"/>
    <p:sldId id="297" r:id="rId16"/>
    <p:sldId id="261" r:id="rId17"/>
    <p:sldId id="262" r:id="rId18"/>
    <p:sldId id="283" r:id="rId19"/>
    <p:sldId id="284" r:id="rId20"/>
    <p:sldId id="309" r:id="rId21"/>
    <p:sldId id="305" r:id="rId22"/>
    <p:sldId id="304" r:id="rId23"/>
    <p:sldId id="285" r:id="rId24"/>
    <p:sldId id="310" r:id="rId25"/>
    <p:sldId id="268" r:id="rId26"/>
    <p:sldId id="267" r:id="rId27"/>
    <p:sldId id="311" r:id="rId28"/>
    <p:sldId id="270" r:id="rId29"/>
    <p:sldId id="269" r:id="rId30"/>
    <p:sldId id="312" r:id="rId31"/>
    <p:sldId id="272" r:id="rId32"/>
    <p:sldId id="277" r:id="rId33"/>
    <p:sldId id="313" r:id="rId34"/>
    <p:sldId id="275" r:id="rId35"/>
    <p:sldId id="276" r:id="rId36"/>
    <p:sldId id="307" r:id="rId3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15B8EE-6F3A-42FA-B155-DD4DC6E091F7}" v="15" dt="2022-08-11T13:16:52.4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2" d="100"/>
          <a:sy n="92" d="100"/>
        </p:scale>
        <p:origin x="60" y="21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 Pitson" userId="db8d2b3e-593d-47e6-a0b5-dc90f7ab49ec" providerId="ADAL" clId="{7715B8EE-6F3A-42FA-B155-DD4DC6E091F7}"/>
    <pc:docChg chg="undo custSel addSld modSld sldOrd">
      <pc:chgData name="Marie Pitson" userId="db8d2b3e-593d-47e6-a0b5-dc90f7ab49ec" providerId="ADAL" clId="{7715B8EE-6F3A-42FA-B155-DD4DC6E091F7}" dt="2022-08-11T13:16:52.498" v="45"/>
      <pc:docMkLst>
        <pc:docMk/>
      </pc:docMkLst>
      <pc:sldChg chg="add">
        <pc:chgData name="Marie Pitson" userId="db8d2b3e-593d-47e6-a0b5-dc90f7ab49ec" providerId="ADAL" clId="{7715B8EE-6F3A-42FA-B155-DD4DC6E091F7}" dt="2022-08-11T13:08:36.674" v="0"/>
        <pc:sldMkLst>
          <pc:docMk/>
          <pc:sldMk cId="2393274814" sldId="263"/>
        </pc:sldMkLst>
      </pc:sldChg>
      <pc:sldChg chg="addSp delSp modSp add mod setBg">
        <pc:chgData name="Marie Pitson" userId="db8d2b3e-593d-47e6-a0b5-dc90f7ab49ec" providerId="ADAL" clId="{7715B8EE-6F3A-42FA-B155-DD4DC6E091F7}" dt="2022-08-11T13:12:13.248" v="14" actId="26606"/>
        <pc:sldMkLst>
          <pc:docMk/>
          <pc:sldMk cId="2415508004" sldId="267"/>
        </pc:sldMkLst>
        <pc:spChg chg="mod">
          <ac:chgData name="Marie Pitson" userId="db8d2b3e-593d-47e6-a0b5-dc90f7ab49ec" providerId="ADAL" clId="{7715B8EE-6F3A-42FA-B155-DD4DC6E091F7}" dt="2022-08-11T13:12:13.248" v="14" actId="26606"/>
          <ac:spMkLst>
            <pc:docMk/>
            <pc:sldMk cId="2415508004" sldId="267"/>
            <ac:spMk id="2" creationId="{00000000-0000-0000-0000-000000000000}"/>
          </ac:spMkLst>
        </pc:spChg>
        <pc:spChg chg="del">
          <ac:chgData name="Marie Pitson" userId="db8d2b3e-593d-47e6-a0b5-dc90f7ab49ec" providerId="ADAL" clId="{7715B8EE-6F3A-42FA-B155-DD4DC6E091F7}" dt="2022-08-11T13:12:13.248" v="14" actId="26606"/>
          <ac:spMkLst>
            <pc:docMk/>
            <pc:sldMk cId="2415508004" sldId="267"/>
            <ac:spMk id="3" creationId="{00000000-0000-0000-0000-000000000000}"/>
          </ac:spMkLst>
        </pc:spChg>
        <pc:spChg chg="add">
          <ac:chgData name="Marie Pitson" userId="db8d2b3e-593d-47e6-a0b5-dc90f7ab49ec" providerId="ADAL" clId="{7715B8EE-6F3A-42FA-B155-DD4DC6E091F7}" dt="2022-08-11T13:12:13.248" v="14" actId="26606"/>
          <ac:spMkLst>
            <pc:docMk/>
            <pc:sldMk cId="2415508004" sldId="267"/>
            <ac:spMk id="9" creationId="{7455F7F3-3A58-4BBB-95C7-CF706F9FFA10}"/>
          </ac:spMkLst>
        </pc:spChg>
        <pc:spChg chg="add">
          <ac:chgData name="Marie Pitson" userId="db8d2b3e-593d-47e6-a0b5-dc90f7ab49ec" providerId="ADAL" clId="{7715B8EE-6F3A-42FA-B155-DD4DC6E091F7}" dt="2022-08-11T13:12:13.248" v="14" actId="26606"/>
          <ac:spMkLst>
            <pc:docMk/>
            <pc:sldMk cId="2415508004" sldId="267"/>
            <ac:spMk id="11" creationId="{3AE3D314-6F93-4D91-8C0F-E92657F465C6}"/>
          </ac:spMkLst>
        </pc:spChg>
        <pc:graphicFrameChg chg="add">
          <ac:chgData name="Marie Pitson" userId="db8d2b3e-593d-47e6-a0b5-dc90f7ab49ec" providerId="ADAL" clId="{7715B8EE-6F3A-42FA-B155-DD4DC6E091F7}" dt="2022-08-11T13:12:13.248" v="14" actId="26606"/>
          <ac:graphicFrameMkLst>
            <pc:docMk/>
            <pc:sldMk cId="2415508004" sldId="267"/>
            <ac:graphicFrameMk id="5" creationId="{8B858F41-50CF-00DD-B963-2C05753D5E9E}"/>
          </ac:graphicFrameMkLst>
        </pc:graphicFrameChg>
      </pc:sldChg>
      <pc:sldChg chg="add">
        <pc:chgData name="Marie Pitson" userId="db8d2b3e-593d-47e6-a0b5-dc90f7ab49ec" providerId="ADAL" clId="{7715B8EE-6F3A-42FA-B155-DD4DC6E091F7}" dt="2022-08-11T13:11:36.199" v="12"/>
        <pc:sldMkLst>
          <pc:docMk/>
          <pc:sldMk cId="3702313809" sldId="268"/>
        </pc:sldMkLst>
      </pc:sldChg>
      <pc:sldChg chg="add">
        <pc:chgData name="Marie Pitson" userId="db8d2b3e-593d-47e6-a0b5-dc90f7ab49ec" providerId="ADAL" clId="{7715B8EE-6F3A-42FA-B155-DD4DC6E091F7}" dt="2022-08-11T13:13:41.711" v="22"/>
        <pc:sldMkLst>
          <pc:docMk/>
          <pc:sldMk cId="3176009297" sldId="269"/>
        </pc:sldMkLst>
      </pc:sldChg>
      <pc:sldChg chg="modSp add mod">
        <pc:chgData name="Marie Pitson" userId="db8d2b3e-593d-47e6-a0b5-dc90f7ab49ec" providerId="ADAL" clId="{7715B8EE-6F3A-42FA-B155-DD4DC6E091F7}" dt="2022-08-11T13:13:18.717" v="21" actId="27636"/>
        <pc:sldMkLst>
          <pc:docMk/>
          <pc:sldMk cId="4143055631" sldId="270"/>
        </pc:sldMkLst>
        <pc:spChg chg="mod">
          <ac:chgData name="Marie Pitson" userId="db8d2b3e-593d-47e6-a0b5-dc90f7ab49ec" providerId="ADAL" clId="{7715B8EE-6F3A-42FA-B155-DD4DC6E091F7}" dt="2022-08-11T13:13:18.717" v="21" actId="27636"/>
          <ac:spMkLst>
            <pc:docMk/>
            <pc:sldMk cId="4143055631" sldId="270"/>
            <ac:spMk id="2" creationId="{00000000-0000-0000-0000-000000000000}"/>
          </ac:spMkLst>
        </pc:spChg>
      </pc:sldChg>
      <pc:sldChg chg="addSp modSp add mod setBg setClrOvrMap">
        <pc:chgData name="Marie Pitson" userId="db8d2b3e-593d-47e6-a0b5-dc90f7ab49ec" providerId="ADAL" clId="{7715B8EE-6F3A-42FA-B155-DD4DC6E091F7}" dt="2022-08-11T13:14:52.891" v="32" actId="14100"/>
        <pc:sldMkLst>
          <pc:docMk/>
          <pc:sldMk cId="3977565084" sldId="272"/>
        </pc:sldMkLst>
        <pc:spChg chg="mod">
          <ac:chgData name="Marie Pitson" userId="db8d2b3e-593d-47e6-a0b5-dc90f7ab49ec" providerId="ADAL" clId="{7715B8EE-6F3A-42FA-B155-DD4DC6E091F7}" dt="2022-08-11T13:14:49.508" v="31" actId="14100"/>
          <ac:spMkLst>
            <pc:docMk/>
            <pc:sldMk cId="3977565084" sldId="272"/>
            <ac:spMk id="2" creationId="{00000000-0000-0000-0000-000000000000}"/>
          </ac:spMkLst>
        </pc:spChg>
        <pc:spChg chg="mod">
          <ac:chgData name="Marie Pitson" userId="db8d2b3e-593d-47e6-a0b5-dc90f7ab49ec" providerId="ADAL" clId="{7715B8EE-6F3A-42FA-B155-DD4DC6E091F7}" dt="2022-08-11T13:14:52.891" v="32" actId="14100"/>
          <ac:spMkLst>
            <pc:docMk/>
            <pc:sldMk cId="3977565084" sldId="272"/>
            <ac:spMk id="3" creationId="{00000000-0000-0000-0000-000000000000}"/>
          </ac:spMkLst>
        </pc:spChg>
        <pc:spChg chg="add">
          <ac:chgData name="Marie Pitson" userId="db8d2b3e-593d-47e6-a0b5-dc90f7ab49ec" providerId="ADAL" clId="{7715B8EE-6F3A-42FA-B155-DD4DC6E091F7}" dt="2022-08-11T13:14:19.469" v="25" actId="26606"/>
          <ac:spMkLst>
            <pc:docMk/>
            <pc:sldMk cId="3977565084" sldId="272"/>
            <ac:spMk id="9" creationId="{E192707B-B929-41A7-9B41-E959A1C689E4}"/>
          </ac:spMkLst>
        </pc:spChg>
        <pc:spChg chg="add">
          <ac:chgData name="Marie Pitson" userId="db8d2b3e-593d-47e6-a0b5-dc90f7ab49ec" providerId="ADAL" clId="{7715B8EE-6F3A-42FA-B155-DD4DC6E091F7}" dt="2022-08-11T13:14:19.469" v="25" actId="26606"/>
          <ac:spMkLst>
            <pc:docMk/>
            <pc:sldMk cId="3977565084" sldId="272"/>
            <ac:spMk id="11" creationId="{8FB4235C-4505-46C7-AD8F-8769A1972FC1}"/>
          </ac:spMkLst>
        </pc:spChg>
        <pc:picChg chg="add mod">
          <ac:chgData name="Marie Pitson" userId="db8d2b3e-593d-47e6-a0b5-dc90f7ab49ec" providerId="ADAL" clId="{7715B8EE-6F3A-42FA-B155-DD4DC6E091F7}" dt="2022-08-11T13:14:45.456" v="30" actId="1076"/>
          <ac:picMkLst>
            <pc:docMk/>
            <pc:sldMk cId="3977565084" sldId="272"/>
            <ac:picMk id="5" creationId="{9A4E81B5-D435-9D5F-D24C-4919AB14AA16}"/>
          </ac:picMkLst>
        </pc:picChg>
      </pc:sldChg>
      <pc:sldChg chg="add">
        <pc:chgData name="Marie Pitson" userId="db8d2b3e-593d-47e6-a0b5-dc90f7ab49ec" providerId="ADAL" clId="{7715B8EE-6F3A-42FA-B155-DD4DC6E091F7}" dt="2022-08-11T13:16:35.155" v="44"/>
        <pc:sldMkLst>
          <pc:docMk/>
          <pc:sldMk cId="3156897588" sldId="275"/>
        </pc:sldMkLst>
      </pc:sldChg>
      <pc:sldChg chg="add">
        <pc:chgData name="Marie Pitson" userId="db8d2b3e-593d-47e6-a0b5-dc90f7ab49ec" providerId="ADAL" clId="{7715B8EE-6F3A-42FA-B155-DD4DC6E091F7}" dt="2022-08-11T13:16:52.498" v="45"/>
        <pc:sldMkLst>
          <pc:docMk/>
          <pc:sldMk cId="2138439555" sldId="276"/>
        </pc:sldMkLst>
      </pc:sldChg>
      <pc:sldChg chg="addSp modSp add mod setBg setClrOvrMap">
        <pc:chgData name="Marie Pitson" userId="db8d2b3e-593d-47e6-a0b5-dc90f7ab49ec" providerId="ADAL" clId="{7715B8EE-6F3A-42FA-B155-DD4DC6E091F7}" dt="2022-08-11T13:15:33.052" v="37" actId="255"/>
        <pc:sldMkLst>
          <pc:docMk/>
          <pc:sldMk cId="956679149" sldId="277"/>
        </pc:sldMkLst>
        <pc:spChg chg="mod">
          <ac:chgData name="Marie Pitson" userId="db8d2b3e-593d-47e6-a0b5-dc90f7ab49ec" providerId="ADAL" clId="{7715B8EE-6F3A-42FA-B155-DD4DC6E091F7}" dt="2022-08-11T13:15:18.834" v="35" actId="26606"/>
          <ac:spMkLst>
            <pc:docMk/>
            <pc:sldMk cId="956679149" sldId="277"/>
            <ac:spMk id="2" creationId="{00000000-0000-0000-0000-000000000000}"/>
          </ac:spMkLst>
        </pc:spChg>
        <pc:spChg chg="mod">
          <ac:chgData name="Marie Pitson" userId="db8d2b3e-593d-47e6-a0b5-dc90f7ab49ec" providerId="ADAL" clId="{7715B8EE-6F3A-42FA-B155-DD4DC6E091F7}" dt="2022-08-11T13:15:33.052" v="37" actId="255"/>
          <ac:spMkLst>
            <pc:docMk/>
            <pc:sldMk cId="956679149" sldId="277"/>
            <ac:spMk id="3" creationId="{00000000-0000-0000-0000-000000000000}"/>
          </ac:spMkLst>
        </pc:spChg>
        <pc:spChg chg="add">
          <ac:chgData name="Marie Pitson" userId="db8d2b3e-593d-47e6-a0b5-dc90f7ab49ec" providerId="ADAL" clId="{7715B8EE-6F3A-42FA-B155-DD4DC6E091F7}" dt="2022-08-11T13:15:18.834" v="35" actId="26606"/>
          <ac:spMkLst>
            <pc:docMk/>
            <pc:sldMk cId="956679149" sldId="277"/>
            <ac:spMk id="9" creationId="{E192707B-B929-41A7-9B41-E959A1C689E4}"/>
          </ac:spMkLst>
        </pc:spChg>
        <pc:spChg chg="add">
          <ac:chgData name="Marie Pitson" userId="db8d2b3e-593d-47e6-a0b5-dc90f7ab49ec" providerId="ADAL" clId="{7715B8EE-6F3A-42FA-B155-DD4DC6E091F7}" dt="2022-08-11T13:15:18.834" v="35" actId="26606"/>
          <ac:spMkLst>
            <pc:docMk/>
            <pc:sldMk cId="956679149" sldId="277"/>
            <ac:spMk id="11" creationId="{8FB4235C-4505-46C7-AD8F-8769A1972FC1}"/>
          </ac:spMkLst>
        </pc:spChg>
        <pc:picChg chg="add">
          <ac:chgData name="Marie Pitson" userId="db8d2b3e-593d-47e6-a0b5-dc90f7ab49ec" providerId="ADAL" clId="{7715B8EE-6F3A-42FA-B155-DD4DC6E091F7}" dt="2022-08-11T13:15:18.834" v="35" actId="26606"/>
          <ac:picMkLst>
            <pc:docMk/>
            <pc:sldMk cId="956679149" sldId="277"/>
            <ac:picMk id="5" creationId="{B6D20C8F-0FDE-45C2-B306-4D219385438C}"/>
          </ac:picMkLst>
        </pc:picChg>
      </pc:sldChg>
      <pc:sldChg chg="add">
        <pc:chgData name="Marie Pitson" userId="db8d2b3e-593d-47e6-a0b5-dc90f7ab49ec" providerId="ADAL" clId="{7715B8EE-6F3A-42FA-B155-DD4DC6E091F7}" dt="2022-08-11T13:09:05.487" v="1"/>
        <pc:sldMkLst>
          <pc:docMk/>
          <pc:sldMk cId="2135703054" sldId="308"/>
        </pc:sldMkLst>
      </pc:sldChg>
      <pc:sldChg chg="addSp modSp add mod ord setBg setClrOvrMap">
        <pc:chgData name="Marie Pitson" userId="db8d2b3e-593d-47e6-a0b5-dc90f7ab49ec" providerId="ADAL" clId="{7715B8EE-6F3A-42FA-B155-DD4DC6E091F7}" dt="2022-08-11T13:10:05.394" v="7" actId="255"/>
        <pc:sldMkLst>
          <pc:docMk/>
          <pc:sldMk cId="2544265612" sldId="309"/>
        </pc:sldMkLst>
        <pc:spChg chg="mod">
          <ac:chgData name="Marie Pitson" userId="db8d2b3e-593d-47e6-a0b5-dc90f7ab49ec" providerId="ADAL" clId="{7715B8EE-6F3A-42FA-B155-DD4DC6E091F7}" dt="2022-08-11T13:09:50.169" v="5" actId="26606"/>
          <ac:spMkLst>
            <pc:docMk/>
            <pc:sldMk cId="2544265612" sldId="309"/>
            <ac:spMk id="2" creationId="{00000000-0000-0000-0000-000000000000}"/>
          </ac:spMkLst>
        </pc:spChg>
        <pc:spChg chg="mod">
          <ac:chgData name="Marie Pitson" userId="db8d2b3e-593d-47e6-a0b5-dc90f7ab49ec" providerId="ADAL" clId="{7715B8EE-6F3A-42FA-B155-DD4DC6E091F7}" dt="2022-08-11T13:10:05.394" v="7" actId="255"/>
          <ac:spMkLst>
            <pc:docMk/>
            <pc:sldMk cId="2544265612" sldId="309"/>
            <ac:spMk id="3" creationId="{00000000-0000-0000-0000-000000000000}"/>
          </ac:spMkLst>
        </pc:spChg>
        <pc:spChg chg="add">
          <ac:chgData name="Marie Pitson" userId="db8d2b3e-593d-47e6-a0b5-dc90f7ab49ec" providerId="ADAL" clId="{7715B8EE-6F3A-42FA-B155-DD4DC6E091F7}" dt="2022-08-11T13:09:50.169" v="5" actId="26606"/>
          <ac:spMkLst>
            <pc:docMk/>
            <pc:sldMk cId="2544265612" sldId="309"/>
            <ac:spMk id="9" creationId="{E192707B-B929-41A7-9B41-E959A1C689E4}"/>
          </ac:spMkLst>
        </pc:spChg>
        <pc:spChg chg="add">
          <ac:chgData name="Marie Pitson" userId="db8d2b3e-593d-47e6-a0b5-dc90f7ab49ec" providerId="ADAL" clId="{7715B8EE-6F3A-42FA-B155-DD4DC6E091F7}" dt="2022-08-11T13:09:50.169" v="5" actId="26606"/>
          <ac:spMkLst>
            <pc:docMk/>
            <pc:sldMk cId="2544265612" sldId="309"/>
            <ac:spMk id="11" creationId="{8FB4235C-4505-46C7-AD8F-8769A1972FC1}"/>
          </ac:spMkLst>
        </pc:spChg>
        <pc:picChg chg="add">
          <ac:chgData name="Marie Pitson" userId="db8d2b3e-593d-47e6-a0b5-dc90f7ab49ec" providerId="ADAL" clId="{7715B8EE-6F3A-42FA-B155-DD4DC6E091F7}" dt="2022-08-11T13:09:50.169" v="5" actId="26606"/>
          <ac:picMkLst>
            <pc:docMk/>
            <pc:sldMk cId="2544265612" sldId="309"/>
            <ac:picMk id="5" creationId="{000B9229-379A-DA19-6DBA-02CB9B913319}"/>
          </ac:picMkLst>
        </pc:picChg>
      </pc:sldChg>
      <pc:sldChg chg="addSp modSp add mod setBg setClrOvrMap">
        <pc:chgData name="Marie Pitson" userId="db8d2b3e-593d-47e6-a0b5-dc90f7ab49ec" providerId="ADAL" clId="{7715B8EE-6F3A-42FA-B155-DD4DC6E091F7}" dt="2022-08-11T13:11:12.531" v="11" actId="255"/>
        <pc:sldMkLst>
          <pc:docMk/>
          <pc:sldMk cId="2482018516" sldId="310"/>
        </pc:sldMkLst>
        <pc:spChg chg="mod">
          <ac:chgData name="Marie Pitson" userId="db8d2b3e-593d-47e6-a0b5-dc90f7ab49ec" providerId="ADAL" clId="{7715B8EE-6F3A-42FA-B155-DD4DC6E091F7}" dt="2022-08-11T13:10:54.612" v="9" actId="26606"/>
          <ac:spMkLst>
            <pc:docMk/>
            <pc:sldMk cId="2482018516" sldId="310"/>
            <ac:spMk id="2" creationId="{00000000-0000-0000-0000-000000000000}"/>
          </ac:spMkLst>
        </pc:spChg>
        <pc:spChg chg="mod">
          <ac:chgData name="Marie Pitson" userId="db8d2b3e-593d-47e6-a0b5-dc90f7ab49ec" providerId="ADAL" clId="{7715B8EE-6F3A-42FA-B155-DD4DC6E091F7}" dt="2022-08-11T13:11:12.531" v="11" actId="255"/>
          <ac:spMkLst>
            <pc:docMk/>
            <pc:sldMk cId="2482018516" sldId="310"/>
            <ac:spMk id="3" creationId="{00000000-0000-0000-0000-000000000000}"/>
          </ac:spMkLst>
        </pc:spChg>
        <pc:spChg chg="add">
          <ac:chgData name="Marie Pitson" userId="db8d2b3e-593d-47e6-a0b5-dc90f7ab49ec" providerId="ADAL" clId="{7715B8EE-6F3A-42FA-B155-DD4DC6E091F7}" dt="2022-08-11T13:10:54.612" v="9" actId="26606"/>
          <ac:spMkLst>
            <pc:docMk/>
            <pc:sldMk cId="2482018516" sldId="310"/>
            <ac:spMk id="9" creationId="{D04789F1-5F3B-4DEE-BEAA-E70D1E088672}"/>
          </ac:spMkLst>
        </pc:spChg>
        <pc:spChg chg="add">
          <ac:chgData name="Marie Pitson" userId="db8d2b3e-593d-47e6-a0b5-dc90f7ab49ec" providerId="ADAL" clId="{7715B8EE-6F3A-42FA-B155-DD4DC6E091F7}" dt="2022-08-11T13:10:54.612" v="9" actId="26606"/>
          <ac:spMkLst>
            <pc:docMk/>
            <pc:sldMk cId="2482018516" sldId="310"/>
            <ac:spMk id="11" creationId="{D93C3E38-DF85-49B0-BDB8-38728B091A7A}"/>
          </ac:spMkLst>
        </pc:spChg>
        <pc:picChg chg="add">
          <ac:chgData name="Marie Pitson" userId="db8d2b3e-593d-47e6-a0b5-dc90f7ab49ec" providerId="ADAL" clId="{7715B8EE-6F3A-42FA-B155-DD4DC6E091F7}" dt="2022-08-11T13:10:54.612" v="9" actId="26606"/>
          <ac:picMkLst>
            <pc:docMk/>
            <pc:sldMk cId="2482018516" sldId="310"/>
            <ac:picMk id="5" creationId="{F31E1C11-A304-0EB4-6EAB-C08D13FFF401}"/>
          </ac:picMkLst>
        </pc:picChg>
      </pc:sldChg>
      <pc:sldChg chg="addSp modSp add mod setBg setClrOvrMap">
        <pc:chgData name="Marie Pitson" userId="db8d2b3e-593d-47e6-a0b5-dc90f7ab49ec" providerId="ADAL" clId="{7715B8EE-6F3A-42FA-B155-DD4DC6E091F7}" dt="2022-08-11T13:12:55.596" v="19" actId="255"/>
        <pc:sldMkLst>
          <pc:docMk/>
          <pc:sldMk cId="4065576592" sldId="311"/>
        </pc:sldMkLst>
        <pc:spChg chg="mod">
          <ac:chgData name="Marie Pitson" userId="db8d2b3e-593d-47e6-a0b5-dc90f7ab49ec" providerId="ADAL" clId="{7715B8EE-6F3A-42FA-B155-DD4DC6E091F7}" dt="2022-08-11T13:12:43.213" v="17" actId="26606"/>
          <ac:spMkLst>
            <pc:docMk/>
            <pc:sldMk cId="4065576592" sldId="311"/>
            <ac:spMk id="2" creationId="{00000000-0000-0000-0000-000000000000}"/>
          </ac:spMkLst>
        </pc:spChg>
        <pc:spChg chg="mod">
          <ac:chgData name="Marie Pitson" userId="db8d2b3e-593d-47e6-a0b5-dc90f7ab49ec" providerId="ADAL" clId="{7715B8EE-6F3A-42FA-B155-DD4DC6E091F7}" dt="2022-08-11T13:12:55.596" v="19" actId="255"/>
          <ac:spMkLst>
            <pc:docMk/>
            <pc:sldMk cId="4065576592" sldId="311"/>
            <ac:spMk id="3" creationId="{00000000-0000-0000-0000-000000000000}"/>
          </ac:spMkLst>
        </pc:spChg>
        <pc:spChg chg="add">
          <ac:chgData name="Marie Pitson" userId="db8d2b3e-593d-47e6-a0b5-dc90f7ab49ec" providerId="ADAL" clId="{7715B8EE-6F3A-42FA-B155-DD4DC6E091F7}" dt="2022-08-11T13:12:43.213" v="17" actId="26606"/>
          <ac:spMkLst>
            <pc:docMk/>
            <pc:sldMk cId="4065576592" sldId="311"/>
            <ac:spMk id="9" creationId="{D04789F1-5F3B-4DEE-BEAA-E70D1E088672}"/>
          </ac:spMkLst>
        </pc:spChg>
        <pc:spChg chg="add">
          <ac:chgData name="Marie Pitson" userId="db8d2b3e-593d-47e6-a0b5-dc90f7ab49ec" providerId="ADAL" clId="{7715B8EE-6F3A-42FA-B155-DD4DC6E091F7}" dt="2022-08-11T13:12:43.213" v="17" actId="26606"/>
          <ac:spMkLst>
            <pc:docMk/>
            <pc:sldMk cId="4065576592" sldId="311"/>
            <ac:spMk id="11" creationId="{D93C3E38-DF85-49B0-BDB8-38728B091A7A}"/>
          </ac:spMkLst>
        </pc:spChg>
        <pc:picChg chg="add">
          <ac:chgData name="Marie Pitson" userId="db8d2b3e-593d-47e6-a0b5-dc90f7ab49ec" providerId="ADAL" clId="{7715B8EE-6F3A-42FA-B155-DD4DC6E091F7}" dt="2022-08-11T13:12:43.213" v="17" actId="26606"/>
          <ac:picMkLst>
            <pc:docMk/>
            <pc:sldMk cId="4065576592" sldId="311"/>
            <ac:picMk id="5" creationId="{CA35286A-4DF7-490B-6A96-C9B2185B2F26}"/>
          </ac:picMkLst>
        </pc:picChg>
      </pc:sldChg>
      <pc:sldChg chg="add">
        <pc:chgData name="Marie Pitson" userId="db8d2b3e-593d-47e6-a0b5-dc90f7ab49ec" providerId="ADAL" clId="{7715B8EE-6F3A-42FA-B155-DD4DC6E091F7}" dt="2022-08-11T13:13:57.921" v="23"/>
        <pc:sldMkLst>
          <pc:docMk/>
          <pc:sldMk cId="2459544190" sldId="312"/>
        </pc:sldMkLst>
      </pc:sldChg>
      <pc:sldChg chg="addSp modSp add mod setBg setClrOvrMap">
        <pc:chgData name="Marie Pitson" userId="db8d2b3e-593d-47e6-a0b5-dc90f7ab49ec" providerId="ADAL" clId="{7715B8EE-6F3A-42FA-B155-DD4DC6E091F7}" dt="2022-08-11T13:16:18.011" v="43" actId="255"/>
        <pc:sldMkLst>
          <pc:docMk/>
          <pc:sldMk cId="1319521422" sldId="313"/>
        </pc:sldMkLst>
        <pc:spChg chg="mod">
          <ac:chgData name="Marie Pitson" userId="db8d2b3e-593d-47e6-a0b5-dc90f7ab49ec" providerId="ADAL" clId="{7715B8EE-6F3A-42FA-B155-DD4DC6E091F7}" dt="2022-08-11T13:16:01.731" v="40" actId="14100"/>
          <ac:spMkLst>
            <pc:docMk/>
            <pc:sldMk cId="1319521422" sldId="313"/>
            <ac:spMk id="2" creationId="{00000000-0000-0000-0000-000000000000}"/>
          </ac:spMkLst>
        </pc:spChg>
        <pc:spChg chg="mod">
          <ac:chgData name="Marie Pitson" userId="db8d2b3e-593d-47e6-a0b5-dc90f7ab49ec" providerId="ADAL" clId="{7715B8EE-6F3A-42FA-B155-DD4DC6E091F7}" dt="2022-08-11T13:16:18.011" v="43" actId="255"/>
          <ac:spMkLst>
            <pc:docMk/>
            <pc:sldMk cId="1319521422" sldId="313"/>
            <ac:spMk id="3" creationId="{00000000-0000-0000-0000-000000000000}"/>
          </ac:spMkLst>
        </pc:spChg>
        <pc:spChg chg="add">
          <ac:chgData name="Marie Pitson" userId="db8d2b3e-593d-47e6-a0b5-dc90f7ab49ec" providerId="ADAL" clId="{7715B8EE-6F3A-42FA-B155-DD4DC6E091F7}" dt="2022-08-11T13:15:55.426" v="39" actId="26606"/>
          <ac:spMkLst>
            <pc:docMk/>
            <pc:sldMk cId="1319521422" sldId="313"/>
            <ac:spMk id="9" creationId="{E192707B-B929-41A7-9B41-E959A1C689E4}"/>
          </ac:spMkLst>
        </pc:spChg>
        <pc:spChg chg="add">
          <ac:chgData name="Marie Pitson" userId="db8d2b3e-593d-47e6-a0b5-dc90f7ab49ec" providerId="ADAL" clId="{7715B8EE-6F3A-42FA-B155-DD4DC6E091F7}" dt="2022-08-11T13:15:55.426" v="39" actId="26606"/>
          <ac:spMkLst>
            <pc:docMk/>
            <pc:sldMk cId="1319521422" sldId="313"/>
            <ac:spMk id="11" creationId="{8FB4235C-4505-46C7-AD8F-8769A1972FC1}"/>
          </ac:spMkLst>
        </pc:spChg>
        <pc:picChg chg="add">
          <ac:chgData name="Marie Pitson" userId="db8d2b3e-593d-47e6-a0b5-dc90f7ab49ec" providerId="ADAL" clId="{7715B8EE-6F3A-42FA-B155-DD4DC6E091F7}" dt="2022-08-11T13:15:55.426" v="39" actId="26606"/>
          <ac:picMkLst>
            <pc:docMk/>
            <pc:sldMk cId="1319521422" sldId="313"/>
            <ac:picMk id="5" creationId="{1D882041-69D0-C740-2564-6EF53DB2595D}"/>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FE5633-85CE-4DFD-99E9-9BA626749AD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5862E7B-1CE8-45FB-967E-38311EC56A55}">
      <dgm:prSet/>
      <dgm:spPr/>
      <dgm:t>
        <a:bodyPr/>
        <a:lstStyle/>
        <a:p>
          <a:r>
            <a:rPr lang="en-GB"/>
            <a:t>Accounts help us assess profitability and financial stability.</a:t>
          </a:r>
          <a:endParaRPr lang="en-US"/>
        </a:p>
      </dgm:t>
    </dgm:pt>
    <dgm:pt modelId="{FDD4A24E-6F75-4458-AEF1-8E2B01663DCE}" type="parTrans" cxnId="{D9438F92-B36D-4101-AB53-C6D6F9F64174}">
      <dgm:prSet/>
      <dgm:spPr/>
      <dgm:t>
        <a:bodyPr/>
        <a:lstStyle/>
        <a:p>
          <a:endParaRPr lang="en-US"/>
        </a:p>
      </dgm:t>
    </dgm:pt>
    <dgm:pt modelId="{362DD91E-CBAF-43CA-A49D-FC7FC944EBF1}" type="sibTrans" cxnId="{D9438F92-B36D-4101-AB53-C6D6F9F64174}">
      <dgm:prSet/>
      <dgm:spPr/>
      <dgm:t>
        <a:bodyPr/>
        <a:lstStyle/>
        <a:p>
          <a:endParaRPr lang="en-US"/>
        </a:p>
      </dgm:t>
    </dgm:pt>
    <dgm:pt modelId="{396FDA97-D05D-4658-807C-618B7152AD6C}">
      <dgm:prSet/>
      <dgm:spPr/>
      <dgm:t>
        <a:bodyPr/>
        <a:lstStyle/>
        <a:p>
          <a:r>
            <a:rPr lang="en-GB"/>
            <a:t>We need to compare:</a:t>
          </a:r>
          <a:endParaRPr lang="en-US"/>
        </a:p>
      </dgm:t>
    </dgm:pt>
    <dgm:pt modelId="{FD17389A-F731-4565-805B-572A9DA15913}" type="parTrans" cxnId="{F001B8CD-31F1-460A-8F95-57B51880D749}">
      <dgm:prSet/>
      <dgm:spPr/>
      <dgm:t>
        <a:bodyPr/>
        <a:lstStyle/>
        <a:p>
          <a:endParaRPr lang="en-US"/>
        </a:p>
      </dgm:t>
    </dgm:pt>
    <dgm:pt modelId="{E87A25E6-34CC-4B29-83B2-BF68E50837D2}" type="sibTrans" cxnId="{F001B8CD-31F1-460A-8F95-57B51880D749}">
      <dgm:prSet/>
      <dgm:spPr/>
      <dgm:t>
        <a:bodyPr/>
        <a:lstStyle/>
        <a:p>
          <a:endParaRPr lang="en-US"/>
        </a:p>
      </dgm:t>
    </dgm:pt>
    <dgm:pt modelId="{66D0FA7B-D83D-4AC4-A494-E8BE25787D7F}">
      <dgm:prSet/>
      <dgm:spPr/>
      <dgm:t>
        <a:bodyPr/>
        <a:lstStyle/>
        <a:p>
          <a:r>
            <a:rPr lang="en-GB"/>
            <a:t>1. One year with the next to identify trends</a:t>
          </a:r>
          <a:endParaRPr lang="en-US"/>
        </a:p>
      </dgm:t>
    </dgm:pt>
    <dgm:pt modelId="{CA763D67-6E6A-40BD-ABCE-880ED09ED17F}" type="parTrans" cxnId="{754B126B-23A0-4FA1-B8FF-88679D9F9A60}">
      <dgm:prSet/>
      <dgm:spPr/>
      <dgm:t>
        <a:bodyPr/>
        <a:lstStyle/>
        <a:p>
          <a:endParaRPr lang="en-US"/>
        </a:p>
      </dgm:t>
    </dgm:pt>
    <dgm:pt modelId="{2754BBCC-06D8-4D46-A724-A29E66F84681}" type="sibTrans" cxnId="{754B126B-23A0-4FA1-B8FF-88679D9F9A60}">
      <dgm:prSet/>
      <dgm:spPr/>
      <dgm:t>
        <a:bodyPr/>
        <a:lstStyle/>
        <a:p>
          <a:endParaRPr lang="en-US"/>
        </a:p>
      </dgm:t>
    </dgm:pt>
    <dgm:pt modelId="{2B34DBEB-DD80-40B9-A654-B01D5D600F35}">
      <dgm:prSet/>
      <dgm:spPr/>
      <dgm:t>
        <a:bodyPr/>
        <a:lstStyle/>
        <a:p>
          <a:r>
            <a:rPr lang="en-GB"/>
            <a:t>2. Different Business</a:t>
          </a:r>
          <a:endParaRPr lang="en-US"/>
        </a:p>
      </dgm:t>
    </dgm:pt>
    <dgm:pt modelId="{16802542-E252-4906-868E-D92D125765FB}" type="parTrans" cxnId="{855CF7F1-29D4-459F-A426-6EEB17E639EF}">
      <dgm:prSet/>
      <dgm:spPr/>
      <dgm:t>
        <a:bodyPr/>
        <a:lstStyle/>
        <a:p>
          <a:endParaRPr lang="en-US"/>
        </a:p>
      </dgm:t>
    </dgm:pt>
    <dgm:pt modelId="{517C0F05-3A4B-42B2-916B-711E723B44FF}" type="sibTrans" cxnId="{855CF7F1-29D4-459F-A426-6EEB17E639EF}">
      <dgm:prSet/>
      <dgm:spPr/>
      <dgm:t>
        <a:bodyPr/>
        <a:lstStyle/>
        <a:p>
          <a:endParaRPr lang="en-US"/>
        </a:p>
      </dgm:t>
    </dgm:pt>
    <dgm:pt modelId="{ADBD344E-8E37-445D-8DB2-436AD7C59343}" type="pres">
      <dgm:prSet presAssocID="{E7FE5633-85CE-4DFD-99E9-9BA626749AD3}" presName="root" presStyleCnt="0">
        <dgm:presLayoutVars>
          <dgm:dir/>
          <dgm:resizeHandles val="exact"/>
        </dgm:presLayoutVars>
      </dgm:prSet>
      <dgm:spPr/>
    </dgm:pt>
    <dgm:pt modelId="{D3114272-DD86-4BFA-8E72-4D0924794127}" type="pres">
      <dgm:prSet presAssocID="{C5862E7B-1CE8-45FB-967E-38311EC56A55}" presName="compNode" presStyleCnt="0"/>
      <dgm:spPr/>
    </dgm:pt>
    <dgm:pt modelId="{BE9548B7-13A5-4D48-969B-BBD596C304D4}" type="pres">
      <dgm:prSet presAssocID="{C5862E7B-1CE8-45FB-967E-38311EC56A55}" presName="bgRect" presStyleLbl="bgShp" presStyleIdx="0" presStyleCnt="4"/>
      <dgm:spPr/>
    </dgm:pt>
    <dgm:pt modelId="{9DB2B1AB-B4BD-4BF9-9120-24C5534282DD}" type="pres">
      <dgm:prSet presAssocID="{C5862E7B-1CE8-45FB-967E-38311EC56A5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ggy Bank"/>
        </a:ext>
      </dgm:extLst>
    </dgm:pt>
    <dgm:pt modelId="{2AD5626D-E4C4-4E3D-8D0A-38A5BDF3D858}" type="pres">
      <dgm:prSet presAssocID="{C5862E7B-1CE8-45FB-967E-38311EC56A55}" presName="spaceRect" presStyleCnt="0"/>
      <dgm:spPr/>
    </dgm:pt>
    <dgm:pt modelId="{F169DD76-7786-4EFA-820C-3C7FE3676FEF}" type="pres">
      <dgm:prSet presAssocID="{C5862E7B-1CE8-45FB-967E-38311EC56A55}" presName="parTx" presStyleLbl="revTx" presStyleIdx="0" presStyleCnt="4">
        <dgm:presLayoutVars>
          <dgm:chMax val="0"/>
          <dgm:chPref val="0"/>
        </dgm:presLayoutVars>
      </dgm:prSet>
      <dgm:spPr/>
    </dgm:pt>
    <dgm:pt modelId="{A2E3FE80-EAC2-46C2-B395-24E4C7BA72B0}" type="pres">
      <dgm:prSet presAssocID="{362DD91E-CBAF-43CA-A49D-FC7FC944EBF1}" presName="sibTrans" presStyleCnt="0"/>
      <dgm:spPr/>
    </dgm:pt>
    <dgm:pt modelId="{A14C5CB1-121A-4DF5-8893-667CB5C291EC}" type="pres">
      <dgm:prSet presAssocID="{396FDA97-D05D-4658-807C-618B7152AD6C}" presName="compNode" presStyleCnt="0"/>
      <dgm:spPr/>
    </dgm:pt>
    <dgm:pt modelId="{49AF01F6-98ED-472F-B2EF-426C6060A0C7}" type="pres">
      <dgm:prSet presAssocID="{396FDA97-D05D-4658-807C-618B7152AD6C}" presName="bgRect" presStyleLbl="bgShp" presStyleIdx="1" presStyleCnt="4"/>
      <dgm:spPr/>
    </dgm:pt>
    <dgm:pt modelId="{C76E17F3-B6A8-419F-BECD-3A678D9589EA}" type="pres">
      <dgm:prSet presAssocID="{396FDA97-D05D-4658-807C-618B7152AD6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Venn Diagram"/>
        </a:ext>
      </dgm:extLst>
    </dgm:pt>
    <dgm:pt modelId="{BC739FD2-6BDC-4E38-84CC-7CFB9C2C599C}" type="pres">
      <dgm:prSet presAssocID="{396FDA97-D05D-4658-807C-618B7152AD6C}" presName="spaceRect" presStyleCnt="0"/>
      <dgm:spPr/>
    </dgm:pt>
    <dgm:pt modelId="{F48B702C-0AFB-4A51-A353-99495A5A6E9C}" type="pres">
      <dgm:prSet presAssocID="{396FDA97-D05D-4658-807C-618B7152AD6C}" presName="parTx" presStyleLbl="revTx" presStyleIdx="1" presStyleCnt="4">
        <dgm:presLayoutVars>
          <dgm:chMax val="0"/>
          <dgm:chPref val="0"/>
        </dgm:presLayoutVars>
      </dgm:prSet>
      <dgm:spPr/>
    </dgm:pt>
    <dgm:pt modelId="{F7345DE4-54FF-4E75-8A95-7A6EB21574C5}" type="pres">
      <dgm:prSet presAssocID="{E87A25E6-34CC-4B29-83B2-BF68E50837D2}" presName="sibTrans" presStyleCnt="0"/>
      <dgm:spPr/>
    </dgm:pt>
    <dgm:pt modelId="{8B9331EB-B498-493A-992A-036BF4ED2549}" type="pres">
      <dgm:prSet presAssocID="{66D0FA7B-D83D-4AC4-A494-E8BE25787D7F}" presName="compNode" presStyleCnt="0"/>
      <dgm:spPr/>
    </dgm:pt>
    <dgm:pt modelId="{DADEE3C4-6DD2-4D7C-8680-651D37CB5C2D}" type="pres">
      <dgm:prSet presAssocID="{66D0FA7B-D83D-4AC4-A494-E8BE25787D7F}" presName="bgRect" presStyleLbl="bgShp" presStyleIdx="2" presStyleCnt="4"/>
      <dgm:spPr/>
    </dgm:pt>
    <dgm:pt modelId="{AC9B9AE6-4DDF-4EC7-A5D5-F420A4F6F6BB}" type="pres">
      <dgm:prSet presAssocID="{66D0FA7B-D83D-4AC4-A494-E8BE25787D7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7FD27456-95AA-4124-9D20-5FF853CDB6D4}" type="pres">
      <dgm:prSet presAssocID="{66D0FA7B-D83D-4AC4-A494-E8BE25787D7F}" presName="spaceRect" presStyleCnt="0"/>
      <dgm:spPr/>
    </dgm:pt>
    <dgm:pt modelId="{06A6EA9C-1E7C-467E-870F-006431A7C0C1}" type="pres">
      <dgm:prSet presAssocID="{66D0FA7B-D83D-4AC4-A494-E8BE25787D7F}" presName="parTx" presStyleLbl="revTx" presStyleIdx="2" presStyleCnt="4">
        <dgm:presLayoutVars>
          <dgm:chMax val="0"/>
          <dgm:chPref val="0"/>
        </dgm:presLayoutVars>
      </dgm:prSet>
      <dgm:spPr/>
    </dgm:pt>
    <dgm:pt modelId="{079F5A15-7D10-4772-9CDF-8BBC1DD62420}" type="pres">
      <dgm:prSet presAssocID="{2754BBCC-06D8-4D46-A724-A29E66F84681}" presName="sibTrans" presStyleCnt="0"/>
      <dgm:spPr/>
    </dgm:pt>
    <dgm:pt modelId="{13E2F9D0-005E-4455-86DF-764108EF446B}" type="pres">
      <dgm:prSet presAssocID="{2B34DBEB-DD80-40B9-A654-B01D5D600F35}" presName="compNode" presStyleCnt="0"/>
      <dgm:spPr/>
    </dgm:pt>
    <dgm:pt modelId="{2F462345-187B-4D1F-A05E-0E0EF3448B79}" type="pres">
      <dgm:prSet presAssocID="{2B34DBEB-DD80-40B9-A654-B01D5D600F35}" presName="bgRect" presStyleLbl="bgShp" presStyleIdx="3" presStyleCnt="4"/>
      <dgm:spPr/>
    </dgm:pt>
    <dgm:pt modelId="{09A03DA9-286C-46BC-8D50-204D3CEB2244}" type="pres">
      <dgm:prSet presAssocID="{2B34DBEB-DD80-40B9-A654-B01D5D600F3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2A5CC818-4677-4D7E-B730-22A2CB08AFF6}" type="pres">
      <dgm:prSet presAssocID="{2B34DBEB-DD80-40B9-A654-B01D5D600F35}" presName="spaceRect" presStyleCnt="0"/>
      <dgm:spPr/>
    </dgm:pt>
    <dgm:pt modelId="{C163287A-3181-4613-A6F5-65CA190833FE}" type="pres">
      <dgm:prSet presAssocID="{2B34DBEB-DD80-40B9-A654-B01D5D600F35}" presName="parTx" presStyleLbl="revTx" presStyleIdx="3" presStyleCnt="4">
        <dgm:presLayoutVars>
          <dgm:chMax val="0"/>
          <dgm:chPref val="0"/>
        </dgm:presLayoutVars>
      </dgm:prSet>
      <dgm:spPr/>
    </dgm:pt>
  </dgm:ptLst>
  <dgm:cxnLst>
    <dgm:cxn modelId="{8EAFFB33-722D-48EE-B4A6-0242AE9CAC06}" type="presOf" srcId="{E7FE5633-85CE-4DFD-99E9-9BA626749AD3}" destId="{ADBD344E-8E37-445D-8DB2-436AD7C59343}" srcOrd="0" destOrd="0" presId="urn:microsoft.com/office/officeart/2018/2/layout/IconVerticalSolidList"/>
    <dgm:cxn modelId="{754B126B-23A0-4FA1-B8FF-88679D9F9A60}" srcId="{E7FE5633-85CE-4DFD-99E9-9BA626749AD3}" destId="{66D0FA7B-D83D-4AC4-A494-E8BE25787D7F}" srcOrd="2" destOrd="0" parTransId="{CA763D67-6E6A-40BD-ABCE-880ED09ED17F}" sibTransId="{2754BBCC-06D8-4D46-A724-A29E66F84681}"/>
    <dgm:cxn modelId="{D9438F92-B36D-4101-AB53-C6D6F9F64174}" srcId="{E7FE5633-85CE-4DFD-99E9-9BA626749AD3}" destId="{C5862E7B-1CE8-45FB-967E-38311EC56A55}" srcOrd="0" destOrd="0" parTransId="{FDD4A24E-6F75-4458-AEF1-8E2B01663DCE}" sibTransId="{362DD91E-CBAF-43CA-A49D-FC7FC944EBF1}"/>
    <dgm:cxn modelId="{888F23C9-3C57-46BE-9F50-CF225EAD03A0}" type="presOf" srcId="{396FDA97-D05D-4658-807C-618B7152AD6C}" destId="{F48B702C-0AFB-4A51-A353-99495A5A6E9C}" srcOrd="0" destOrd="0" presId="urn:microsoft.com/office/officeart/2018/2/layout/IconVerticalSolidList"/>
    <dgm:cxn modelId="{F001B8CD-31F1-460A-8F95-57B51880D749}" srcId="{E7FE5633-85CE-4DFD-99E9-9BA626749AD3}" destId="{396FDA97-D05D-4658-807C-618B7152AD6C}" srcOrd="1" destOrd="0" parTransId="{FD17389A-F731-4565-805B-572A9DA15913}" sibTransId="{E87A25E6-34CC-4B29-83B2-BF68E50837D2}"/>
    <dgm:cxn modelId="{3DA551D0-08E0-447D-88D0-DDE6B987A369}" type="presOf" srcId="{66D0FA7B-D83D-4AC4-A494-E8BE25787D7F}" destId="{06A6EA9C-1E7C-467E-870F-006431A7C0C1}" srcOrd="0" destOrd="0" presId="urn:microsoft.com/office/officeart/2018/2/layout/IconVerticalSolidList"/>
    <dgm:cxn modelId="{7D99F6D6-D8A1-4CE8-9D48-F03711DA3375}" type="presOf" srcId="{2B34DBEB-DD80-40B9-A654-B01D5D600F35}" destId="{C163287A-3181-4613-A6F5-65CA190833FE}" srcOrd="0" destOrd="0" presId="urn:microsoft.com/office/officeart/2018/2/layout/IconVerticalSolidList"/>
    <dgm:cxn modelId="{460E3BDF-7C76-4986-BB72-E2F61F838991}" type="presOf" srcId="{C5862E7B-1CE8-45FB-967E-38311EC56A55}" destId="{F169DD76-7786-4EFA-820C-3C7FE3676FEF}" srcOrd="0" destOrd="0" presId="urn:microsoft.com/office/officeart/2018/2/layout/IconVerticalSolidList"/>
    <dgm:cxn modelId="{855CF7F1-29D4-459F-A426-6EEB17E639EF}" srcId="{E7FE5633-85CE-4DFD-99E9-9BA626749AD3}" destId="{2B34DBEB-DD80-40B9-A654-B01D5D600F35}" srcOrd="3" destOrd="0" parTransId="{16802542-E252-4906-868E-D92D125765FB}" sibTransId="{517C0F05-3A4B-42B2-916B-711E723B44FF}"/>
    <dgm:cxn modelId="{54EFF3B1-527A-4775-A36F-0B2724CF9544}" type="presParOf" srcId="{ADBD344E-8E37-445D-8DB2-436AD7C59343}" destId="{D3114272-DD86-4BFA-8E72-4D0924794127}" srcOrd="0" destOrd="0" presId="urn:microsoft.com/office/officeart/2018/2/layout/IconVerticalSolidList"/>
    <dgm:cxn modelId="{3C760A5B-BD8F-47B3-AD7C-3A989AD2DF57}" type="presParOf" srcId="{D3114272-DD86-4BFA-8E72-4D0924794127}" destId="{BE9548B7-13A5-4D48-969B-BBD596C304D4}" srcOrd="0" destOrd="0" presId="urn:microsoft.com/office/officeart/2018/2/layout/IconVerticalSolidList"/>
    <dgm:cxn modelId="{05E5F004-516A-498C-9142-B749EFEBF7CD}" type="presParOf" srcId="{D3114272-DD86-4BFA-8E72-4D0924794127}" destId="{9DB2B1AB-B4BD-4BF9-9120-24C5534282DD}" srcOrd="1" destOrd="0" presId="urn:microsoft.com/office/officeart/2018/2/layout/IconVerticalSolidList"/>
    <dgm:cxn modelId="{B7CC9D78-171A-499F-9AE8-D21A20268915}" type="presParOf" srcId="{D3114272-DD86-4BFA-8E72-4D0924794127}" destId="{2AD5626D-E4C4-4E3D-8D0A-38A5BDF3D858}" srcOrd="2" destOrd="0" presId="urn:microsoft.com/office/officeart/2018/2/layout/IconVerticalSolidList"/>
    <dgm:cxn modelId="{BB8FFC35-71AC-4827-B218-679B38F154AF}" type="presParOf" srcId="{D3114272-DD86-4BFA-8E72-4D0924794127}" destId="{F169DD76-7786-4EFA-820C-3C7FE3676FEF}" srcOrd="3" destOrd="0" presId="urn:microsoft.com/office/officeart/2018/2/layout/IconVerticalSolidList"/>
    <dgm:cxn modelId="{408ED7F7-5157-46EB-83E2-AE7D2A46639A}" type="presParOf" srcId="{ADBD344E-8E37-445D-8DB2-436AD7C59343}" destId="{A2E3FE80-EAC2-46C2-B395-24E4C7BA72B0}" srcOrd="1" destOrd="0" presId="urn:microsoft.com/office/officeart/2018/2/layout/IconVerticalSolidList"/>
    <dgm:cxn modelId="{845169FE-DBB9-4862-8A4D-27065981FC27}" type="presParOf" srcId="{ADBD344E-8E37-445D-8DB2-436AD7C59343}" destId="{A14C5CB1-121A-4DF5-8893-667CB5C291EC}" srcOrd="2" destOrd="0" presId="urn:microsoft.com/office/officeart/2018/2/layout/IconVerticalSolidList"/>
    <dgm:cxn modelId="{E8E7D836-DC1F-4D24-BD64-A59384BF5EF2}" type="presParOf" srcId="{A14C5CB1-121A-4DF5-8893-667CB5C291EC}" destId="{49AF01F6-98ED-472F-B2EF-426C6060A0C7}" srcOrd="0" destOrd="0" presId="urn:microsoft.com/office/officeart/2018/2/layout/IconVerticalSolidList"/>
    <dgm:cxn modelId="{9B7B502A-A7A6-4FCF-9DD7-49CB3DFA9951}" type="presParOf" srcId="{A14C5CB1-121A-4DF5-8893-667CB5C291EC}" destId="{C76E17F3-B6A8-419F-BECD-3A678D9589EA}" srcOrd="1" destOrd="0" presId="urn:microsoft.com/office/officeart/2018/2/layout/IconVerticalSolidList"/>
    <dgm:cxn modelId="{FDD0D93A-7435-4365-BD64-105918DE3D3B}" type="presParOf" srcId="{A14C5CB1-121A-4DF5-8893-667CB5C291EC}" destId="{BC739FD2-6BDC-4E38-84CC-7CFB9C2C599C}" srcOrd="2" destOrd="0" presId="urn:microsoft.com/office/officeart/2018/2/layout/IconVerticalSolidList"/>
    <dgm:cxn modelId="{82D79E9F-5CF5-4E11-BB18-3D8964D28DD4}" type="presParOf" srcId="{A14C5CB1-121A-4DF5-8893-667CB5C291EC}" destId="{F48B702C-0AFB-4A51-A353-99495A5A6E9C}" srcOrd="3" destOrd="0" presId="urn:microsoft.com/office/officeart/2018/2/layout/IconVerticalSolidList"/>
    <dgm:cxn modelId="{DF7233B9-CD0C-465A-A86C-2328C114B618}" type="presParOf" srcId="{ADBD344E-8E37-445D-8DB2-436AD7C59343}" destId="{F7345DE4-54FF-4E75-8A95-7A6EB21574C5}" srcOrd="3" destOrd="0" presId="urn:microsoft.com/office/officeart/2018/2/layout/IconVerticalSolidList"/>
    <dgm:cxn modelId="{0FB6A22B-0174-45E2-8FC4-60FD763B351E}" type="presParOf" srcId="{ADBD344E-8E37-445D-8DB2-436AD7C59343}" destId="{8B9331EB-B498-493A-992A-036BF4ED2549}" srcOrd="4" destOrd="0" presId="urn:microsoft.com/office/officeart/2018/2/layout/IconVerticalSolidList"/>
    <dgm:cxn modelId="{C484ED5D-1A2F-4D12-9251-65C3E8322233}" type="presParOf" srcId="{8B9331EB-B498-493A-992A-036BF4ED2549}" destId="{DADEE3C4-6DD2-4D7C-8680-651D37CB5C2D}" srcOrd="0" destOrd="0" presId="urn:microsoft.com/office/officeart/2018/2/layout/IconVerticalSolidList"/>
    <dgm:cxn modelId="{9F42169B-A876-41BA-A95A-BA8526517C9D}" type="presParOf" srcId="{8B9331EB-B498-493A-992A-036BF4ED2549}" destId="{AC9B9AE6-4DDF-4EC7-A5D5-F420A4F6F6BB}" srcOrd="1" destOrd="0" presId="urn:microsoft.com/office/officeart/2018/2/layout/IconVerticalSolidList"/>
    <dgm:cxn modelId="{6A4BCCE3-02C9-4BDD-A04F-53C289B1F006}" type="presParOf" srcId="{8B9331EB-B498-493A-992A-036BF4ED2549}" destId="{7FD27456-95AA-4124-9D20-5FF853CDB6D4}" srcOrd="2" destOrd="0" presId="urn:microsoft.com/office/officeart/2018/2/layout/IconVerticalSolidList"/>
    <dgm:cxn modelId="{5AABCDDA-F3B9-4511-B4BB-8EF4C40418C7}" type="presParOf" srcId="{8B9331EB-B498-493A-992A-036BF4ED2549}" destId="{06A6EA9C-1E7C-467E-870F-006431A7C0C1}" srcOrd="3" destOrd="0" presId="urn:microsoft.com/office/officeart/2018/2/layout/IconVerticalSolidList"/>
    <dgm:cxn modelId="{C49F5D87-D7B7-453C-A6D2-941F00EA8C3C}" type="presParOf" srcId="{ADBD344E-8E37-445D-8DB2-436AD7C59343}" destId="{079F5A15-7D10-4772-9CDF-8BBC1DD62420}" srcOrd="5" destOrd="0" presId="urn:microsoft.com/office/officeart/2018/2/layout/IconVerticalSolidList"/>
    <dgm:cxn modelId="{B6A0F29D-8F9C-4A54-B537-8C1C9311B0C5}" type="presParOf" srcId="{ADBD344E-8E37-445D-8DB2-436AD7C59343}" destId="{13E2F9D0-005E-4455-86DF-764108EF446B}" srcOrd="6" destOrd="0" presId="urn:microsoft.com/office/officeart/2018/2/layout/IconVerticalSolidList"/>
    <dgm:cxn modelId="{406D641B-3660-45A0-8A9D-439A9D0E98A2}" type="presParOf" srcId="{13E2F9D0-005E-4455-86DF-764108EF446B}" destId="{2F462345-187B-4D1F-A05E-0E0EF3448B79}" srcOrd="0" destOrd="0" presId="urn:microsoft.com/office/officeart/2018/2/layout/IconVerticalSolidList"/>
    <dgm:cxn modelId="{5493A019-CC92-4607-80DB-B1A635C241A8}" type="presParOf" srcId="{13E2F9D0-005E-4455-86DF-764108EF446B}" destId="{09A03DA9-286C-46BC-8D50-204D3CEB2244}" srcOrd="1" destOrd="0" presId="urn:microsoft.com/office/officeart/2018/2/layout/IconVerticalSolidList"/>
    <dgm:cxn modelId="{41AB0E87-4A05-4E58-B1D0-003DC99F5D78}" type="presParOf" srcId="{13E2F9D0-005E-4455-86DF-764108EF446B}" destId="{2A5CC818-4677-4D7E-B730-22A2CB08AFF6}" srcOrd="2" destOrd="0" presId="urn:microsoft.com/office/officeart/2018/2/layout/IconVerticalSolidList"/>
    <dgm:cxn modelId="{CC4FD3FD-42DB-4031-A2CC-110FFDB6A99C}" type="presParOf" srcId="{13E2F9D0-005E-4455-86DF-764108EF446B}" destId="{C163287A-3181-4613-A6F5-65CA190833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0CADEE-2AC9-4B5E-82B3-CC8AE93757C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2891833-C697-46E0-B484-B246D1A3CE27}">
      <dgm:prSet/>
      <dgm:spPr/>
      <dgm:t>
        <a:bodyPr/>
        <a:lstStyle/>
        <a:p>
          <a:r>
            <a:rPr lang="en-US" dirty="0">
              <a:latin typeface="Arial" panose="020B0604020202020204" pitchFamily="34" charset="0"/>
              <a:cs typeface="Arial" panose="020B0604020202020204" pitchFamily="34" charset="0"/>
            </a:rPr>
            <a:t>Different profitability ratios provide different useful insights into the financial health and performance of a company. </a:t>
          </a:r>
        </a:p>
      </dgm:t>
    </dgm:pt>
    <dgm:pt modelId="{DE94020B-FDEF-47D5-A4F9-D699DBB7BF9E}" type="parTrans" cxnId="{CBB0D11A-8ED9-4674-A281-B7CD5D1B877D}">
      <dgm:prSet/>
      <dgm:spPr/>
      <dgm:t>
        <a:bodyPr/>
        <a:lstStyle/>
        <a:p>
          <a:endParaRPr lang="en-US"/>
        </a:p>
      </dgm:t>
    </dgm:pt>
    <dgm:pt modelId="{0B6CD95D-7E25-4DBE-AA64-CFBFB13DB74E}" type="sibTrans" cxnId="{CBB0D11A-8ED9-4674-A281-B7CD5D1B877D}">
      <dgm:prSet/>
      <dgm:spPr/>
      <dgm:t>
        <a:bodyPr/>
        <a:lstStyle/>
        <a:p>
          <a:endParaRPr lang="en-US"/>
        </a:p>
      </dgm:t>
    </dgm:pt>
    <dgm:pt modelId="{A83F897E-28A0-475A-A9F6-2812AD5498F0}">
      <dgm:prSet/>
      <dgm:spPr/>
      <dgm:t>
        <a:bodyPr/>
        <a:lstStyle/>
        <a:p>
          <a:r>
            <a:rPr lang="en-US" dirty="0">
              <a:latin typeface="Arial" panose="020B0604020202020204" pitchFamily="34" charset="0"/>
              <a:cs typeface="Arial" panose="020B0604020202020204" pitchFamily="34" charset="0"/>
            </a:rPr>
            <a:t>For example, gross profit and net profit ratios tell how well the company is managing its expenses.</a:t>
          </a:r>
        </a:p>
      </dgm:t>
    </dgm:pt>
    <dgm:pt modelId="{FBBF7DA9-15E0-4EA5-8CEE-2E6BCA83D3CB}" type="parTrans" cxnId="{193A5E5C-7B88-42FE-8A7F-84EC23701C15}">
      <dgm:prSet/>
      <dgm:spPr/>
      <dgm:t>
        <a:bodyPr/>
        <a:lstStyle/>
        <a:p>
          <a:endParaRPr lang="en-US"/>
        </a:p>
      </dgm:t>
    </dgm:pt>
    <dgm:pt modelId="{0FB0D42C-2FD9-46C0-B2D8-4E690623FE47}" type="sibTrans" cxnId="{193A5E5C-7B88-42FE-8A7F-84EC23701C15}">
      <dgm:prSet/>
      <dgm:spPr/>
      <dgm:t>
        <a:bodyPr/>
        <a:lstStyle/>
        <a:p>
          <a:endParaRPr lang="en-US"/>
        </a:p>
      </dgm:t>
    </dgm:pt>
    <dgm:pt modelId="{83CFAE3B-8EB4-4651-AEB1-9F89739E4D0F}">
      <dgm:prSet/>
      <dgm:spPr/>
      <dgm:t>
        <a:bodyPr/>
        <a:lstStyle/>
        <a:p>
          <a:r>
            <a:rPr lang="en-US" dirty="0">
              <a:latin typeface="Arial" panose="020B0604020202020204" pitchFamily="34" charset="0"/>
              <a:cs typeface="Arial" panose="020B0604020202020204" pitchFamily="34" charset="0"/>
            </a:rPr>
            <a:t>Return on capital employed (ROCE) tells how well the company is using capital employed to generate returns.</a:t>
          </a:r>
        </a:p>
      </dgm:t>
    </dgm:pt>
    <dgm:pt modelId="{4A3F32ED-B855-472B-AF5B-196A0CEF817A}" type="parTrans" cxnId="{B8FF08E2-70DB-4FFA-9D7C-F2BA0B6B90C5}">
      <dgm:prSet/>
      <dgm:spPr/>
      <dgm:t>
        <a:bodyPr/>
        <a:lstStyle/>
        <a:p>
          <a:endParaRPr lang="en-US"/>
        </a:p>
      </dgm:t>
    </dgm:pt>
    <dgm:pt modelId="{AFF0C0F2-AA42-4449-9117-14F31D72DF84}" type="sibTrans" cxnId="{B8FF08E2-70DB-4FFA-9D7C-F2BA0B6B90C5}">
      <dgm:prSet/>
      <dgm:spPr/>
      <dgm:t>
        <a:bodyPr/>
        <a:lstStyle/>
        <a:p>
          <a:endParaRPr lang="en-US"/>
        </a:p>
      </dgm:t>
    </dgm:pt>
    <dgm:pt modelId="{DED588EB-1878-4018-A552-E7D199A1E6C3}">
      <dgm:prSet/>
      <dgm:spPr/>
      <dgm:t>
        <a:bodyPr/>
        <a:lstStyle/>
        <a:p>
          <a:r>
            <a:rPr lang="en-US" dirty="0">
              <a:latin typeface="Arial" panose="020B0604020202020204" pitchFamily="34" charset="0"/>
              <a:cs typeface="Arial" panose="020B0604020202020204" pitchFamily="34" charset="0"/>
            </a:rPr>
            <a:t>Return on investment tells whether the company is generating enough profits for its shareholders. </a:t>
          </a:r>
        </a:p>
      </dgm:t>
    </dgm:pt>
    <dgm:pt modelId="{8BE75884-E009-439B-8DA7-AD6AE07D1655}" type="parTrans" cxnId="{6C65DD00-89C3-495E-9751-FED3AB80311B}">
      <dgm:prSet/>
      <dgm:spPr/>
      <dgm:t>
        <a:bodyPr/>
        <a:lstStyle/>
        <a:p>
          <a:endParaRPr lang="en-US"/>
        </a:p>
      </dgm:t>
    </dgm:pt>
    <dgm:pt modelId="{185E7D94-466C-4490-A631-4685F64B006E}" type="sibTrans" cxnId="{6C65DD00-89C3-495E-9751-FED3AB80311B}">
      <dgm:prSet/>
      <dgm:spPr/>
      <dgm:t>
        <a:bodyPr/>
        <a:lstStyle/>
        <a:p>
          <a:endParaRPr lang="en-US"/>
        </a:p>
      </dgm:t>
    </dgm:pt>
    <dgm:pt modelId="{5301A044-D569-4F00-9B88-5DF8C4DFE9FF}" type="pres">
      <dgm:prSet presAssocID="{910CADEE-2AC9-4B5E-82B3-CC8AE93757CE}" presName="root" presStyleCnt="0">
        <dgm:presLayoutVars>
          <dgm:dir/>
          <dgm:resizeHandles val="exact"/>
        </dgm:presLayoutVars>
      </dgm:prSet>
      <dgm:spPr/>
    </dgm:pt>
    <dgm:pt modelId="{F6AB86E9-ABED-4A42-B6E1-89480EBFB5B2}" type="pres">
      <dgm:prSet presAssocID="{A2891833-C697-46E0-B484-B246D1A3CE27}" presName="compNode" presStyleCnt="0"/>
      <dgm:spPr/>
    </dgm:pt>
    <dgm:pt modelId="{25F32BF1-81AE-4F70-9CCE-04ED5AC91C40}" type="pres">
      <dgm:prSet presAssocID="{A2891833-C697-46E0-B484-B246D1A3CE27}" presName="bgRect" presStyleLbl="bgShp" presStyleIdx="0" presStyleCnt="4"/>
      <dgm:spPr/>
    </dgm:pt>
    <dgm:pt modelId="{FC2CC094-FF47-4DE4-ACBF-2AA591AE7C9F}" type="pres">
      <dgm:prSet presAssocID="{A2891833-C697-46E0-B484-B246D1A3CE2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7928465A-ED1A-4EFF-8343-496E2C238ECF}" type="pres">
      <dgm:prSet presAssocID="{A2891833-C697-46E0-B484-B246D1A3CE27}" presName="spaceRect" presStyleCnt="0"/>
      <dgm:spPr/>
    </dgm:pt>
    <dgm:pt modelId="{0DAFF39A-17BF-4D80-B422-54AA6F77D454}" type="pres">
      <dgm:prSet presAssocID="{A2891833-C697-46E0-B484-B246D1A3CE27}" presName="parTx" presStyleLbl="revTx" presStyleIdx="0" presStyleCnt="4">
        <dgm:presLayoutVars>
          <dgm:chMax val="0"/>
          <dgm:chPref val="0"/>
        </dgm:presLayoutVars>
      </dgm:prSet>
      <dgm:spPr/>
    </dgm:pt>
    <dgm:pt modelId="{B18C32FA-DE20-44F8-A51F-9C809D0D3BDF}" type="pres">
      <dgm:prSet presAssocID="{0B6CD95D-7E25-4DBE-AA64-CFBFB13DB74E}" presName="sibTrans" presStyleCnt="0"/>
      <dgm:spPr/>
    </dgm:pt>
    <dgm:pt modelId="{E5EE53A1-A43F-469E-BCAF-2B20CA9585EC}" type="pres">
      <dgm:prSet presAssocID="{A83F897E-28A0-475A-A9F6-2812AD5498F0}" presName="compNode" presStyleCnt="0"/>
      <dgm:spPr/>
    </dgm:pt>
    <dgm:pt modelId="{5E364003-A3F9-49BD-B37C-2CB9AE4CF414}" type="pres">
      <dgm:prSet presAssocID="{A83F897E-28A0-475A-A9F6-2812AD5498F0}" presName="bgRect" presStyleLbl="bgShp" presStyleIdx="1" presStyleCnt="4"/>
      <dgm:spPr/>
    </dgm:pt>
    <dgm:pt modelId="{DD8C064B-BA16-43B1-941F-C3D957184BBD}" type="pres">
      <dgm:prSet presAssocID="{A83F897E-28A0-475A-A9F6-2812AD5498F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F8881C15-136A-466D-87FC-55208A2BB580}" type="pres">
      <dgm:prSet presAssocID="{A83F897E-28A0-475A-A9F6-2812AD5498F0}" presName="spaceRect" presStyleCnt="0"/>
      <dgm:spPr/>
    </dgm:pt>
    <dgm:pt modelId="{051DFDCD-3257-4F56-BEBD-505A8E0B1ECA}" type="pres">
      <dgm:prSet presAssocID="{A83F897E-28A0-475A-A9F6-2812AD5498F0}" presName="parTx" presStyleLbl="revTx" presStyleIdx="1" presStyleCnt="4">
        <dgm:presLayoutVars>
          <dgm:chMax val="0"/>
          <dgm:chPref val="0"/>
        </dgm:presLayoutVars>
      </dgm:prSet>
      <dgm:spPr/>
    </dgm:pt>
    <dgm:pt modelId="{40DFAA59-DACA-4296-B463-77E427CECB8E}" type="pres">
      <dgm:prSet presAssocID="{0FB0D42C-2FD9-46C0-B2D8-4E690623FE47}" presName="sibTrans" presStyleCnt="0"/>
      <dgm:spPr/>
    </dgm:pt>
    <dgm:pt modelId="{0C705542-E49A-4E55-96FF-190641C0BAD7}" type="pres">
      <dgm:prSet presAssocID="{83CFAE3B-8EB4-4651-AEB1-9F89739E4D0F}" presName="compNode" presStyleCnt="0"/>
      <dgm:spPr/>
    </dgm:pt>
    <dgm:pt modelId="{DC05A636-ABA5-4DEB-AA2C-8B59004CC9BD}" type="pres">
      <dgm:prSet presAssocID="{83CFAE3B-8EB4-4651-AEB1-9F89739E4D0F}" presName="bgRect" presStyleLbl="bgShp" presStyleIdx="2" presStyleCnt="4"/>
      <dgm:spPr/>
    </dgm:pt>
    <dgm:pt modelId="{3A9AE73F-F56F-4848-BCEA-7FFABEF7D062}" type="pres">
      <dgm:prSet presAssocID="{83CFAE3B-8EB4-4651-AEB1-9F89739E4D0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5F7327F5-E5E6-4790-8674-94824FC6ABD4}" type="pres">
      <dgm:prSet presAssocID="{83CFAE3B-8EB4-4651-AEB1-9F89739E4D0F}" presName="spaceRect" presStyleCnt="0"/>
      <dgm:spPr/>
    </dgm:pt>
    <dgm:pt modelId="{D6051A55-C23C-42E1-BF4F-1F7CAE118A0A}" type="pres">
      <dgm:prSet presAssocID="{83CFAE3B-8EB4-4651-AEB1-9F89739E4D0F}" presName="parTx" presStyleLbl="revTx" presStyleIdx="2" presStyleCnt="4">
        <dgm:presLayoutVars>
          <dgm:chMax val="0"/>
          <dgm:chPref val="0"/>
        </dgm:presLayoutVars>
      </dgm:prSet>
      <dgm:spPr/>
    </dgm:pt>
    <dgm:pt modelId="{FE92B95C-4BE6-4EFA-A4CA-F2A23171DF4C}" type="pres">
      <dgm:prSet presAssocID="{AFF0C0F2-AA42-4449-9117-14F31D72DF84}" presName="sibTrans" presStyleCnt="0"/>
      <dgm:spPr/>
    </dgm:pt>
    <dgm:pt modelId="{2E956A63-C245-4A62-BD15-C3301E95F444}" type="pres">
      <dgm:prSet presAssocID="{DED588EB-1878-4018-A552-E7D199A1E6C3}" presName="compNode" presStyleCnt="0"/>
      <dgm:spPr/>
    </dgm:pt>
    <dgm:pt modelId="{14F573B4-F42A-46B2-94B5-7E8A03BF6B41}" type="pres">
      <dgm:prSet presAssocID="{DED588EB-1878-4018-A552-E7D199A1E6C3}" presName="bgRect" presStyleLbl="bgShp" presStyleIdx="3" presStyleCnt="4"/>
      <dgm:spPr/>
    </dgm:pt>
    <dgm:pt modelId="{1B7681C0-539D-4484-8136-A7630FF97548}" type="pres">
      <dgm:prSet presAssocID="{DED588EB-1878-4018-A552-E7D199A1E6C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uro"/>
        </a:ext>
      </dgm:extLst>
    </dgm:pt>
    <dgm:pt modelId="{48FE7FBA-8CE9-40D9-9D92-E99DCFC0BB1B}" type="pres">
      <dgm:prSet presAssocID="{DED588EB-1878-4018-A552-E7D199A1E6C3}" presName="spaceRect" presStyleCnt="0"/>
      <dgm:spPr/>
    </dgm:pt>
    <dgm:pt modelId="{CE14CA7B-1F9A-4F84-B818-D9714591540E}" type="pres">
      <dgm:prSet presAssocID="{DED588EB-1878-4018-A552-E7D199A1E6C3}" presName="parTx" presStyleLbl="revTx" presStyleIdx="3" presStyleCnt="4">
        <dgm:presLayoutVars>
          <dgm:chMax val="0"/>
          <dgm:chPref val="0"/>
        </dgm:presLayoutVars>
      </dgm:prSet>
      <dgm:spPr/>
    </dgm:pt>
  </dgm:ptLst>
  <dgm:cxnLst>
    <dgm:cxn modelId="{6C65DD00-89C3-495E-9751-FED3AB80311B}" srcId="{910CADEE-2AC9-4B5E-82B3-CC8AE93757CE}" destId="{DED588EB-1878-4018-A552-E7D199A1E6C3}" srcOrd="3" destOrd="0" parTransId="{8BE75884-E009-439B-8DA7-AD6AE07D1655}" sibTransId="{185E7D94-466C-4490-A631-4685F64B006E}"/>
    <dgm:cxn modelId="{CBB0D11A-8ED9-4674-A281-B7CD5D1B877D}" srcId="{910CADEE-2AC9-4B5E-82B3-CC8AE93757CE}" destId="{A2891833-C697-46E0-B484-B246D1A3CE27}" srcOrd="0" destOrd="0" parTransId="{DE94020B-FDEF-47D5-A4F9-D699DBB7BF9E}" sibTransId="{0B6CD95D-7E25-4DBE-AA64-CFBFB13DB74E}"/>
    <dgm:cxn modelId="{193A5E5C-7B88-42FE-8A7F-84EC23701C15}" srcId="{910CADEE-2AC9-4B5E-82B3-CC8AE93757CE}" destId="{A83F897E-28A0-475A-A9F6-2812AD5498F0}" srcOrd="1" destOrd="0" parTransId="{FBBF7DA9-15E0-4EA5-8CEE-2E6BCA83D3CB}" sibTransId="{0FB0D42C-2FD9-46C0-B2D8-4E690623FE47}"/>
    <dgm:cxn modelId="{9F02374E-5B9B-4809-8A27-B7AD9041530A}" type="presOf" srcId="{910CADEE-2AC9-4B5E-82B3-CC8AE93757CE}" destId="{5301A044-D569-4F00-9B88-5DF8C4DFE9FF}" srcOrd="0" destOrd="0" presId="urn:microsoft.com/office/officeart/2018/2/layout/IconVerticalSolidList"/>
    <dgm:cxn modelId="{C2B4ABD5-1530-4169-821E-076EC8A20C56}" type="presOf" srcId="{A83F897E-28A0-475A-A9F6-2812AD5498F0}" destId="{051DFDCD-3257-4F56-BEBD-505A8E0B1ECA}" srcOrd="0" destOrd="0" presId="urn:microsoft.com/office/officeart/2018/2/layout/IconVerticalSolidList"/>
    <dgm:cxn modelId="{B8FF08E2-70DB-4FFA-9D7C-F2BA0B6B90C5}" srcId="{910CADEE-2AC9-4B5E-82B3-CC8AE93757CE}" destId="{83CFAE3B-8EB4-4651-AEB1-9F89739E4D0F}" srcOrd="2" destOrd="0" parTransId="{4A3F32ED-B855-472B-AF5B-196A0CEF817A}" sibTransId="{AFF0C0F2-AA42-4449-9117-14F31D72DF84}"/>
    <dgm:cxn modelId="{5D5B41EA-B447-4359-A6E5-5956F7F71D30}" type="presOf" srcId="{DED588EB-1878-4018-A552-E7D199A1E6C3}" destId="{CE14CA7B-1F9A-4F84-B818-D9714591540E}" srcOrd="0" destOrd="0" presId="urn:microsoft.com/office/officeart/2018/2/layout/IconVerticalSolidList"/>
    <dgm:cxn modelId="{52C77BF2-01AE-4441-A54C-3FDA0382FD25}" type="presOf" srcId="{A2891833-C697-46E0-B484-B246D1A3CE27}" destId="{0DAFF39A-17BF-4D80-B422-54AA6F77D454}" srcOrd="0" destOrd="0" presId="urn:microsoft.com/office/officeart/2018/2/layout/IconVerticalSolidList"/>
    <dgm:cxn modelId="{74BD90FB-48A6-46FD-B9A7-1F5756FCB4B4}" type="presOf" srcId="{83CFAE3B-8EB4-4651-AEB1-9F89739E4D0F}" destId="{D6051A55-C23C-42E1-BF4F-1F7CAE118A0A}" srcOrd="0" destOrd="0" presId="urn:microsoft.com/office/officeart/2018/2/layout/IconVerticalSolidList"/>
    <dgm:cxn modelId="{EB68E663-153B-4817-A6E2-24B327404163}" type="presParOf" srcId="{5301A044-D569-4F00-9B88-5DF8C4DFE9FF}" destId="{F6AB86E9-ABED-4A42-B6E1-89480EBFB5B2}" srcOrd="0" destOrd="0" presId="urn:microsoft.com/office/officeart/2018/2/layout/IconVerticalSolidList"/>
    <dgm:cxn modelId="{7624E07D-E458-49F9-823C-3E3167FA70A0}" type="presParOf" srcId="{F6AB86E9-ABED-4A42-B6E1-89480EBFB5B2}" destId="{25F32BF1-81AE-4F70-9CCE-04ED5AC91C40}" srcOrd="0" destOrd="0" presId="urn:microsoft.com/office/officeart/2018/2/layout/IconVerticalSolidList"/>
    <dgm:cxn modelId="{A6BD5A15-7D2D-458B-BED0-743AA1538A79}" type="presParOf" srcId="{F6AB86E9-ABED-4A42-B6E1-89480EBFB5B2}" destId="{FC2CC094-FF47-4DE4-ACBF-2AA591AE7C9F}" srcOrd="1" destOrd="0" presId="urn:microsoft.com/office/officeart/2018/2/layout/IconVerticalSolidList"/>
    <dgm:cxn modelId="{1354B076-68D4-48A5-99FF-A76BF34E0F58}" type="presParOf" srcId="{F6AB86E9-ABED-4A42-B6E1-89480EBFB5B2}" destId="{7928465A-ED1A-4EFF-8343-496E2C238ECF}" srcOrd="2" destOrd="0" presId="urn:microsoft.com/office/officeart/2018/2/layout/IconVerticalSolidList"/>
    <dgm:cxn modelId="{D7523583-CA4A-4B47-AD0F-385851FED18B}" type="presParOf" srcId="{F6AB86E9-ABED-4A42-B6E1-89480EBFB5B2}" destId="{0DAFF39A-17BF-4D80-B422-54AA6F77D454}" srcOrd="3" destOrd="0" presId="urn:microsoft.com/office/officeart/2018/2/layout/IconVerticalSolidList"/>
    <dgm:cxn modelId="{C912E4AF-8E94-4159-A731-4B7890A4E3CC}" type="presParOf" srcId="{5301A044-D569-4F00-9B88-5DF8C4DFE9FF}" destId="{B18C32FA-DE20-44F8-A51F-9C809D0D3BDF}" srcOrd="1" destOrd="0" presId="urn:microsoft.com/office/officeart/2018/2/layout/IconVerticalSolidList"/>
    <dgm:cxn modelId="{5AD0460D-DE58-4E75-9404-A93530339FB5}" type="presParOf" srcId="{5301A044-D569-4F00-9B88-5DF8C4DFE9FF}" destId="{E5EE53A1-A43F-469E-BCAF-2B20CA9585EC}" srcOrd="2" destOrd="0" presId="urn:microsoft.com/office/officeart/2018/2/layout/IconVerticalSolidList"/>
    <dgm:cxn modelId="{465A9226-E5CD-4CDA-908E-852F9D8B4F69}" type="presParOf" srcId="{E5EE53A1-A43F-469E-BCAF-2B20CA9585EC}" destId="{5E364003-A3F9-49BD-B37C-2CB9AE4CF414}" srcOrd="0" destOrd="0" presId="urn:microsoft.com/office/officeart/2018/2/layout/IconVerticalSolidList"/>
    <dgm:cxn modelId="{8865BA14-0E35-45A8-B2F8-9CE42AA61AD0}" type="presParOf" srcId="{E5EE53A1-A43F-469E-BCAF-2B20CA9585EC}" destId="{DD8C064B-BA16-43B1-941F-C3D957184BBD}" srcOrd="1" destOrd="0" presId="urn:microsoft.com/office/officeart/2018/2/layout/IconVerticalSolidList"/>
    <dgm:cxn modelId="{CF39CBF4-4D94-47B5-BD76-B48CE142D096}" type="presParOf" srcId="{E5EE53A1-A43F-469E-BCAF-2B20CA9585EC}" destId="{F8881C15-136A-466D-87FC-55208A2BB580}" srcOrd="2" destOrd="0" presId="urn:microsoft.com/office/officeart/2018/2/layout/IconVerticalSolidList"/>
    <dgm:cxn modelId="{3B241642-96DD-4971-ADB4-1037943DE31C}" type="presParOf" srcId="{E5EE53A1-A43F-469E-BCAF-2B20CA9585EC}" destId="{051DFDCD-3257-4F56-BEBD-505A8E0B1ECA}" srcOrd="3" destOrd="0" presId="urn:microsoft.com/office/officeart/2018/2/layout/IconVerticalSolidList"/>
    <dgm:cxn modelId="{0E18B512-AC0D-4CB9-A2DF-C7F796E26E7E}" type="presParOf" srcId="{5301A044-D569-4F00-9B88-5DF8C4DFE9FF}" destId="{40DFAA59-DACA-4296-B463-77E427CECB8E}" srcOrd="3" destOrd="0" presId="urn:microsoft.com/office/officeart/2018/2/layout/IconVerticalSolidList"/>
    <dgm:cxn modelId="{4B4DD5C1-B678-40ED-9348-DBD3B50CB0F0}" type="presParOf" srcId="{5301A044-D569-4F00-9B88-5DF8C4DFE9FF}" destId="{0C705542-E49A-4E55-96FF-190641C0BAD7}" srcOrd="4" destOrd="0" presId="urn:microsoft.com/office/officeart/2018/2/layout/IconVerticalSolidList"/>
    <dgm:cxn modelId="{9BCD6EE9-AB20-4BBE-884F-E0850572AA6B}" type="presParOf" srcId="{0C705542-E49A-4E55-96FF-190641C0BAD7}" destId="{DC05A636-ABA5-4DEB-AA2C-8B59004CC9BD}" srcOrd="0" destOrd="0" presId="urn:microsoft.com/office/officeart/2018/2/layout/IconVerticalSolidList"/>
    <dgm:cxn modelId="{A55322E5-E6AF-46A1-9DCC-958C114D3449}" type="presParOf" srcId="{0C705542-E49A-4E55-96FF-190641C0BAD7}" destId="{3A9AE73F-F56F-4848-BCEA-7FFABEF7D062}" srcOrd="1" destOrd="0" presId="urn:microsoft.com/office/officeart/2018/2/layout/IconVerticalSolidList"/>
    <dgm:cxn modelId="{51306EFE-F71F-4D28-93A0-04CE0B79ECAB}" type="presParOf" srcId="{0C705542-E49A-4E55-96FF-190641C0BAD7}" destId="{5F7327F5-E5E6-4790-8674-94824FC6ABD4}" srcOrd="2" destOrd="0" presId="urn:microsoft.com/office/officeart/2018/2/layout/IconVerticalSolidList"/>
    <dgm:cxn modelId="{F4B47DF8-47E0-429E-8AC0-255FD524EF36}" type="presParOf" srcId="{0C705542-E49A-4E55-96FF-190641C0BAD7}" destId="{D6051A55-C23C-42E1-BF4F-1F7CAE118A0A}" srcOrd="3" destOrd="0" presId="urn:microsoft.com/office/officeart/2018/2/layout/IconVerticalSolidList"/>
    <dgm:cxn modelId="{B4F3F4F9-F5DB-4075-9ADD-68B2D875FEA0}" type="presParOf" srcId="{5301A044-D569-4F00-9B88-5DF8C4DFE9FF}" destId="{FE92B95C-4BE6-4EFA-A4CA-F2A23171DF4C}" srcOrd="5" destOrd="0" presId="urn:microsoft.com/office/officeart/2018/2/layout/IconVerticalSolidList"/>
    <dgm:cxn modelId="{6ACD6ADC-1BD0-48C2-B72E-2FC17CAEA175}" type="presParOf" srcId="{5301A044-D569-4F00-9B88-5DF8C4DFE9FF}" destId="{2E956A63-C245-4A62-BD15-C3301E95F444}" srcOrd="6" destOrd="0" presId="urn:microsoft.com/office/officeart/2018/2/layout/IconVerticalSolidList"/>
    <dgm:cxn modelId="{BC0B91F8-2A8B-4091-9D6F-79066DE2610C}" type="presParOf" srcId="{2E956A63-C245-4A62-BD15-C3301E95F444}" destId="{14F573B4-F42A-46B2-94B5-7E8A03BF6B41}" srcOrd="0" destOrd="0" presId="urn:microsoft.com/office/officeart/2018/2/layout/IconVerticalSolidList"/>
    <dgm:cxn modelId="{5DE987D7-C023-4B12-80B0-18CEA9C289AA}" type="presParOf" srcId="{2E956A63-C245-4A62-BD15-C3301E95F444}" destId="{1B7681C0-539D-4484-8136-A7630FF97548}" srcOrd="1" destOrd="0" presId="urn:microsoft.com/office/officeart/2018/2/layout/IconVerticalSolidList"/>
    <dgm:cxn modelId="{D8E1D371-BD11-4555-B64B-EF63B1DF30AB}" type="presParOf" srcId="{2E956A63-C245-4A62-BD15-C3301E95F444}" destId="{48FE7FBA-8CE9-40D9-9D92-E99DCFC0BB1B}" srcOrd="2" destOrd="0" presId="urn:microsoft.com/office/officeart/2018/2/layout/IconVerticalSolidList"/>
    <dgm:cxn modelId="{E08D19A4-9AF9-45AD-B7F4-209D5C82C306}" type="presParOf" srcId="{2E956A63-C245-4A62-BD15-C3301E95F444}" destId="{CE14CA7B-1F9A-4F84-B818-D971459154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502CC-3C01-48CB-9BB2-4830903F6351}"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AFD952B-7C3A-4959-A3B8-ACC16D066C19}">
      <dgm:prSet/>
      <dgm:spPr/>
      <dgm:t>
        <a:bodyPr/>
        <a:lstStyle/>
        <a:p>
          <a:pPr>
            <a:defRPr cap="all"/>
          </a:pPr>
          <a:r>
            <a:rPr lang="en-GB"/>
            <a:t>Ratios are only a part of the key performance indicators for business</a:t>
          </a:r>
          <a:endParaRPr lang="en-US"/>
        </a:p>
      </dgm:t>
    </dgm:pt>
    <dgm:pt modelId="{936084B0-6369-4B85-B6A1-291AF31EBDE8}" type="parTrans" cxnId="{BE53F5BB-7CA3-4CF6-A833-52DF0927F88A}">
      <dgm:prSet/>
      <dgm:spPr/>
      <dgm:t>
        <a:bodyPr/>
        <a:lstStyle/>
        <a:p>
          <a:endParaRPr lang="en-US"/>
        </a:p>
      </dgm:t>
    </dgm:pt>
    <dgm:pt modelId="{87F5269D-9709-442C-B595-22DA8AD5A0A4}" type="sibTrans" cxnId="{BE53F5BB-7CA3-4CF6-A833-52DF0927F88A}">
      <dgm:prSet/>
      <dgm:spPr/>
      <dgm:t>
        <a:bodyPr/>
        <a:lstStyle/>
        <a:p>
          <a:endParaRPr lang="en-US"/>
        </a:p>
      </dgm:t>
    </dgm:pt>
    <dgm:pt modelId="{61F77F43-A28D-4747-BFEA-57092E80F172}">
      <dgm:prSet/>
      <dgm:spPr/>
      <dgm:t>
        <a:bodyPr/>
        <a:lstStyle/>
        <a:p>
          <a:pPr>
            <a:defRPr cap="all"/>
          </a:pPr>
          <a:r>
            <a:rPr lang="en-GB"/>
            <a:t>Yet, they are not the only KPI that can subsequently show how actions affect finance</a:t>
          </a:r>
          <a:endParaRPr lang="en-US"/>
        </a:p>
      </dgm:t>
    </dgm:pt>
    <dgm:pt modelId="{19070E6C-11E0-42D0-B235-F10F7698DD7A}" type="parTrans" cxnId="{C1A9742D-D0CA-4885-8EBE-200CE3951272}">
      <dgm:prSet/>
      <dgm:spPr/>
      <dgm:t>
        <a:bodyPr/>
        <a:lstStyle/>
        <a:p>
          <a:endParaRPr lang="en-US"/>
        </a:p>
      </dgm:t>
    </dgm:pt>
    <dgm:pt modelId="{D3F30A48-34AD-460B-9989-561F2FE17BD3}" type="sibTrans" cxnId="{C1A9742D-D0CA-4885-8EBE-200CE3951272}">
      <dgm:prSet/>
      <dgm:spPr/>
      <dgm:t>
        <a:bodyPr/>
        <a:lstStyle/>
        <a:p>
          <a:endParaRPr lang="en-US"/>
        </a:p>
      </dgm:t>
    </dgm:pt>
    <dgm:pt modelId="{2C05F1B4-89A7-47B4-B5BB-E6F5C3098AFF}" type="pres">
      <dgm:prSet presAssocID="{A9F502CC-3C01-48CB-9BB2-4830903F6351}" presName="root" presStyleCnt="0">
        <dgm:presLayoutVars>
          <dgm:dir/>
          <dgm:resizeHandles val="exact"/>
        </dgm:presLayoutVars>
      </dgm:prSet>
      <dgm:spPr/>
    </dgm:pt>
    <dgm:pt modelId="{33FBD98E-D85E-4347-9A24-162FD5B34C11}" type="pres">
      <dgm:prSet presAssocID="{EAFD952B-7C3A-4959-A3B8-ACC16D066C19}" presName="compNode" presStyleCnt="0"/>
      <dgm:spPr/>
    </dgm:pt>
    <dgm:pt modelId="{D9CA0163-6F2D-4F3C-9D52-7FD395402DB5}" type="pres">
      <dgm:prSet presAssocID="{EAFD952B-7C3A-4959-A3B8-ACC16D066C19}" presName="iconBgRect" presStyleLbl="bgShp" presStyleIdx="0" presStyleCnt="2"/>
      <dgm:spPr/>
    </dgm:pt>
    <dgm:pt modelId="{607365F0-1604-4027-9703-88763328BF95}" type="pres">
      <dgm:prSet presAssocID="{EAFD952B-7C3A-4959-A3B8-ACC16D066C1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37D36D69-D3D5-4638-A1F2-FB83DD5F612B}" type="pres">
      <dgm:prSet presAssocID="{EAFD952B-7C3A-4959-A3B8-ACC16D066C19}" presName="spaceRect" presStyleCnt="0"/>
      <dgm:spPr/>
    </dgm:pt>
    <dgm:pt modelId="{763970EF-18C5-4C45-962E-2D3A392ED1AE}" type="pres">
      <dgm:prSet presAssocID="{EAFD952B-7C3A-4959-A3B8-ACC16D066C19}" presName="textRect" presStyleLbl="revTx" presStyleIdx="0" presStyleCnt="2">
        <dgm:presLayoutVars>
          <dgm:chMax val="1"/>
          <dgm:chPref val="1"/>
        </dgm:presLayoutVars>
      </dgm:prSet>
      <dgm:spPr/>
    </dgm:pt>
    <dgm:pt modelId="{D60D0A4E-C0D2-4CC7-A2C1-2EC37DCC3CCF}" type="pres">
      <dgm:prSet presAssocID="{87F5269D-9709-442C-B595-22DA8AD5A0A4}" presName="sibTrans" presStyleCnt="0"/>
      <dgm:spPr/>
    </dgm:pt>
    <dgm:pt modelId="{BB3C894A-9C7A-408E-90B9-4D35689797C5}" type="pres">
      <dgm:prSet presAssocID="{61F77F43-A28D-4747-BFEA-57092E80F172}" presName="compNode" presStyleCnt="0"/>
      <dgm:spPr/>
    </dgm:pt>
    <dgm:pt modelId="{651BA564-A585-4026-B4A1-2F14DD859D83}" type="pres">
      <dgm:prSet presAssocID="{61F77F43-A28D-4747-BFEA-57092E80F172}" presName="iconBgRect" presStyleLbl="bgShp" presStyleIdx="1" presStyleCnt="2"/>
      <dgm:spPr/>
    </dgm:pt>
    <dgm:pt modelId="{9CC30ADB-40B4-4D42-863C-823CF292CD72}" type="pres">
      <dgm:prSet presAssocID="{61F77F43-A28D-4747-BFEA-57092E80F17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B658F9C1-BB93-4BAE-A22A-53C80BC9A481}" type="pres">
      <dgm:prSet presAssocID="{61F77F43-A28D-4747-BFEA-57092E80F172}" presName="spaceRect" presStyleCnt="0"/>
      <dgm:spPr/>
    </dgm:pt>
    <dgm:pt modelId="{AE650F9E-8090-44A4-B8AE-375CA351F915}" type="pres">
      <dgm:prSet presAssocID="{61F77F43-A28D-4747-BFEA-57092E80F172}" presName="textRect" presStyleLbl="revTx" presStyleIdx="1" presStyleCnt="2">
        <dgm:presLayoutVars>
          <dgm:chMax val="1"/>
          <dgm:chPref val="1"/>
        </dgm:presLayoutVars>
      </dgm:prSet>
      <dgm:spPr/>
    </dgm:pt>
  </dgm:ptLst>
  <dgm:cxnLst>
    <dgm:cxn modelId="{C1A9742D-D0CA-4885-8EBE-200CE3951272}" srcId="{A9F502CC-3C01-48CB-9BB2-4830903F6351}" destId="{61F77F43-A28D-4747-BFEA-57092E80F172}" srcOrd="1" destOrd="0" parTransId="{19070E6C-11E0-42D0-B235-F10F7698DD7A}" sibTransId="{D3F30A48-34AD-460B-9989-561F2FE17BD3}"/>
    <dgm:cxn modelId="{617FA38D-9BA1-4B10-A049-B34BA7878463}" type="presOf" srcId="{61F77F43-A28D-4747-BFEA-57092E80F172}" destId="{AE650F9E-8090-44A4-B8AE-375CA351F915}" srcOrd="0" destOrd="0" presId="urn:microsoft.com/office/officeart/2018/5/layout/IconCircleLabelList"/>
    <dgm:cxn modelId="{25AC26B0-A1D3-4113-BB4A-6ABD4BF615D4}" type="presOf" srcId="{EAFD952B-7C3A-4959-A3B8-ACC16D066C19}" destId="{763970EF-18C5-4C45-962E-2D3A392ED1AE}" srcOrd="0" destOrd="0" presId="urn:microsoft.com/office/officeart/2018/5/layout/IconCircleLabelList"/>
    <dgm:cxn modelId="{BE53F5BB-7CA3-4CF6-A833-52DF0927F88A}" srcId="{A9F502CC-3C01-48CB-9BB2-4830903F6351}" destId="{EAFD952B-7C3A-4959-A3B8-ACC16D066C19}" srcOrd="0" destOrd="0" parTransId="{936084B0-6369-4B85-B6A1-291AF31EBDE8}" sibTransId="{87F5269D-9709-442C-B595-22DA8AD5A0A4}"/>
    <dgm:cxn modelId="{E3B19AFD-DC50-48D7-8BCF-38C8525BF2E2}" type="presOf" srcId="{A9F502CC-3C01-48CB-9BB2-4830903F6351}" destId="{2C05F1B4-89A7-47B4-B5BB-E6F5C3098AFF}" srcOrd="0" destOrd="0" presId="urn:microsoft.com/office/officeart/2018/5/layout/IconCircleLabelList"/>
    <dgm:cxn modelId="{5C581299-D1B7-41DA-8AE3-E058D89E8B22}" type="presParOf" srcId="{2C05F1B4-89A7-47B4-B5BB-E6F5C3098AFF}" destId="{33FBD98E-D85E-4347-9A24-162FD5B34C11}" srcOrd="0" destOrd="0" presId="urn:microsoft.com/office/officeart/2018/5/layout/IconCircleLabelList"/>
    <dgm:cxn modelId="{F74271F8-65AC-4EEA-B517-FAD1081000EF}" type="presParOf" srcId="{33FBD98E-D85E-4347-9A24-162FD5B34C11}" destId="{D9CA0163-6F2D-4F3C-9D52-7FD395402DB5}" srcOrd="0" destOrd="0" presId="urn:microsoft.com/office/officeart/2018/5/layout/IconCircleLabelList"/>
    <dgm:cxn modelId="{5D140285-A4D1-40BF-A0CE-34FAE476E865}" type="presParOf" srcId="{33FBD98E-D85E-4347-9A24-162FD5B34C11}" destId="{607365F0-1604-4027-9703-88763328BF95}" srcOrd="1" destOrd="0" presId="urn:microsoft.com/office/officeart/2018/5/layout/IconCircleLabelList"/>
    <dgm:cxn modelId="{04E7AE34-CDDB-4A43-8BD6-584A5FAFADF5}" type="presParOf" srcId="{33FBD98E-D85E-4347-9A24-162FD5B34C11}" destId="{37D36D69-D3D5-4638-A1F2-FB83DD5F612B}" srcOrd="2" destOrd="0" presId="urn:microsoft.com/office/officeart/2018/5/layout/IconCircleLabelList"/>
    <dgm:cxn modelId="{8A550876-C355-4B03-80F8-1327A1165251}" type="presParOf" srcId="{33FBD98E-D85E-4347-9A24-162FD5B34C11}" destId="{763970EF-18C5-4C45-962E-2D3A392ED1AE}" srcOrd="3" destOrd="0" presId="urn:microsoft.com/office/officeart/2018/5/layout/IconCircleLabelList"/>
    <dgm:cxn modelId="{34C6CAEE-B8B9-46FF-8F8E-DF8880E8C744}" type="presParOf" srcId="{2C05F1B4-89A7-47B4-B5BB-E6F5C3098AFF}" destId="{D60D0A4E-C0D2-4CC7-A2C1-2EC37DCC3CCF}" srcOrd="1" destOrd="0" presId="urn:microsoft.com/office/officeart/2018/5/layout/IconCircleLabelList"/>
    <dgm:cxn modelId="{C17FB62F-71C0-42E2-8327-D84EC2699946}" type="presParOf" srcId="{2C05F1B4-89A7-47B4-B5BB-E6F5C3098AFF}" destId="{BB3C894A-9C7A-408E-90B9-4D35689797C5}" srcOrd="2" destOrd="0" presId="urn:microsoft.com/office/officeart/2018/5/layout/IconCircleLabelList"/>
    <dgm:cxn modelId="{B405C003-FF3B-446F-9DAD-E24D5D2D43BD}" type="presParOf" srcId="{BB3C894A-9C7A-408E-90B9-4D35689797C5}" destId="{651BA564-A585-4026-B4A1-2F14DD859D83}" srcOrd="0" destOrd="0" presId="urn:microsoft.com/office/officeart/2018/5/layout/IconCircleLabelList"/>
    <dgm:cxn modelId="{108C0995-2DCF-4AAB-976F-F94D99535F75}" type="presParOf" srcId="{BB3C894A-9C7A-408E-90B9-4D35689797C5}" destId="{9CC30ADB-40B4-4D42-863C-823CF292CD72}" srcOrd="1" destOrd="0" presId="urn:microsoft.com/office/officeart/2018/5/layout/IconCircleLabelList"/>
    <dgm:cxn modelId="{574AD8DB-C093-4099-A01A-3B5BC4EFDDF6}" type="presParOf" srcId="{BB3C894A-9C7A-408E-90B9-4D35689797C5}" destId="{B658F9C1-BB93-4BAE-A22A-53C80BC9A481}" srcOrd="2" destOrd="0" presId="urn:microsoft.com/office/officeart/2018/5/layout/IconCircleLabelList"/>
    <dgm:cxn modelId="{91E7CB78-8A52-423C-8BCC-5876E8CC6351}" type="presParOf" srcId="{BB3C894A-9C7A-408E-90B9-4D35689797C5}" destId="{AE650F9E-8090-44A4-B8AE-375CA351F91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548B7-13A5-4D48-969B-BBD596C304D4}">
      <dsp:nvSpPr>
        <dsp:cNvPr id="0" name=""/>
        <dsp:cNvSpPr/>
      </dsp:nvSpPr>
      <dsp:spPr>
        <a:xfrm>
          <a:off x="0" y="1632"/>
          <a:ext cx="7680325" cy="8271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B2B1AB-B4BD-4BF9-9120-24C5534282DD}">
      <dsp:nvSpPr>
        <dsp:cNvPr id="0" name=""/>
        <dsp:cNvSpPr/>
      </dsp:nvSpPr>
      <dsp:spPr>
        <a:xfrm>
          <a:off x="250213" y="187741"/>
          <a:ext cx="454933" cy="4549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169DD76-7786-4EFA-820C-3C7FE3676FEF}">
      <dsp:nvSpPr>
        <dsp:cNvPr id="0" name=""/>
        <dsp:cNvSpPr/>
      </dsp:nvSpPr>
      <dsp:spPr>
        <a:xfrm>
          <a:off x="955360" y="1632"/>
          <a:ext cx="6724964" cy="827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40" tIns="87540" rIns="87540" bIns="87540" numCol="1" spcCol="1270" anchor="ctr" anchorCtr="0">
          <a:noAutofit/>
        </a:bodyPr>
        <a:lstStyle/>
        <a:p>
          <a:pPr marL="0" lvl="0" indent="0" algn="l" defTabSz="977900">
            <a:lnSpc>
              <a:spcPct val="90000"/>
            </a:lnSpc>
            <a:spcBef>
              <a:spcPct val="0"/>
            </a:spcBef>
            <a:spcAft>
              <a:spcPct val="35000"/>
            </a:spcAft>
            <a:buNone/>
          </a:pPr>
          <a:r>
            <a:rPr lang="en-GB" sz="2200" kern="1200"/>
            <a:t>Accounts help us assess profitability and financial stability.</a:t>
          </a:r>
          <a:endParaRPr lang="en-US" sz="2200" kern="1200"/>
        </a:p>
      </dsp:txBody>
      <dsp:txXfrm>
        <a:off x="955360" y="1632"/>
        <a:ext cx="6724964" cy="827152"/>
      </dsp:txXfrm>
    </dsp:sp>
    <dsp:sp modelId="{49AF01F6-98ED-472F-B2EF-426C6060A0C7}">
      <dsp:nvSpPr>
        <dsp:cNvPr id="0" name=""/>
        <dsp:cNvSpPr/>
      </dsp:nvSpPr>
      <dsp:spPr>
        <a:xfrm>
          <a:off x="0" y="1035572"/>
          <a:ext cx="7680325" cy="8271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6E17F3-B6A8-419F-BECD-3A678D9589EA}">
      <dsp:nvSpPr>
        <dsp:cNvPr id="0" name=""/>
        <dsp:cNvSpPr/>
      </dsp:nvSpPr>
      <dsp:spPr>
        <a:xfrm>
          <a:off x="250213" y="1221681"/>
          <a:ext cx="454933" cy="4549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48B702C-0AFB-4A51-A353-99495A5A6E9C}">
      <dsp:nvSpPr>
        <dsp:cNvPr id="0" name=""/>
        <dsp:cNvSpPr/>
      </dsp:nvSpPr>
      <dsp:spPr>
        <a:xfrm>
          <a:off x="955360" y="1035572"/>
          <a:ext cx="6724964" cy="827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40" tIns="87540" rIns="87540" bIns="87540" numCol="1" spcCol="1270" anchor="ctr" anchorCtr="0">
          <a:noAutofit/>
        </a:bodyPr>
        <a:lstStyle/>
        <a:p>
          <a:pPr marL="0" lvl="0" indent="0" algn="l" defTabSz="977900">
            <a:lnSpc>
              <a:spcPct val="90000"/>
            </a:lnSpc>
            <a:spcBef>
              <a:spcPct val="0"/>
            </a:spcBef>
            <a:spcAft>
              <a:spcPct val="35000"/>
            </a:spcAft>
            <a:buNone/>
          </a:pPr>
          <a:r>
            <a:rPr lang="en-GB" sz="2200" kern="1200"/>
            <a:t>We need to compare:</a:t>
          </a:r>
          <a:endParaRPr lang="en-US" sz="2200" kern="1200"/>
        </a:p>
      </dsp:txBody>
      <dsp:txXfrm>
        <a:off x="955360" y="1035572"/>
        <a:ext cx="6724964" cy="827152"/>
      </dsp:txXfrm>
    </dsp:sp>
    <dsp:sp modelId="{DADEE3C4-6DD2-4D7C-8680-651D37CB5C2D}">
      <dsp:nvSpPr>
        <dsp:cNvPr id="0" name=""/>
        <dsp:cNvSpPr/>
      </dsp:nvSpPr>
      <dsp:spPr>
        <a:xfrm>
          <a:off x="0" y="2069512"/>
          <a:ext cx="7680325" cy="8271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9B9AE6-4DDF-4EC7-A5D5-F420A4F6F6BB}">
      <dsp:nvSpPr>
        <dsp:cNvPr id="0" name=""/>
        <dsp:cNvSpPr/>
      </dsp:nvSpPr>
      <dsp:spPr>
        <a:xfrm>
          <a:off x="250213" y="2255621"/>
          <a:ext cx="454933" cy="4549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A6EA9C-1E7C-467E-870F-006431A7C0C1}">
      <dsp:nvSpPr>
        <dsp:cNvPr id="0" name=""/>
        <dsp:cNvSpPr/>
      </dsp:nvSpPr>
      <dsp:spPr>
        <a:xfrm>
          <a:off x="955360" y="2069512"/>
          <a:ext cx="6724964" cy="827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40" tIns="87540" rIns="87540" bIns="87540" numCol="1" spcCol="1270" anchor="ctr" anchorCtr="0">
          <a:noAutofit/>
        </a:bodyPr>
        <a:lstStyle/>
        <a:p>
          <a:pPr marL="0" lvl="0" indent="0" algn="l" defTabSz="977900">
            <a:lnSpc>
              <a:spcPct val="90000"/>
            </a:lnSpc>
            <a:spcBef>
              <a:spcPct val="0"/>
            </a:spcBef>
            <a:spcAft>
              <a:spcPct val="35000"/>
            </a:spcAft>
            <a:buNone/>
          </a:pPr>
          <a:r>
            <a:rPr lang="en-GB" sz="2200" kern="1200"/>
            <a:t>1. One year with the next to identify trends</a:t>
          </a:r>
          <a:endParaRPr lang="en-US" sz="2200" kern="1200"/>
        </a:p>
      </dsp:txBody>
      <dsp:txXfrm>
        <a:off x="955360" y="2069512"/>
        <a:ext cx="6724964" cy="827152"/>
      </dsp:txXfrm>
    </dsp:sp>
    <dsp:sp modelId="{2F462345-187B-4D1F-A05E-0E0EF3448B79}">
      <dsp:nvSpPr>
        <dsp:cNvPr id="0" name=""/>
        <dsp:cNvSpPr/>
      </dsp:nvSpPr>
      <dsp:spPr>
        <a:xfrm>
          <a:off x="0" y="3103452"/>
          <a:ext cx="7680325" cy="8271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A03DA9-286C-46BC-8D50-204D3CEB2244}">
      <dsp:nvSpPr>
        <dsp:cNvPr id="0" name=""/>
        <dsp:cNvSpPr/>
      </dsp:nvSpPr>
      <dsp:spPr>
        <a:xfrm>
          <a:off x="250213" y="3289562"/>
          <a:ext cx="454933" cy="4549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63287A-3181-4613-A6F5-65CA190833FE}">
      <dsp:nvSpPr>
        <dsp:cNvPr id="0" name=""/>
        <dsp:cNvSpPr/>
      </dsp:nvSpPr>
      <dsp:spPr>
        <a:xfrm>
          <a:off x="955360" y="3103452"/>
          <a:ext cx="6724964" cy="827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540" tIns="87540" rIns="87540" bIns="87540" numCol="1" spcCol="1270" anchor="ctr" anchorCtr="0">
          <a:noAutofit/>
        </a:bodyPr>
        <a:lstStyle/>
        <a:p>
          <a:pPr marL="0" lvl="0" indent="0" algn="l" defTabSz="977900">
            <a:lnSpc>
              <a:spcPct val="90000"/>
            </a:lnSpc>
            <a:spcBef>
              <a:spcPct val="0"/>
            </a:spcBef>
            <a:spcAft>
              <a:spcPct val="35000"/>
            </a:spcAft>
            <a:buNone/>
          </a:pPr>
          <a:r>
            <a:rPr lang="en-GB" sz="2200" kern="1200"/>
            <a:t>2. Different Business</a:t>
          </a:r>
          <a:endParaRPr lang="en-US" sz="2200" kern="1200"/>
        </a:p>
      </dsp:txBody>
      <dsp:txXfrm>
        <a:off x="955360" y="3103452"/>
        <a:ext cx="6724964" cy="8271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F32BF1-81AE-4F70-9CCE-04ED5AC91C40}">
      <dsp:nvSpPr>
        <dsp:cNvPr id="0" name=""/>
        <dsp:cNvSpPr/>
      </dsp:nvSpPr>
      <dsp:spPr>
        <a:xfrm>
          <a:off x="0" y="2505"/>
          <a:ext cx="4947047" cy="1269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2CC094-FF47-4DE4-ACBF-2AA591AE7C9F}">
      <dsp:nvSpPr>
        <dsp:cNvPr id="0" name=""/>
        <dsp:cNvSpPr/>
      </dsp:nvSpPr>
      <dsp:spPr>
        <a:xfrm>
          <a:off x="384149" y="288237"/>
          <a:ext cx="698454" cy="6984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DAFF39A-17BF-4D80-B422-54AA6F77D454}">
      <dsp:nvSpPr>
        <dsp:cNvPr id="0" name=""/>
        <dsp:cNvSpPr/>
      </dsp:nvSpPr>
      <dsp:spPr>
        <a:xfrm>
          <a:off x="1466754" y="2505"/>
          <a:ext cx="3480292" cy="1269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00" tIns="134400" rIns="134400" bIns="13440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Different profitability ratios provide different useful insights into the financial health and performance of a company. </a:t>
          </a:r>
        </a:p>
      </dsp:txBody>
      <dsp:txXfrm>
        <a:off x="1466754" y="2505"/>
        <a:ext cx="3480292" cy="1269917"/>
      </dsp:txXfrm>
    </dsp:sp>
    <dsp:sp modelId="{5E364003-A3F9-49BD-B37C-2CB9AE4CF414}">
      <dsp:nvSpPr>
        <dsp:cNvPr id="0" name=""/>
        <dsp:cNvSpPr/>
      </dsp:nvSpPr>
      <dsp:spPr>
        <a:xfrm>
          <a:off x="0" y="1589902"/>
          <a:ext cx="4947047" cy="1269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8C064B-BA16-43B1-941F-C3D957184BBD}">
      <dsp:nvSpPr>
        <dsp:cNvPr id="0" name=""/>
        <dsp:cNvSpPr/>
      </dsp:nvSpPr>
      <dsp:spPr>
        <a:xfrm>
          <a:off x="384149" y="1875633"/>
          <a:ext cx="698454" cy="6984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51DFDCD-3257-4F56-BEBD-505A8E0B1ECA}">
      <dsp:nvSpPr>
        <dsp:cNvPr id="0" name=""/>
        <dsp:cNvSpPr/>
      </dsp:nvSpPr>
      <dsp:spPr>
        <a:xfrm>
          <a:off x="1466754" y="1589902"/>
          <a:ext cx="3480292" cy="1269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00" tIns="134400" rIns="134400" bIns="13440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For example, gross profit and net profit ratios tell how well the company is managing its expenses.</a:t>
          </a:r>
        </a:p>
      </dsp:txBody>
      <dsp:txXfrm>
        <a:off x="1466754" y="1589902"/>
        <a:ext cx="3480292" cy="1269917"/>
      </dsp:txXfrm>
    </dsp:sp>
    <dsp:sp modelId="{DC05A636-ABA5-4DEB-AA2C-8B59004CC9BD}">
      <dsp:nvSpPr>
        <dsp:cNvPr id="0" name=""/>
        <dsp:cNvSpPr/>
      </dsp:nvSpPr>
      <dsp:spPr>
        <a:xfrm>
          <a:off x="0" y="3177298"/>
          <a:ext cx="4947047" cy="1269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9AE73F-F56F-4848-BCEA-7FFABEF7D062}">
      <dsp:nvSpPr>
        <dsp:cNvPr id="0" name=""/>
        <dsp:cNvSpPr/>
      </dsp:nvSpPr>
      <dsp:spPr>
        <a:xfrm>
          <a:off x="384149" y="3463030"/>
          <a:ext cx="698454" cy="6984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51A55-C23C-42E1-BF4F-1F7CAE118A0A}">
      <dsp:nvSpPr>
        <dsp:cNvPr id="0" name=""/>
        <dsp:cNvSpPr/>
      </dsp:nvSpPr>
      <dsp:spPr>
        <a:xfrm>
          <a:off x="1466754" y="3177298"/>
          <a:ext cx="3480292" cy="1269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00" tIns="134400" rIns="134400" bIns="13440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Return on capital employed (ROCE) tells how well the company is using capital employed to generate returns.</a:t>
          </a:r>
        </a:p>
      </dsp:txBody>
      <dsp:txXfrm>
        <a:off x="1466754" y="3177298"/>
        <a:ext cx="3480292" cy="1269917"/>
      </dsp:txXfrm>
    </dsp:sp>
    <dsp:sp modelId="{14F573B4-F42A-46B2-94B5-7E8A03BF6B41}">
      <dsp:nvSpPr>
        <dsp:cNvPr id="0" name=""/>
        <dsp:cNvSpPr/>
      </dsp:nvSpPr>
      <dsp:spPr>
        <a:xfrm>
          <a:off x="0" y="4764695"/>
          <a:ext cx="4947047" cy="12699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7681C0-539D-4484-8136-A7630FF97548}">
      <dsp:nvSpPr>
        <dsp:cNvPr id="0" name=""/>
        <dsp:cNvSpPr/>
      </dsp:nvSpPr>
      <dsp:spPr>
        <a:xfrm>
          <a:off x="384149" y="5050426"/>
          <a:ext cx="698454" cy="6984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E14CA7B-1F9A-4F84-B818-D9714591540E}">
      <dsp:nvSpPr>
        <dsp:cNvPr id="0" name=""/>
        <dsp:cNvSpPr/>
      </dsp:nvSpPr>
      <dsp:spPr>
        <a:xfrm>
          <a:off x="1466754" y="4764695"/>
          <a:ext cx="3480292" cy="1269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400" tIns="134400" rIns="134400" bIns="13440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Return on investment tells whether the company is generating enough profits for its shareholders. </a:t>
          </a:r>
        </a:p>
      </dsp:txBody>
      <dsp:txXfrm>
        <a:off x="1466754" y="4764695"/>
        <a:ext cx="3480292" cy="12699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CA0163-6F2D-4F3C-9D52-7FD395402DB5}">
      <dsp:nvSpPr>
        <dsp:cNvPr id="0" name=""/>
        <dsp:cNvSpPr/>
      </dsp:nvSpPr>
      <dsp:spPr>
        <a:xfrm>
          <a:off x="407504" y="1445359"/>
          <a:ext cx="1235250" cy="123525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7365F0-1604-4027-9703-88763328BF95}">
      <dsp:nvSpPr>
        <dsp:cNvPr id="0" name=""/>
        <dsp:cNvSpPr/>
      </dsp:nvSpPr>
      <dsp:spPr>
        <a:xfrm>
          <a:off x="670755" y="1708609"/>
          <a:ext cx="708750" cy="708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3970EF-18C5-4C45-962E-2D3A392ED1AE}">
      <dsp:nvSpPr>
        <dsp:cNvPr id="0" name=""/>
        <dsp:cNvSpPr/>
      </dsp:nvSpPr>
      <dsp:spPr>
        <a:xfrm>
          <a:off x="12630" y="3065359"/>
          <a:ext cx="20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Ratios are only a part of the key performance indicators for business</a:t>
          </a:r>
          <a:endParaRPr lang="en-US" sz="1200" kern="1200"/>
        </a:p>
      </dsp:txBody>
      <dsp:txXfrm>
        <a:off x="12630" y="3065359"/>
        <a:ext cx="2025000" cy="720000"/>
      </dsp:txXfrm>
    </dsp:sp>
    <dsp:sp modelId="{651BA564-A585-4026-B4A1-2F14DD859D83}">
      <dsp:nvSpPr>
        <dsp:cNvPr id="0" name=""/>
        <dsp:cNvSpPr/>
      </dsp:nvSpPr>
      <dsp:spPr>
        <a:xfrm>
          <a:off x="2786879" y="1445359"/>
          <a:ext cx="1235250" cy="123525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C30ADB-40B4-4D42-863C-823CF292CD72}">
      <dsp:nvSpPr>
        <dsp:cNvPr id="0" name=""/>
        <dsp:cNvSpPr/>
      </dsp:nvSpPr>
      <dsp:spPr>
        <a:xfrm>
          <a:off x="3050129" y="1708609"/>
          <a:ext cx="708750" cy="708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E650F9E-8090-44A4-B8AE-375CA351F915}">
      <dsp:nvSpPr>
        <dsp:cNvPr id="0" name=""/>
        <dsp:cNvSpPr/>
      </dsp:nvSpPr>
      <dsp:spPr>
        <a:xfrm>
          <a:off x="2392004" y="3065359"/>
          <a:ext cx="202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Yet, they are not the only KPI that can subsequently show how actions affect finance</a:t>
          </a:r>
          <a:endParaRPr lang="en-US" sz="1200" kern="1200"/>
        </a:p>
      </dsp:txBody>
      <dsp:txXfrm>
        <a:off x="2392004" y="3065359"/>
        <a:ext cx="2025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498698D-944D-4A61-A870-CFCAD3E5F3EE}" type="datetimeFigureOut">
              <a:rPr lang="en-GB" smtClean="0"/>
              <a:t>11/08/2022</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4E522EFB-973A-4DC8-AD20-224B28780D11}" type="slidenum">
              <a:rPr lang="en-GB" smtClean="0"/>
              <a:t>‹#›</a:t>
            </a:fld>
            <a:endParaRPr lang="en-GB"/>
          </a:p>
        </p:txBody>
      </p:sp>
    </p:spTree>
    <p:extLst>
      <p:ext uri="{BB962C8B-B14F-4D97-AF65-F5344CB8AC3E}">
        <p14:creationId xmlns:p14="http://schemas.microsoft.com/office/powerpoint/2010/main" val="23284856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6220302-05EC-494F-BD4C-0972B73B2F86}" type="datetimeFigureOut">
              <a:rPr lang="en-GB" smtClean="0"/>
              <a:t>11/08/2022</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FD6468AF-B13C-496F-A23F-F97FAF0919E8}" type="slidenum">
              <a:rPr lang="en-GB" smtClean="0"/>
              <a:t>‹#›</a:t>
            </a:fld>
            <a:endParaRPr lang="en-GB"/>
          </a:p>
        </p:txBody>
      </p:sp>
    </p:spTree>
    <p:extLst>
      <p:ext uri="{BB962C8B-B14F-4D97-AF65-F5344CB8AC3E}">
        <p14:creationId xmlns:p14="http://schemas.microsoft.com/office/powerpoint/2010/main" val="460521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a:t>
            </a:fld>
            <a:endParaRPr lang="en-GB"/>
          </a:p>
        </p:txBody>
      </p:sp>
    </p:spTree>
    <p:extLst>
      <p:ext uri="{BB962C8B-B14F-4D97-AF65-F5344CB8AC3E}">
        <p14:creationId xmlns:p14="http://schemas.microsoft.com/office/powerpoint/2010/main" val="2065786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a:t>
            </a:fld>
            <a:endParaRPr lang="en-GB"/>
          </a:p>
        </p:txBody>
      </p:sp>
    </p:spTree>
    <p:extLst>
      <p:ext uri="{BB962C8B-B14F-4D97-AF65-F5344CB8AC3E}">
        <p14:creationId xmlns:p14="http://schemas.microsoft.com/office/powerpoint/2010/main" val="3653016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4</a:t>
            </a:fld>
            <a:endParaRPr lang="en-GB"/>
          </a:p>
        </p:txBody>
      </p:sp>
    </p:spTree>
    <p:extLst>
      <p:ext uri="{BB962C8B-B14F-4D97-AF65-F5344CB8AC3E}">
        <p14:creationId xmlns:p14="http://schemas.microsoft.com/office/powerpoint/2010/main" val="696411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5</a:t>
            </a:fld>
            <a:endParaRPr lang="en-GB"/>
          </a:p>
        </p:txBody>
      </p:sp>
    </p:spTree>
    <p:extLst>
      <p:ext uri="{BB962C8B-B14F-4D97-AF65-F5344CB8AC3E}">
        <p14:creationId xmlns:p14="http://schemas.microsoft.com/office/powerpoint/2010/main" val="2920522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6</a:t>
            </a:fld>
            <a:endParaRPr lang="en-GB"/>
          </a:p>
        </p:txBody>
      </p:sp>
    </p:spTree>
    <p:extLst>
      <p:ext uri="{BB962C8B-B14F-4D97-AF65-F5344CB8AC3E}">
        <p14:creationId xmlns:p14="http://schemas.microsoft.com/office/powerpoint/2010/main" val="65981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7</a:t>
            </a:fld>
            <a:endParaRPr lang="en-GB"/>
          </a:p>
        </p:txBody>
      </p:sp>
    </p:spTree>
    <p:extLst>
      <p:ext uri="{BB962C8B-B14F-4D97-AF65-F5344CB8AC3E}">
        <p14:creationId xmlns:p14="http://schemas.microsoft.com/office/powerpoint/2010/main" val="116162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8</a:t>
            </a:fld>
            <a:endParaRPr lang="en-GB"/>
          </a:p>
        </p:txBody>
      </p:sp>
    </p:spTree>
    <p:extLst>
      <p:ext uri="{BB962C8B-B14F-4D97-AF65-F5344CB8AC3E}">
        <p14:creationId xmlns:p14="http://schemas.microsoft.com/office/powerpoint/2010/main" val="3760189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9</a:t>
            </a:fld>
            <a:endParaRPr lang="en-GB"/>
          </a:p>
        </p:txBody>
      </p:sp>
    </p:spTree>
    <p:extLst>
      <p:ext uri="{BB962C8B-B14F-4D97-AF65-F5344CB8AC3E}">
        <p14:creationId xmlns:p14="http://schemas.microsoft.com/office/powerpoint/2010/main" val="32871140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12</a:t>
            </a:fld>
            <a:endParaRPr lang="en-GB"/>
          </a:p>
        </p:txBody>
      </p:sp>
    </p:spTree>
    <p:extLst>
      <p:ext uri="{BB962C8B-B14F-4D97-AF65-F5344CB8AC3E}">
        <p14:creationId xmlns:p14="http://schemas.microsoft.com/office/powerpoint/2010/main" val="3950010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13</a:t>
            </a:fld>
            <a:endParaRPr lang="en-GB"/>
          </a:p>
        </p:txBody>
      </p:sp>
    </p:spTree>
    <p:extLst>
      <p:ext uri="{BB962C8B-B14F-4D97-AF65-F5344CB8AC3E}">
        <p14:creationId xmlns:p14="http://schemas.microsoft.com/office/powerpoint/2010/main" val="1279609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14</a:t>
            </a:fld>
            <a:endParaRPr lang="en-GB"/>
          </a:p>
        </p:txBody>
      </p:sp>
    </p:spTree>
    <p:extLst>
      <p:ext uri="{BB962C8B-B14F-4D97-AF65-F5344CB8AC3E}">
        <p14:creationId xmlns:p14="http://schemas.microsoft.com/office/powerpoint/2010/main" val="1621927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15</a:t>
            </a:fld>
            <a:endParaRPr lang="en-GB"/>
          </a:p>
        </p:txBody>
      </p:sp>
    </p:spTree>
    <p:extLst>
      <p:ext uri="{BB962C8B-B14F-4D97-AF65-F5344CB8AC3E}">
        <p14:creationId xmlns:p14="http://schemas.microsoft.com/office/powerpoint/2010/main" val="3088971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16</a:t>
            </a:fld>
            <a:endParaRPr lang="en-GB"/>
          </a:p>
        </p:txBody>
      </p:sp>
    </p:spTree>
    <p:extLst>
      <p:ext uri="{BB962C8B-B14F-4D97-AF65-F5344CB8AC3E}">
        <p14:creationId xmlns:p14="http://schemas.microsoft.com/office/powerpoint/2010/main" val="631547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17</a:t>
            </a:fld>
            <a:endParaRPr lang="en-GB"/>
          </a:p>
        </p:txBody>
      </p:sp>
    </p:spTree>
    <p:extLst>
      <p:ext uri="{BB962C8B-B14F-4D97-AF65-F5344CB8AC3E}">
        <p14:creationId xmlns:p14="http://schemas.microsoft.com/office/powerpoint/2010/main" val="34579766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18</a:t>
            </a:fld>
            <a:endParaRPr lang="en-GB"/>
          </a:p>
        </p:txBody>
      </p:sp>
    </p:spTree>
    <p:extLst>
      <p:ext uri="{BB962C8B-B14F-4D97-AF65-F5344CB8AC3E}">
        <p14:creationId xmlns:p14="http://schemas.microsoft.com/office/powerpoint/2010/main" val="25118411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19</a:t>
            </a:fld>
            <a:endParaRPr lang="en-GB"/>
          </a:p>
        </p:txBody>
      </p:sp>
    </p:spTree>
    <p:extLst>
      <p:ext uri="{BB962C8B-B14F-4D97-AF65-F5344CB8AC3E}">
        <p14:creationId xmlns:p14="http://schemas.microsoft.com/office/powerpoint/2010/main" val="2964699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23</a:t>
            </a:fld>
            <a:endParaRPr lang="en-GB"/>
          </a:p>
        </p:txBody>
      </p:sp>
    </p:spTree>
    <p:extLst>
      <p:ext uri="{BB962C8B-B14F-4D97-AF65-F5344CB8AC3E}">
        <p14:creationId xmlns:p14="http://schemas.microsoft.com/office/powerpoint/2010/main" val="2329189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0A98AF03-7270-45C2-A683-C5E353EF01A5}" type="datetime4">
              <a:rPr lang="en-US" smtClean="0"/>
              <a:pPr/>
              <a:t>August 11, 2022</a:t>
            </a:fld>
            <a:endParaRPr lang="en-US" dirty="0"/>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5853101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A93482-8E69-40F7-BCAD-5662A6CADB27}" type="datetime4">
              <a:rPr lang="en-US" smtClean="0"/>
              <a:pPr/>
              <a:t>August 11, 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57561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FBB7EAE1-CAAC-4AEF-919E-158692B1E55E}" type="datetime4">
              <a:rPr lang="en-US" smtClean="0"/>
              <a:pPr/>
              <a:t>August 11, 2022</a:t>
            </a:fld>
            <a:endParaRPr lang="en-US" dirty="0"/>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6453378" y="5211060"/>
            <a:ext cx="1584198" cy="228600"/>
          </a:xfrm>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70423335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25A706-D8F2-4D1A-855A-CADC92600C26}" type="datetime4">
              <a:rPr lang="en-US" smtClean="0"/>
              <a:pPr/>
              <a:t>August 11, 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1960363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August 11, 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369832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127EC2-47FB-48A1-8644-C8A81DDAA119}" type="datetime4">
              <a:rPr lang="en-US" smtClean="0"/>
              <a:pPr/>
              <a:t>August 11, 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4138753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August 11, 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1242375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FC49BF1-FCD3-4395-8FF6-0047AF66228E}" type="datetime4">
              <a:rPr lang="en-US" smtClean="0"/>
              <a:pPr/>
              <a:t>August 11, 2022</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8B37D5FE-740C-46F5-801A-FA5477D9711F}" type="slidenum">
              <a:rPr lang="en-US" smtClean="0"/>
              <a:pPr/>
              <a:t>‹#›</a:t>
            </a:fld>
            <a:endParaRPr lang="en-US" dirty="0"/>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28940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CA861222-2C8B-4501-BE87-6797EC025925}" type="datetime4">
              <a:rPr lang="en-US" smtClean="0"/>
              <a:pPr/>
              <a:t>August 11, 2022</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8B37D5FE-740C-46F5-801A-FA5477D9711F}" type="slidenum">
              <a:rPr lang="en-US" smtClean="0"/>
              <a:pPr/>
              <a:t>‹#›</a:t>
            </a:fld>
            <a:endParaRPr lang="en-US" dirty="0"/>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47347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FB5AFD-D735-4504-A039-ADEBB6448D55}" type="datetime4">
              <a:rPr lang="en-US" smtClean="0"/>
              <a:pPr/>
              <a:t>August 11, 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524531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5C8118-FB93-4E87-B380-0175F2FE2167}" type="datetime4">
              <a:rPr lang="en-US" smtClean="0"/>
              <a:pPr/>
              <a:t>August 11, 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97563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16C01193-8287-4834-A286-6B880643E934}" type="datetime4">
              <a:rPr lang="en-US" smtClean="0"/>
              <a:pPr/>
              <a:t>August 11, 2022</a:t>
            </a:fld>
            <a:endParaRPr lang="en-US" dirty="0"/>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4058445950"/>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hf sldNum="0" hdr="0" ftr="0" dt="0"/>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descr="Sample being pipetted into a petri dish">
            <a:extLst>
              <a:ext uri="{FF2B5EF4-FFF2-40B4-BE49-F238E27FC236}">
                <a16:creationId xmlns:a16="http://schemas.microsoft.com/office/drawing/2014/main" id="{ACB90D3E-6B34-05E3-97A3-D75F1A6CFA06}"/>
              </a:ext>
            </a:extLst>
          </p:cNvPr>
          <p:cNvPicPr>
            <a:picLocks noChangeAspect="1"/>
          </p:cNvPicPr>
          <p:nvPr/>
        </p:nvPicPr>
        <p:blipFill rotWithShape="1">
          <a:blip r:embed="rId3">
            <a:alphaModFix amt="45000"/>
          </a:blip>
          <a:srcRect l="333" r="-2" b="-2"/>
          <a:stretch/>
        </p:blipFill>
        <p:spPr>
          <a:xfrm>
            <a:off x="20" y="10"/>
            <a:ext cx="9143980" cy="6857990"/>
          </a:xfrm>
          <a:prstGeom prst="rect">
            <a:avLst/>
          </a:prstGeom>
        </p:spPr>
      </p:pic>
      <p:sp>
        <p:nvSpPr>
          <p:cNvPr id="34" name="Rectangle 33">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0902" y="1267730"/>
            <a:ext cx="7182197" cy="4307950"/>
          </a:xfrm>
          <a:prstGeom prst="rect">
            <a:avLst/>
          </a:prstGeom>
          <a:noFill/>
          <a:ln w="6350" cap="sq" cmpd="sng" algn="ctr">
            <a:solidFill>
              <a:schemeClr val="tx1">
                <a:lumMod val="75000"/>
                <a:lumOff val="25000"/>
              </a:schemeClr>
            </a:solidFill>
            <a:prstDash val="solid"/>
            <a:miter lim="800000"/>
          </a:ln>
          <a:effectLst>
            <a:outerShdw blurRad="50800" algn="ctr" rotWithShape="0">
              <a:prstClr val="black">
                <a:alpha val="66000"/>
              </a:prstClr>
            </a:outerShdw>
            <a:softEdge rad="0"/>
          </a:effectLst>
        </p:spPr>
      </p:sp>
      <p:sp>
        <p:nvSpPr>
          <p:cNvPr id="2" name="Title 1"/>
          <p:cNvSpPr>
            <a:spLocks noGrp="1"/>
          </p:cNvSpPr>
          <p:nvPr>
            <p:ph type="ctrTitle"/>
          </p:nvPr>
        </p:nvSpPr>
        <p:spPr>
          <a:xfrm>
            <a:off x="1171281" y="2091263"/>
            <a:ext cx="6801439" cy="2461504"/>
          </a:xfrm>
        </p:spPr>
        <p:txBody>
          <a:bodyPr>
            <a:normAutofit/>
          </a:bodyPr>
          <a:lstStyle/>
          <a:p>
            <a:r>
              <a:rPr lang="en-US"/>
              <a:t>Ratio Analysis</a:t>
            </a:r>
          </a:p>
        </p:txBody>
      </p:sp>
      <p:sp>
        <p:nvSpPr>
          <p:cNvPr id="3" name="Subtitle 2"/>
          <p:cNvSpPr>
            <a:spLocks noGrp="1"/>
          </p:cNvSpPr>
          <p:nvPr>
            <p:ph type="subTitle" idx="1"/>
          </p:nvPr>
        </p:nvSpPr>
        <p:spPr>
          <a:xfrm>
            <a:off x="1171281" y="4623127"/>
            <a:ext cx="6803136" cy="457201"/>
          </a:xfrm>
        </p:spPr>
        <p:txBody>
          <a:bodyPr>
            <a:normAutofit/>
          </a:bodyPr>
          <a:lstStyle/>
          <a:p>
            <a:pPr>
              <a:spcAft>
                <a:spcPts val="600"/>
              </a:spcAft>
            </a:pPr>
            <a:r>
              <a:rPr lang="en-US"/>
              <a:t>For the Hotel Industry</a:t>
            </a:r>
          </a:p>
        </p:txBody>
      </p:sp>
      <p:sp>
        <p:nvSpPr>
          <p:cNvPr id="36" name="Rectangle 35">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850" y="1411615"/>
            <a:ext cx="6972300" cy="4034770"/>
          </a:xfrm>
          <a:prstGeom prst="rect">
            <a:avLst/>
          </a:prstGeom>
          <a:noFill/>
          <a:ln w="6350" cap="sq" cmpd="sng" algn="ctr">
            <a:solidFill>
              <a:schemeClr val="tx1">
                <a:lumMod val="75000"/>
                <a:lumOff val="25000"/>
                <a:alpha val="80000"/>
              </a:schemeClr>
            </a:solidFill>
            <a:prstDash val="solid"/>
            <a:miter lim="800000"/>
          </a:ln>
          <a:effectLst/>
        </p:spPr>
      </p:sp>
    </p:spTree>
    <p:extLst>
      <p:ext uri="{BB962C8B-B14F-4D97-AF65-F5344CB8AC3E}">
        <p14:creationId xmlns:p14="http://schemas.microsoft.com/office/powerpoint/2010/main" val="29410890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34602" y="727626"/>
            <a:ext cx="3451614" cy="1718225"/>
          </a:xfrm>
        </p:spPr>
        <p:txBody>
          <a:bodyPr>
            <a:normAutofit/>
          </a:bodyPr>
          <a:lstStyle/>
          <a:p>
            <a:r>
              <a:rPr lang="en-GB"/>
              <a:t>Finance</a:t>
            </a:r>
          </a:p>
        </p:txBody>
      </p:sp>
      <p:sp>
        <p:nvSpPr>
          <p:cNvPr id="10" name="Rectangle 9">
            <a:extLst>
              <a:ext uri="{FF2B5EF4-FFF2-40B4-BE49-F238E27FC236}">
                <a16:creationId xmlns:a16="http://schemas.microsoft.com/office/drawing/2014/main" id="{43047B46-4F2F-4746-8B82-B30EAAAE0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9" y="0"/>
            <a:ext cx="47582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4E8A8E-D194-4D55-92A3-6B0799722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268" y="253548"/>
            <a:ext cx="4388846" cy="6384816"/>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5" name="Picture 4" descr="Desk with productivity items">
            <a:extLst>
              <a:ext uri="{FF2B5EF4-FFF2-40B4-BE49-F238E27FC236}">
                <a16:creationId xmlns:a16="http://schemas.microsoft.com/office/drawing/2014/main" id="{BEC7D702-46B1-9DCF-0AB1-07CD9D82132A}"/>
              </a:ext>
            </a:extLst>
          </p:cNvPr>
          <p:cNvPicPr>
            <a:picLocks noChangeAspect="1"/>
          </p:cNvPicPr>
          <p:nvPr/>
        </p:nvPicPr>
        <p:blipFill rotWithShape="1">
          <a:blip r:embed="rId3"/>
          <a:srcRect l="33953" r="20372" b="2"/>
          <a:stretch/>
        </p:blipFill>
        <p:spPr>
          <a:xfrm>
            <a:off x="305574" y="419292"/>
            <a:ext cx="4142232" cy="6053328"/>
          </a:xfrm>
          <a:prstGeom prst="rect">
            <a:avLst/>
          </a:prstGeom>
        </p:spPr>
      </p:pic>
      <p:sp>
        <p:nvSpPr>
          <p:cNvPr id="3" name="Content Placeholder 2"/>
          <p:cNvSpPr>
            <a:spLocks noGrp="1"/>
          </p:cNvSpPr>
          <p:nvPr>
            <p:ph idx="1"/>
          </p:nvPr>
        </p:nvSpPr>
        <p:spPr>
          <a:xfrm>
            <a:off x="5134602" y="1990165"/>
            <a:ext cx="3451614" cy="4145634"/>
          </a:xfrm>
        </p:spPr>
        <p:txBody>
          <a:bodyPr>
            <a:normAutofit lnSpcReduction="10000"/>
          </a:bodyPr>
          <a:lstStyle/>
          <a:p>
            <a:endParaRPr lang="en-GB" sz="17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the previous session, we discussed the Common Accounting Terms, Users of Accounting Information and completed examples of the Financial Statements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Today we will discuss the analysis of financial statements, and ask why is there a need to interpret financial statements?</a:t>
            </a:r>
          </a:p>
          <a:p>
            <a:endParaRPr lang="en-GB" sz="1700" dirty="0"/>
          </a:p>
        </p:txBody>
      </p:sp>
    </p:spTree>
    <p:extLst>
      <p:ext uri="{BB962C8B-B14F-4D97-AF65-F5344CB8AC3E}">
        <p14:creationId xmlns:p14="http://schemas.microsoft.com/office/powerpoint/2010/main" val="2541611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53F22-7BE5-20FE-372A-EC05879FE7C9}"/>
              </a:ext>
            </a:extLst>
          </p:cNvPr>
          <p:cNvSpPr>
            <a:spLocks noGrp="1"/>
          </p:cNvSpPr>
          <p:nvPr>
            <p:ph type="title"/>
          </p:nvPr>
        </p:nvSpPr>
        <p:spPr>
          <a:xfrm>
            <a:off x="5134602" y="419292"/>
            <a:ext cx="3451614" cy="1339583"/>
          </a:xfrm>
        </p:spPr>
        <p:txBody>
          <a:bodyPr>
            <a:normAutofit fontScale="90000"/>
          </a:bodyPr>
          <a:lstStyle/>
          <a:p>
            <a:r>
              <a:rPr lang="en-GB" sz="3400" dirty="0"/>
              <a:t>Key Performance indicators (KPI)</a:t>
            </a:r>
          </a:p>
        </p:txBody>
      </p:sp>
      <p:sp>
        <p:nvSpPr>
          <p:cNvPr id="10" name="Rectangle 9">
            <a:extLst>
              <a:ext uri="{FF2B5EF4-FFF2-40B4-BE49-F238E27FC236}">
                <a16:creationId xmlns:a16="http://schemas.microsoft.com/office/drawing/2014/main" id="{43047B46-4F2F-4746-8B82-B30EAAAE0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9" y="0"/>
            <a:ext cx="47582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4E8A8E-D194-4D55-92A3-6B0799722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268" y="253548"/>
            <a:ext cx="4388846" cy="6384816"/>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5" name="Picture 4" descr="Eye exam equipment">
            <a:extLst>
              <a:ext uri="{FF2B5EF4-FFF2-40B4-BE49-F238E27FC236}">
                <a16:creationId xmlns:a16="http://schemas.microsoft.com/office/drawing/2014/main" id="{6EC2EDA0-FD77-E355-F89A-19A2BCD00C5E}"/>
              </a:ext>
            </a:extLst>
          </p:cNvPr>
          <p:cNvPicPr>
            <a:picLocks noChangeAspect="1"/>
          </p:cNvPicPr>
          <p:nvPr/>
        </p:nvPicPr>
        <p:blipFill rotWithShape="1">
          <a:blip r:embed="rId2"/>
          <a:srcRect l="41385" r="20125" b="1"/>
          <a:stretch/>
        </p:blipFill>
        <p:spPr>
          <a:xfrm>
            <a:off x="305574" y="419292"/>
            <a:ext cx="4142232" cy="6053328"/>
          </a:xfrm>
          <a:prstGeom prst="rect">
            <a:avLst/>
          </a:prstGeom>
        </p:spPr>
      </p:pic>
      <p:sp>
        <p:nvSpPr>
          <p:cNvPr id="3" name="Content Placeholder 2">
            <a:extLst>
              <a:ext uri="{FF2B5EF4-FFF2-40B4-BE49-F238E27FC236}">
                <a16:creationId xmlns:a16="http://schemas.microsoft.com/office/drawing/2014/main" id="{41EF97D5-CD74-DECA-F3D5-40372E9A79EE}"/>
              </a:ext>
            </a:extLst>
          </p:cNvPr>
          <p:cNvSpPr>
            <a:spLocks noGrp="1"/>
          </p:cNvSpPr>
          <p:nvPr>
            <p:ph idx="1"/>
          </p:nvPr>
        </p:nvSpPr>
        <p:spPr>
          <a:xfrm>
            <a:off x="5134602" y="1850315"/>
            <a:ext cx="3451614" cy="4285484"/>
          </a:xfrm>
        </p:spPr>
        <p:txBody>
          <a:bodyPr>
            <a:noAutofit/>
          </a:bodyPr>
          <a:lstStyle/>
          <a:p>
            <a:pPr>
              <a:lnSpc>
                <a:spcPct val="90000"/>
              </a:lnSpc>
            </a:pPr>
            <a:r>
              <a:rPr lang="en-GB" dirty="0">
                <a:latin typeface="Arial" panose="020B0604020202020204" pitchFamily="34" charset="0"/>
                <a:cs typeface="Arial" panose="020B0604020202020204" pitchFamily="34" charset="0"/>
              </a:rPr>
              <a:t>Key Performance Indicators are navigation instruments used by managers to understand whether their business is running successfully or failing.</a:t>
            </a:r>
          </a:p>
          <a:p>
            <a:pPr>
              <a:lnSpc>
                <a:spcPct val="90000"/>
              </a:lnSpc>
            </a:pPr>
            <a:r>
              <a:rPr lang="en-GB" dirty="0">
                <a:latin typeface="Arial" panose="020B0604020202020204" pitchFamily="34" charset="0"/>
                <a:cs typeface="Arial" panose="020B0604020202020204" pitchFamily="34" charset="0"/>
              </a:rPr>
              <a:t>There are numerous KPI’s available:</a:t>
            </a:r>
          </a:p>
          <a:p>
            <a:pPr>
              <a:lnSpc>
                <a:spcPct val="90000"/>
              </a:lnSpc>
            </a:pPr>
            <a:endParaRPr lang="en-GB" dirty="0">
              <a:latin typeface="Arial" panose="020B0604020202020204" pitchFamily="34" charset="0"/>
              <a:cs typeface="Arial" panose="020B0604020202020204" pitchFamily="34" charset="0"/>
            </a:endParaRPr>
          </a:p>
          <a:p>
            <a:pPr lvl="1">
              <a:lnSpc>
                <a:spcPct val="90000"/>
              </a:lnSpc>
            </a:pPr>
            <a:r>
              <a:rPr lang="en-GB" sz="1800" dirty="0">
                <a:latin typeface="Arial" panose="020B0604020202020204" pitchFamily="34" charset="0"/>
                <a:cs typeface="Arial" panose="020B0604020202020204" pitchFamily="34" charset="0"/>
              </a:rPr>
              <a:t>Financial Perspective</a:t>
            </a:r>
          </a:p>
          <a:p>
            <a:pPr lvl="1">
              <a:lnSpc>
                <a:spcPct val="90000"/>
              </a:lnSpc>
            </a:pPr>
            <a:r>
              <a:rPr lang="en-GB" sz="1800" dirty="0">
                <a:latin typeface="Arial" panose="020B0604020202020204" pitchFamily="34" charset="0"/>
                <a:cs typeface="Arial" panose="020B0604020202020204" pitchFamily="34" charset="0"/>
              </a:rPr>
              <a:t>Customer Perspective</a:t>
            </a:r>
          </a:p>
          <a:p>
            <a:pPr lvl="1">
              <a:lnSpc>
                <a:spcPct val="90000"/>
              </a:lnSpc>
            </a:pPr>
            <a:r>
              <a:rPr lang="en-GB" sz="1800" dirty="0">
                <a:latin typeface="Arial" panose="020B0604020202020204" pitchFamily="34" charset="0"/>
                <a:cs typeface="Arial" panose="020B0604020202020204" pitchFamily="34" charset="0"/>
              </a:rPr>
              <a:t>Operational and Supply Chain Perspective</a:t>
            </a:r>
          </a:p>
          <a:p>
            <a:pPr lvl="1">
              <a:lnSpc>
                <a:spcPct val="90000"/>
              </a:lnSpc>
            </a:pPr>
            <a:r>
              <a:rPr lang="en-GB" sz="1800" dirty="0">
                <a:latin typeface="Arial" panose="020B0604020202020204" pitchFamily="34" charset="0"/>
                <a:cs typeface="Arial" panose="020B0604020202020204" pitchFamily="34" charset="0"/>
              </a:rPr>
              <a:t>Employee Perspective</a:t>
            </a:r>
          </a:p>
          <a:p>
            <a:pPr lvl="1">
              <a:lnSpc>
                <a:spcPct val="90000"/>
              </a:lnSpc>
            </a:pPr>
            <a:r>
              <a:rPr lang="en-GB" sz="1800" dirty="0">
                <a:latin typeface="Arial" panose="020B0604020202020204" pitchFamily="34" charset="0"/>
                <a:cs typeface="Arial" panose="020B0604020202020204" pitchFamily="34" charset="0"/>
              </a:rPr>
              <a:t>Corporate Social Responsibility Perspective</a:t>
            </a:r>
          </a:p>
        </p:txBody>
      </p:sp>
    </p:spTree>
    <p:extLst>
      <p:ext uri="{BB962C8B-B14F-4D97-AF65-F5344CB8AC3E}">
        <p14:creationId xmlns:p14="http://schemas.microsoft.com/office/powerpoint/2010/main" val="2681977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Ratio analysis</a:t>
            </a:r>
            <a:br>
              <a:rPr lang="en-GB" dirty="0"/>
            </a:br>
            <a:endParaRPr lang="en-GB" dirty="0"/>
          </a:p>
        </p:txBody>
      </p:sp>
      <p:graphicFrame>
        <p:nvGraphicFramePr>
          <p:cNvPr id="5" name="Content Placeholder 2">
            <a:extLst>
              <a:ext uri="{FF2B5EF4-FFF2-40B4-BE49-F238E27FC236}">
                <a16:creationId xmlns:a16="http://schemas.microsoft.com/office/drawing/2014/main" id="{C6DD4509-D63A-2780-0233-625FB8C16263}"/>
              </a:ext>
            </a:extLst>
          </p:cNvPr>
          <p:cNvGraphicFramePr>
            <a:graphicFrameLocks noGrp="1"/>
          </p:cNvGraphicFramePr>
          <p:nvPr>
            <p:ph idx="1"/>
            <p:extLst>
              <p:ext uri="{D42A27DB-BD31-4B8C-83A1-F6EECF244321}">
                <p14:modId xmlns:p14="http://schemas.microsoft.com/office/powerpoint/2010/main" val="2769941936"/>
              </p:ext>
            </p:extLst>
          </p:nvPr>
        </p:nvGraphicFramePr>
        <p:xfrm>
          <a:off x="731838" y="2103438"/>
          <a:ext cx="7680325" cy="3932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4753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34602" y="462580"/>
            <a:ext cx="3451614" cy="898262"/>
          </a:xfrm>
        </p:spPr>
        <p:txBody>
          <a:bodyPr>
            <a:normAutofit/>
          </a:bodyPr>
          <a:lstStyle/>
          <a:p>
            <a:r>
              <a:rPr lang="en-US" dirty="0"/>
              <a:t>Ratios</a:t>
            </a:r>
          </a:p>
        </p:txBody>
      </p:sp>
      <p:sp>
        <p:nvSpPr>
          <p:cNvPr id="10" name="Rectangle 9">
            <a:extLst>
              <a:ext uri="{FF2B5EF4-FFF2-40B4-BE49-F238E27FC236}">
                <a16:creationId xmlns:a16="http://schemas.microsoft.com/office/drawing/2014/main" id="{43047B46-4F2F-4746-8B82-B30EAAAE0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9" y="0"/>
            <a:ext cx="47582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4E8A8E-D194-4D55-92A3-6B0799722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268" y="253548"/>
            <a:ext cx="4388846" cy="6384816"/>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5" name="Picture 4" descr="Calculator, pen, compass, money and a paper with graphs printed on it">
            <a:extLst>
              <a:ext uri="{FF2B5EF4-FFF2-40B4-BE49-F238E27FC236}">
                <a16:creationId xmlns:a16="http://schemas.microsoft.com/office/drawing/2014/main" id="{978AD5DB-9E8F-B408-35CA-2942FCDDCFC8}"/>
              </a:ext>
            </a:extLst>
          </p:cNvPr>
          <p:cNvPicPr>
            <a:picLocks noChangeAspect="1"/>
          </p:cNvPicPr>
          <p:nvPr/>
        </p:nvPicPr>
        <p:blipFill rotWithShape="1">
          <a:blip r:embed="rId3"/>
          <a:srcRect l="15900" r="42872" b="2"/>
          <a:stretch/>
        </p:blipFill>
        <p:spPr>
          <a:xfrm>
            <a:off x="305574" y="419292"/>
            <a:ext cx="4142232" cy="6053328"/>
          </a:xfrm>
          <a:prstGeom prst="rect">
            <a:avLst/>
          </a:prstGeom>
        </p:spPr>
      </p:pic>
      <p:sp>
        <p:nvSpPr>
          <p:cNvPr id="3" name="Content Placeholder 2"/>
          <p:cNvSpPr>
            <a:spLocks noGrp="1"/>
          </p:cNvSpPr>
          <p:nvPr>
            <p:ph idx="1"/>
          </p:nvPr>
        </p:nvSpPr>
        <p:spPr>
          <a:xfrm>
            <a:off x="5134602" y="1403873"/>
            <a:ext cx="3451614" cy="4731926"/>
          </a:xfrm>
        </p:spPr>
        <p:txBody>
          <a:bodyPr>
            <a:normAutofit/>
          </a:bodyPr>
          <a:lstStyle/>
          <a:p>
            <a:pPr>
              <a:lnSpc>
                <a:spcPct val="90000"/>
              </a:lnSpc>
            </a:pPr>
            <a:r>
              <a:rPr lang="en-US" sz="2000" dirty="0">
                <a:latin typeface="Arial" panose="020B0604020202020204" pitchFamily="34" charset="0"/>
                <a:cs typeface="Arial" panose="020B0604020202020204" pitchFamily="34" charset="0"/>
              </a:rPr>
              <a:t>The most straightforward method of </a:t>
            </a:r>
            <a:r>
              <a:rPr lang="en-US" sz="2000" dirty="0" err="1">
                <a:latin typeface="Arial" panose="020B0604020202020204" pitchFamily="34" charset="0"/>
                <a:cs typeface="Arial" panose="020B0604020202020204" pitchFamily="34" charset="0"/>
              </a:rPr>
              <a:t>analysing</a:t>
            </a:r>
            <a:r>
              <a:rPr lang="en-US" sz="2000" dirty="0">
                <a:latin typeface="Arial" panose="020B0604020202020204" pitchFamily="34" charset="0"/>
                <a:cs typeface="Arial" panose="020B0604020202020204" pitchFamily="34" charset="0"/>
              </a:rPr>
              <a:t> accounts is to simply compare individual items such as stock, sales etc. to identify changes.</a:t>
            </a:r>
          </a:p>
          <a:p>
            <a:pPr>
              <a:lnSpc>
                <a:spcPct val="90000"/>
              </a:lnSpc>
            </a:pPr>
            <a:endParaRPr lang="en-US" sz="2000" dirty="0">
              <a:latin typeface="Arial" panose="020B0604020202020204" pitchFamily="34" charset="0"/>
              <a:cs typeface="Arial" panose="020B0604020202020204" pitchFamily="34" charset="0"/>
            </a:endParaRPr>
          </a:p>
          <a:p>
            <a:pPr>
              <a:lnSpc>
                <a:spcPct val="90000"/>
              </a:lnSpc>
            </a:pPr>
            <a:r>
              <a:rPr lang="en-US" sz="2000" dirty="0">
                <a:latin typeface="Arial" panose="020B0604020202020204" pitchFamily="34" charset="0"/>
                <a:cs typeface="Arial" panose="020B0604020202020204" pitchFamily="34" charset="0"/>
              </a:rPr>
              <a:t>Ratios can be classified into 3 main groups.</a:t>
            </a:r>
          </a:p>
          <a:p>
            <a:pPr>
              <a:lnSpc>
                <a:spcPct val="90000"/>
              </a:lnSpc>
            </a:pPr>
            <a:endParaRPr lang="en-US" sz="2000" dirty="0">
              <a:latin typeface="Arial" panose="020B0604020202020204" pitchFamily="34" charset="0"/>
              <a:cs typeface="Arial" panose="020B0604020202020204" pitchFamily="34" charset="0"/>
            </a:endParaRPr>
          </a:p>
          <a:p>
            <a:pPr>
              <a:lnSpc>
                <a:spcPct val="90000"/>
              </a:lnSpc>
            </a:pPr>
            <a:r>
              <a:rPr lang="en-US" sz="2000" b="1" dirty="0">
                <a:latin typeface="Arial" panose="020B0604020202020204" pitchFamily="34" charset="0"/>
                <a:cs typeface="Arial" panose="020B0604020202020204" pitchFamily="34" charset="0"/>
              </a:rPr>
              <a:t>Profitability;</a:t>
            </a:r>
          </a:p>
          <a:p>
            <a:pPr>
              <a:lnSpc>
                <a:spcPct val="90000"/>
              </a:lnSpc>
            </a:pPr>
            <a:r>
              <a:rPr lang="en-US" sz="2000" b="1" dirty="0">
                <a:latin typeface="Arial" panose="020B0604020202020204" pitchFamily="34" charset="0"/>
                <a:cs typeface="Arial" panose="020B0604020202020204" pitchFamily="34" charset="0"/>
              </a:rPr>
              <a:t>Liquidity, and</a:t>
            </a:r>
          </a:p>
          <a:p>
            <a:pPr>
              <a:lnSpc>
                <a:spcPct val="90000"/>
              </a:lnSpc>
            </a:pPr>
            <a:r>
              <a:rPr lang="en-US" sz="2000" b="1" dirty="0">
                <a:latin typeface="Arial" panose="020B0604020202020204" pitchFamily="34" charset="0"/>
                <a:cs typeface="Arial" panose="020B0604020202020204" pitchFamily="34" charset="0"/>
              </a:rPr>
              <a:t>Gearing</a:t>
            </a:r>
          </a:p>
        </p:txBody>
      </p:sp>
    </p:spTree>
    <p:extLst>
      <p:ext uri="{BB962C8B-B14F-4D97-AF65-F5344CB8AC3E}">
        <p14:creationId xmlns:p14="http://schemas.microsoft.com/office/powerpoint/2010/main" val="4144762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04789F1-5F3B-4DEE-BEAA-E70D1E08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93C3E38-DF85-49B0-BDB8-38728B091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rgbClr val="5F5041"/>
          </a:solidFill>
          <a:ln w="6350" cap="flat" cmpd="sng" algn="ctr">
            <a:noFill/>
            <a:prstDash val="solid"/>
          </a:ln>
          <a:effectLst>
            <a:softEdge rad="0"/>
          </a:effectLst>
        </p:spPr>
      </p:sp>
      <p:pic>
        <p:nvPicPr>
          <p:cNvPr id="5" name="Picture 4" descr="Desk with productivity items">
            <a:extLst>
              <a:ext uri="{FF2B5EF4-FFF2-40B4-BE49-F238E27FC236}">
                <a16:creationId xmlns:a16="http://schemas.microsoft.com/office/drawing/2014/main" id="{6380C69C-9533-45E9-7B4A-A91596E67E7D}"/>
              </a:ext>
            </a:extLst>
          </p:cNvPr>
          <p:cNvPicPr>
            <a:picLocks noChangeAspect="1"/>
          </p:cNvPicPr>
          <p:nvPr/>
        </p:nvPicPr>
        <p:blipFill rotWithShape="1">
          <a:blip r:embed="rId3">
            <a:duotone>
              <a:prstClr val="black"/>
              <a:schemeClr val="tx2">
                <a:tint val="45000"/>
                <a:satMod val="400000"/>
              </a:schemeClr>
            </a:duotone>
            <a:alphaModFix amt="25000"/>
          </a:blip>
          <a:srcRect l="11000" r="-1" b="-1"/>
          <a:stretch/>
        </p:blipFill>
        <p:spPr>
          <a:xfrm>
            <a:off x="20" y="10"/>
            <a:ext cx="9143980" cy="6857990"/>
          </a:xfrm>
          <a:prstGeom prst="rect">
            <a:avLst/>
          </a:prstGeom>
        </p:spPr>
      </p:pic>
      <p:sp>
        <p:nvSpPr>
          <p:cNvPr id="3" name="Content Placeholder 2"/>
          <p:cNvSpPr>
            <a:spLocks noGrp="1"/>
          </p:cNvSpPr>
          <p:nvPr>
            <p:ph idx="1"/>
          </p:nvPr>
        </p:nvSpPr>
        <p:spPr>
          <a:xfrm>
            <a:off x="800100" y="2103120"/>
            <a:ext cx="7543800" cy="3931920"/>
          </a:xfrm>
        </p:spPr>
        <p:txBody>
          <a:bodyPr>
            <a:normAutofit/>
          </a:bodyPr>
          <a:lstStyle/>
          <a:p>
            <a:pPr marL="68580" indent="0">
              <a:buNone/>
            </a:pPr>
            <a:r>
              <a:rPr lang="en-US" b="1" u="sng" dirty="0">
                <a:latin typeface="Arial" panose="020B0604020202020204" pitchFamily="34" charset="0"/>
                <a:cs typeface="Arial" panose="020B0604020202020204" pitchFamily="34" charset="0"/>
              </a:rPr>
              <a:t>For ratios to be useful and meaningful, they must be:</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Calculated using reliable, accurate financial information </a:t>
            </a:r>
          </a:p>
          <a:p>
            <a:r>
              <a:rPr lang="en-US" dirty="0">
                <a:latin typeface="Arial" panose="020B0604020202020204" pitchFamily="34" charset="0"/>
                <a:cs typeface="Arial" panose="020B0604020202020204" pitchFamily="34" charset="0"/>
              </a:rPr>
              <a:t>Calculated consistently from period to period</a:t>
            </a:r>
          </a:p>
          <a:p>
            <a:r>
              <a:rPr lang="en-US" dirty="0">
                <a:latin typeface="Arial" panose="020B0604020202020204" pitchFamily="34" charset="0"/>
                <a:cs typeface="Arial" panose="020B0604020202020204" pitchFamily="34" charset="0"/>
              </a:rPr>
              <a:t>Used in comparison to internal benchmarks and goals</a:t>
            </a:r>
          </a:p>
          <a:p>
            <a:r>
              <a:rPr lang="en-US" dirty="0">
                <a:latin typeface="Arial" panose="020B0604020202020204" pitchFamily="34" charset="0"/>
                <a:cs typeface="Arial" panose="020B0604020202020204" pitchFamily="34" charset="0"/>
              </a:rPr>
              <a:t>Used in comparison to other companies in your industry</a:t>
            </a:r>
          </a:p>
          <a:p>
            <a:r>
              <a:rPr lang="en-US" dirty="0">
                <a:latin typeface="Arial" panose="020B0604020202020204" pitchFamily="34" charset="0"/>
                <a:cs typeface="Arial" panose="020B0604020202020204" pitchFamily="34" charset="0"/>
              </a:rPr>
              <a:t>Viewed both at a single point in time and as an indication of broad trends and issues over time</a:t>
            </a:r>
          </a:p>
          <a:p>
            <a:r>
              <a:rPr lang="en-US" dirty="0">
                <a:latin typeface="Arial" panose="020B0604020202020204" pitchFamily="34" charset="0"/>
                <a:cs typeface="Arial" panose="020B0604020202020204" pitchFamily="34" charset="0"/>
              </a:rPr>
              <a:t>Carefully interpreted in the proper context, considering there are many other important factors and indicators involved in assessing performance.</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43675642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7404" y="643467"/>
            <a:ext cx="2604756" cy="5571066"/>
          </a:xfrm>
        </p:spPr>
        <p:txBody>
          <a:bodyPr>
            <a:normAutofit/>
          </a:bodyPr>
          <a:lstStyle/>
          <a:p>
            <a:r>
              <a:rPr lang="en-US" sz="4100" dirty="0"/>
              <a:t>1</a:t>
            </a:r>
            <a:r>
              <a:rPr lang="en-US" sz="3600" dirty="0"/>
              <a:t>. Profitability Ratios</a:t>
            </a:r>
          </a:p>
        </p:txBody>
      </p:sp>
      <p:graphicFrame>
        <p:nvGraphicFramePr>
          <p:cNvPr id="5" name="Content Placeholder 2">
            <a:extLst>
              <a:ext uri="{FF2B5EF4-FFF2-40B4-BE49-F238E27FC236}">
                <a16:creationId xmlns:a16="http://schemas.microsoft.com/office/drawing/2014/main" id="{4C16777F-86CA-0738-FC05-46354DE8F7FE}"/>
              </a:ext>
            </a:extLst>
          </p:cNvPr>
          <p:cNvGraphicFramePr>
            <a:graphicFrameLocks noGrp="1"/>
          </p:cNvGraphicFramePr>
          <p:nvPr>
            <p:ph idx="1"/>
            <p:extLst>
              <p:ext uri="{D42A27DB-BD31-4B8C-83A1-F6EECF244321}">
                <p14:modId xmlns:p14="http://schemas.microsoft.com/office/powerpoint/2010/main" val="2882009449"/>
              </p:ext>
            </p:extLst>
          </p:nvPr>
        </p:nvGraphicFramePr>
        <p:xfrm>
          <a:off x="707231" y="488373"/>
          <a:ext cx="4947047" cy="60371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9016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culator, pen, compass, money and a paper with graphs printed on it">
            <a:extLst>
              <a:ext uri="{FF2B5EF4-FFF2-40B4-BE49-F238E27FC236}">
                <a16:creationId xmlns:a16="http://schemas.microsoft.com/office/drawing/2014/main" id="{3D9A9958-9D58-F9DA-3C7A-35E18BFBA48F}"/>
              </a:ext>
            </a:extLst>
          </p:cNvPr>
          <p:cNvPicPr>
            <a:picLocks noChangeAspect="1"/>
          </p:cNvPicPr>
          <p:nvPr/>
        </p:nvPicPr>
        <p:blipFill rotWithShape="1">
          <a:blip r:embed="rId3">
            <a:alphaModFix amt="35000"/>
          </a:blip>
          <a:srcRect l="11944" r="7721"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Gross Profit Margin </a:t>
            </a:r>
            <a:r>
              <a:rPr lang="en-GB"/>
              <a:t>Before expenses</a:t>
            </a:r>
          </a:p>
        </p:txBody>
      </p:sp>
      <p:sp>
        <p:nvSpPr>
          <p:cNvPr id="3" name="Content Placeholder 2"/>
          <p:cNvSpPr>
            <a:spLocks noGrp="1"/>
          </p:cNvSpPr>
          <p:nvPr>
            <p:ph idx="1"/>
          </p:nvPr>
        </p:nvSpPr>
        <p:spPr>
          <a:xfrm>
            <a:off x="800100" y="2103120"/>
            <a:ext cx="7543800" cy="3931920"/>
          </a:xfrm>
        </p:spPr>
        <p:txBody>
          <a:bodyPr>
            <a:normAutofit/>
          </a:bodyPr>
          <a:lstStyle/>
          <a:p>
            <a:r>
              <a:rPr lang="en-GB" sz="2000" dirty="0">
                <a:latin typeface="Arial" panose="020B0604020202020204" pitchFamily="34" charset="0"/>
                <a:cs typeface="Arial" panose="020B0604020202020204" pitchFamily="34" charset="0"/>
              </a:rPr>
              <a:t>Gross profit Margin measure the margin made by sales.  This figure is expected to remain reasonably constant.  A change may be due to changes in selling prices, purchase cost or stock shortage.</a:t>
            </a:r>
          </a:p>
          <a:p>
            <a:endParaRPr lang="en-GB" sz="2000" dirty="0">
              <a:latin typeface="Arial" panose="020B0604020202020204" pitchFamily="34" charset="0"/>
              <a:cs typeface="Arial" panose="020B0604020202020204" pitchFamily="34" charset="0"/>
            </a:endParaRPr>
          </a:p>
          <a:p>
            <a:pPr marL="0" indent="0">
              <a:buNone/>
            </a:pPr>
            <a:r>
              <a:rPr lang="en-GB" sz="2000" u="sng" dirty="0">
                <a:latin typeface="Arial" panose="020B0604020202020204" pitchFamily="34" charset="0"/>
                <a:cs typeface="Arial" panose="020B0604020202020204" pitchFamily="34" charset="0"/>
              </a:rPr>
              <a:t>Gross Profit     </a:t>
            </a:r>
            <a:r>
              <a:rPr lang="en-GB" sz="2000" dirty="0">
                <a:latin typeface="Arial" panose="020B0604020202020204" pitchFamily="34" charset="0"/>
                <a:cs typeface="Arial" panose="020B0604020202020204" pitchFamily="34" charset="0"/>
              </a:rPr>
              <a:t>x 100 =              %</a:t>
            </a:r>
          </a:p>
          <a:p>
            <a:pPr marL="0" indent="0">
              <a:buNone/>
            </a:pPr>
            <a:r>
              <a:rPr lang="en-GB" sz="2000" dirty="0">
                <a:latin typeface="Arial" panose="020B0604020202020204" pitchFamily="34" charset="0"/>
                <a:cs typeface="Arial" panose="020B0604020202020204" pitchFamily="34" charset="0"/>
              </a:rPr>
              <a:t>Sales</a:t>
            </a:r>
          </a:p>
          <a:p>
            <a:pPr marL="0" indent="0">
              <a:buNone/>
            </a:pPr>
            <a:r>
              <a:rPr lang="en-GB" sz="2000" dirty="0">
                <a:latin typeface="Arial" panose="020B0604020202020204" pitchFamily="34" charset="0"/>
                <a:cs typeface="Arial" panose="020B0604020202020204" pitchFamily="34" charset="0"/>
              </a:rPr>
              <a:t>However, within the hotel industry, most of the costs come from operations and not cost of goods sold, therefore the gross profit margin should be high in this industry.  </a:t>
            </a:r>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179383299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productivity items">
            <a:extLst>
              <a:ext uri="{FF2B5EF4-FFF2-40B4-BE49-F238E27FC236}">
                <a16:creationId xmlns:a16="http://schemas.microsoft.com/office/drawing/2014/main" id="{D1485A71-FBA2-166A-01B2-3D476ECE84BF}"/>
              </a:ext>
            </a:extLst>
          </p:cNvPr>
          <p:cNvPicPr>
            <a:picLocks noChangeAspect="1"/>
          </p:cNvPicPr>
          <p:nvPr/>
        </p:nvPicPr>
        <p:blipFill rotWithShape="1">
          <a:blip r:embed="rId3">
            <a:alphaModFix amt="35000"/>
          </a:blip>
          <a:srcRect l="11000" r="-1"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Net Profit Margin </a:t>
            </a:r>
            <a:r>
              <a:rPr lang="en-GB"/>
              <a:t>after expenses</a:t>
            </a:r>
            <a:endParaRPr lang="en-GB" dirty="0"/>
          </a:p>
        </p:txBody>
      </p:sp>
      <p:sp>
        <p:nvSpPr>
          <p:cNvPr id="3" name="Content Placeholder 2"/>
          <p:cNvSpPr>
            <a:spLocks noGrp="1"/>
          </p:cNvSpPr>
          <p:nvPr>
            <p:ph idx="1"/>
          </p:nvPr>
        </p:nvSpPr>
        <p:spPr>
          <a:xfrm>
            <a:off x="800100" y="2103120"/>
            <a:ext cx="7543800" cy="3931920"/>
          </a:xfrm>
        </p:spPr>
        <p:txBody>
          <a:bodyPr>
            <a:normAutofit/>
          </a:bodyPr>
          <a:lstStyle/>
          <a:p>
            <a:r>
              <a:rPr lang="en-GB" sz="2000" dirty="0">
                <a:latin typeface="Arial" panose="020B0604020202020204" pitchFamily="34" charset="0"/>
                <a:cs typeface="Arial" panose="020B0604020202020204" pitchFamily="34" charset="0"/>
              </a:rPr>
              <a:t>Some company management like to compare their net profit with sales revenue.</a:t>
            </a:r>
          </a:p>
          <a:p>
            <a:endParaRPr lang="en-GB" sz="2000" dirty="0">
              <a:latin typeface="Arial" panose="020B0604020202020204" pitchFamily="34" charset="0"/>
              <a:cs typeface="Arial" panose="020B0604020202020204" pitchFamily="34" charset="0"/>
            </a:endParaRPr>
          </a:p>
          <a:p>
            <a:pPr marL="0" indent="0">
              <a:buNone/>
            </a:pPr>
            <a:r>
              <a:rPr lang="en-GB" sz="2000" u="sng" dirty="0">
                <a:latin typeface="Arial" panose="020B0604020202020204" pitchFamily="34" charset="0"/>
                <a:cs typeface="Arial" panose="020B0604020202020204" pitchFamily="34" charset="0"/>
              </a:rPr>
              <a:t>Net Profit</a:t>
            </a:r>
            <a:r>
              <a:rPr lang="en-GB" sz="2000" dirty="0">
                <a:latin typeface="Arial" panose="020B0604020202020204" pitchFamily="34" charset="0"/>
                <a:cs typeface="Arial" panose="020B0604020202020204" pitchFamily="34" charset="0"/>
              </a:rPr>
              <a:t> x 100 =</a:t>
            </a:r>
          </a:p>
          <a:p>
            <a:pPr marL="0" indent="0">
              <a:buNone/>
            </a:pPr>
            <a:r>
              <a:rPr lang="en-GB" sz="2000" dirty="0">
                <a:latin typeface="Arial" panose="020B0604020202020204" pitchFamily="34" charset="0"/>
                <a:cs typeface="Arial" panose="020B0604020202020204" pitchFamily="34" charset="0"/>
              </a:rPr>
              <a:t>Sales</a:t>
            </a:r>
          </a:p>
          <a:p>
            <a:endParaRPr lang="en-GB" dirty="0"/>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131646465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ROCE</a:t>
            </a:r>
          </a:p>
        </p:txBody>
      </p:sp>
      <p:sp>
        <p:nvSpPr>
          <p:cNvPr id="3" name="Content Placeholder 2"/>
          <p:cNvSpPr>
            <a:spLocks noGrp="1"/>
          </p:cNvSpPr>
          <p:nvPr>
            <p:ph idx="1"/>
          </p:nvPr>
        </p:nvSpPr>
        <p:spPr/>
        <p:txBody>
          <a:bodyPr>
            <a:normAutofit/>
          </a:bodyPr>
          <a:lstStyle/>
          <a:p>
            <a:r>
              <a:rPr lang="en-GB" dirty="0"/>
              <a:t>Return On Capital Employed – A higher ROCE indicates more efficient use of Capital</a:t>
            </a:r>
          </a:p>
          <a:p>
            <a:r>
              <a:rPr lang="en-GB" dirty="0"/>
              <a:t>The profit made from the Capital put into the Business.  A result of 20% or better is acceptable.</a:t>
            </a:r>
          </a:p>
          <a:p>
            <a:r>
              <a:rPr lang="en-GB" dirty="0"/>
              <a:t>This ratio is good at comparing companies in the same sector.</a:t>
            </a:r>
          </a:p>
          <a:p>
            <a:r>
              <a:rPr lang="en-GB" dirty="0"/>
              <a:t>This ratio is an important indicator regarding to what extent an organisation is able to generate profits form the assets it controls.  Companies make investments in assets (such as equipment, buildings </a:t>
            </a:r>
            <a:r>
              <a:rPr lang="en-GB" dirty="0" err="1"/>
              <a:t>etc</a:t>
            </a:r>
            <a:r>
              <a:rPr lang="en-GB" dirty="0"/>
              <a:t>) in order to generate a return. (how much money was made on the investment, based on the purchase price)</a:t>
            </a:r>
          </a:p>
          <a:p>
            <a:r>
              <a:rPr lang="en-GB" dirty="0"/>
              <a:t>Consider which assets a hotel would have that generate a return</a:t>
            </a:r>
          </a:p>
          <a:p>
            <a:endParaRPr lang="en-GB" dirty="0"/>
          </a:p>
          <a:p>
            <a:endParaRPr lang="en-GB" dirty="0"/>
          </a:p>
        </p:txBody>
      </p:sp>
    </p:spTree>
    <p:extLst>
      <p:ext uri="{BB962C8B-B14F-4D97-AF65-F5344CB8AC3E}">
        <p14:creationId xmlns:p14="http://schemas.microsoft.com/office/powerpoint/2010/main" val="2393274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ROCE</a:t>
            </a:r>
          </a:p>
        </p:txBody>
      </p:sp>
      <p:sp>
        <p:nvSpPr>
          <p:cNvPr id="3" name="Content Placeholder 2"/>
          <p:cNvSpPr>
            <a:spLocks noGrp="1"/>
          </p:cNvSpPr>
          <p:nvPr>
            <p:ph idx="1"/>
          </p:nvPr>
        </p:nvSpPr>
        <p:spPr/>
        <p:txBody>
          <a:bodyPr/>
          <a:lstStyle/>
          <a:p>
            <a:r>
              <a:rPr lang="en-GB" dirty="0"/>
              <a:t>Companies want to make sure that they maximise the income they generate from the assets they own.  </a:t>
            </a:r>
          </a:p>
          <a:p>
            <a:r>
              <a:rPr lang="en-GB" dirty="0"/>
              <a:t>If the result is low, it indicates that the income has been low compared to the amount of assets owned.  </a:t>
            </a:r>
          </a:p>
          <a:p>
            <a:r>
              <a:rPr lang="en-GB" dirty="0"/>
              <a:t>This particular ratio is a useful KPI if compared with other similar companies in the same sector.  If the result is below the industry average, it indicates an inefficient use of business assets.</a:t>
            </a:r>
          </a:p>
          <a:p>
            <a:r>
              <a:rPr lang="en-GB" dirty="0"/>
              <a:t>A high ROCE means that a larger chunk of profits can be invested back into the company</a:t>
            </a:r>
          </a:p>
          <a:p>
            <a:endParaRPr lang="en-GB" dirty="0"/>
          </a:p>
        </p:txBody>
      </p:sp>
    </p:spTree>
    <p:extLst>
      <p:ext uri="{BB962C8B-B14F-4D97-AF65-F5344CB8AC3E}">
        <p14:creationId xmlns:p14="http://schemas.microsoft.com/office/powerpoint/2010/main" val="2135703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04930A0A-CE5E-5C2E-F379-98437E0E27BE}"/>
              </a:ext>
            </a:extLst>
          </p:cNvPr>
          <p:cNvPicPr>
            <a:picLocks noChangeAspect="1"/>
          </p:cNvPicPr>
          <p:nvPr/>
        </p:nvPicPr>
        <p:blipFill rotWithShape="1">
          <a:blip r:embed="rId3">
            <a:alphaModFix amt="35000"/>
          </a:blip>
          <a:srcRect l="6474" r="4525"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US" dirty="0"/>
              <a:t>Profibility - ROCE</a:t>
            </a:r>
          </a:p>
        </p:txBody>
      </p:sp>
      <p:sp>
        <p:nvSpPr>
          <p:cNvPr id="3" name="Content Placeholder 2"/>
          <p:cNvSpPr>
            <a:spLocks noGrp="1"/>
          </p:cNvSpPr>
          <p:nvPr>
            <p:ph idx="1"/>
          </p:nvPr>
        </p:nvSpPr>
        <p:spPr>
          <a:xfrm>
            <a:off x="800100" y="2103120"/>
            <a:ext cx="7543800" cy="3931920"/>
          </a:xfrm>
        </p:spPr>
        <p:txBody>
          <a:bodyPr>
            <a:normAutofit/>
          </a:bodyPr>
          <a:lstStyle/>
          <a:p>
            <a:r>
              <a:rPr lang="en-US" sz="2000" b="1" dirty="0">
                <a:latin typeface="Arial" panose="020B0604020202020204" pitchFamily="34" charset="0"/>
                <a:cs typeface="Arial" panose="020B0604020202020204" pitchFamily="34" charset="0"/>
              </a:rPr>
              <a:t>Definition of 'Return On Capital Employed (ROCE)'</a:t>
            </a:r>
          </a:p>
          <a:p>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 financial ratio that measures a company's profitability and the efficiency with which its capital is employed. Return on Capital Employed (ROCE) is calculated as:</a:t>
            </a:r>
          </a:p>
          <a:p>
            <a:r>
              <a:rPr lang="en-US" sz="2000" dirty="0">
                <a:latin typeface="Arial" panose="020B0604020202020204" pitchFamily="34" charset="0"/>
                <a:cs typeface="Arial" panose="020B0604020202020204" pitchFamily="34" charset="0"/>
              </a:rPr>
              <a:t>Profit before interest/total assets less current liabilities x 100%</a:t>
            </a: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a:p>
            <a:endParaRPr lang="en-US" dirty="0"/>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245889072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09E310-C7C2-4F23-B466-4417C8ED3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Rectangle 9">
            <a:extLst>
              <a:ext uri="{FF2B5EF4-FFF2-40B4-BE49-F238E27FC236}">
                <a16:creationId xmlns:a16="http://schemas.microsoft.com/office/drawing/2014/main" id="{51A4F4A1-146B-4D29-852A-F60996679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A4C31FF5-F97E-4082-BFC5-A880DB9F3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00862" y="457200"/>
            <a:ext cx="6400235"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6015B4CE-42DE-4E9B-B800-B5B8142E6F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29350" y="621793"/>
            <a:ext cx="6149085" cy="5614416"/>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title"/>
          </p:nvPr>
        </p:nvSpPr>
        <p:spPr>
          <a:xfrm>
            <a:off x="2819257" y="716618"/>
            <a:ext cx="5563443" cy="679772"/>
          </a:xfrm>
        </p:spPr>
        <p:txBody>
          <a:bodyPr>
            <a:normAutofit/>
          </a:bodyPr>
          <a:lstStyle/>
          <a:p>
            <a:r>
              <a:rPr lang="en-GB" dirty="0">
                <a:solidFill>
                  <a:schemeClr val="tx1">
                    <a:lumMod val="75000"/>
                    <a:lumOff val="25000"/>
                  </a:schemeClr>
                </a:solidFill>
              </a:rPr>
              <a:t>Asset turnover</a:t>
            </a:r>
          </a:p>
        </p:txBody>
      </p:sp>
      <p:sp>
        <p:nvSpPr>
          <p:cNvPr id="3" name="Content Placeholder 2"/>
          <p:cNvSpPr>
            <a:spLocks noGrp="1"/>
          </p:cNvSpPr>
          <p:nvPr>
            <p:ph idx="1"/>
          </p:nvPr>
        </p:nvSpPr>
        <p:spPr>
          <a:xfrm>
            <a:off x="2758786" y="1396390"/>
            <a:ext cx="5735782" cy="4697878"/>
          </a:xfrm>
        </p:spPr>
        <p:txBody>
          <a:bodyPr>
            <a:noAutofit/>
          </a:bodyPr>
          <a:lstStyle/>
          <a:p>
            <a:pPr marL="0" indent="0">
              <a:buNone/>
            </a:pPr>
            <a:r>
              <a:rPr lang="en-GB" sz="2000" dirty="0">
                <a:solidFill>
                  <a:schemeClr val="tx1">
                    <a:lumMod val="75000"/>
                    <a:lumOff val="25000"/>
                  </a:schemeClr>
                </a:solidFill>
                <a:latin typeface="Arial" panose="020B0604020202020204" pitchFamily="34" charset="0"/>
                <a:cs typeface="Arial" panose="020B0604020202020204" pitchFamily="34" charset="0"/>
              </a:rPr>
              <a:t>Sales/total assets less current liabilities = *******</a:t>
            </a:r>
          </a:p>
          <a:p>
            <a:pPr marL="0" indent="0">
              <a:buNone/>
            </a:pPr>
            <a:r>
              <a:rPr lang="en-GB" sz="2000" dirty="0">
                <a:solidFill>
                  <a:schemeClr val="tx1">
                    <a:lumMod val="75000"/>
                    <a:lumOff val="25000"/>
                  </a:schemeClr>
                </a:solidFill>
                <a:latin typeface="Arial" panose="020B0604020202020204" pitchFamily="34" charset="0"/>
                <a:cs typeface="Arial" panose="020B0604020202020204" pitchFamily="34" charset="0"/>
              </a:rPr>
              <a:t> </a:t>
            </a:r>
          </a:p>
          <a:p>
            <a:pPr marL="0" indent="0">
              <a:buNone/>
            </a:pPr>
            <a:r>
              <a:rPr lang="en-GB" sz="2000" dirty="0">
                <a:solidFill>
                  <a:schemeClr val="tx1">
                    <a:lumMod val="75000"/>
                    <a:lumOff val="25000"/>
                  </a:schemeClr>
                </a:solidFill>
                <a:latin typeface="Arial" panose="020B0604020202020204" pitchFamily="34" charset="0"/>
                <a:cs typeface="Arial" panose="020B0604020202020204" pitchFamily="34" charset="0"/>
              </a:rPr>
              <a:t>This is an efficiency ratio which tells how efficiently assets are being utilised.</a:t>
            </a:r>
          </a:p>
          <a:p>
            <a:pPr marL="0" indent="0">
              <a:buNone/>
            </a:pPr>
            <a:endParaRPr lang="en-GB" sz="2000" dirty="0">
              <a:solidFill>
                <a:schemeClr val="tx1">
                  <a:lumMod val="75000"/>
                  <a:lumOff val="25000"/>
                </a:schemeClr>
              </a:solidFill>
              <a:latin typeface="Arial" panose="020B0604020202020204" pitchFamily="34" charset="0"/>
              <a:cs typeface="Arial" panose="020B0604020202020204" pitchFamily="34" charset="0"/>
            </a:endParaRPr>
          </a:p>
          <a:p>
            <a:pPr marL="0" indent="0">
              <a:buNone/>
            </a:pPr>
            <a:r>
              <a:rPr lang="en-GB" sz="2000" dirty="0">
                <a:solidFill>
                  <a:schemeClr val="tx1">
                    <a:lumMod val="75000"/>
                    <a:lumOff val="25000"/>
                  </a:schemeClr>
                </a:solidFill>
                <a:latin typeface="Arial" panose="020B0604020202020204" pitchFamily="34" charset="0"/>
                <a:cs typeface="Arial" panose="020B0604020202020204" pitchFamily="34" charset="0"/>
              </a:rPr>
              <a:t>For example, ratio of 1 equals £1 of sales for every £1 of the total average assets for the year.  So, if the ratio were 2 this signifies £2 of sales for every £1of the total average assets for the year.</a:t>
            </a:r>
          </a:p>
          <a:p>
            <a:pPr marL="0" indent="0">
              <a:buNone/>
            </a:pPr>
            <a:endParaRPr lang="en-GB" sz="2000" dirty="0">
              <a:solidFill>
                <a:schemeClr val="tx1">
                  <a:lumMod val="75000"/>
                  <a:lumOff val="25000"/>
                </a:schemeClr>
              </a:solidFill>
              <a:latin typeface="Arial" panose="020B0604020202020204" pitchFamily="34" charset="0"/>
              <a:cs typeface="Arial" panose="020B0604020202020204" pitchFamily="34" charset="0"/>
            </a:endParaRPr>
          </a:p>
          <a:p>
            <a:pPr marL="0" indent="0">
              <a:buNone/>
            </a:pPr>
            <a:r>
              <a:rPr lang="en-GB" sz="2000" dirty="0">
                <a:solidFill>
                  <a:schemeClr val="tx1">
                    <a:lumMod val="75000"/>
                    <a:lumOff val="25000"/>
                  </a:schemeClr>
                </a:solidFill>
                <a:latin typeface="Arial" panose="020B0604020202020204" pitchFamily="34" charset="0"/>
                <a:cs typeface="Arial" panose="020B0604020202020204" pitchFamily="34" charset="0"/>
              </a:rPr>
              <a:t>Like with most ratios, the asset turnover ratio is based on industry standards.  Some industries use their assets more efficiently than others.</a:t>
            </a:r>
          </a:p>
        </p:txBody>
      </p:sp>
    </p:spTree>
    <p:extLst>
      <p:ext uri="{BB962C8B-B14F-4D97-AF65-F5344CB8AC3E}">
        <p14:creationId xmlns:p14="http://schemas.microsoft.com/office/powerpoint/2010/main" val="904473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Graph">
            <a:extLst>
              <a:ext uri="{FF2B5EF4-FFF2-40B4-BE49-F238E27FC236}">
                <a16:creationId xmlns:a16="http://schemas.microsoft.com/office/drawing/2014/main" id="{5C3F71E0-ABD9-E7DE-04D2-2CED40FC3941}"/>
              </a:ext>
            </a:extLst>
          </p:cNvPr>
          <p:cNvPicPr>
            <a:picLocks noChangeAspect="1"/>
          </p:cNvPicPr>
          <p:nvPr/>
        </p:nvPicPr>
        <p:blipFill rotWithShape="1">
          <a:blip r:embed="rId3"/>
          <a:srcRect l="27288" r="42421"/>
          <a:stretch/>
        </p:blipFill>
        <p:spPr>
          <a:xfrm>
            <a:off x="5878028" y="237744"/>
            <a:ext cx="3093312" cy="6382512"/>
          </a:xfrm>
          <a:prstGeom prst="rect">
            <a:avLst/>
          </a:prstGeom>
        </p:spPr>
      </p:pic>
      <p:sp>
        <p:nvSpPr>
          <p:cNvPr id="10" name="Rectangle 9">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593"/>
            <a:ext cx="4711446" cy="1744183"/>
          </a:xfrm>
        </p:spPr>
        <p:txBody>
          <a:bodyPr>
            <a:normAutofit/>
          </a:bodyPr>
          <a:lstStyle/>
          <a:p>
            <a:r>
              <a:rPr lang="en-GB"/>
              <a:t>Fixed asset ratio</a:t>
            </a:r>
          </a:p>
        </p:txBody>
      </p:sp>
      <p:sp>
        <p:nvSpPr>
          <p:cNvPr id="3" name="Content Placeholder 2"/>
          <p:cNvSpPr>
            <a:spLocks noGrp="1"/>
          </p:cNvSpPr>
          <p:nvPr>
            <p:ph idx="1"/>
          </p:nvPr>
        </p:nvSpPr>
        <p:spPr>
          <a:xfrm>
            <a:off x="651510" y="1887967"/>
            <a:ext cx="4711446" cy="4147073"/>
          </a:xfrm>
        </p:spPr>
        <p:txBody>
          <a:bodyPr>
            <a:normAutofit/>
          </a:bodyPr>
          <a:lstStyle/>
          <a:p>
            <a:endParaRPr lang="en-GB" dirty="0"/>
          </a:p>
          <a:p>
            <a:r>
              <a:rPr lang="en-GB" sz="2000" dirty="0">
                <a:latin typeface="Arial" panose="020B0604020202020204" pitchFamily="34" charset="0"/>
                <a:cs typeface="Arial" panose="020B0604020202020204" pitchFamily="34" charset="0"/>
              </a:rPr>
              <a:t>The fixed asset turnover ratio is the ratio of sales to the value of fixed assets.  It indicates to management how well the organisation is using its fixed assets to generate sales.</a:t>
            </a:r>
          </a:p>
          <a:p>
            <a:r>
              <a:rPr lang="en-GB" sz="2000" dirty="0">
                <a:latin typeface="Arial" panose="020B0604020202020204" pitchFamily="34" charset="0"/>
                <a:cs typeface="Arial" panose="020B0604020202020204" pitchFamily="34" charset="0"/>
              </a:rPr>
              <a:t>A decline in the ratio figure could indicate that the business is over invested in plant, equipment or other fixed assets.</a:t>
            </a:r>
          </a:p>
          <a:p>
            <a:r>
              <a:rPr lang="en-GB" sz="2000" b="1" dirty="0">
                <a:latin typeface="Arial" panose="020B0604020202020204" pitchFamily="34" charset="0"/>
                <a:cs typeface="Arial" panose="020B0604020202020204" pitchFamily="34" charset="0"/>
              </a:rPr>
              <a:t>Sales turnover/ fixed assets =  *** times</a:t>
            </a:r>
          </a:p>
          <a:p>
            <a:endParaRPr lang="en-GB" dirty="0"/>
          </a:p>
        </p:txBody>
      </p:sp>
    </p:spTree>
    <p:extLst>
      <p:ext uri="{BB962C8B-B14F-4D97-AF65-F5344CB8AC3E}">
        <p14:creationId xmlns:p14="http://schemas.microsoft.com/office/powerpoint/2010/main" val="11599609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09E310-C7C2-4F23-B466-4417C8ED3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Rectangle 9">
            <a:extLst>
              <a:ext uri="{FF2B5EF4-FFF2-40B4-BE49-F238E27FC236}">
                <a16:creationId xmlns:a16="http://schemas.microsoft.com/office/drawing/2014/main" id="{51A4F4A1-146B-4D29-852A-F60996679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A4C31FF5-F97E-4082-BFC5-A880DB9F3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00862" y="457200"/>
            <a:ext cx="6400235"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6015B4CE-42DE-4E9B-B800-B5B8142E6F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29350" y="621793"/>
            <a:ext cx="6149085" cy="5614416"/>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title"/>
          </p:nvPr>
        </p:nvSpPr>
        <p:spPr>
          <a:xfrm>
            <a:off x="2883462" y="881210"/>
            <a:ext cx="5563443" cy="1517035"/>
          </a:xfrm>
        </p:spPr>
        <p:txBody>
          <a:bodyPr>
            <a:normAutofit/>
          </a:bodyPr>
          <a:lstStyle/>
          <a:p>
            <a:r>
              <a:rPr lang="en-GB">
                <a:solidFill>
                  <a:schemeClr val="tx1">
                    <a:lumMod val="75000"/>
                    <a:lumOff val="25000"/>
                  </a:schemeClr>
                </a:solidFill>
              </a:rPr>
              <a:t>Working capital turnover</a:t>
            </a:r>
          </a:p>
        </p:txBody>
      </p:sp>
      <p:sp>
        <p:nvSpPr>
          <p:cNvPr id="3" name="Content Placeholder 2"/>
          <p:cNvSpPr>
            <a:spLocks noGrp="1"/>
          </p:cNvSpPr>
          <p:nvPr>
            <p:ph idx="1"/>
          </p:nvPr>
        </p:nvSpPr>
        <p:spPr>
          <a:xfrm>
            <a:off x="2883462" y="2626840"/>
            <a:ext cx="5433827" cy="3131777"/>
          </a:xfrm>
        </p:spPr>
        <p:txBody>
          <a:bodyPr>
            <a:normAutofit/>
          </a:bodyPr>
          <a:lstStyle/>
          <a:p>
            <a:r>
              <a:rPr lang="en-GB" sz="2000" dirty="0">
                <a:solidFill>
                  <a:schemeClr val="tx1">
                    <a:lumMod val="75000"/>
                    <a:lumOff val="25000"/>
                  </a:schemeClr>
                </a:solidFill>
                <a:latin typeface="Arial" panose="020B0604020202020204" pitchFamily="34" charset="0"/>
                <a:cs typeface="Arial" panose="020B0604020202020204" pitchFamily="34" charset="0"/>
              </a:rPr>
              <a:t>Sales turnover/net current assets = ***** times</a:t>
            </a:r>
          </a:p>
          <a:p>
            <a:endParaRPr lang="en-GB" dirty="0">
              <a:solidFill>
                <a:schemeClr val="tx1">
                  <a:lumMod val="75000"/>
                  <a:lumOff val="25000"/>
                </a:schemeClr>
              </a:solidFill>
            </a:endParaRPr>
          </a:p>
        </p:txBody>
      </p:sp>
    </p:spTree>
    <p:extLst>
      <p:ext uri="{BB962C8B-B14F-4D97-AF65-F5344CB8AC3E}">
        <p14:creationId xmlns:p14="http://schemas.microsoft.com/office/powerpoint/2010/main" val="1285086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34587" y="727627"/>
            <a:ext cx="3718165" cy="1645920"/>
          </a:xfrm>
        </p:spPr>
        <p:txBody>
          <a:bodyPr>
            <a:normAutofit/>
          </a:bodyPr>
          <a:lstStyle/>
          <a:p>
            <a:r>
              <a:rPr lang="en-US"/>
              <a:t>2. Liquidity Ratios</a:t>
            </a:r>
          </a:p>
        </p:txBody>
      </p:sp>
      <p:sp>
        <p:nvSpPr>
          <p:cNvPr id="13" name="Rectangle 9">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40" y="727628"/>
            <a:ext cx="4025373"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2" name="Rectangle 11">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983" y="886862"/>
            <a:ext cx="3790888" cy="5097085"/>
          </a:xfrm>
          <a:prstGeom prst="rect">
            <a:avLst/>
          </a:prstGeom>
          <a:noFill/>
          <a:ln w="6350" cap="sq" cmpd="sng" algn="ctr">
            <a:solidFill>
              <a:schemeClr val="tx1">
                <a:lumMod val="75000"/>
                <a:lumOff val="25000"/>
              </a:schemeClr>
            </a:solidFill>
            <a:prstDash val="solid"/>
            <a:miter lim="800000"/>
          </a:ln>
          <a:effectLst/>
        </p:spPr>
      </p:sp>
      <p:pic>
        <p:nvPicPr>
          <p:cNvPr id="5" name="Picture 4" descr="Laboratory glassware containing solution">
            <a:extLst>
              <a:ext uri="{FF2B5EF4-FFF2-40B4-BE49-F238E27FC236}">
                <a16:creationId xmlns:a16="http://schemas.microsoft.com/office/drawing/2014/main" id="{0B09373E-3610-6E9D-0896-02EFF68B2A71}"/>
              </a:ext>
            </a:extLst>
          </p:cNvPr>
          <p:cNvPicPr>
            <a:picLocks noChangeAspect="1"/>
          </p:cNvPicPr>
          <p:nvPr/>
        </p:nvPicPr>
        <p:blipFill rotWithShape="1">
          <a:blip r:embed="rId3"/>
          <a:srcRect l="8541" r="53403"/>
          <a:stretch/>
        </p:blipFill>
        <p:spPr>
          <a:xfrm>
            <a:off x="1427655" y="1206902"/>
            <a:ext cx="2261542" cy="4457005"/>
          </a:xfrm>
          <a:prstGeom prst="rect">
            <a:avLst/>
          </a:prstGeom>
        </p:spPr>
      </p:pic>
      <p:sp>
        <p:nvSpPr>
          <p:cNvPr id="3" name="Content Placeholder 2"/>
          <p:cNvSpPr>
            <a:spLocks noGrp="1"/>
          </p:cNvSpPr>
          <p:nvPr>
            <p:ph idx="1"/>
          </p:nvPr>
        </p:nvSpPr>
        <p:spPr>
          <a:xfrm>
            <a:off x="4934587" y="2173045"/>
            <a:ext cx="3718166" cy="3861994"/>
          </a:xfrm>
        </p:spPr>
        <p:txBody>
          <a:bodyPr>
            <a:normAutofit/>
          </a:bodyPr>
          <a:lstStyle/>
          <a:p>
            <a:r>
              <a:rPr lang="en-US" sz="2000" dirty="0">
                <a:latin typeface="Arial" panose="020B0604020202020204" pitchFamily="34" charset="0"/>
                <a:cs typeface="Arial" panose="020B0604020202020204" pitchFamily="34" charset="0"/>
              </a:rPr>
              <a:t>There are </a:t>
            </a:r>
            <a:r>
              <a:rPr lang="en-US" sz="2000" u="sng" dirty="0">
                <a:latin typeface="Arial" panose="020B0604020202020204" pitchFamily="34" charset="0"/>
                <a:cs typeface="Arial" panose="020B0604020202020204" pitchFamily="34" charset="0"/>
              </a:rPr>
              <a:t>two main </a:t>
            </a:r>
            <a:r>
              <a:rPr lang="en-US" sz="2000" dirty="0">
                <a:latin typeface="Arial" panose="020B0604020202020204" pitchFamily="34" charset="0"/>
                <a:cs typeface="Arial" panose="020B0604020202020204" pitchFamily="34" charset="0"/>
              </a:rPr>
              <a:t>liquidity ratios which are used to help assess whether a business has sufficient cash or equivalent current assets to be able to pay its debts.</a:t>
            </a:r>
          </a:p>
          <a:p>
            <a:r>
              <a:rPr lang="en-US" sz="2000" dirty="0">
                <a:latin typeface="Arial" panose="020B0604020202020204" pitchFamily="34" charset="0"/>
                <a:cs typeface="Arial" panose="020B0604020202020204" pitchFamily="34" charset="0"/>
              </a:rPr>
              <a:t>Liquidity ratios focus on the short term and make use of the current assets and the current liabilities in the Balance Sheet</a:t>
            </a:r>
            <a:r>
              <a:rPr lang="en-US"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621385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Ratios</a:t>
            </a:r>
          </a:p>
        </p:txBody>
      </p:sp>
      <p:sp>
        <p:nvSpPr>
          <p:cNvPr id="3" name="Content Placeholder 2"/>
          <p:cNvSpPr>
            <a:spLocks noGrp="1"/>
          </p:cNvSpPr>
          <p:nvPr>
            <p:ph idx="1"/>
          </p:nvPr>
        </p:nvSpPr>
        <p:spPr>
          <a:xfrm>
            <a:off x="768096" y="1714500"/>
            <a:ext cx="7290055" cy="4594860"/>
          </a:xfrm>
        </p:spPr>
        <p:txBody>
          <a:bodyPr>
            <a:normAutofit/>
          </a:bodyPr>
          <a:lstStyle/>
          <a:p>
            <a:pPr marL="0" indent="0">
              <a:buNone/>
            </a:pPr>
            <a:endParaRPr lang="en-US" dirty="0"/>
          </a:p>
          <a:p>
            <a:pPr marL="0" indent="0">
              <a:buNone/>
            </a:pPr>
            <a:r>
              <a:rPr lang="en-US" dirty="0">
                <a:latin typeface="Arial" panose="020B0604020202020204" pitchFamily="34" charset="0"/>
                <a:cs typeface="Arial" panose="020B0604020202020204" pitchFamily="34" charset="0"/>
              </a:rPr>
              <a:t>Current Ratio = 	</a:t>
            </a:r>
            <a:r>
              <a:rPr lang="en-US" u="sng" dirty="0">
                <a:latin typeface="Arial" panose="020B0604020202020204" pitchFamily="34" charset="0"/>
                <a:cs typeface="Arial" panose="020B0604020202020204" pitchFamily="34" charset="0"/>
              </a:rPr>
              <a:t>current assets/</a:t>
            </a:r>
            <a:r>
              <a:rPr lang="en-US" dirty="0">
                <a:latin typeface="Arial" panose="020B0604020202020204" pitchFamily="34" charset="0"/>
                <a:cs typeface="Arial" panose="020B0604020202020204" pitchFamily="34" charset="0"/>
              </a:rPr>
              <a:t>             </a:t>
            </a:r>
          </a:p>
          <a:p>
            <a:pPr marL="0" indent="0">
              <a:buNone/>
            </a:pPr>
            <a:r>
              <a:rPr lang="en-US" dirty="0">
                <a:latin typeface="Arial" panose="020B0604020202020204" pitchFamily="34" charset="0"/>
                <a:cs typeface="Arial" panose="020B0604020202020204" pitchFamily="34" charset="0"/>
              </a:rPr>
              <a:t>                       	current liabilities</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 current ratio of around </a:t>
            </a:r>
            <a:r>
              <a:rPr lang="en-US" b="1" dirty="0">
                <a:latin typeface="Arial" panose="020B0604020202020204" pitchFamily="34" charset="0"/>
                <a:cs typeface="Arial" panose="020B0604020202020204" pitchFamily="34" charset="0"/>
              </a:rPr>
              <a:t>1.7 – 2.0 </a:t>
            </a:r>
            <a:r>
              <a:rPr lang="en-US" dirty="0">
                <a:latin typeface="Arial" panose="020B0604020202020204" pitchFamily="34" charset="0"/>
                <a:cs typeface="Arial" panose="020B0604020202020204" pitchFamily="34" charset="0"/>
              </a:rPr>
              <a:t>is considered encouraging for a business.</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suggests the business has enough cash to meet its debts.  Shareholders expect to see a ratio result over 1.</a:t>
            </a:r>
          </a:p>
          <a:p>
            <a:r>
              <a:rPr lang="en-US" dirty="0">
                <a:latin typeface="Arial" panose="020B0604020202020204" pitchFamily="34" charset="0"/>
                <a:cs typeface="Arial" panose="020B0604020202020204" pitchFamily="34" charset="0"/>
              </a:rPr>
              <a:t>A low ratio of </a:t>
            </a:r>
            <a:r>
              <a:rPr lang="en-US" b="1" dirty="0">
                <a:latin typeface="Arial" panose="020B0604020202020204" pitchFamily="34" charset="0"/>
                <a:cs typeface="Arial" panose="020B0604020202020204" pitchFamily="34" charset="0"/>
              </a:rPr>
              <a:t>1.0 – 1.5 </a:t>
            </a:r>
            <a:r>
              <a:rPr lang="en-US" dirty="0">
                <a:latin typeface="Arial" panose="020B0604020202020204" pitchFamily="34" charset="0"/>
                <a:cs typeface="Arial" panose="020B0604020202020204" pitchFamily="34" charset="0"/>
              </a:rPr>
              <a:t>suggests otherwise.</a:t>
            </a:r>
          </a:p>
          <a:p>
            <a:endParaRPr lang="en-US" sz="1600" dirty="0"/>
          </a:p>
        </p:txBody>
      </p:sp>
    </p:spTree>
    <p:extLst>
      <p:ext uri="{BB962C8B-B14F-4D97-AF65-F5344CB8AC3E}">
        <p14:creationId xmlns:p14="http://schemas.microsoft.com/office/powerpoint/2010/main" val="2990066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Debtor days</a:t>
            </a:r>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Debtors x 365/credit sales =     ******* days</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Despite debtors being an asset for an organisation, payment from debtors should be received within 30-36 days, as this is the most acceptable timeframe </a:t>
            </a:r>
          </a:p>
          <a:p>
            <a:pPr marL="0" indent="0">
              <a:buNone/>
            </a:pPr>
            <a:endParaRPr lang="en-GB" dirty="0"/>
          </a:p>
        </p:txBody>
      </p:sp>
    </p:spTree>
    <p:extLst>
      <p:ext uri="{BB962C8B-B14F-4D97-AF65-F5344CB8AC3E}">
        <p14:creationId xmlns:p14="http://schemas.microsoft.com/office/powerpoint/2010/main" val="567477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Creditor days</a:t>
            </a:r>
          </a:p>
        </p:txBody>
      </p:sp>
      <p:sp>
        <p:nvSpPr>
          <p:cNvPr id="3" name="Content Placeholder 2"/>
          <p:cNvSpPr>
            <a:spLocks noGrp="1"/>
          </p:cNvSpPr>
          <p:nvPr>
            <p:ph idx="1"/>
          </p:nvPr>
        </p:nvSpPr>
        <p:spPr>
          <a:xfrm>
            <a:off x="768096" y="1756064"/>
            <a:ext cx="7290055" cy="4553296"/>
          </a:xfrm>
        </p:spPr>
        <p:txBody>
          <a:bodyPr/>
          <a:lstStyle/>
          <a:p>
            <a:r>
              <a:rPr lang="en-GB" dirty="0">
                <a:latin typeface="Arial" panose="020B0604020202020204" pitchFamily="34" charset="0"/>
                <a:cs typeface="Arial" panose="020B0604020202020204" pitchFamily="34" charset="0"/>
              </a:rPr>
              <a:t>Credit days ratio indicates the number of days it takes to pay creditors.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Creditor  x 365/ credit purchases  =   ***** days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30 days is the most acceptable.  A result over the acceptable repayment period can be an indication that the organisation is experiencing difficulties with cash. </a:t>
            </a:r>
          </a:p>
        </p:txBody>
      </p:sp>
    </p:spTree>
    <p:extLst>
      <p:ext uri="{BB962C8B-B14F-4D97-AF65-F5344CB8AC3E}">
        <p14:creationId xmlns:p14="http://schemas.microsoft.com/office/powerpoint/2010/main" val="38167661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ack of machine gears focusing on one gear">
            <a:extLst>
              <a:ext uri="{FF2B5EF4-FFF2-40B4-BE49-F238E27FC236}">
                <a16:creationId xmlns:a16="http://schemas.microsoft.com/office/drawing/2014/main" id="{000B9229-379A-DA19-6DBA-02CB9B913319}"/>
              </a:ext>
            </a:extLst>
          </p:cNvPr>
          <p:cNvPicPr>
            <a:picLocks noChangeAspect="1"/>
          </p:cNvPicPr>
          <p:nvPr/>
        </p:nvPicPr>
        <p:blipFill rotWithShape="1">
          <a:blip r:embed="rId2">
            <a:alphaModFix amt="35000"/>
          </a:blip>
          <a:srcRect l="7171" r="3828"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Debt and Gearing</a:t>
            </a:r>
          </a:p>
        </p:txBody>
      </p:sp>
      <p:sp>
        <p:nvSpPr>
          <p:cNvPr id="3" name="Content Placeholder 2"/>
          <p:cNvSpPr>
            <a:spLocks noGrp="1"/>
          </p:cNvSpPr>
          <p:nvPr>
            <p:ph idx="1"/>
          </p:nvPr>
        </p:nvSpPr>
        <p:spPr>
          <a:xfrm>
            <a:off x="800100" y="2103120"/>
            <a:ext cx="7543800" cy="3931920"/>
          </a:xfrm>
        </p:spPr>
        <p:txBody>
          <a:bodyPr>
            <a:normAutofit/>
          </a:bodyPr>
          <a:lstStyle/>
          <a:p>
            <a:r>
              <a:rPr lang="en-GB" sz="2400" dirty="0">
                <a:latin typeface="Arial" panose="020B0604020202020204" pitchFamily="34" charset="0"/>
                <a:cs typeface="Arial" panose="020B0604020202020204" pitchFamily="34" charset="0"/>
              </a:rPr>
              <a:t>Companies can finance their operations either through investments from shareholders (equity) or by taking on debt.  </a:t>
            </a:r>
          </a:p>
          <a:p>
            <a:r>
              <a:rPr lang="en-GB" sz="2400" dirty="0">
                <a:latin typeface="Arial" panose="020B0604020202020204" pitchFamily="34" charset="0"/>
                <a:cs typeface="Arial" panose="020B0604020202020204" pitchFamily="34" charset="0"/>
              </a:rPr>
              <a:t>Understanding the proportion that is financed by debt as opposed to shareholders equity is the debt to equity ratio, and a key indicator of the financial position of the company.</a:t>
            </a:r>
          </a:p>
          <a:p>
            <a:endParaRPr lang="en-GB" dirty="0"/>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254426561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34587" y="727627"/>
            <a:ext cx="3718165" cy="821474"/>
          </a:xfrm>
        </p:spPr>
        <p:txBody>
          <a:bodyPr>
            <a:normAutofit/>
          </a:bodyPr>
          <a:lstStyle/>
          <a:p>
            <a:r>
              <a:rPr lang="en-GB" dirty="0"/>
              <a:t>Gearing</a:t>
            </a:r>
          </a:p>
        </p:txBody>
      </p:sp>
      <p:sp>
        <p:nvSpPr>
          <p:cNvPr id="10" name="Rectangle 9">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40" y="727628"/>
            <a:ext cx="4025373"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2" name="Rectangle 11">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983" y="886862"/>
            <a:ext cx="3790888" cy="5097085"/>
          </a:xfrm>
          <a:prstGeom prst="rect">
            <a:avLst/>
          </a:prstGeom>
          <a:noFill/>
          <a:ln w="6350" cap="sq" cmpd="sng" algn="ctr">
            <a:solidFill>
              <a:schemeClr val="tx1">
                <a:lumMod val="75000"/>
                <a:lumOff val="25000"/>
              </a:schemeClr>
            </a:solidFill>
            <a:prstDash val="solid"/>
            <a:miter lim="800000"/>
          </a:ln>
          <a:effectLst/>
        </p:spPr>
      </p:sp>
      <p:pic>
        <p:nvPicPr>
          <p:cNvPr id="5" name="Picture 4" descr="Machine gears">
            <a:extLst>
              <a:ext uri="{FF2B5EF4-FFF2-40B4-BE49-F238E27FC236}">
                <a16:creationId xmlns:a16="http://schemas.microsoft.com/office/drawing/2014/main" id="{832413F6-BCB1-0311-9154-4DB02C2162F6}"/>
              </a:ext>
            </a:extLst>
          </p:cNvPr>
          <p:cNvPicPr>
            <a:picLocks noChangeAspect="1"/>
          </p:cNvPicPr>
          <p:nvPr/>
        </p:nvPicPr>
        <p:blipFill rotWithShape="1">
          <a:blip r:embed="rId2"/>
          <a:srcRect l="18544" r="47586" b="-1"/>
          <a:stretch/>
        </p:blipFill>
        <p:spPr>
          <a:xfrm>
            <a:off x="1427660" y="1206902"/>
            <a:ext cx="2261532" cy="4457005"/>
          </a:xfrm>
          <a:prstGeom prst="rect">
            <a:avLst/>
          </a:prstGeom>
        </p:spPr>
      </p:pic>
      <p:sp>
        <p:nvSpPr>
          <p:cNvPr id="3" name="Content Placeholder 2"/>
          <p:cNvSpPr>
            <a:spLocks noGrp="1"/>
          </p:cNvSpPr>
          <p:nvPr>
            <p:ph idx="1"/>
          </p:nvPr>
        </p:nvSpPr>
        <p:spPr>
          <a:xfrm>
            <a:off x="4934587" y="1549101"/>
            <a:ext cx="3718166" cy="4485938"/>
          </a:xfrm>
        </p:spPr>
        <p:txBody>
          <a:bodyPr>
            <a:normAutofit lnSpcReduction="10000"/>
          </a:bodyPr>
          <a:lstStyle/>
          <a:p>
            <a:pPr>
              <a:lnSpc>
                <a:spcPct val="90000"/>
              </a:lnSpc>
            </a:pPr>
            <a:r>
              <a:rPr lang="en-GB" sz="2000" dirty="0">
                <a:latin typeface="Arial" panose="020B0604020202020204" pitchFamily="34" charset="0"/>
                <a:cs typeface="Arial" panose="020B0604020202020204" pitchFamily="34" charset="0"/>
              </a:rPr>
              <a:t>Gearing refers to the proportion of finance provided by debt and concentrates on the long term. </a:t>
            </a:r>
          </a:p>
          <a:p>
            <a:pPr>
              <a:lnSpc>
                <a:spcPct val="90000"/>
              </a:lnSpc>
            </a:pPr>
            <a:r>
              <a:rPr lang="en-GB" sz="2000" dirty="0">
                <a:latin typeface="Arial" panose="020B0604020202020204" pitchFamily="34" charset="0"/>
                <a:cs typeface="Arial" panose="020B0604020202020204" pitchFamily="34" charset="0"/>
              </a:rPr>
              <a:t>The higher the level of gearing, the higher the risks </a:t>
            </a:r>
          </a:p>
          <a:p>
            <a:pPr>
              <a:lnSpc>
                <a:spcPct val="90000"/>
              </a:lnSpc>
            </a:pPr>
            <a:endParaRPr lang="en-GB" sz="2000" dirty="0">
              <a:latin typeface="Arial" panose="020B0604020202020204" pitchFamily="34" charset="0"/>
              <a:cs typeface="Arial" panose="020B0604020202020204" pitchFamily="34" charset="0"/>
            </a:endParaRPr>
          </a:p>
          <a:p>
            <a:pPr marL="0" indent="0">
              <a:lnSpc>
                <a:spcPct val="90000"/>
              </a:lnSpc>
              <a:buNone/>
            </a:pPr>
            <a:r>
              <a:rPr lang="en-GB" sz="2000" dirty="0">
                <a:latin typeface="Arial" panose="020B0604020202020204" pitchFamily="34" charset="0"/>
                <a:cs typeface="Arial" panose="020B0604020202020204" pitchFamily="34" charset="0"/>
              </a:rPr>
              <a:t>Interest on a debt has to be paid, regardless of business profitability</a:t>
            </a:r>
          </a:p>
          <a:p>
            <a:pPr marL="0" indent="0">
              <a:lnSpc>
                <a:spcPct val="90000"/>
              </a:lnSpc>
              <a:buNone/>
            </a:pPr>
            <a:r>
              <a:rPr lang="en-GB" sz="2000" dirty="0">
                <a:latin typeface="Arial" panose="020B0604020202020204" pitchFamily="34" charset="0"/>
                <a:cs typeface="Arial" panose="020B0604020202020204" pitchFamily="34" charset="0"/>
              </a:rPr>
              <a:t>Companies unable to service their own debt may be forced to sell off assets or declare bankruptcy</a:t>
            </a:r>
          </a:p>
          <a:p>
            <a:pPr>
              <a:lnSpc>
                <a:spcPct val="90000"/>
              </a:lnSpc>
            </a:pPr>
            <a:endParaRPr lang="en-GB" sz="2000" dirty="0">
              <a:latin typeface="Arial" panose="020B0604020202020204" pitchFamily="34" charset="0"/>
              <a:cs typeface="Arial" panose="020B0604020202020204" pitchFamily="34" charset="0"/>
            </a:endParaRPr>
          </a:p>
          <a:p>
            <a:pPr marL="0" indent="0">
              <a:lnSpc>
                <a:spcPct val="90000"/>
              </a:lnSpc>
              <a:buNone/>
            </a:pPr>
            <a:endParaRPr lang="en-GB" dirty="0"/>
          </a:p>
        </p:txBody>
      </p:sp>
    </p:spTree>
    <p:extLst>
      <p:ext uri="{BB962C8B-B14F-4D97-AF65-F5344CB8AC3E}">
        <p14:creationId xmlns:p14="http://schemas.microsoft.com/office/powerpoint/2010/main" val="2578657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Debt ratio (or gearing ratio)</a:t>
            </a:r>
          </a:p>
        </p:txBody>
      </p:sp>
      <p:sp>
        <p:nvSpPr>
          <p:cNvPr id="3" name="Content Placeholder 2"/>
          <p:cNvSpPr>
            <a:spLocks noGrp="1"/>
          </p:cNvSpPr>
          <p:nvPr>
            <p:ph idx="1"/>
          </p:nvPr>
        </p:nvSpPr>
        <p:spPr>
          <a:xfrm>
            <a:off x="883227" y="1704109"/>
            <a:ext cx="7651173" cy="4509655"/>
          </a:xfrm>
        </p:spPr>
        <p:txBody>
          <a:bodyPr>
            <a:normAutofit lnSpcReduction="10000"/>
          </a:bodyPr>
          <a:lstStyle/>
          <a:p>
            <a:pPr marL="0" indent="0">
              <a:lnSpc>
                <a:spcPct val="110000"/>
              </a:lnSpc>
              <a:buNone/>
            </a:pPr>
            <a:r>
              <a:rPr lang="en-GB" dirty="0">
                <a:latin typeface="Arial" panose="020B0604020202020204" pitchFamily="34" charset="0"/>
                <a:cs typeface="Arial" panose="020B0604020202020204" pitchFamily="34" charset="0"/>
              </a:rPr>
              <a:t>The debt ratio measures a company’s ability to pay it’s debts.</a:t>
            </a:r>
          </a:p>
          <a:p>
            <a:pPr marL="0" indent="0">
              <a:lnSpc>
                <a:spcPct val="110000"/>
              </a:lnSpc>
              <a:buNone/>
            </a:pPr>
            <a:r>
              <a:rPr lang="en-GB" dirty="0">
                <a:latin typeface="Arial" panose="020B0604020202020204" pitchFamily="34" charset="0"/>
                <a:cs typeface="Arial" panose="020B0604020202020204" pitchFamily="34" charset="0"/>
              </a:rPr>
              <a:t>Within the hospitality industry, it is important to have low debt ratios, meaning long term assets greatly outweigh the debt used to purchase them.</a:t>
            </a:r>
          </a:p>
          <a:p>
            <a:pPr marL="0" indent="0">
              <a:lnSpc>
                <a:spcPct val="110000"/>
              </a:lnSpc>
              <a:buNone/>
            </a:pPr>
            <a:endParaRPr lang="en-GB" dirty="0">
              <a:latin typeface="Arial" panose="020B0604020202020204" pitchFamily="34" charset="0"/>
              <a:cs typeface="Arial" panose="020B0604020202020204" pitchFamily="34" charset="0"/>
            </a:endParaRPr>
          </a:p>
          <a:p>
            <a:pPr marL="0" indent="0">
              <a:lnSpc>
                <a:spcPct val="110000"/>
              </a:lnSpc>
              <a:buNone/>
            </a:pPr>
            <a:r>
              <a:rPr lang="en-GB" dirty="0">
                <a:latin typeface="Arial" panose="020B0604020202020204" pitchFamily="34" charset="0"/>
                <a:cs typeface="Arial" panose="020B0604020202020204" pitchFamily="34" charset="0"/>
              </a:rPr>
              <a:t>Total debt/total assets  = ******</a:t>
            </a:r>
          </a:p>
          <a:p>
            <a:pPr marL="0" indent="0">
              <a:lnSpc>
                <a:spcPct val="110000"/>
              </a:lnSpc>
              <a:buNone/>
            </a:pPr>
            <a:endParaRPr lang="en-GB" dirty="0">
              <a:latin typeface="Arial" panose="020B0604020202020204" pitchFamily="34" charset="0"/>
              <a:cs typeface="Arial" panose="020B0604020202020204" pitchFamily="34" charset="0"/>
            </a:endParaRPr>
          </a:p>
          <a:p>
            <a:pPr marL="0" indent="0">
              <a:lnSpc>
                <a:spcPct val="110000"/>
              </a:lnSpc>
              <a:buNone/>
            </a:pPr>
            <a:r>
              <a:rPr lang="en-GB" dirty="0">
                <a:latin typeface="Arial" panose="020B0604020202020204" pitchFamily="34" charset="0"/>
                <a:cs typeface="Arial" panose="020B0604020202020204" pitchFamily="34" charset="0"/>
              </a:rPr>
              <a:t>A debt ratio of less than 35% is considered good.</a:t>
            </a:r>
          </a:p>
          <a:p>
            <a:pPr marL="0" indent="0">
              <a:lnSpc>
                <a:spcPct val="110000"/>
              </a:lnSpc>
              <a:buNone/>
            </a:pPr>
            <a:r>
              <a:rPr lang="en-GB" dirty="0">
                <a:latin typeface="Arial" panose="020B0604020202020204" pitchFamily="34" charset="0"/>
                <a:cs typeface="Arial" panose="020B0604020202020204" pitchFamily="34" charset="0"/>
              </a:rPr>
              <a:t>Remember, Interest on a debt has to be paid, regardless of business profitability</a:t>
            </a:r>
          </a:p>
          <a:p>
            <a:pPr marL="0" indent="0">
              <a:lnSpc>
                <a:spcPct val="110000"/>
              </a:lnSpc>
              <a:buNone/>
            </a:pPr>
            <a:r>
              <a:rPr lang="en-GB" dirty="0">
                <a:latin typeface="Arial" panose="020B0604020202020204" pitchFamily="34" charset="0"/>
                <a:cs typeface="Arial" panose="020B0604020202020204" pitchFamily="34" charset="0"/>
              </a:rPr>
              <a:t>Companies unable to service their own debt may be forced to sell off assets or declare bankruptcy</a:t>
            </a:r>
          </a:p>
          <a:p>
            <a:pPr marL="0" indent="0">
              <a:lnSpc>
                <a:spcPct val="110000"/>
              </a:lnSpc>
              <a:buNone/>
            </a:pPr>
            <a:endParaRPr lang="en-GB" dirty="0"/>
          </a:p>
          <a:p>
            <a:endParaRPr lang="en-GB" dirty="0"/>
          </a:p>
        </p:txBody>
      </p:sp>
    </p:spTree>
    <p:extLst>
      <p:ext uri="{BB962C8B-B14F-4D97-AF65-F5344CB8AC3E}">
        <p14:creationId xmlns:p14="http://schemas.microsoft.com/office/powerpoint/2010/main" val="746962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Interest cover</a:t>
            </a:r>
          </a:p>
        </p:txBody>
      </p:sp>
      <p:sp>
        <p:nvSpPr>
          <p:cNvPr id="3" name="Content Placeholder 2"/>
          <p:cNvSpPr>
            <a:spLocks noGrp="1"/>
          </p:cNvSpPr>
          <p:nvPr>
            <p:ph idx="1"/>
          </p:nvPr>
        </p:nvSpPr>
        <p:spPr>
          <a:xfrm>
            <a:off x="768096" y="1714500"/>
            <a:ext cx="7290055" cy="4594860"/>
          </a:xfrm>
        </p:spPr>
        <p:txBody>
          <a:bodyPr/>
          <a:lstStyle/>
          <a:p>
            <a:r>
              <a:rPr lang="en-GB" dirty="0">
                <a:latin typeface="Arial" panose="020B0604020202020204" pitchFamily="34" charset="0"/>
                <a:cs typeface="Arial" panose="020B0604020202020204" pitchFamily="34" charset="0"/>
              </a:rPr>
              <a:t>The interest coverage ratio is used to determine how easily a company can pay interest expenses on outstanding debt</a:t>
            </a:r>
          </a:p>
          <a:p>
            <a:r>
              <a:rPr lang="en-GB" dirty="0">
                <a:latin typeface="Arial" panose="020B0604020202020204" pitchFamily="34" charset="0"/>
                <a:cs typeface="Arial" panose="020B0604020202020204" pitchFamily="34" charset="0"/>
              </a:rPr>
              <a:t>When a company’s ratio is 1.5 or lower, its ability to meet interest expenses may be questionable.  </a:t>
            </a:r>
          </a:p>
          <a:p>
            <a:r>
              <a:rPr lang="en-GB" dirty="0">
                <a:latin typeface="Arial" panose="020B0604020202020204" pitchFamily="34" charset="0"/>
                <a:cs typeface="Arial" panose="020B0604020202020204" pitchFamily="34" charset="0"/>
              </a:rPr>
              <a:t>The lower the ratio, the more the company is burdened by debt.</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Profit before interest/ interest =  ****</a:t>
            </a:r>
          </a:p>
        </p:txBody>
      </p:sp>
    </p:spTree>
    <p:extLst>
      <p:ext uri="{BB962C8B-B14F-4D97-AF65-F5344CB8AC3E}">
        <p14:creationId xmlns:p14="http://schemas.microsoft.com/office/powerpoint/2010/main" val="2624265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04789F1-5F3B-4DEE-BEAA-E70D1E08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93C3E38-DF85-49B0-BDB8-38728B091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rgbClr val="5F5041"/>
          </a:solidFill>
          <a:ln w="6350" cap="flat" cmpd="sng" algn="ctr">
            <a:noFill/>
            <a:prstDash val="solid"/>
          </a:ln>
          <a:effectLst>
            <a:softEdge rad="0"/>
          </a:effectLst>
        </p:spPr>
      </p:sp>
      <p:pic>
        <p:nvPicPr>
          <p:cNvPr id="5" name="Picture 4" descr="Calculator, pen, compass, money and a paper with graphs printed on it">
            <a:extLst>
              <a:ext uri="{FF2B5EF4-FFF2-40B4-BE49-F238E27FC236}">
                <a16:creationId xmlns:a16="http://schemas.microsoft.com/office/drawing/2014/main" id="{F31E1C11-A304-0EB4-6EAB-C08D13FFF401}"/>
              </a:ext>
            </a:extLst>
          </p:cNvPr>
          <p:cNvPicPr>
            <a:picLocks noChangeAspect="1"/>
          </p:cNvPicPr>
          <p:nvPr/>
        </p:nvPicPr>
        <p:blipFill rotWithShape="1">
          <a:blip r:embed="rId2">
            <a:duotone>
              <a:prstClr val="black"/>
              <a:schemeClr val="tx2">
                <a:tint val="45000"/>
                <a:satMod val="400000"/>
              </a:schemeClr>
            </a:duotone>
            <a:alphaModFix amt="25000"/>
          </a:blip>
          <a:srcRect l="11944" r="7721"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Benefits of ratio analysis</a:t>
            </a:r>
          </a:p>
        </p:txBody>
      </p:sp>
      <p:sp>
        <p:nvSpPr>
          <p:cNvPr id="3" name="Content Placeholder 2"/>
          <p:cNvSpPr>
            <a:spLocks noGrp="1"/>
          </p:cNvSpPr>
          <p:nvPr>
            <p:ph idx="1"/>
          </p:nvPr>
        </p:nvSpPr>
        <p:spPr>
          <a:xfrm>
            <a:off x="800100" y="2103120"/>
            <a:ext cx="7543800" cy="3931920"/>
          </a:xfrm>
        </p:spPr>
        <p:txBody>
          <a:bodyPr>
            <a:normAutofit/>
          </a:bodyPr>
          <a:lstStyle/>
          <a:p>
            <a:r>
              <a:rPr lang="en-GB" sz="2400" dirty="0">
                <a:latin typeface="Arial" panose="020B0604020202020204" pitchFamily="34" charset="0"/>
                <a:cs typeface="Arial" panose="020B0604020202020204" pitchFamily="34" charset="0"/>
              </a:rPr>
              <a:t>The information required for the undertaking of ratio analysis is contained within the financial reports, and therefore there is little or no cost associated with the collection of the information.  </a:t>
            </a:r>
          </a:p>
          <a:p>
            <a:r>
              <a:rPr lang="en-GB" sz="2400" dirty="0">
                <a:latin typeface="Arial" panose="020B0604020202020204" pitchFamily="34" charset="0"/>
                <a:cs typeface="Arial" panose="020B0604020202020204" pitchFamily="34" charset="0"/>
              </a:rPr>
              <a:t>As most companies hold the information in existing accounting systems, it is just a matter of adding a calculation routine to the existing system. </a:t>
            </a:r>
          </a:p>
        </p:txBody>
      </p:sp>
    </p:spTree>
    <p:extLst>
      <p:ext uri="{BB962C8B-B14F-4D97-AF65-F5344CB8AC3E}">
        <p14:creationId xmlns:p14="http://schemas.microsoft.com/office/powerpoint/2010/main" val="2482018516"/>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Limitations of ratio analysis</a:t>
            </a:r>
          </a:p>
        </p:txBody>
      </p:sp>
      <p:sp>
        <p:nvSpPr>
          <p:cNvPr id="3" name="Content Placeholder 2"/>
          <p:cNvSpPr>
            <a:spLocks noGrp="1"/>
          </p:cNvSpPr>
          <p:nvPr>
            <p:ph idx="1"/>
          </p:nvPr>
        </p:nvSpPr>
        <p:spPr/>
        <p:txBody>
          <a:bodyPr/>
          <a:lstStyle/>
          <a:p>
            <a:r>
              <a:rPr lang="en-GB" dirty="0"/>
              <a:t>The information used to analyse the ratios is derived from historical costs.  </a:t>
            </a:r>
          </a:p>
          <a:p>
            <a:r>
              <a:rPr lang="en-GB" dirty="0"/>
              <a:t>If the rate of inflation has changed during the periods under review, this could mean that the numbers are not comparable across periods</a:t>
            </a:r>
          </a:p>
          <a:p>
            <a:r>
              <a:rPr lang="en-GB" dirty="0"/>
              <a:t>Company strategies.  It can be dangerous to conduct a ratio analysis comparison between two companies that implement different operational strategies e.g. compare Morgan’s to Travelodge, as one focuses on a high customer service strategy where prices are higher</a:t>
            </a:r>
          </a:p>
        </p:txBody>
      </p:sp>
    </p:spTree>
    <p:extLst>
      <p:ext uri="{BB962C8B-B14F-4D97-AF65-F5344CB8AC3E}">
        <p14:creationId xmlns:p14="http://schemas.microsoft.com/office/powerpoint/2010/main" val="37023138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55F7F3-3A58-4BBB-95C7-CF706F9F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AE3D314-6F93-4D91-8C0F-E92657F46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sp>
      <p:sp>
        <p:nvSpPr>
          <p:cNvPr id="2" name="Title 1"/>
          <p:cNvSpPr>
            <a:spLocks noGrp="1"/>
          </p:cNvSpPr>
          <p:nvPr>
            <p:ph type="title"/>
          </p:nvPr>
        </p:nvSpPr>
        <p:spPr>
          <a:xfrm>
            <a:off x="430056" y="559477"/>
            <a:ext cx="2823900" cy="5709931"/>
          </a:xfrm>
        </p:spPr>
        <p:txBody>
          <a:bodyPr>
            <a:normAutofit/>
          </a:bodyPr>
          <a:lstStyle/>
          <a:p>
            <a:pPr algn="ctr"/>
            <a:r>
              <a:rPr lang="en-GB" sz="3100"/>
              <a:t>Key Performance Indicators</a:t>
            </a:r>
          </a:p>
        </p:txBody>
      </p:sp>
      <p:graphicFrame>
        <p:nvGraphicFramePr>
          <p:cNvPr id="5" name="Content Placeholder 2">
            <a:extLst>
              <a:ext uri="{FF2B5EF4-FFF2-40B4-BE49-F238E27FC236}">
                <a16:creationId xmlns:a16="http://schemas.microsoft.com/office/drawing/2014/main" id="{8B858F41-50CF-00DD-B963-2C05753D5E9E}"/>
              </a:ext>
            </a:extLst>
          </p:cNvPr>
          <p:cNvGraphicFramePr>
            <a:graphicFrameLocks noGrp="1"/>
          </p:cNvGraphicFramePr>
          <p:nvPr>
            <p:ph idx="1"/>
            <p:extLst>
              <p:ext uri="{D42A27DB-BD31-4B8C-83A1-F6EECF244321}">
                <p14:modId xmlns:p14="http://schemas.microsoft.com/office/powerpoint/2010/main" val="3020575517"/>
              </p:ext>
            </p:extLst>
          </p:nvPr>
        </p:nvGraphicFramePr>
        <p:xfrm>
          <a:off x="4108593" y="800947"/>
          <a:ext cx="4429635"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5508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04789F1-5F3B-4DEE-BEAA-E70D1E088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93C3E38-DF85-49B0-BDB8-38728B091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rgbClr val="5F5041"/>
          </a:solidFill>
          <a:ln w="6350" cap="flat" cmpd="sng" algn="ctr">
            <a:noFill/>
            <a:prstDash val="solid"/>
          </a:ln>
          <a:effectLst>
            <a:softEdge rad="0"/>
          </a:effectLst>
        </p:spPr>
      </p:sp>
      <p:pic>
        <p:nvPicPr>
          <p:cNvPr id="5" name="Picture 4" descr="Magnifying glass showing decling performance">
            <a:extLst>
              <a:ext uri="{FF2B5EF4-FFF2-40B4-BE49-F238E27FC236}">
                <a16:creationId xmlns:a16="http://schemas.microsoft.com/office/drawing/2014/main" id="{CA35286A-4DF7-490B-6A96-C9B2185B2F26}"/>
              </a:ext>
            </a:extLst>
          </p:cNvPr>
          <p:cNvPicPr>
            <a:picLocks noChangeAspect="1"/>
          </p:cNvPicPr>
          <p:nvPr/>
        </p:nvPicPr>
        <p:blipFill rotWithShape="1">
          <a:blip r:embed="rId2">
            <a:duotone>
              <a:prstClr val="black"/>
              <a:schemeClr val="tx2">
                <a:tint val="45000"/>
                <a:satMod val="400000"/>
              </a:schemeClr>
            </a:duotone>
            <a:alphaModFix amt="25000"/>
          </a:blip>
          <a:srcRect r="10999"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Customer experience data collection</a:t>
            </a:r>
          </a:p>
        </p:txBody>
      </p:sp>
      <p:sp>
        <p:nvSpPr>
          <p:cNvPr id="3" name="Content Placeholder 2"/>
          <p:cNvSpPr>
            <a:spLocks noGrp="1"/>
          </p:cNvSpPr>
          <p:nvPr>
            <p:ph idx="1"/>
          </p:nvPr>
        </p:nvSpPr>
        <p:spPr>
          <a:xfrm>
            <a:off x="800100" y="2103120"/>
            <a:ext cx="7543800" cy="3931920"/>
          </a:xfrm>
        </p:spPr>
        <p:txBody>
          <a:bodyPr>
            <a:noAutofit/>
          </a:bodyPr>
          <a:lstStyle/>
          <a:p>
            <a:r>
              <a:rPr lang="en-GB" sz="2000" dirty="0">
                <a:latin typeface="Arial" panose="020B0604020202020204" pitchFamily="34" charset="0"/>
                <a:cs typeface="Arial" panose="020B0604020202020204" pitchFamily="34" charset="0"/>
              </a:rPr>
              <a:t>Within an organisation, every action incurs an associated cost</a:t>
            </a:r>
          </a:p>
          <a:p>
            <a:r>
              <a:rPr lang="en-GB" sz="2000" dirty="0">
                <a:latin typeface="Arial" panose="020B0604020202020204" pitchFamily="34" charset="0"/>
                <a:cs typeface="Arial" panose="020B0604020202020204" pitchFamily="34" charset="0"/>
              </a:rPr>
              <a:t>The costs and effort vary according to the data capturing mechanism being deployed</a:t>
            </a:r>
          </a:p>
          <a:p>
            <a:r>
              <a:rPr lang="en-GB" sz="2000" dirty="0">
                <a:latin typeface="Arial" panose="020B0604020202020204" pitchFamily="34" charset="0"/>
                <a:cs typeface="Arial" panose="020B0604020202020204" pitchFamily="34" charset="0"/>
              </a:rPr>
              <a:t>With regard to customer feedback surveys, simple surveys at the point of experience are inexpensive and require little effort</a:t>
            </a:r>
          </a:p>
          <a:p>
            <a:r>
              <a:rPr lang="en-GB" sz="2000" dirty="0">
                <a:latin typeface="Arial" panose="020B0604020202020204" pitchFamily="34" charset="0"/>
                <a:cs typeface="Arial" panose="020B0604020202020204" pitchFamily="34" charset="0"/>
              </a:rPr>
              <a:t>Larger scale surveys (especially when conducted by an external consultancy – and normally as part of a broader satisfaction/engagement survey) can be expensive but will require little input from the organisation</a:t>
            </a:r>
          </a:p>
          <a:p>
            <a:r>
              <a:rPr lang="en-GB" sz="2000" dirty="0">
                <a:latin typeface="Arial" panose="020B0604020202020204" pitchFamily="34" charset="0"/>
                <a:cs typeface="Arial" panose="020B0604020202020204" pitchFamily="34" charset="0"/>
              </a:rPr>
              <a:t>Setting up a customer services department (which will capture and act upon customer complaints) brings with it typical resource costs (people, equipment </a:t>
            </a:r>
            <a:r>
              <a:rPr lang="en-GB" sz="2000" dirty="0" err="1">
                <a:latin typeface="Arial" panose="020B0604020202020204" pitchFamily="34" charset="0"/>
                <a:cs typeface="Arial" panose="020B0604020202020204" pitchFamily="34" charset="0"/>
              </a:rPr>
              <a:t>etc</a:t>
            </a:r>
            <a:r>
              <a:rPr lang="en-GB"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065576592"/>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Customer Experience data collection</a:t>
            </a:r>
          </a:p>
        </p:txBody>
      </p:sp>
      <p:sp>
        <p:nvSpPr>
          <p:cNvPr id="3" name="Content Placeholder 2"/>
          <p:cNvSpPr>
            <a:spLocks noGrp="1"/>
          </p:cNvSpPr>
          <p:nvPr>
            <p:ph idx="1"/>
          </p:nvPr>
        </p:nvSpPr>
        <p:spPr/>
        <p:txBody>
          <a:bodyPr/>
          <a:lstStyle/>
          <a:p>
            <a:r>
              <a:rPr lang="en-GB" dirty="0"/>
              <a:t>Do customers return?  Retention of customers is important.  </a:t>
            </a:r>
          </a:p>
          <a:p>
            <a:r>
              <a:rPr lang="en-GB" dirty="0"/>
              <a:t>If we are a chain, do the customers use one of our hotels in different regions or countries?</a:t>
            </a:r>
          </a:p>
          <a:p>
            <a:r>
              <a:rPr lang="en-GB" dirty="0"/>
              <a:t>Reputation is key, and bad reputations will affect customer retention and ultimately the organisations finances</a:t>
            </a:r>
          </a:p>
          <a:p>
            <a:endParaRPr lang="en-GB" dirty="0"/>
          </a:p>
        </p:txBody>
      </p:sp>
    </p:spTree>
    <p:extLst>
      <p:ext uri="{BB962C8B-B14F-4D97-AF65-F5344CB8AC3E}">
        <p14:creationId xmlns:p14="http://schemas.microsoft.com/office/powerpoint/2010/main" val="4143055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Relative market share</a:t>
            </a:r>
          </a:p>
        </p:txBody>
      </p:sp>
      <p:sp>
        <p:nvSpPr>
          <p:cNvPr id="3" name="Content Placeholder 2"/>
          <p:cNvSpPr>
            <a:spLocks noGrp="1"/>
          </p:cNvSpPr>
          <p:nvPr>
            <p:ph idx="1"/>
          </p:nvPr>
        </p:nvSpPr>
        <p:spPr/>
        <p:txBody>
          <a:bodyPr/>
          <a:lstStyle/>
          <a:p>
            <a:r>
              <a:rPr lang="en-GB" dirty="0"/>
              <a:t>How well are we developing our market share in comparison to our competitors?</a:t>
            </a:r>
          </a:p>
          <a:p>
            <a:r>
              <a:rPr lang="en-GB" dirty="0"/>
              <a:t>Calculating the relative market share enables managers to compare market positions</a:t>
            </a:r>
          </a:p>
          <a:p>
            <a:r>
              <a:rPr lang="en-GB" dirty="0"/>
              <a:t>Studies by the Boston Consulting Group suggest that major players in a market tend to be more profitable than their competitors</a:t>
            </a:r>
          </a:p>
          <a:p>
            <a:r>
              <a:rPr lang="en-GB" dirty="0"/>
              <a:t>Relative market share indicates likely cash generation, because the higher the share, the more cash that will be generate</a:t>
            </a:r>
          </a:p>
          <a:p>
            <a:r>
              <a:rPr lang="en-GB" dirty="0"/>
              <a:t>However, this is not an exact science, as sales do not always translate into profit, as the expenses of the organisation can have an impact</a:t>
            </a:r>
          </a:p>
        </p:txBody>
      </p:sp>
    </p:spTree>
    <p:extLst>
      <p:ext uri="{BB962C8B-B14F-4D97-AF65-F5344CB8AC3E}">
        <p14:creationId xmlns:p14="http://schemas.microsoft.com/office/powerpoint/2010/main" val="31760092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 Capital Value</a:t>
            </a:r>
          </a:p>
        </p:txBody>
      </p:sp>
      <p:sp>
        <p:nvSpPr>
          <p:cNvPr id="3" name="Content Placeholder 2"/>
          <p:cNvSpPr>
            <a:spLocks noGrp="1"/>
          </p:cNvSpPr>
          <p:nvPr>
            <p:ph idx="1"/>
          </p:nvPr>
        </p:nvSpPr>
        <p:spPr/>
        <p:txBody>
          <a:bodyPr/>
          <a:lstStyle/>
          <a:p>
            <a:r>
              <a:rPr lang="en-GB" dirty="0"/>
              <a:t>In many businesses, employees are not only the most important assets and key enablers of future success but often the biggest success</a:t>
            </a:r>
          </a:p>
          <a:p>
            <a:r>
              <a:rPr lang="en-GB" dirty="0"/>
              <a:t>Employees are often a missing ingredient in accounting and finance (except as an expense), although with a little effort we can calculate the effects of people on financial performance</a:t>
            </a:r>
          </a:p>
          <a:p>
            <a:r>
              <a:rPr lang="en-GB" dirty="0"/>
              <a:t>There is a KPI formula that enables organisations to calculate the effect of people on the organisations performance</a:t>
            </a:r>
          </a:p>
          <a:p>
            <a:pPr marL="342900" lvl="1" indent="0">
              <a:buNone/>
            </a:pPr>
            <a:r>
              <a:rPr lang="en-GB" b="1" dirty="0"/>
              <a:t>Revenue – </a:t>
            </a:r>
            <a:r>
              <a:rPr lang="en-GB" b="1" u="sng" dirty="0"/>
              <a:t>Total costs – employment cost)</a:t>
            </a:r>
            <a:endParaRPr lang="en-GB" b="1" dirty="0"/>
          </a:p>
          <a:p>
            <a:pPr marL="342900" lvl="1" indent="0">
              <a:buNone/>
            </a:pPr>
            <a:r>
              <a:rPr lang="en-GB" b="1" dirty="0"/>
              <a:t>                                number of employees</a:t>
            </a:r>
          </a:p>
        </p:txBody>
      </p:sp>
    </p:spTree>
    <p:extLst>
      <p:ext uri="{BB962C8B-B14F-4D97-AF65-F5344CB8AC3E}">
        <p14:creationId xmlns:p14="http://schemas.microsoft.com/office/powerpoint/2010/main" val="2459544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9A4E81B5-D435-9D5F-D24C-4919AB14AA16}"/>
              </a:ext>
            </a:extLst>
          </p:cNvPr>
          <p:cNvPicPr>
            <a:picLocks noChangeAspect="1"/>
          </p:cNvPicPr>
          <p:nvPr/>
        </p:nvPicPr>
        <p:blipFill rotWithShape="1">
          <a:blip r:embed="rId2">
            <a:alphaModFix amt="35000"/>
          </a:blip>
          <a:srcRect l="11000" r="-1" b="-1"/>
          <a:stretch/>
        </p:blipFill>
        <p:spPr>
          <a:xfrm>
            <a:off x="20" y="10"/>
            <a:ext cx="9143980" cy="6857990"/>
          </a:xfrm>
          <a:prstGeom prst="rect">
            <a:avLst/>
          </a:prstGeom>
        </p:spPr>
      </p:pic>
      <p:sp>
        <p:nvSpPr>
          <p:cNvPr id="2" name="Title 1"/>
          <p:cNvSpPr>
            <a:spLocks noGrp="1"/>
          </p:cNvSpPr>
          <p:nvPr>
            <p:ph type="title"/>
          </p:nvPr>
        </p:nvSpPr>
        <p:spPr>
          <a:xfrm>
            <a:off x="800100" y="642594"/>
            <a:ext cx="7543800" cy="1077101"/>
          </a:xfrm>
        </p:spPr>
        <p:txBody>
          <a:bodyPr>
            <a:normAutofit/>
          </a:bodyPr>
          <a:lstStyle/>
          <a:p>
            <a:r>
              <a:rPr lang="en-GB" dirty="0"/>
              <a:t>Employees</a:t>
            </a:r>
          </a:p>
        </p:txBody>
      </p:sp>
      <p:sp>
        <p:nvSpPr>
          <p:cNvPr id="3" name="Content Placeholder 2"/>
          <p:cNvSpPr>
            <a:spLocks noGrp="1"/>
          </p:cNvSpPr>
          <p:nvPr>
            <p:ph idx="1"/>
          </p:nvPr>
        </p:nvSpPr>
        <p:spPr>
          <a:xfrm>
            <a:off x="800100" y="1667741"/>
            <a:ext cx="7543800" cy="4367299"/>
          </a:xfrm>
        </p:spPr>
        <p:txBody>
          <a:bodyPr>
            <a:normAutofit/>
          </a:bodyPr>
          <a:lstStyle/>
          <a:p>
            <a:r>
              <a:rPr lang="en-GB" sz="2000" dirty="0">
                <a:latin typeface="Arial" panose="020B0604020202020204" pitchFamily="34" charset="0"/>
                <a:cs typeface="Arial" panose="020B0604020202020204" pitchFamily="34" charset="0"/>
              </a:rPr>
              <a:t>You need to also consider the costs associated with absenteeism.</a:t>
            </a:r>
          </a:p>
          <a:p>
            <a:r>
              <a:rPr lang="en-GB" sz="2000" dirty="0">
                <a:latin typeface="Arial" panose="020B0604020202020204" pitchFamily="34" charset="0"/>
                <a:cs typeface="Arial" panose="020B0604020202020204" pitchFamily="34" charset="0"/>
              </a:rPr>
              <a:t>There are different types of absenteeism, which basically determine whether it is permitted absence or unpermitted absence.  </a:t>
            </a:r>
          </a:p>
          <a:p>
            <a:endParaRPr lang="en-GB" dirty="0"/>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3977565084"/>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6D20C8F-0FDE-45C2-B306-4D219385438C}"/>
              </a:ext>
            </a:extLst>
          </p:cNvPr>
          <p:cNvPicPr>
            <a:picLocks noChangeAspect="1"/>
          </p:cNvPicPr>
          <p:nvPr/>
        </p:nvPicPr>
        <p:blipFill rotWithShape="1">
          <a:blip r:embed="rId2">
            <a:alphaModFix amt="35000"/>
          </a:blip>
          <a:srcRect l="14306" r="10694"/>
          <a:stretch/>
        </p:blipFill>
        <p:spPr>
          <a:xfrm>
            <a:off x="20" y="10"/>
            <a:ext cx="9143980" cy="6857990"/>
          </a:xfrm>
          <a:prstGeom prst="rect">
            <a:avLst/>
          </a:prstGeom>
        </p:spPr>
      </p:pic>
      <p:sp>
        <p:nvSpPr>
          <p:cNvPr id="2" name="Title 1"/>
          <p:cNvSpPr>
            <a:spLocks noGrp="1"/>
          </p:cNvSpPr>
          <p:nvPr>
            <p:ph type="title"/>
          </p:nvPr>
        </p:nvSpPr>
        <p:spPr>
          <a:xfrm>
            <a:off x="800100" y="642594"/>
            <a:ext cx="7543800" cy="1371600"/>
          </a:xfrm>
        </p:spPr>
        <p:txBody>
          <a:bodyPr>
            <a:normAutofit/>
          </a:bodyPr>
          <a:lstStyle/>
          <a:p>
            <a:r>
              <a:rPr lang="en-GB" dirty="0"/>
              <a:t>Supply chain perspective</a:t>
            </a:r>
            <a:br>
              <a:rPr lang="en-GB" dirty="0"/>
            </a:br>
            <a:endParaRPr lang="en-GB" dirty="0"/>
          </a:p>
        </p:txBody>
      </p:sp>
      <p:sp>
        <p:nvSpPr>
          <p:cNvPr id="3" name="Content Placeholder 2"/>
          <p:cNvSpPr>
            <a:spLocks noGrp="1"/>
          </p:cNvSpPr>
          <p:nvPr>
            <p:ph idx="1"/>
          </p:nvPr>
        </p:nvSpPr>
        <p:spPr>
          <a:xfrm>
            <a:off x="800100" y="2103120"/>
            <a:ext cx="7543800" cy="3931920"/>
          </a:xfrm>
        </p:spPr>
        <p:txBody>
          <a:bodyPr>
            <a:normAutofit/>
          </a:bodyPr>
          <a:lstStyle/>
          <a:p>
            <a:r>
              <a:rPr lang="en-GB" sz="2400" dirty="0">
                <a:latin typeface="Arial" panose="020B0604020202020204" pitchFamily="34" charset="0"/>
                <a:cs typeface="Arial" panose="020B0604020202020204" pitchFamily="34" charset="0"/>
              </a:rPr>
              <a:t>What is the supply chain?</a:t>
            </a:r>
          </a:p>
          <a:p>
            <a:r>
              <a:rPr lang="en-GB" sz="2400" dirty="0">
                <a:latin typeface="Arial" panose="020B0604020202020204" pitchFamily="34" charset="0"/>
                <a:cs typeface="Arial" panose="020B0604020202020204" pitchFamily="34" charset="0"/>
              </a:rPr>
              <a:t>Do our organisations action have an effect upon the supply chain?</a:t>
            </a:r>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956679149"/>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95000"/>
            <a:lumOff val="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1D882041-69D0-C740-2564-6EF53DB2595D}"/>
              </a:ext>
            </a:extLst>
          </p:cNvPr>
          <p:cNvPicPr>
            <a:picLocks noChangeAspect="1"/>
          </p:cNvPicPr>
          <p:nvPr/>
        </p:nvPicPr>
        <p:blipFill rotWithShape="1">
          <a:blip r:embed="rId2">
            <a:alphaModFix amt="35000"/>
          </a:blip>
          <a:srcRect l="2616" r="2383" b="-1"/>
          <a:stretch/>
        </p:blipFill>
        <p:spPr>
          <a:xfrm>
            <a:off x="20" y="10"/>
            <a:ext cx="9143980" cy="6857990"/>
          </a:xfrm>
          <a:prstGeom prst="rect">
            <a:avLst/>
          </a:prstGeom>
        </p:spPr>
      </p:pic>
      <p:sp>
        <p:nvSpPr>
          <p:cNvPr id="2" name="Title 1"/>
          <p:cNvSpPr>
            <a:spLocks noGrp="1"/>
          </p:cNvSpPr>
          <p:nvPr>
            <p:ph type="title"/>
          </p:nvPr>
        </p:nvSpPr>
        <p:spPr>
          <a:xfrm>
            <a:off x="800100" y="642594"/>
            <a:ext cx="7543800" cy="875310"/>
          </a:xfrm>
        </p:spPr>
        <p:txBody>
          <a:bodyPr>
            <a:normAutofit/>
          </a:bodyPr>
          <a:lstStyle/>
          <a:p>
            <a:r>
              <a:rPr lang="en-GB" dirty="0"/>
              <a:t>CSR</a:t>
            </a:r>
          </a:p>
        </p:txBody>
      </p:sp>
      <p:sp>
        <p:nvSpPr>
          <p:cNvPr id="3" name="Content Placeholder 2"/>
          <p:cNvSpPr>
            <a:spLocks noGrp="1"/>
          </p:cNvSpPr>
          <p:nvPr>
            <p:ph idx="1"/>
          </p:nvPr>
        </p:nvSpPr>
        <p:spPr>
          <a:xfrm>
            <a:off x="800100" y="1517904"/>
            <a:ext cx="7543800" cy="4517136"/>
          </a:xfrm>
        </p:spPr>
        <p:txBody>
          <a:bodyPr>
            <a:normAutofit/>
          </a:bodyPr>
          <a:lstStyle/>
          <a:p>
            <a:pPr marL="0" indent="0">
              <a:buNone/>
            </a:pPr>
            <a:r>
              <a:rPr lang="en-GB" sz="2400" dirty="0">
                <a:latin typeface="Arial" panose="020B0604020202020204" pitchFamily="34" charset="0"/>
                <a:cs typeface="Arial" panose="020B0604020202020204" pitchFamily="34" charset="0"/>
              </a:rPr>
              <a:t>“Corporate social responsibility is the commitment of businesses to contribute to sustainable economic development by working with employees, their families, the local community and society at large, to improve their lives in ways that are good for business and for development.”</a:t>
            </a:r>
          </a:p>
          <a:p>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The Challenges of Social Corporate Social Responsibility: Facts for You, May 2013, pp. 38-39 </a:t>
            </a:r>
          </a:p>
          <a:p>
            <a:pPr marL="0" indent="0">
              <a:buNone/>
            </a:pPr>
            <a:r>
              <a:rPr lang="en-GB" sz="2400" dirty="0">
                <a:latin typeface="Arial" panose="020B0604020202020204" pitchFamily="34" charset="0"/>
                <a:cs typeface="Arial" panose="020B0604020202020204" pitchFamily="34" charset="0"/>
              </a:rPr>
              <a:t>How do businesses/organisations set about the complex task of integrating CSR?</a:t>
            </a:r>
          </a:p>
        </p:txBody>
      </p:sp>
      <p:sp>
        <p:nvSpPr>
          <p:cNvPr id="11"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noFill/>
          <a:ln w="6350" cap="sq" cmpd="sng" algn="ctr">
            <a:solidFill>
              <a:schemeClr val="tx1"/>
            </a:solidFill>
            <a:prstDash val="solid"/>
            <a:miter lim="800000"/>
          </a:ln>
          <a:effectLst>
            <a:softEdge rad="0"/>
          </a:effectLst>
        </p:spPr>
      </p:sp>
    </p:spTree>
    <p:extLst>
      <p:ext uri="{BB962C8B-B14F-4D97-AF65-F5344CB8AC3E}">
        <p14:creationId xmlns:p14="http://schemas.microsoft.com/office/powerpoint/2010/main" val="1319521422"/>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3658" y="1106742"/>
            <a:ext cx="6172200" cy="4536504"/>
          </a:xfrm>
        </p:spPr>
        <p:txBody>
          <a:bodyPr>
            <a:normAutofit/>
          </a:bodyPr>
          <a:lstStyle/>
          <a:p>
            <a:endParaRPr lang="en-GB" dirty="0"/>
          </a:p>
          <a:p>
            <a:r>
              <a:rPr lang="en-GB" b="1" dirty="0"/>
              <a:t>Core elements to consider </a:t>
            </a:r>
          </a:p>
          <a:p>
            <a:r>
              <a:rPr lang="en-GB" dirty="0"/>
              <a:t>Taken into account  are :</a:t>
            </a:r>
          </a:p>
          <a:p>
            <a:r>
              <a:rPr lang="en-GB" dirty="0"/>
              <a:t> the governance challenges faced in our country </a:t>
            </a:r>
          </a:p>
          <a:p>
            <a:r>
              <a:rPr lang="en-GB" dirty="0"/>
              <a:t>expectations of the society. </a:t>
            </a:r>
          </a:p>
          <a:p>
            <a:r>
              <a:rPr lang="en-GB" dirty="0"/>
              <a:t> suggestions received from trade and industry  experts </a:t>
            </a:r>
          </a:p>
          <a:p>
            <a:r>
              <a:rPr lang="en-GB" dirty="0"/>
              <a:t>other stakeholders</a:t>
            </a:r>
          </a:p>
          <a:p>
            <a:r>
              <a:rPr lang="en-GB" dirty="0"/>
              <a:t>National/international practiced guidelines, norms and standards in the area of Corporate Social Responsibility  - </a:t>
            </a:r>
            <a:r>
              <a:rPr lang="en-GB" dirty="0" err="1"/>
              <a:t>eg</a:t>
            </a:r>
            <a:r>
              <a:rPr lang="en-GB" dirty="0"/>
              <a:t> best practice .</a:t>
            </a:r>
          </a:p>
        </p:txBody>
      </p:sp>
    </p:spTree>
    <p:extLst>
      <p:ext uri="{BB962C8B-B14F-4D97-AF65-F5344CB8AC3E}">
        <p14:creationId xmlns:p14="http://schemas.microsoft.com/office/powerpoint/2010/main" val="3156897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5900" y="1268761"/>
            <a:ext cx="6172200" cy="4183112"/>
          </a:xfrm>
        </p:spPr>
        <p:txBody>
          <a:bodyPr>
            <a:normAutofit/>
          </a:bodyPr>
          <a:lstStyle/>
          <a:p>
            <a:r>
              <a:rPr lang="en-GB" b="1" dirty="0"/>
              <a:t>Fundamental Principle: </a:t>
            </a:r>
          </a:p>
          <a:p>
            <a:endParaRPr lang="en-GB" b="1" dirty="0"/>
          </a:p>
          <a:p>
            <a:r>
              <a:rPr lang="en-GB" dirty="0"/>
              <a:t>To</a:t>
            </a:r>
            <a:r>
              <a:rPr lang="en-GB" b="1" dirty="0"/>
              <a:t> </a:t>
            </a:r>
            <a:r>
              <a:rPr lang="en-GB" dirty="0"/>
              <a:t>formulate a CSR policy to guide its strategic planning and to provide a guide for its CSR initiatives.</a:t>
            </a:r>
          </a:p>
          <a:p>
            <a:r>
              <a:rPr lang="en-GB" dirty="0"/>
              <a:t>This should to be an integral part of overall business/organisation  policy and match with the stated business goals. </a:t>
            </a:r>
          </a:p>
        </p:txBody>
      </p:sp>
    </p:spTree>
    <p:extLst>
      <p:ext uri="{BB962C8B-B14F-4D97-AF65-F5344CB8AC3E}">
        <p14:creationId xmlns:p14="http://schemas.microsoft.com/office/powerpoint/2010/main" val="21384395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96A73-F71C-4B3E-EBA3-91B45F7BFA71}"/>
              </a:ext>
            </a:extLst>
          </p:cNvPr>
          <p:cNvSpPr>
            <a:spLocks noGrp="1"/>
          </p:cNvSpPr>
          <p:nvPr>
            <p:ph type="title"/>
          </p:nvPr>
        </p:nvSpPr>
        <p:spPr>
          <a:xfrm>
            <a:off x="5134602" y="367245"/>
            <a:ext cx="3451614" cy="1171099"/>
          </a:xfrm>
        </p:spPr>
        <p:txBody>
          <a:bodyPr>
            <a:normAutofit fontScale="90000"/>
          </a:bodyPr>
          <a:lstStyle/>
          <a:p>
            <a:r>
              <a:rPr lang="en-GB" dirty="0"/>
              <a:t>Things to remember</a:t>
            </a:r>
          </a:p>
        </p:txBody>
      </p:sp>
      <p:sp>
        <p:nvSpPr>
          <p:cNvPr id="17" name="Rectangle 16">
            <a:extLst>
              <a:ext uri="{FF2B5EF4-FFF2-40B4-BE49-F238E27FC236}">
                <a16:creationId xmlns:a16="http://schemas.microsoft.com/office/drawing/2014/main" id="{43047B46-4F2F-4746-8B82-B30EAAAE0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9" y="0"/>
            <a:ext cx="47582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54E8A8E-D194-4D55-92A3-6B0799722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268" y="253548"/>
            <a:ext cx="4388846" cy="6384816"/>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pic>
        <p:nvPicPr>
          <p:cNvPr id="5" name="Picture 4" descr="Green and yellow layers">
            <a:extLst>
              <a:ext uri="{FF2B5EF4-FFF2-40B4-BE49-F238E27FC236}">
                <a16:creationId xmlns:a16="http://schemas.microsoft.com/office/drawing/2014/main" id="{FE4DB4A1-AF1A-A658-33BB-1625F8E78D0B}"/>
              </a:ext>
            </a:extLst>
          </p:cNvPr>
          <p:cNvPicPr>
            <a:picLocks noChangeAspect="1"/>
          </p:cNvPicPr>
          <p:nvPr/>
        </p:nvPicPr>
        <p:blipFill rotWithShape="1">
          <a:blip r:embed="rId2"/>
          <a:srcRect l="24031" r="20883" b="-1"/>
          <a:stretch/>
        </p:blipFill>
        <p:spPr>
          <a:xfrm>
            <a:off x="305574" y="419292"/>
            <a:ext cx="4142232" cy="6053328"/>
          </a:xfrm>
          <a:prstGeom prst="rect">
            <a:avLst/>
          </a:prstGeom>
        </p:spPr>
      </p:pic>
      <p:sp>
        <p:nvSpPr>
          <p:cNvPr id="3" name="Content Placeholder 2">
            <a:extLst>
              <a:ext uri="{FF2B5EF4-FFF2-40B4-BE49-F238E27FC236}">
                <a16:creationId xmlns:a16="http://schemas.microsoft.com/office/drawing/2014/main" id="{B1B457CA-43AC-6430-BEEB-B896F2814C4D}"/>
              </a:ext>
            </a:extLst>
          </p:cNvPr>
          <p:cNvSpPr>
            <a:spLocks noGrp="1"/>
          </p:cNvSpPr>
          <p:nvPr>
            <p:ph idx="1"/>
          </p:nvPr>
        </p:nvSpPr>
        <p:spPr>
          <a:xfrm>
            <a:off x="4996927" y="1538344"/>
            <a:ext cx="3841499" cy="4840941"/>
          </a:xfrm>
        </p:spPr>
        <p:txBody>
          <a:bodyPr>
            <a:normAutofit lnSpcReduction="10000"/>
          </a:bodyPr>
          <a:lstStyle/>
          <a:p>
            <a:pPr>
              <a:lnSpc>
                <a:spcPct val="90000"/>
              </a:lnSpc>
            </a:pPr>
            <a:r>
              <a:rPr lang="en-GB" dirty="0">
                <a:latin typeface="Arial" panose="020B0604020202020204" pitchFamily="34" charset="0"/>
                <a:cs typeface="Arial" panose="020B0604020202020204" pitchFamily="34" charset="0"/>
              </a:rPr>
              <a:t>Although specific benchmarks have been aligned to each ratio by the ratio creator, organisations can/will set their own benchmarks</a:t>
            </a:r>
          </a:p>
          <a:p>
            <a:pPr>
              <a:lnSpc>
                <a:spcPct val="90000"/>
              </a:lnSpc>
            </a:pPr>
            <a:r>
              <a:rPr lang="en-GB" dirty="0">
                <a:latin typeface="Arial" panose="020B0604020202020204" pitchFamily="34" charset="0"/>
                <a:cs typeface="Arial" panose="020B0604020202020204" pitchFamily="34" charset="0"/>
              </a:rPr>
              <a:t>Managers choose the ratios they feel best suit the needs of their company</a:t>
            </a:r>
          </a:p>
          <a:p>
            <a:pPr>
              <a:lnSpc>
                <a:spcPct val="90000"/>
              </a:lnSpc>
            </a:pPr>
            <a:r>
              <a:rPr lang="en-GB" dirty="0">
                <a:latin typeface="Arial" panose="020B0604020202020204" pitchFamily="34" charset="0"/>
                <a:cs typeface="Arial" panose="020B0604020202020204" pitchFamily="34" charset="0"/>
              </a:rPr>
              <a:t>Managers do not rely </a:t>
            </a:r>
            <a:r>
              <a:rPr lang="en-GB" dirty="0" err="1">
                <a:latin typeface="Arial" panose="020B0604020202020204" pitchFamily="34" charset="0"/>
                <a:cs typeface="Arial" panose="020B0604020202020204" pitchFamily="34" charset="0"/>
              </a:rPr>
              <a:t>soley</a:t>
            </a:r>
            <a:r>
              <a:rPr lang="en-GB" dirty="0">
                <a:latin typeface="Arial" panose="020B0604020202020204" pitchFamily="34" charset="0"/>
                <a:cs typeface="Arial" panose="020B0604020202020204" pitchFamily="34" charset="0"/>
              </a:rPr>
              <a:t> on financial KPI’s, they look at others including:</a:t>
            </a:r>
          </a:p>
          <a:p>
            <a:pPr>
              <a:lnSpc>
                <a:spcPct val="90000"/>
              </a:lnSpc>
            </a:pPr>
            <a:endParaRPr lang="en-GB" dirty="0">
              <a:latin typeface="Arial" panose="020B0604020202020204" pitchFamily="34" charset="0"/>
              <a:cs typeface="Arial" panose="020B0604020202020204" pitchFamily="34" charset="0"/>
            </a:endParaRPr>
          </a:p>
          <a:p>
            <a:pPr lvl="1">
              <a:lnSpc>
                <a:spcPct val="90000"/>
              </a:lnSpc>
            </a:pPr>
            <a:r>
              <a:rPr lang="en-GB" sz="1800" dirty="0">
                <a:latin typeface="Arial" panose="020B0604020202020204" pitchFamily="34" charset="0"/>
                <a:cs typeface="Arial" panose="020B0604020202020204" pitchFamily="34" charset="0"/>
              </a:rPr>
              <a:t>Customer Perspective</a:t>
            </a:r>
          </a:p>
          <a:p>
            <a:pPr lvl="1">
              <a:lnSpc>
                <a:spcPct val="90000"/>
              </a:lnSpc>
            </a:pPr>
            <a:r>
              <a:rPr lang="en-GB" sz="1800" dirty="0">
                <a:latin typeface="Arial" panose="020B0604020202020204" pitchFamily="34" charset="0"/>
                <a:cs typeface="Arial" panose="020B0604020202020204" pitchFamily="34" charset="0"/>
              </a:rPr>
              <a:t>Operational and Supply Chain Perspective</a:t>
            </a:r>
          </a:p>
          <a:p>
            <a:pPr lvl="1">
              <a:lnSpc>
                <a:spcPct val="90000"/>
              </a:lnSpc>
            </a:pPr>
            <a:r>
              <a:rPr lang="en-GB" sz="1800" dirty="0">
                <a:latin typeface="Arial" panose="020B0604020202020204" pitchFamily="34" charset="0"/>
                <a:cs typeface="Arial" panose="020B0604020202020204" pitchFamily="34" charset="0"/>
              </a:rPr>
              <a:t>Employee Perspective</a:t>
            </a:r>
          </a:p>
          <a:p>
            <a:pPr lvl="1">
              <a:lnSpc>
                <a:spcPct val="90000"/>
              </a:lnSpc>
            </a:pPr>
            <a:r>
              <a:rPr lang="en-GB" sz="1800" dirty="0">
                <a:latin typeface="Arial" panose="020B0604020202020204" pitchFamily="34" charset="0"/>
                <a:cs typeface="Arial" panose="020B0604020202020204" pitchFamily="34" charset="0"/>
              </a:rPr>
              <a:t>Corporate Social Responsibility Perspective</a:t>
            </a:r>
          </a:p>
          <a:p>
            <a:pPr>
              <a:lnSpc>
                <a:spcPct val="90000"/>
              </a:lnSpc>
            </a:pPr>
            <a:endParaRPr lang="en-GB" dirty="0">
              <a:latin typeface="Arial" panose="020B0604020202020204" pitchFamily="34" charset="0"/>
              <a:cs typeface="Arial" panose="020B0604020202020204" pitchFamily="34" charset="0"/>
            </a:endParaRPr>
          </a:p>
          <a:p>
            <a:pPr>
              <a:lnSpc>
                <a:spcPct val="90000"/>
              </a:lnSpc>
            </a:pPr>
            <a:endParaRPr lang="en-GB" sz="1400" dirty="0">
              <a:latin typeface="Arial" panose="020B0604020202020204" pitchFamily="34" charset="0"/>
              <a:cs typeface="Arial" panose="020B0604020202020204" pitchFamily="34" charset="0"/>
            </a:endParaRPr>
          </a:p>
          <a:p>
            <a:pPr>
              <a:lnSpc>
                <a:spcPct val="90000"/>
              </a:lnSpc>
            </a:pPr>
            <a:endParaRPr lang="en-GB" sz="1400" dirty="0"/>
          </a:p>
        </p:txBody>
      </p:sp>
    </p:spTree>
    <p:extLst>
      <p:ext uri="{BB962C8B-B14F-4D97-AF65-F5344CB8AC3E}">
        <p14:creationId xmlns:p14="http://schemas.microsoft.com/office/powerpoint/2010/main" val="28077996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Savon</Template>
  <TotalTime>0</TotalTime>
  <Words>2191</Words>
  <Application>Microsoft Office PowerPoint</Application>
  <PresentationFormat>On-screen Show (4:3)</PresentationFormat>
  <Paragraphs>211</Paragraphs>
  <Slides>36</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Century Gothic</vt:lpstr>
      <vt:lpstr>Garamond</vt:lpstr>
      <vt:lpstr>Savon</vt:lpstr>
      <vt:lpstr>Ratio Analysis</vt:lpstr>
      <vt:lpstr>Finance</vt:lpstr>
      <vt:lpstr>Key Performance indicators (KPI)</vt:lpstr>
      <vt:lpstr>Ratio analysis </vt:lpstr>
      <vt:lpstr>Ratios</vt:lpstr>
      <vt:lpstr>PowerPoint Presentation</vt:lpstr>
      <vt:lpstr>1. Profitability Ratios</vt:lpstr>
      <vt:lpstr>Gross Profit Margin Before expenses</vt:lpstr>
      <vt:lpstr>Net Profit Margin after expenses</vt:lpstr>
      <vt:lpstr>ROCE</vt:lpstr>
      <vt:lpstr>ROCE</vt:lpstr>
      <vt:lpstr>Profibility - ROCE</vt:lpstr>
      <vt:lpstr>Asset turnover</vt:lpstr>
      <vt:lpstr>Fixed asset ratio</vt:lpstr>
      <vt:lpstr>Working capital turnover</vt:lpstr>
      <vt:lpstr>2. Liquidity Ratios</vt:lpstr>
      <vt:lpstr>Current Ratios</vt:lpstr>
      <vt:lpstr>Debtor days</vt:lpstr>
      <vt:lpstr>Creditor days</vt:lpstr>
      <vt:lpstr>Debt and Gearing</vt:lpstr>
      <vt:lpstr>Gearing</vt:lpstr>
      <vt:lpstr>Debt ratio (or gearing ratio)</vt:lpstr>
      <vt:lpstr>Interest cover</vt:lpstr>
      <vt:lpstr>Benefits of ratio analysis</vt:lpstr>
      <vt:lpstr>Limitations of ratio analysis</vt:lpstr>
      <vt:lpstr>Key Performance Indicators</vt:lpstr>
      <vt:lpstr>Customer experience data collection</vt:lpstr>
      <vt:lpstr>Customer Experience data collection</vt:lpstr>
      <vt:lpstr>Relative market share</vt:lpstr>
      <vt:lpstr>Human Capital Value</vt:lpstr>
      <vt:lpstr>Employees</vt:lpstr>
      <vt:lpstr>Supply chain perspective </vt:lpstr>
      <vt:lpstr>CSR</vt:lpstr>
      <vt:lpstr>PowerPoint Presentation</vt:lpstr>
      <vt:lpstr>PowerPoint Presentation</vt:lpstr>
      <vt:lpstr>Things to remember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P</dc:creator>
  <cp:lastModifiedBy>Marie Pitson</cp:lastModifiedBy>
  <cp:revision>21</cp:revision>
  <cp:lastPrinted>2016-10-04T07:08:38Z</cp:lastPrinted>
  <dcterms:created xsi:type="dcterms:W3CDTF">2014-03-25T19:37:34Z</dcterms:created>
  <dcterms:modified xsi:type="dcterms:W3CDTF">2022-08-11T13:16:53Z</dcterms:modified>
</cp:coreProperties>
</file>