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6" r:id="rId1"/>
  </p:sldMasterIdLst>
  <p:notesMasterIdLst>
    <p:notesMasterId r:id="rId14"/>
  </p:notesMasterIdLst>
  <p:sldIdLst>
    <p:sldId id="256" r:id="rId2"/>
    <p:sldId id="257" r:id="rId3"/>
    <p:sldId id="258" r:id="rId4"/>
    <p:sldId id="259" r:id="rId5"/>
    <p:sldId id="265" r:id="rId6"/>
    <p:sldId id="267" r:id="rId7"/>
    <p:sldId id="270" r:id="rId8"/>
    <p:sldId id="273" r:id="rId9"/>
    <p:sldId id="262" r:id="rId10"/>
    <p:sldId id="271" r:id="rId11"/>
    <p:sldId id="263"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45BDF0-92A7-C130-0FB3-145D2815754D}" v="1404" dt="2022-07-09T22:54:17.866"/>
    <p1510:client id="{2A8F50C2-6C6B-4207-AFC9-8C7EECEC3397}" v="3" dt="2022-07-10T08:19:17.7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2880" autoAdjust="0"/>
  </p:normalViewPr>
  <p:slideViewPr>
    <p:cSldViewPr snapToGrid="0">
      <p:cViewPr varScale="1">
        <p:scale>
          <a:sx n="76" d="100"/>
          <a:sy n="76" d="100"/>
        </p:scale>
        <p:origin x="715"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ata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715163-74F5-4E2C-AF6B-508BB296160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8EA8DCA-A220-471B-92A2-72182E9AD16F}">
      <dgm:prSet/>
      <dgm:spPr/>
      <dgm:t>
        <a:bodyPr/>
        <a:lstStyle/>
        <a:p>
          <a:r>
            <a:rPr lang="en-US"/>
            <a:t>Scarcity of staff educational resources for coaching fresh staff</a:t>
          </a:r>
        </a:p>
      </dgm:t>
    </dgm:pt>
    <dgm:pt modelId="{B6D7A287-0390-4EC4-843A-AFE0E29045C7}" type="parTrans" cxnId="{9E80CA7C-B035-4EDF-8674-29037EC916F4}">
      <dgm:prSet/>
      <dgm:spPr/>
      <dgm:t>
        <a:bodyPr/>
        <a:lstStyle/>
        <a:p>
          <a:endParaRPr lang="en-US"/>
        </a:p>
      </dgm:t>
    </dgm:pt>
    <dgm:pt modelId="{F16BC32F-64F8-44E7-B02E-48F0AF14853B}" type="sibTrans" cxnId="{9E80CA7C-B035-4EDF-8674-29037EC916F4}">
      <dgm:prSet/>
      <dgm:spPr/>
      <dgm:t>
        <a:bodyPr/>
        <a:lstStyle/>
        <a:p>
          <a:endParaRPr lang="en-US"/>
        </a:p>
      </dgm:t>
    </dgm:pt>
    <dgm:pt modelId="{2D8DFC08-5BF2-4701-8F0E-809CD0323FD7}">
      <dgm:prSet/>
      <dgm:spPr/>
      <dgm:t>
        <a:bodyPr/>
        <a:lstStyle/>
        <a:p>
          <a:r>
            <a:rPr lang="en-US"/>
            <a:t>A great number of staff getting prepared to retire in future decade</a:t>
          </a:r>
        </a:p>
      </dgm:t>
    </dgm:pt>
    <dgm:pt modelId="{CBE90B04-7FA3-436A-BAF6-520610C53635}" type="parTrans" cxnId="{A6C4B95B-3EF3-49F6-A88A-2AE61BE79DE5}">
      <dgm:prSet/>
      <dgm:spPr/>
      <dgm:t>
        <a:bodyPr/>
        <a:lstStyle/>
        <a:p>
          <a:endParaRPr lang="en-US"/>
        </a:p>
      </dgm:t>
    </dgm:pt>
    <dgm:pt modelId="{90D1E60C-FB5C-4FA2-90AF-1CA32FA22425}" type="sibTrans" cxnId="{A6C4B95B-3EF3-49F6-A88A-2AE61BE79DE5}">
      <dgm:prSet/>
      <dgm:spPr/>
      <dgm:t>
        <a:bodyPr/>
        <a:lstStyle/>
        <a:p>
          <a:endParaRPr lang="en-US"/>
        </a:p>
      </dgm:t>
    </dgm:pt>
    <dgm:pt modelId="{45C6AA42-6D8C-4FAA-BF87-851869680D4C}">
      <dgm:prSet/>
      <dgm:spPr/>
      <dgm:t>
        <a:bodyPr/>
        <a:lstStyle/>
        <a:p>
          <a:r>
            <a:rPr lang="en-US"/>
            <a:t>Stress as well as burnout regarding covid-19 and general conditions of working</a:t>
          </a:r>
        </a:p>
      </dgm:t>
    </dgm:pt>
    <dgm:pt modelId="{77D83CB4-B5AA-4710-B605-2CB529A9866E}" type="parTrans" cxnId="{C09FB361-8F18-45C3-B272-C187DBEC623E}">
      <dgm:prSet/>
      <dgm:spPr/>
      <dgm:t>
        <a:bodyPr/>
        <a:lstStyle/>
        <a:p>
          <a:endParaRPr lang="en-US"/>
        </a:p>
      </dgm:t>
    </dgm:pt>
    <dgm:pt modelId="{D807D471-6A21-45BF-9E64-5147150AE7AA}" type="sibTrans" cxnId="{C09FB361-8F18-45C3-B272-C187DBEC623E}">
      <dgm:prSet/>
      <dgm:spPr/>
      <dgm:t>
        <a:bodyPr/>
        <a:lstStyle/>
        <a:p>
          <a:endParaRPr lang="en-US"/>
        </a:p>
      </dgm:t>
    </dgm:pt>
    <dgm:pt modelId="{1F3E2AA8-4489-44CF-8BBB-BE90FE895CF8}">
      <dgm:prSet/>
      <dgm:spPr/>
      <dgm:t>
        <a:bodyPr/>
        <a:lstStyle/>
        <a:p>
          <a:r>
            <a:rPr lang="en-US"/>
            <a:t>Staff nurses transitioning to extra profitable travel roles of nurses. </a:t>
          </a:r>
        </a:p>
      </dgm:t>
    </dgm:pt>
    <dgm:pt modelId="{B4DA1E7A-55A6-4717-959D-F262CEC169EA}" type="parTrans" cxnId="{1547B570-BBC3-463D-AE4F-FE8F159A57AF}">
      <dgm:prSet/>
      <dgm:spPr/>
      <dgm:t>
        <a:bodyPr/>
        <a:lstStyle/>
        <a:p>
          <a:endParaRPr lang="en-US"/>
        </a:p>
      </dgm:t>
    </dgm:pt>
    <dgm:pt modelId="{1B9926CE-60D2-4869-959A-15BEF39CD113}" type="sibTrans" cxnId="{1547B570-BBC3-463D-AE4F-FE8F159A57AF}">
      <dgm:prSet/>
      <dgm:spPr/>
      <dgm:t>
        <a:bodyPr/>
        <a:lstStyle/>
        <a:p>
          <a:endParaRPr lang="en-US"/>
        </a:p>
      </dgm:t>
    </dgm:pt>
    <dgm:pt modelId="{7B0AF4B3-F5B1-4D57-859D-616FB00FB479}">
      <dgm:prSet/>
      <dgm:spPr/>
      <dgm:t>
        <a:bodyPr/>
        <a:lstStyle/>
        <a:p>
          <a:r>
            <a:rPr lang="en-US"/>
            <a:t>Staff sense that the job of theirs is altering quickly and frequently for the worse</a:t>
          </a:r>
        </a:p>
      </dgm:t>
    </dgm:pt>
    <dgm:pt modelId="{47645892-0D7D-411B-92EF-E9F11FDB0EB5}" type="parTrans" cxnId="{C3A76AFC-8E40-4D63-914C-E46626ABEE21}">
      <dgm:prSet/>
      <dgm:spPr/>
      <dgm:t>
        <a:bodyPr/>
        <a:lstStyle/>
        <a:p>
          <a:endParaRPr lang="en-US"/>
        </a:p>
      </dgm:t>
    </dgm:pt>
    <dgm:pt modelId="{83D40199-8C66-4EBC-B82A-49DC078A9A8E}" type="sibTrans" cxnId="{C3A76AFC-8E40-4D63-914C-E46626ABEE21}">
      <dgm:prSet/>
      <dgm:spPr/>
      <dgm:t>
        <a:bodyPr/>
        <a:lstStyle/>
        <a:p>
          <a:endParaRPr lang="en-US"/>
        </a:p>
      </dgm:t>
    </dgm:pt>
    <dgm:pt modelId="{4042A7CA-F472-491A-86EF-4AC975BE53D6}" type="pres">
      <dgm:prSet presAssocID="{6B715163-74F5-4E2C-AF6B-508BB2961608}" presName="vert0" presStyleCnt="0">
        <dgm:presLayoutVars>
          <dgm:dir/>
          <dgm:animOne val="branch"/>
          <dgm:animLvl val="lvl"/>
        </dgm:presLayoutVars>
      </dgm:prSet>
      <dgm:spPr/>
    </dgm:pt>
    <dgm:pt modelId="{85480447-3640-4574-A69B-47E4AFF2E416}" type="pres">
      <dgm:prSet presAssocID="{48EA8DCA-A220-471B-92A2-72182E9AD16F}" presName="thickLine" presStyleLbl="alignNode1" presStyleIdx="0" presStyleCnt="5"/>
      <dgm:spPr/>
    </dgm:pt>
    <dgm:pt modelId="{A384F688-E222-4E2C-B358-BDD5D17C8229}" type="pres">
      <dgm:prSet presAssocID="{48EA8DCA-A220-471B-92A2-72182E9AD16F}" presName="horz1" presStyleCnt="0"/>
      <dgm:spPr/>
    </dgm:pt>
    <dgm:pt modelId="{6B2D72C0-9C40-43AB-8BFB-AF8A2FE2D8D3}" type="pres">
      <dgm:prSet presAssocID="{48EA8DCA-A220-471B-92A2-72182E9AD16F}" presName="tx1" presStyleLbl="revTx" presStyleIdx="0" presStyleCnt="5"/>
      <dgm:spPr/>
    </dgm:pt>
    <dgm:pt modelId="{F8A185D7-09D5-4C0B-8EB2-19F74F5116CB}" type="pres">
      <dgm:prSet presAssocID="{48EA8DCA-A220-471B-92A2-72182E9AD16F}" presName="vert1" presStyleCnt="0"/>
      <dgm:spPr/>
    </dgm:pt>
    <dgm:pt modelId="{2FD1D97F-400F-4A83-AD78-9567A38E7420}" type="pres">
      <dgm:prSet presAssocID="{2D8DFC08-5BF2-4701-8F0E-809CD0323FD7}" presName="thickLine" presStyleLbl="alignNode1" presStyleIdx="1" presStyleCnt="5"/>
      <dgm:spPr/>
    </dgm:pt>
    <dgm:pt modelId="{13961406-D451-40DA-A5FA-FA4E3708F444}" type="pres">
      <dgm:prSet presAssocID="{2D8DFC08-5BF2-4701-8F0E-809CD0323FD7}" presName="horz1" presStyleCnt="0"/>
      <dgm:spPr/>
    </dgm:pt>
    <dgm:pt modelId="{685600C1-152A-4215-AB74-67A14C52FEB4}" type="pres">
      <dgm:prSet presAssocID="{2D8DFC08-5BF2-4701-8F0E-809CD0323FD7}" presName="tx1" presStyleLbl="revTx" presStyleIdx="1" presStyleCnt="5"/>
      <dgm:spPr/>
    </dgm:pt>
    <dgm:pt modelId="{30B5A5B4-1746-4A95-A3F8-C350E973BF40}" type="pres">
      <dgm:prSet presAssocID="{2D8DFC08-5BF2-4701-8F0E-809CD0323FD7}" presName="vert1" presStyleCnt="0"/>
      <dgm:spPr/>
    </dgm:pt>
    <dgm:pt modelId="{7BB145D0-CB49-456F-AF34-67ABB013E87C}" type="pres">
      <dgm:prSet presAssocID="{45C6AA42-6D8C-4FAA-BF87-851869680D4C}" presName="thickLine" presStyleLbl="alignNode1" presStyleIdx="2" presStyleCnt="5"/>
      <dgm:spPr/>
    </dgm:pt>
    <dgm:pt modelId="{C362B2CE-AFC0-4CDC-913D-330CA15BECFC}" type="pres">
      <dgm:prSet presAssocID="{45C6AA42-6D8C-4FAA-BF87-851869680D4C}" presName="horz1" presStyleCnt="0"/>
      <dgm:spPr/>
    </dgm:pt>
    <dgm:pt modelId="{D8588EFA-2738-45AC-9E18-C7CC943CCB94}" type="pres">
      <dgm:prSet presAssocID="{45C6AA42-6D8C-4FAA-BF87-851869680D4C}" presName="tx1" presStyleLbl="revTx" presStyleIdx="2" presStyleCnt="5"/>
      <dgm:spPr/>
    </dgm:pt>
    <dgm:pt modelId="{368EA6BB-1BED-41FA-9A13-6F210DCB6854}" type="pres">
      <dgm:prSet presAssocID="{45C6AA42-6D8C-4FAA-BF87-851869680D4C}" presName="vert1" presStyleCnt="0"/>
      <dgm:spPr/>
    </dgm:pt>
    <dgm:pt modelId="{8EA4AF15-05CF-46C4-8458-CBB8B04F162C}" type="pres">
      <dgm:prSet presAssocID="{1F3E2AA8-4489-44CF-8BBB-BE90FE895CF8}" presName="thickLine" presStyleLbl="alignNode1" presStyleIdx="3" presStyleCnt="5"/>
      <dgm:spPr/>
    </dgm:pt>
    <dgm:pt modelId="{51D70489-2D00-4472-B8A9-F93DB073C7BD}" type="pres">
      <dgm:prSet presAssocID="{1F3E2AA8-4489-44CF-8BBB-BE90FE895CF8}" presName="horz1" presStyleCnt="0"/>
      <dgm:spPr/>
    </dgm:pt>
    <dgm:pt modelId="{FE3150CF-9C94-40A5-AADF-8D10717809A6}" type="pres">
      <dgm:prSet presAssocID="{1F3E2AA8-4489-44CF-8BBB-BE90FE895CF8}" presName="tx1" presStyleLbl="revTx" presStyleIdx="3" presStyleCnt="5"/>
      <dgm:spPr/>
    </dgm:pt>
    <dgm:pt modelId="{1B0C66EC-542C-44C6-8122-2FA48912EA80}" type="pres">
      <dgm:prSet presAssocID="{1F3E2AA8-4489-44CF-8BBB-BE90FE895CF8}" presName="vert1" presStyleCnt="0"/>
      <dgm:spPr/>
    </dgm:pt>
    <dgm:pt modelId="{C2331F47-36F8-4898-9B73-0735492CEE0D}" type="pres">
      <dgm:prSet presAssocID="{7B0AF4B3-F5B1-4D57-859D-616FB00FB479}" presName="thickLine" presStyleLbl="alignNode1" presStyleIdx="4" presStyleCnt="5"/>
      <dgm:spPr/>
    </dgm:pt>
    <dgm:pt modelId="{0B1E8444-650A-4FC7-9BE4-7330480C18C5}" type="pres">
      <dgm:prSet presAssocID="{7B0AF4B3-F5B1-4D57-859D-616FB00FB479}" presName="horz1" presStyleCnt="0"/>
      <dgm:spPr/>
    </dgm:pt>
    <dgm:pt modelId="{1AC1FBAB-0464-4F55-9BBB-05C142DF5923}" type="pres">
      <dgm:prSet presAssocID="{7B0AF4B3-F5B1-4D57-859D-616FB00FB479}" presName="tx1" presStyleLbl="revTx" presStyleIdx="4" presStyleCnt="5"/>
      <dgm:spPr/>
    </dgm:pt>
    <dgm:pt modelId="{050A4CEC-2BAD-4C91-81FA-34CB49346631}" type="pres">
      <dgm:prSet presAssocID="{7B0AF4B3-F5B1-4D57-859D-616FB00FB479}" presName="vert1" presStyleCnt="0"/>
      <dgm:spPr/>
    </dgm:pt>
  </dgm:ptLst>
  <dgm:cxnLst>
    <dgm:cxn modelId="{A0767333-6AC9-4C91-ACE8-EC43C73C1996}" type="presOf" srcId="{48EA8DCA-A220-471B-92A2-72182E9AD16F}" destId="{6B2D72C0-9C40-43AB-8BFB-AF8A2FE2D8D3}" srcOrd="0" destOrd="0" presId="urn:microsoft.com/office/officeart/2008/layout/LinedList"/>
    <dgm:cxn modelId="{A6C4B95B-3EF3-49F6-A88A-2AE61BE79DE5}" srcId="{6B715163-74F5-4E2C-AF6B-508BB2961608}" destId="{2D8DFC08-5BF2-4701-8F0E-809CD0323FD7}" srcOrd="1" destOrd="0" parTransId="{CBE90B04-7FA3-436A-BAF6-520610C53635}" sibTransId="{90D1E60C-FB5C-4FA2-90AF-1CA32FA22425}"/>
    <dgm:cxn modelId="{C09FB361-8F18-45C3-B272-C187DBEC623E}" srcId="{6B715163-74F5-4E2C-AF6B-508BB2961608}" destId="{45C6AA42-6D8C-4FAA-BF87-851869680D4C}" srcOrd="2" destOrd="0" parTransId="{77D83CB4-B5AA-4710-B605-2CB529A9866E}" sibTransId="{D807D471-6A21-45BF-9E64-5147150AE7AA}"/>
    <dgm:cxn modelId="{1547B570-BBC3-463D-AE4F-FE8F159A57AF}" srcId="{6B715163-74F5-4E2C-AF6B-508BB2961608}" destId="{1F3E2AA8-4489-44CF-8BBB-BE90FE895CF8}" srcOrd="3" destOrd="0" parTransId="{B4DA1E7A-55A6-4717-959D-F262CEC169EA}" sibTransId="{1B9926CE-60D2-4869-959A-15BEF39CD113}"/>
    <dgm:cxn modelId="{9E80CA7C-B035-4EDF-8674-29037EC916F4}" srcId="{6B715163-74F5-4E2C-AF6B-508BB2961608}" destId="{48EA8DCA-A220-471B-92A2-72182E9AD16F}" srcOrd="0" destOrd="0" parTransId="{B6D7A287-0390-4EC4-843A-AFE0E29045C7}" sibTransId="{F16BC32F-64F8-44E7-B02E-48F0AF14853B}"/>
    <dgm:cxn modelId="{02B2299C-1272-4C25-890B-F3E9B51FEBFF}" type="presOf" srcId="{45C6AA42-6D8C-4FAA-BF87-851869680D4C}" destId="{D8588EFA-2738-45AC-9E18-C7CC943CCB94}" srcOrd="0" destOrd="0" presId="urn:microsoft.com/office/officeart/2008/layout/LinedList"/>
    <dgm:cxn modelId="{8A6CC9B8-C1E1-44FE-AF45-99E1FAE84EA6}" type="presOf" srcId="{6B715163-74F5-4E2C-AF6B-508BB2961608}" destId="{4042A7CA-F472-491A-86EF-4AC975BE53D6}" srcOrd="0" destOrd="0" presId="urn:microsoft.com/office/officeart/2008/layout/LinedList"/>
    <dgm:cxn modelId="{BD0714DE-2A53-4AA0-9669-CBFBEC1D941D}" type="presOf" srcId="{7B0AF4B3-F5B1-4D57-859D-616FB00FB479}" destId="{1AC1FBAB-0464-4F55-9BBB-05C142DF5923}" srcOrd="0" destOrd="0" presId="urn:microsoft.com/office/officeart/2008/layout/LinedList"/>
    <dgm:cxn modelId="{EC7D97EA-981E-4A95-BBD0-2E1FB156E667}" type="presOf" srcId="{1F3E2AA8-4489-44CF-8BBB-BE90FE895CF8}" destId="{FE3150CF-9C94-40A5-AADF-8D10717809A6}" srcOrd="0" destOrd="0" presId="urn:microsoft.com/office/officeart/2008/layout/LinedList"/>
    <dgm:cxn modelId="{C3A76AFC-8E40-4D63-914C-E46626ABEE21}" srcId="{6B715163-74F5-4E2C-AF6B-508BB2961608}" destId="{7B0AF4B3-F5B1-4D57-859D-616FB00FB479}" srcOrd="4" destOrd="0" parTransId="{47645892-0D7D-411B-92EF-E9F11FDB0EB5}" sibTransId="{83D40199-8C66-4EBC-B82A-49DC078A9A8E}"/>
    <dgm:cxn modelId="{B94C9CFE-BD2E-47C0-88DC-553ADEE0E725}" type="presOf" srcId="{2D8DFC08-5BF2-4701-8F0E-809CD0323FD7}" destId="{685600C1-152A-4215-AB74-67A14C52FEB4}" srcOrd="0" destOrd="0" presId="urn:microsoft.com/office/officeart/2008/layout/LinedList"/>
    <dgm:cxn modelId="{ED692224-C319-4E7A-9E4F-DC539BC4FD5D}" type="presParOf" srcId="{4042A7CA-F472-491A-86EF-4AC975BE53D6}" destId="{85480447-3640-4574-A69B-47E4AFF2E416}" srcOrd="0" destOrd="0" presId="urn:microsoft.com/office/officeart/2008/layout/LinedList"/>
    <dgm:cxn modelId="{9BE8B556-5035-459E-B6F2-6377F3F9DB44}" type="presParOf" srcId="{4042A7CA-F472-491A-86EF-4AC975BE53D6}" destId="{A384F688-E222-4E2C-B358-BDD5D17C8229}" srcOrd="1" destOrd="0" presId="urn:microsoft.com/office/officeart/2008/layout/LinedList"/>
    <dgm:cxn modelId="{4C7F9B6A-D94A-442B-900A-CB0DA45A57EE}" type="presParOf" srcId="{A384F688-E222-4E2C-B358-BDD5D17C8229}" destId="{6B2D72C0-9C40-43AB-8BFB-AF8A2FE2D8D3}" srcOrd="0" destOrd="0" presId="urn:microsoft.com/office/officeart/2008/layout/LinedList"/>
    <dgm:cxn modelId="{CBBB768C-8939-47CC-8B93-11D09103A8A7}" type="presParOf" srcId="{A384F688-E222-4E2C-B358-BDD5D17C8229}" destId="{F8A185D7-09D5-4C0B-8EB2-19F74F5116CB}" srcOrd="1" destOrd="0" presId="urn:microsoft.com/office/officeart/2008/layout/LinedList"/>
    <dgm:cxn modelId="{8A491D30-AB1A-440C-A691-316D8577045D}" type="presParOf" srcId="{4042A7CA-F472-491A-86EF-4AC975BE53D6}" destId="{2FD1D97F-400F-4A83-AD78-9567A38E7420}" srcOrd="2" destOrd="0" presId="urn:microsoft.com/office/officeart/2008/layout/LinedList"/>
    <dgm:cxn modelId="{FE9CC0B2-733E-4ED5-82B6-B2E27D9B0241}" type="presParOf" srcId="{4042A7CA-F472-491A-86EF-4AC975BE53D6}" destId="{13961406-D451-40DA-A5FA-FA4E3708F444}" srcOrd="3" destOrd="0" presId="urn:microsoft.com/office/officeart/2008/layout/LinedList"/>
    <dgm:cxn modelId="{E8C8558E-BF5C-43A3-BAC4-C403A2920A0F}" type="presParOf" srcId="{13961406-D451-40DA-A5FA-FA4E3708F444}" destId="{685600C1-152A-4215-AB74-67A14C52FEB4}" srcOrd="0" destOrd="0" presId="urn:microsoft.com/office/officeart/2008/layout/LinedList"/>
    <dgm:cxn modelId="{B966A828-67C4-455E-9966-91B254DF0055}" type="presParOf" srcId="{13961406-D451-40DA-A5FA-FA4E3708F444}" destId="{30B5A5B4-1746-4A95-A3F8-C350E973BF40}" srcOrd="1" destOrd="0" presId="urn:microsoft.com/office/officeart/2008/layout/LinedList"/>
    <dgm:cxn modelId="{D463A84F-12DA-4322-8D3D-64E85A2DE6F6}" type="presParOf" srcId="{4042A7CA-F472-491A-86EF-4AC975BE53D6}" destId="{7BB145D0-CB49-456F-AF34-67ABB013E87C}" srcOrd="4" destOrd="0" presId="urn:microsoft.com/office/officeart/2008/layout/LinedList"/>
    <dgm:cxn modelId="{FEB109A3-314F-403A-A405-138FA78896DB}" type="presParOf" srcId="{4042A7CA-F472-491A-86EF-4AC975BE53D6}" destId="{C362B2CE-AFC0-4CDC-913D-330CA15BECFC}" srcOrd="5" destOrd="0" presId="urn:microsoft.com/office/officeart/2008/layout/LinedList"/>
    <dgm:cxn modelId="{8AB7D05F-C505-46D6-BA67-B7E0DC403F70}" type="presParOf" srcId="{C362B2CE-AFC0-4CDC-913D-330CA15BECFC}" destId="{D8588EFA-2738-45AC-9E18-C7CC943CCB94}" srcOrd="0" destOrd="0" presId="urn:microsoft.com/office/officeart/2008/layout/LinedList"/>
    <dgm:cxn modelId="{B35E9784-9A56-4303-8173-1F868DCB8382}" type="presParOf" srcId="{C362B2CE-AFC0-4CDC-913D-330CA15BECFC}" destId="{368EA6BB-1BED-41FA-9A13-6F210DCB6854}" srcOrd="1" destOrd="0" presId="urn:microsoft.com/office/officeart/2008/layout/LinedList"/>
    <dgm:cxn modelId="{C27624F7-12ED-49C3-8781-3B550C100231}" type="presParOf" srcId="{4042A7CA-F472-491A-86EF-4AC975BE53D6}" destId="{8EA4AF15-05CF-46C4-8458-CBB8B04F162C}" srcOrd="6" destOrd="0" presId="urn:microsoft.com/office/officeart/2008/layout/LinedList"/>
    <dgm:cxn modelId="{9E7F13EE-34B7-4CA1-A4E2-51B4D8803BD6}" type="presParOf" srcId="{4042A7CA-F472-491A-86EF-4AC975BE53D6}" destId="{51D70489-2D00-4472-B8A9-F93DB073C7BD}" srcOrd="7" destOrd="0" presId="urn:microsoft.com/office/officeart/2008/layout/LinedList"/>
    <dgm:cxn modelId="{29AD0A05-E84E-4B7A-8A34-C934A2F20678}" type="presParOf" srcId="{51D70489-2D00-4472-B8A9-F93DB073C7BD}" destId="{FE3150CF-9C94-40A5-AADF-8D10717809A6}" srcOrd="0" destOrd="0" presId="urn:microsoft.com/office/officeart/2008/layout/LinedList"/>
    <dgm:cxn modelId="{0F559A1B-2C53-48CA-AEC8-75F7F859B374}" type="presParOf" srcId="{51D70489-2D00-4472-B8A9-F93DB073C7BD}" destId="{1B0C66EC-542C-44C6-8122-2FA48912EA80}" srcOrd="1" destOrd="0" presId="urn:microsoft.com/office/officeart/2008/layout/LinedList"/>
    <dgm:cxn modelId="{594E2E9E-C5D3-4055-AF9B-92D95A2E43AB}" type="presParOf" srcId="{4042A7CA-F472-491A-86EF-4AC975BE53D6}" destId="{C2331F47-36F8-4898-9B73-0735492CEE0D}" srcOrd="8" destOrd="0" presId="urn:microsoft.com/office/officeart/2008/layout/LinedList"/>
    <dgm:cxn modelId="{3604E664-0293-4994-93EE-7F30D4262836}" type="presParOf" srcId="{4042A7CA-F472-491A-86EF-4AC975BE53D6}" destId="{0B1E8444-650A-4FC7-9BE4-7330480C18C5}" srcOrd="9" destOrd="0" presId="urn:microsoft.com/office/officeart/2008/layout/LinedList"/>
    <dgm:cxn modelId="{24998117-B7F6-403B-8044-563F653B3AB4}" type="presParOf" srcId="{0B1E8444-650A-4FC7-9BE4-7330480C18C5}" destId="{1AC1FBAB-0464-4F55-9BBB-05C142DF5923}" srcOrd="0" destOrd="0" presId="urn:microsoft.com/office/officeart/2008/layout/LinedList"/>
    <dgm:cxn modelId="{A48CB449-1E0F-4519-AA0B-27ED14B631BF}" type="presParOf" srcId="{0B1E8444-650A-4FC7-9BE4-7330480C18C5}" destId="{050A4CEC-2BAD-4C91-81FA-34CB49346631}"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471A764-987C-4987-83E3-675CCD97345B}" type="doc">
      <dgm:prSet loTypeId="urn:microsoft.com/office/officeart/2008/layout/LinedList" loCatId="list" qsTypeId="urn:microsoft.com/office/officeart/2005/8/quickstyle/simple2" qsCatId="simple" csTypeId="urn:microsoft.com/office/officeart/2005/8/colors/colorful5" csCatId="colorful"/>
      <dgm:spPr/>
      <dgm:t>
        <a:bodyPr/>
        <a:lstStyle/>
        <a:p>
          <a:endParaRPr lang="en-US"/>
        </a:p>
      </dgm:t>
    </dgm:pt>
    <dgm:pt modelId="{41AE7DFE-1707-491C-A96D-1CC0B7CE2067}">
      <dgm:prSet/>
      <dgm:spPr/>
      <dgm:t>
        <a:bodyPr/>
        <a:lstStyle/>
        <a:p>
          <a:r>
            <a:rPr lang="en-US" dirty="0"/>
            <a:t>There has been in Increase in Mortality of Patients</a:t>
          </a:r>
        </a:p>
      </dgm:t>
    </dgm:pt>
    <dgm:pt modelId="{CAC24BE5-DF68-4C72-9527-FF4838EB23E4}" type="parTrans" cxnId="{9AFF77AB-25C5-4AAC-9263-05A321F0065A}">
      <dgm:prSet/>
      <dgm:spPr/>
      <dgm:t>
        <a:bodyPr/>
        <a:lstStyle/>
        <a:p>
          <a:endParaRPr lang="en-US"/>
        </a:p>
      </dgm:t>
    </dgm:pt>
    <dgm:pt modelId="{24E15E41-21D6-4C70-A92F-6AC40AA8982B}" type="sibTrans" cxnId="{9AFF77AB-25C5-4AAC-9263-05A321F0065A}">
      <dgm:prSet/>
      <dgm:spPr/>
      <dgm:t>
        <a:bodyPr/>
        <a:lstStyle/>
        <a:p>
          <a:endParaRPr lang="en-US"/>
        </a:p>
      </dgm:t>
    </dgm:pt>
    <dgm:pt modelId="{D9970716-06EF-45A0-93BD-663B55B42F16}">
      <dgm:prSet/>
      <dgm:spPr/>
      <dgm:t>
        <a:bodyPr/>
        <a:lstStyle/>
        <a:p>
          <a:pPr rtl="0"/>
          <a:r>
            <a:rPr lang="en-US" dirty="0"/>
            <a:t>Healthcare Sectors have been paying “Emergency” Pay</a:t>
          </a:r>
          <a:r>
            <a:rPr lang="en-US" dirty="0">
              <a:latin typeface="Calibri Light" panose="020F0302020204030204"/>
            </a:rPr>
            <a:t> </a:t>
          </a:r>
          <a:endParaRPr lang="en-US" dirty="0"/>
        </a:p>
      </dgm:t>
    </dgm:pt>
    <dgm:pt modelId="{8652A9C9-1722-41D9-958D-66809A808A82}" type="parTrans" cxnId="{9C0255C4-21BD-4BA8-AE5A-CF46A1CD22F9}">
      <dgm:prSet/>
      <dgm:spPr/>
      <dgm:t>
        <a:bodyPr/>
        <a:lstStyle/>
        <a:p>
          <a:endParaRPr lang="en-US"/>
        </a:p>
      </dgm:t>
    </dgm:pt>
    <dgm:pt modelId="{77C5DF49-E8B3-4510-A1FA-646937E5EA06}" type="sibTrans" cxnId="{9C0255C4-21BD-4BA8-AE5A-CF46A1CD22F9}">
      <dgm:prSet/>
      <dgm:spPr/>
      <dgm:t>
        <a:bodyPr/>
        <a:lstStyle/>
        <a:p>
          <a:endParaRPr lang="en-US"/>
        </a:p>
      </dgm:t>
    </dgm:pt>
    <dgm:pt modelId="{C68D015B-7499-442C-935B-7E0DB6FFDD6F}">
      <dgm:prSet/>
      <dgm:spPr/>
      <dgm:t>
        <a:bodyPr/>
        <a:lstStyle/>
        <a:p>
          <a:r>
            <a:rPr lang="en-US" dirty="0"/>
            <a:t>Hospitals have inadequate Healthcare Staff</a:t>
          </a:r>
        </a:p>
      </dgm:t>
    </dgm:pt>
    <dgm:pt modelId="{4C9C740B-BB2B-4AD2-A35D-51B9D4C577EA}" type="parTrans" cxnId="{6646250C-901D-4527-BEE5-01599A8F97EA}">
      <dgm:prSet/>
      <dgm:spPr/>
      <dgm:t>
        <a:bodyPr/>
        <a:lstStyle/>
        <a:p>
          <a:endParaRPr lang="en-US"/>
        </a:p>
      </dgm:t>
    </dgm:pt>
    <dgm:pt modelId="{B1DBB61F-73FA-4873-8286-A8CB97FDCE64}" type="sibTrans" cxnId="{6646250C-901D-4527-BEE5-01599A8F97EA}">
      <dgm:prSet/>
      <dgm:spPr/>
      <dgm:t>
        <a:bodyPr/>
        <a:lstStyle/>
        <a:p>
          <a:endParaRPr lang="en-US"/>
        </a:p>
      </dgm:t>
    </dgm:pt>
    <dgm:pt modelId="{F0D3D940-9EAE-4434-92C1-183832010337}" type="pres">
      <dgm:prSet presAssocID="{B471A764-987C-4987-83E3-675CCD97345B}" presName="vert0" presStyleCnt="0">
        <dgm:presLayoutVars>
          <dgm:dir/>
          <dgm:animOne val="branch"/>
          <dgm:animLvl val="lvl"/>
        </dgm:presLayoutVars>
      </dgm:prSet>
      <dgm:spPr/>
    </dgm:pt>
    <dgm:pt modelId="{FC1C9A3F-D91A-4FD9-8A31-40A94D82583B}" type="pres">
      <dgm:prSet presAssocID="{41AE7DFE-1707-491C-A96D-1CC0B7CE2067}" presName="thickLine" presStyleLbl="alignNode1" presStyleIdx="0" presStyleCnt="3"/>
      <dgm:spPr/>
    </dgm:pt>
    <dgm:pt modelId="{F28704B4-53A2-4A05-8A93-5F45ABBD1C2C}" type="pres">
      <dgm:prSet presAssocID="{41AE7DFE-1707-491C-A96D-1CC0B7CE2067}" presName="horz1" presStyleCnt="0"/>
      <dgm:spPr/>
    </dgm:pt>
    <dgm:pt modelId="{E3C8CF62-D029-4E67-A503-23A2BAD40A58}" type="pres">
      <dgm:prSet presAssocID="{41AE7DFE-1707-491C-A96D-1CC0B7CE2067}" presName="tx1" presStyleLbl="revTx" presStyleIdx="0" presStyleCnt="3"/>
      <dgm:spPr/>
    </dgm:pt>
    <dgm:pt modelId="{60FE0056-A0D3-4378-A74B-DD9FB49A6AEF}" type="pres">
      <dgm:prSet presAssocID="{41AE7DFE-1707-491C-A96D-1CC0B7CE2067}" presName="vert1" presStyleCnt="0"/>
      <dgm:spPr/>
    </dgm:pt>
    <dgm:pt modelId="{EABBB9D0-4C55-49FD-86BC-DF59FE580A40}" type="pres">
      <dgm:prSet presAssocID="{D9970716-06EF-45A0-93BD-663B55B42F16}" presName="thickLine" presStyleLbl="alignNode1" presStyleIdx="1" presStyleCnt="3"/>
      <dgm:spPr/>
    </dgm:pt>
    <dgm:pt modelId="{235EFCD2-BA62-4FA8-A815-E32F39FC0A45}" type="pres">
      <dgm:prSet presAssocID="{D9970716-06EF-45A0-93BD-663B55B42F16}" presName="horz1" presStyleCnt="0"/>
      <dgm:spPr/>
    </dgm:pt>
    <dgm:pt modelId="{941FE8FD-462A-448F-8219-38D6836075E4}" type="pres">
      <dgm:prSet presAssocID="{D9970716-06EF-45A0-93BD-663B55B42F16}" presName="tx1" presStyleLbl="revTx" presStyleIdx="1" presStyleCnt="3"/>
      <dgm:spPr/>
    </dgm:pt>
    <dgm:pt modelId="{E8D1A1DD-604A-43EF-9F6F-8055D428C050}" type="pres">
      <dgm:prSet presAssocID="{D9970716-06EF-45A0-93BD-663B55B42F16}" presName="vert1" presStyleCnt="0"/>
      <dgm:spPr/>
    </dgm:pt>
    <dgm:pt modelId="{6F8D3F45-21B2-4FB9-AD32-A02EB20924BC}" type="pres">
      <dgm:prSet presAssocID="{C68D015B-7499-442C-935B-7E0DB6FFDD6F}" presName="thickLine" presStyleLbl="alignNode1" presStyleIdx="2" presStyleCnt="3"/>
      <dgm:spPr/>
    </dgm:pt>
    <dgm:pt modelId="{4A1ED481-420E-4A2A-A47F-C270EF432DFD}" type="pres">
      <dgm:prSet presAssocID="{C68D015B-7499-442C-935B-7E0DB6FFDD6F}" presName="horz1" presStyleCnt="0"/>
      <dgm:spPr/>
    </dgm:pt>
    <dgm:pt modelId="{3A353A8A-6AD5-4DF2-8370-66F436A0A836}" type="pres">
      <dgm:prSet presAssocID="{C68D015B-7499-442C-935B-7E0DB6FFDD6F}" presName="tx1" presStyleLbl="revTx" presStyleIdx="2" presStyleCnt="3"/>
      <dgm:spPr/>
    </dgm:pt>
    <dgm:pt modelId="{F6569D3E-A71A-468B-910C-D6EFB2C606EB}" type="pres">
      <dgm:prSet presAssocID="{C68D015B-7499-442C-935B-7E0DB6FFDD6F}" presName="vert1" presStyleCnt="0"/>
      <dgm:spPr/>
    </dgm:pt>
  </dgm:ptLst>
  <dgm:cxnLst>
    <dgm:cxn modelId="{6646250C-901D-4527-BEE5-01599A8F97EA}" srcId="{B471A764-987C-4987-83E3-675CCD97345B}" destId="{C68D015B-7499-442C-935B-7E0DB6FFDD6F}" srcOrd="2" destOrd="0" parTransId="{4C9C740B-BB2B-4AD2-A35D-51B9D4C577EA}" sibTransId="{B1DBB61F-73FA-4873-8286-A8CB97FDCE64}"/>
    <dgm:cxn modelId="{7610F95D-4AA9-4117-A43C-591DA10BB04C}" type="presOf" srcId="{41AE7DFE-1707-491C-A96D-1CC0B7CE2067}" destId="{E3C8CF62-D029-4E67-A503-23A2BAD40A58}" srcOrd="0" destOrd="0" presId="urn:microsoft.com/office/officeart/2008/layout/LinedList"/>
    <dgm:cxn modelId="{E3B7E28F-37B6-4727-911D-92E81E41D5C0}" type="presOf" srcId="{C68D015B-7499-442C-935B-7E0DB6FFDD6F}" destId="{3A353A8A-6AD5-4DF2-8370-66F436A0A836}" srcOrd="0" destOrd="0" presId="urn:microsoft.com/office/officeart/2008/layout/LinedList"/>
    <dgm:cxn modelId="{9AFF77AB-25C5-4AAC-9263-05A321F0065A}" srcId="{B471A764-987C-4987-83E3-675CCD97345B}" destId="{41AE7DFE-1707-491C-A96D-1CC0B7CE2067}" srcOrd="0" destOrd="0" parTransId="{CAC24BE5-DF68-4C72-9527-FF4838EB23E4}" sibTransId="{24E15E41-21D6-4C70-A92F-6AC40AA8982B}"/>
    <dgm:cxn modelId="{EA32BEB0-8DC7-4126-ACC9-AD0AF02466C2}" type="presOf" srcId="{B471A764-987C-4987-83E3-675CCD97345B}" destId="{F0D3D940-9EAE-4434-92C1-183832010337}" srcOrd="0" destOrd="0" presId="urn:microsoft.com/office/officeart/2008/layout/LinedList"/>
    <dgm:cxn modelId="{9C0255C4-21BD-4BA8-AE5A-CF46A1CD22F9}" srcId="{B471A764-987C-4987-83E3-675CCD97345B}" destId="{D9970716-06EF-45A0-93BD-663B55B42F16}" srcOrd="1" destOrd="0" parTransId="{8652A9C9-1722-41D9-958D-66809A808A82}" sibTransId="{77C5DF49-E8B3-4510-A1FA-646937E5EA06}"/>
    <dgm:cxn modelId="{8FA057F7-8614-4E36-B140-76A9ECEA4C03}" type="presOf" srcId="{D9970716-06EF-45A0-93BD-663B55B42F16}" destId="{941FE8FD-462A-448F-8219-38D6836075E4}" srcOrd="0" destOrd="0" presId="urn:microsoft.com/office/officeart/2008/layout/LinedList"/>
    <dgm:cxn modelId="{B1C59213-702C-41E1-A0D4-E8A3C2EF2411}" type="presParOf" srcId="{F0D3D940-9EAE-4434-92C1-183832010337}" destId="{FC1C9A3F-D91A-4FD9-8A31-40A94D82583B}" srcOrd="0" destOrd="0" presId="urn:microsoft.com/office/officeart/2008/layout/LinedList"/>
    <dgm:cxn modelId="{D8519A7D-933E-4C34-9D7E-ED87D691E10F}" type="presParOf" srcId="{F0D3D940-9EAE-4434-92C1-183832010337}" destId="{F28704B4-53A2-4A05-8A93-5F45ABBD1C2C}" srcOrd="1" destOrd="0" presId="urn:microsoft.com/office/officeart/2008/layout/LinedList"/>
    <dgm:cxn modelId="{115943EF-F123-4B15-A1CB-0577A40336E5}" type="presParOf" srcId="{F28704B4-53A2-4A05-8A93-5F45ABBD1C2C}" destId="{E3C8CF62-D029-4E67-A503-23A2BAD40A58}" srcOrd="0" destOrd="0" presId="urn:microsoft.com/office/officeart/2008/layout/LinedList"/>
    <dgm:cxn modelId="{02F0D167-05CF-4F73-BB5F-9535A8DE771B}" type="presParOf" srcId="{F28704B4-53A2-4A05-8A93-5F45ABBD1C2C}" destId="{60FE0056-A0D3-4378-A74B-DD9FB49A6AEF}" srcOrd="1" destOrd="0" presId="urn:microsoft.com/office/officeart/2008/layout/LinedList"/>
    <dgm:cxn modelId="{06417F3F-9B9D-4CEF-979F-24E2D16F4BCD}" type="presParOf" srcId="{F0D3D940-9EAE-4434-92C1-183832010337}" destId="{EABBB9D0-4C55-49FD-86BC-DF59FE580A40}" srcOrd="2" destOrd="0" presId="urn:microsoft.com/office/officeart/2008/layout/LinedList"/>
    <dgm:cxn modelId="{1B89A931-05DE-40CF-A4EE-7E69362A6D64}" type="presParOf" srcId="{F0D3D940-9EAE-4434-92C1-183832010337}" destId="{235EFCD2-BA62-4FA8-A815-E32F39FC0A45}" srcOrd="3" destOrd="0" presId="urn:microsoft.com/office/officeart/2008/layout/LinedList"/>
    <dgm:cxn modelId="{08685683-EB19-442A-BD54-62125DFF6EFD}" type="presParOf" srcId="{235EFCD2-BA62-4FA8-A815-E32F39FC0A45}" destId="{941FE8FD-462A-448F-8219-38D6836075E4}" srcOrd="0" destOrd="0" presId="urn:microsoft.com/office/officeart/2008/layout/LinedList"/>
    <dgm:cxn modelId="{DD7FE0DA-E47F-4D2E-BB52-175B9024744D}" type="presParOf" srcId="{235EFCD2-BA62-4FA8-A815-E32F39FC0A45}" destId="{E8D1A1DD-604A-43EF-9F6F-8055D428C050}" srcOrd="1" destOrd="0" presId="urn:microsoft.com/office/officeart/2008/layout/LinedList"/>
    <dgm:cxn modelId="{BFE524C1-4C2D-41AB-828C-3856ABA2EA18}" type="presParOf" srcId="{F0D3D940-9EAE-4434-92C1-183832010337}" destId="{6F8D3F45-21B2-4FB9-AD32-A02EB20924BC}" srcOrd="4" destOrd="0" presId="urn:microsoft.com/office/officeart/2008/layout/LinedList"/>
    <dgm:cxn modelId="{26A55474-3FC0-4AAA-B897-5B5506FCAC94}" type="presParOf" srcId="{F0D3D940-9EAE-4434-92C1-183832010337}" destId="{4A1ED481-420E-4A2A-A47F-C270EF432DFD}" srcOrd="5" destOrd="0" presId="urn:microsoft.com/office/officeart/2008/layout/LinedList"/>
    <dgm:cxn modelId="{6EC0288A-6D08-48A6-8D5D-9C1EDD047FB0}" type="presParOf" srcId="{4A1ED481-420E-4A2A-A47F-C270EF432DFD}" destId="{3A353A8A-6AD5-4DF2-8370-66F436A0A836}" srcOrd="0" destOrd="0" presId="urn:microsoft.com/office/officeart/2008/layout/LinedList"/>
    <dgm:cxn modelId="{72E3C313-93E2-45FD-93E2-DEDD9154FD5A}" type="presParOf" srcId="{4A1ED481-420E-4A2A-A47F-C270EF432DFD}" destId="{F6569D3E-A71A-468B-910C-D6EFB2C606EB}"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07AF428-254C-4A0C-BC0D-1999EE39980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F7678BA-FB72-4FE3-8F37-5AA87DB84D69}">
      <dgm:prSet/>
      <dgm:spPr/>
      <dgm:t>
        <a:bodyPr/>
        <a:lstStyle/>
        <a:p>
          <a:r>
            <a:rPr lang="en-GB"/>
            <a:t>Fishbone diagram: used to give visual representation to the concept of </a:t>
          </a:r>
          <a:r>
            <a:rPr lang="en-GB" b="1"/>
            <a:t>cause-and-effect</a:t>
          </a:r>
          <a:r>
            <a:rPr lang="en-GB"/>
            <a:t>, it is mainly used to identify problems and their causes to help find solutions.</a:t>
          </a:r>
          <a:endParaRPr lang="en-US"/>
        </a:p>
      </dgm:t>
    </dgm:pt>
    <dgm:pt modelId="{D90F7C53-09B6-4022-A766-52E6F06190DB}" type="parTrans" cxnId="{8163AE63-2F5B-44C4-ACFB-B4C471FD6453}">
      <dgm:prSet/>
      <dgm:spPr/>
      <dgm:t>
        <a:bodyPr/>
        <a:lstStyle/>
        <a:p>
          <a:endParaRPr lang="en-US"/>
        </a:p>
      </dgm:t>
    </dgm:pt>
    <dgm:pt modelId="{A1BF9FA4-9110-4785-9476-A891128035D0}" type="sibTrans" cxnId="{8163AE63-2F5B-44C4-ACFB-B4C471FD6453}">
      <dgm:prSet/>
      <dgm:spPr/>
      <dgm:t>
        <a:bodyPr/>
        <a:lstStyle/>
        <a:p>
          <a:endParaRPr lang="en-US"/>
        </a:p>
      </dgm:t>
    </dgm:pt>
    <dgm:pt modelId="{7E9D3350-5B62-4F60-88E0-719224907683}">
      <dgm:prSet/>
      <dgm:spPr/>
      <dgm:t>
        <a:bodyPr/>
        <a:lstStyle/>
        <a:p>
          <a:r>
            <a:rPr lang="en-GB"/>
            <a:t>A  </a:t>
          </a:r>
          <a:r>
            <a:rPr lang="en-GB" b="1"/>
            <a:t>fishbone diagram</a:t>
          </a:r>
          <a:r>
            <a:rPr lang="en-GB"/>
            <a:t> is a scheme that is used to interpret cause and effect. The diagram was nicknamed the fishbone diagram because of its shape, a structure with branches that contain causes that stem from a central line that points to a problem. The overall diagram helps to organize ideas into categories to better understand their effect on the main problem.</a:t>
          </a:r>
          <a:endParaRPr lang="en-US"/>
        </a:p>
      </dgm:t>
    </dgm:pt>
    <dgm:pt modelId="{06B35C17-5DD6-49DA-9B9B-9D74391888C0}" type="parTrans" cxnId="{C9CA8C1C-C4BC-4FEC-A647-8C1E2DB2B185}">
      <dgm:prSet/>
      <dgm:spPr/>
      <dgm:t>
        <a:bodyPr/>
        <a:lstStyle/>
        <a:p>
          <a:endParaRPr lang="en-US"/>
        </a:p>
      </dgm:t>
    </dgm:pt>
    <dgm:pt modelId="{60DCA18D-93D3-40AC-98F8-3373FB4F0A0E}" type="sibTrans" cxnId="{C9CA8C1C-C4BC-4FEC-A647-8C1E2DB2B185}">
      <dgm:prSet/>
      <dgm:spPr/>
      <dgm:t>
        <a:bodyPr/>
        <a:lstStyle/>
        <a:p>
          <a:endParaRPr lang="en-US"/>
        </a:p>
      </dgm:t>
    </dgm:pt>
    <dgm:pt modelId="{2DB92DB4-B7A2-4B37-BB86-3F1E86E3A614}" type="pres">
      <dgm:prSet presAssocID="{B07AF428-254C-4A0C-BC0D-1999EE39980A}" presName="root" presStyleCnt="0">
        <dgm:presLayoutVars>
          <dgm:dir/>
          <dgm:resizeHandles val="exact"/>
        </dgm:presLayoutVars>
      </dgm:prSet>
      <dgm:spPr/>
    </dgm:pt>
    <dgm:pt modelId="{82205BE1-0720-4ED1-89B1-2B7DCF33A90A}" type="pres">
      <dgm:prSet presAssocID="{FF7678BA-FB72-4FE3-8F37-5AA87DB84D69}" presName="compNode" presStyleCnt="0"/>
      <dgm:spPr/>
    </dgm:pt>
    <dgm:pt modelId="{15B4782D-EDBC-48FB-A2F6-BE72E24936DF}" type="pres">
      <dgm:prSet presAssocID="{FF7678BA-FB72-4FE3-8F37-5AA87DB84D69}" presName="bgRect" presStyleLbl="bgShp" presStyleIdx="0" presStyleCnt="2"/>
      <dgm:spPr/>
    </dgm:pt>
    <dgm:pt modelId="{2DB128CA-E025-4815-8CF1-7F873B3694E3}" type="pres">
      <dgm:prSet presAssocID="{FF7678BA-FB72-4FE3-8F37-5AA87DB84D6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orkflow"/>
        </a:ext>
      </dgm:extLst>
    </dgm:pt>
    <dgm:pt modelId="{21396A63-F529-4ABA-B1DB-58A55D31F6B8}" type="pres">
      <dgm:prSet presAssocID="{FF7678BA-FB72-4FE3-8F37-5AA87DB84D69}" presName="spaceRect" presStyleCnt="0"/>
      <dgm:spPr/>
    </dgm:pt>
    <dgm:pt modelId="{16BDF142-90E4-453E-B39B-580E37994EF8}" type="pres">
      <dgm:prSet presAssocID="{FF7678BA-FB72-4FE3-8F37-5AA87DB84D69}" presName="parTx" presStyleLbl="revTx" presStyleIdx="0" presStyleCnt="2">
        <dgm:presLayoutVars>
          <dgm:chMax val="0"/>
          <dgm:chPref val="0"/>
        </dgm:presLayoutVars>
      </dgm:prSet>
      <dgm:spPr/>
    </dgm:pt>
    <dgm:pt modelId="{B59F7677-1197-4339-BE5D-579FB04434B0}" type="pres">
      <dgm:prSet presAssocID="{A1BF9FA4-9110-4785-9476-A891128035D0}" presName="sibTrans" presStyleCnt="0"/>
      <dgm:spPr/>
    </dgm:pt>
    <dgm:pt modelId="{773842FC-C4EA-4FEE-8512-5E86EB9042D0}" type="pres">
      <dgm:prSet presAssocID="{7E9D3350-5B62-4F60-88E0-719224907683}" presName="compNode" presStyleCnt="0"/>
      <dgm:spPr/>
    </dgm:pt>
    <dgm:pt modelId="{823B240F-ECB3-4A8C-AB96-97B24C922C68}" type="pres">
      <dgm:prSet presAssocID="{7E9D3350-5B62-4F60-88E0-719224907683}" presName="bgRect" presStyleLbl="bgShp" presStyleIdx="1" presStyleCnt="2"/>
      <dgm:spPr/>
    </dgm:pt>
    <dgm:pt modelId="{BF29F537-AA7E-45B0-B72F-290CA2FB5E6A}" type="pres">
      <dgm:prSet presAssocID="{7E9D3350-5B62-4F60-88E0-71922490768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44C53B62-6C81-4B4C-A65F-81219FFF30B6}" type="pres">
      <dgm:prSet presAssocID="{7E9D3350-5B62-4F60-88E0-719224907683}" presName="spaceRect" presStyleCnt="0"/>
      <dgm:spPr/>
    </dgm:pt>
    <dgm:pt modelId="{2882B6D3-BCEA-4941-A257-9EDC6356EF8C}" type="pres">
      <dgm:prSet presAssocID="{7E9D3350-5B62-4F60-88E0-719224907683}" presName="parTx" presStyleLbl="revTx" presStyleIdx="1" presStyleCnt="2">
        <dgm:presLayoutVars>
          <dgm:chMax val="0"/>
          <dgm:chPref val="0"/>
        </dgm:presLayoutVars>
      </dgm:prSet>
      <dgm:spPr/>
    </dgm:pt>
  </dgm:ptLst>
  <dgm:cxnLst>
    <dgm:cxn modelId="{C9CA8C1C-C4BC-4FEC-A647-8C1E2DB2B185}" srcId="{B07AF428-254C-4A0C-BC0D-1999EE39980A}" destId="{7E9D3350-5B62-4F60-88E0-719224907683}" srcOrd="1" destOrd="0" parTransId="{06B35C17-5DD6-49DA-9B9B-9D74391888C0}" sibTransId="{60DCA18D-93D3-40AC-98F8-3373FB4F0A0E}"/>
    <dgm:cxn modelId="{8163AE63-2F5B-44C4-ACFB-B4C471FD6453}" srcId="{B07AF428-254C-4A0C-BC0D-1999EE39980A}" destId="{FF7678BA-FB72-4FE3-8F37-5AA87DB84D69}" srcOrd="0" destOrd="0" parTransId="{D90F7C53-09B6-4022-A766-52E6F06190DB}" sibTransId="{A1BF9FA4-9110-4785-9476-A891128035D0}"/>
    <dgm:cxn modelId="{E545129E-B0ED-409F-B83C-91245338B2A3}" type="presOf" srcId="{7E9D3350-5B62-4F60-88E0-719224907683}" destId="{2882B6D3-BCEA-4941-A257-9EDC6356EF8C}" srcOrd="0" destOrd="0" presId="urn:microsoft.com/office/officeart/2018/2/layout/IconVerticalSolidList"/>
    <dgm:cxn modelId="{B4913CB7-92C9-4C7F-A9A9-01E26F3A1F71}" type="presOf" srcId="{FF7678BA-FB72-4FE3-8F37-5AA87DB84D69}" destId="{16BDF142-90E4-453E-B39B-580E37994EF8}" srcOrd="0" destOrd="0" presId="urn:microsoft.com/office/officeart/2018/2/layout/IconVerticalSolidList"/>
    <dgm:cxn modelId="{434C4CD5-640C-4677-A972-5C31F40B791C}" type="presOf" srcId="{B07AF428-254C-4A0C-BC0D-1999EE39980A}" destId="{2DB92DB4-B7A2-4B37-BB86-3F1E86E3A614}" srcOrd="0" destOrd="0" presId="urn:microsoft.com/office/officeart/2018/2/layout/IconVerticalSolidList"/>
    <dgm:cxn modelId="{EBCF0B3E-BCDB-43B5-82D6-30A1806E7C05}" type="presParOf" srcId="{2DB92DB4-B7A2-4B37-BB86-3F1E86E3A614}" destId="{82205BE1-0720-4ED1-89B1-2B7DCF33A90A}" srcOrd="0" destOrd="0" presId="urn:microsoft.com/office/officeart/2018/2/layout/IconVerticalSolidList"/>
    <dgm:cxn modelId="{D72FA9AD-32B4-44BA-84CC-200E51A76DE3}" type="presParOf" srcId="{82205BE1-0720-4ED1-89B1-2B7DCF33A90A}" destId="{15B4782D-EDBC-48FB-A2F6-BE72E24936DF}" srcOrd="0" destOrd="0" presId="urn:microsoft.com/office/officeart/2018/2/layout/IconVerticalSolidList"/>
    <dgm:cxn modelId="{02F71C71-F846-40AA-A2CD-13CF745837C0}" type="presParOf" srcId="{82205BE1-0720-4ED1-89B1-2B7DCF33A90A}" destId="{2DB128CA-E025-4815-8CF1-7F873B3694E3}" srcOrd="1" destOrd="0" presId="urn:microsoft.com/office/officeart/2018/2/layout/IconVerticalSolidList"/>
    <dgm:cxn modelId="{1F9BBEE4-48F9-4E42-AA99-538AA48DDD78}" type="presParOf" srcId="{82205BE1-0720-4ED1-89B1-2B7DCF33A90A}" destId="{21396A63-F529-4ABA-B1DB-58A55D31F6B8}" srcOrd="2" destOrd="0" presId="urn:microsoft.com/office/officeart/2018/2/layout/IconVerticalSolidList"/>
    <dgm:cxn modelId="{84AC3F51-8951-4DAD-8FB9-DB73D5162F69}" type="presParOf" srcId="{82205BE1-0720-4ED1-89B1-2B7DCF33A90A}" destId="{16BDF142-90E4-453E-B39B-580E37994EF8}" srcOrd="3" destOrd="0" presId="urn:microsoft.com/office/officeart/2018/2/layout/IconVerticalSolidList"/>
    <dgm:cxn modelId="{151576F1-AC7A-4A29-8B69-12B9475C6849}" type="presParOf" srcId="{2DB92DB4-B7A2-4B37-BB86-3F1E86E3A614}" destId="{B59F7677-1197-4339-BE5D-579FB04434B0}" srcOrd="1" destOrd="0" presId="urn:microsoft.com/office/officeart/2018/2/layout/IconVerticalSolidList"/>
    <dgm:cxn modelId="{BE6919C6-DFF0-417F-B74E-CFD2847F7119}" type="presParOf" srcId="{2DB92DB4-B7A2-4B37-BB86-3F1E86E3A614}" destId="{773842FC-C4EA-4FEE-8512-5E86EB9042D0}" srcOrd="2" destOrd="0" presId="urn:microsoft.com/office/officeart/2018/2/layout/IconVerticalSolidList"/>
    <dgm:cxn modelId="{1411469C-0CD6-4ECF-9CD8-36AC9E4790E0}" type="presParOf" srcId="{773842FC-C4EA-4FEE-8512-5E86EB9042D0}" destId="{823B240F-ECB3-4A8C-AB96-97B24C922C68}" srcOrd="0" destOrd="0" presId="urn:microsoft.com/office/officeart/2018/2/layout/IconVerticalSolidList"/>
    <dgm:cxn modelId="{21EABC9D-5778-403C-A8A3-C69B5F500C55}" type="presParOf" srcId="{773842FC-C4EA-4FEE-8512-5E86EB9042D0}" destId="{BF29F537-AA7E-45B0-B72F-290CA2FB5E6A}" srcOrd="1" destOrd="0" presId="urn:microsoft.com/office/officeart/2018/2/layout/IconVerticalSolidList"/>
    <dgm:cxn modelId="{3C7CE0CB-EAD2-482B-8B87-F95B1980837E}" type="presParOf" srcId="{773842FC-C4EA-4FEE-8512-5E86EB9042D0}" destId="{44C53B62-6C81-4B4C-A65F-81219FFF30B6}" srcOrd="2" destOrd="0" presId="urn:microsoft.com/office/officeart/2018/2/layout/IconVerticalSolidList"/>
    <dgm:cxn modelId="{EF2A7787-A7FF-4632-A38B-40705E655899}" type="presParOf" srcId="{773842FC-C4EA-4FEE-8512-5E86EB9042D0}" destId="{2882B6D3-BCEA-4941-A257-9EDC6356EF8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8A81535-2D72-4ED4-A63E-494CD09B09D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1B218D0-0DAD-4FEB-AC4E-917A8F86C4BC}">
      <dgm:prSet/>
      <dgm:spPr/>
      <dgm:t>
        <a:bodyPr/>
        <a:lstStyle/>
        <a:p>
          <a:pPr>
            <a:lnSpc>
              <a:spcPct val="100000"/>
            </a:lnSpc>
          </a:pPr>
          <a:r>
            <a:rPr lang="en-US"/>
            <a:t>Think of Learning Extra on Advanced Nursing Practices </a:t>
          </a:r>
        </a:p>
      </dgm:t>
    </dgm:pt>
    <dgm:pt modelId="{E8E748FA-6404-4A78-9A01-3276E16D07ED}" type="parTrans" cxnId="{83935DBC-B22F-435A-8F2D-725C141199E4}">
      <dgm:prSet/>
      <dgm:spPr/>
      <dgm:t>
        <a:bodyPr/>
        <a:lstStyle/>
        <a:p>
          <a:endParaRPr lang="en-US"/>
        </a:p>
      </dgm:t>
    </dgm:pt>
    <dgm:pt modelId="{0B6400A2-7B3A-43CA-A371-84EE8309E9CA}" type="sibTrans" cxnId="{83935DBC-B22F-435A-8F2D-725C141199E4}">
      <dgm:prSet/>
      <dgm:spPr/>
      <dgm:t>
        <a:bodyPr/>
        <a:lstStyle/>
        <a:p>
          <a:endParaRPr lang="en-US"/>
        </a:p>
      </dgm:t>
    </dgm:pt>
    <dgm:pt modelId="{102D56B5-8400-4984-A076-2181435156CE}">
      <dgm:prSet/>
      <dgm:spPr/>
      <dgm:t>
        <a:bodyPr/>
        <a:lstStyle/>
        <a:p>
          <a:pPr>
            <a:lnSpc>
              <a:spcPct val="100000"/>
            </a:lnSpc>
          </a:pPr>
          <a:r>
            <a:rPr lang="en-US"/>
            <a:t>Endeavor to Become Gen Z/Millennial Destination </a:t>
          </a:r>
        </a:p>
      </dgm:t>
    </dgm:pt>
    <dgm:pt modelId="{EB583811-5A8F-4142-95BF-F023B6997462}" type="parTrans" cxnId="{8C1019FE-A8CA-48CB-B706-D208AEB003BA}">
      <dgm:prSet/>
      <dgm:spPr/>
      <dgm:t>
        <a:bodyPr/>
        <a:lstStyle/>
        <a:p>
          <a:endParaRPr lang="en-US"/>
        </a:p>
      </dgm:t>
    </dgm:pt>
    <dgm:pt modelId="{5006AC10-E90C-4391-B6EF-789305C08F8B}" type="sibTrans" cxnId="{8C1019FE-A8CA-48CB-B706-D208AEB003BA}">
      <dgm:prSet/>
      <dgm:spPr/>
      <dgm:t>
        <a:bodyPr/>
        <a:lstStyle/>
        <a:p>
          <a:endParaRPr lang="en-US"/>
        </a:p>
      </dgm:t>
    </dgm:pt>
    <dgm:pt modelId="{DC250B31-A29A-472C-A903-EB3FDCEAD8B6}">
      <dgm:prSet/>
      <dgm:spPr/>
      <dgm:t>
        <a:bodyPr/>
        <a:lstStyle/>
        <a:p>
          <a:pPr>
            <a:lnSpc>
              <a:spcPct val="100000"/>
            </a:lnSpc>
          </a:pPr>
          <a:r>
            <a:rPr lang="en-US"/>
            <a:t>Integrate Strategic Planning with Workforce Planning </a:t>
          </a:r>
        </a:p>
      </dgm:t>
    </dgm:pt>
    <dgm:pt modelId="{B40CC100-A14A-459E-857F-2D4C9B8F707F}" type="parTrans" cxnId="{B956A9CC-B7B9-4F71-BC17-F998B1EBD9F9}">
      <dgm:prSet/>
      <dgm:spPr/>
      <dgm:t>
        <a:bodyPr/>
        <a:lstStyle/>
        <a:p>
          <a:endParaRPr lang="en-US"/>
        </a:p>
      </dgm:t>
    </dgm:pt>
    <dgm:pt modelId="{5FC9771C-239F-4625-84FE-6023306C973A}" type="sibTrans" cxnId="{B956A9CC-B7B9-4F71-BC17-F998B1EBD9F9}">
      <dgm:prSet/>
      <dgm:spPr/>
      <dgm:t>
        <a:bodyPr/>
        <a:lstStyle/>
        <a:p>
          <a:endParaRPr lang="en-US"/>
        </a:p>
      </dgm:t>
    </dgm:pt>
    <dgm:pt modelId="{FE09177D-6670-4BE2-900C-C5373BFF35BA}">
      <dgm:prSet/>
      <dgm:spPr/>
      <dgm:t>
        <a:bodyPr/>
        <a:lstStyle/>
        <a:p>
          <a:pPr>
            <a:lnSpc>
              <a:spcPct val="100000"/>
            </a:lnSpc>
          </a:pPr>
          <a:r>
            <a:rPr lang="en-US"/>
            <a:t>Solutioon to Implement</a:t>
          </a:r>
        </a:p>
      </dgm:t>
    </dgm:pt>
    <dgm:pt modelId="{A0CA8D0A-A8B1-4F32-8A63-88EF9EB3E669}" type="parTrans" cxnId="{A8CB1C47-B4D9-4618-BC33-B435C111F6EE}">
      <dgm:prSet/>
      <dgm:spPr/>
      <dgm:t>
        <a:bodyPr/>
        <a:lstStyle/>
        <a:p>
          <a:endParaRPr lang="en-US"/>
        </a:p>
      </dgm:t>
    </dgm:pt>
    <dgm:pt modelId="{D96FD7BE-4CDC-4718-8617-A6709B82501C}" type="sibTrans" cxnId="{A8CB1C47-B4D9-4618-BC33-B435C111F6EE}">
      <dgm:prSet/>
      <dgm:spPr/>
      <dgm:t>
        <a:bodyPr/>
        <a:lstStyle/>
        <a:p>
          <a:endParaRPr lang="en-US"/>
        </a:p>
      </dgm:t>
    </dgm:pt>
    <dgm:pt modelId="{AD8AB9C5-1D68-45A3-BFDA-946B73CA35CE}" type="pres">
      <dgm:prSet presAssocID="{98A81535-2D72-4ED4-A63E-494CD09B09DF}" presName="root" presStyleCnt="0">
        <dgm:presLayoutVars>
          <dgm:dir/>
          <dgm:resizeHandles val="exact"/>
        </dgm:presLayoutVars>
      </dgm:prSet>
      <dgm:spPr/>
    </dgm:pt>
    <dgm:pt modelId="{8EE75EFF-D19A-4CD5-8CF8-791134913480}" type="pres">
      <dgm:prSet presAssocID="{31B218D0-0DAD-4FEB-AC4E-917A8F86C4BC}" presName="compNode" presStyleCnt="0"/>
      <dgm:spPr/>
    </dgm:pt>
    <dgm:pt modelId="{38611DE8-12B1-4CC8-A9F7-071FEFC09AC2}" type="pres">
      <dgm:prSet presAssocID="{31B218D0-0DAD-4FEB-AC4E-917A8F86C4BC}" presName="bgRect" presStyleLbl="bgShp" presStyleIdx="0" presStyleCnt="3"/>
      <dgm:spPr/>
    </dgm:pt>
    <dgm:pt modelId="{8FEF110D-73B1-49CD-8A78-6CA81ACAC360}" type="pres">
      <dgm:prSet presAssocID="{31B218D0-0DAD-4FEB-AC4E-917A8F86C4B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EF9B4C72-8850-4860-8D29-19E299658127}" type="pres">
      <dgm:prSet presAssocID="{31B218D0-0DAD-4FEB-AC4E-917A8F86C4BC}" presName="spaceRect" presStyleCnt="0"/>
      <dgm:spPr/>
    </dgm:pt>
    <dgm:pt modelId="{341D6913-AA36-4417-A39A-5D2640547850}" type="pres">
      <dgm:prSet presAssocID="{31B218D0-0DAD-4FEB-AC4E-917A8F86C4BC}" presName="parTx" presStyleLbl="revTx" presStyleIdx="0" presStyleCnt="4">
        <dgm:presLayoutVars>
          <dgm:chMax val="0"/>
          <dgm:chPref val="0"/>
        </dgm:presLayoutVars>
      </dgm:prSet>
      <dgm:spPr/>
    </dgm:pt>
    <dgm:pt modelId="{41B57747-5859-42DF-9BE4-EAD74D67709A}" type="pres">
      <dgm:prSet presAssocID="{0B6400A2-7B3A-43CA-A371-84EE8309E9CA}" presName="sibTrans" presStyleCnt="0"/>
      <dgm:spPr/>
    </dgm:pt>
    <dgm:pt modelId="{73EC1330-0D88-40CD-8235-89EDF4E35C64}" type="pres">
      <dgm:prSet presAssocID="{102D56B5-8400-4984-A076-2181435156CE}" presName="compNode" presStyleCnt="0"/>
      <dgm:spPr/>
    </dgm:pt>
    <dgm:pt modelId="{54D36A97-1A6E-48A0-8878-447610CDC5C4}" type="pres">
      <dgm:prSet presAssocID="{102D56B5-8400-4984-A076-2181435156CE}" presName="bgRect" presStyleLbl="bgShp" presStyleIdx="1" presStyleCnt="3"/>
      <dgm:spPr/>
    </dgm:pt>
    <dgm:pt modelId="{AC05506D-100F-46C5-A556-783BD3EA482A}" type="pres">
      <dgm:prSet presAssocID="{102D56B5-8400-4984-A076-2181435156C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Roll"/>
        </a:ext>
      </dgm:extLst>
    </dgm:pt>
    <dgm:pt modelId="{505376C6-7F8E-415C-8465-217638E5C4CB}" type="pres">
      <dgm:prSet presAssocID="{102D56B5-8400-4984-A076-2181435156CE}" presName="spaceRect" presStyleCnt="0"/>
      <dgm:spPr/>
    </dgm:pt>
    <dgm:pt modelId="{79555E6C-9B3B-461C-B6D4-59C5916137EA}" type="pres">
      <dgm:prSet presAssocID="{102D56B5-8400-4984-A076-2181435156CE}" presName="parTx" presStyleLbl="revTx" presStyleIdx="1" presStyleCnt="4">
        <dgm:presLayoutVars>
          <dgm:chMax val="0"/>
          <dgm:chPref val="0"/>
        </dgm:presLayoutVars>
      </dgm:prSet>
      <dgm:spPr/>
    </dgm:pt>
    <dgm:pt modelId="{91A7CB5C-9B65-4771-B88C-AD6188CAB23A}" type="pres">
      <dgm:prSet presAssocID="{5006AC10-E90C-4391-B6EF-789305C08F8B}" presName="sibTrans" presStyleCnt="0"/>
      <dgm:spPr/>
    </dgm:pt>
    <dgm:pt modelId="{E12D9187-4467-4B09-937F-FDD051DF2AEF}" type="pres">
      <dgm:prSet presAssocID="{DC250B31-A29A-472C-A903-EB3FDCEAD8B6}" presName="compNode" presStyleCnt="0"/>
      <dgm:spPr/>
    </dgm:pt>
    <dgm:pt modelId="{1583D6D1-7DE7-4BF9-B7AE-B5AADDC40D7B}" type="pres">
      <dgm:prSet presAssocID="{DC250B31-A29A-472C-A903-EB3FDCEAD8B6}" presName="bgRect" presStyleLbl="bgShp" presStyleIdx="2" presStyleCnt="3"/>
      <dgm:spPr/>
    </dgm:pt>
    <dgm:pt modelId="{B0F2578A-1AC7-4E06-809E-1A2C5D8F0CFA}" type="pres">
      <dgm:prSet presAssocID="{DC250B31-A29A-472C-A903-EB3FDCEAD8B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66A1A329-4F97-4FB4-B342-DC28D3F4400E}" type="pres">
      <dgm:prSet presAssocID="{DC250B31-A29A-472C-A903-EB3FDCEAD8B6}" presName="spaceRect" presStyleCnt="0"/>
      <dgm:spPr/>
    </dgm:pt>
    <dgm:pt modelId="{6D95A61A-1EE8-49DF-BA2C-46509E7F88B0}" type="pres">
      <dgm:prSet presAssocID="{DC250B31-A29A-472C-A903-EB3FDCEAD8B6}" presName="parTx" presStyleLbl="revTx" presStyleIdx="2" presStyleCnt="4">
        <dgm:presLayoutVars>
          <dgm:chMax val="0"/>
          <dgm:chPref val="0"/>
        </dgm:presLayoutVars>
      </dgm:prSet>
      <dgm:spPr/>
    </dgm:pt>
    <dgm:pt modelId="{D508D0ED-447E-4827-B6E2-3B2F766A383B}" type="pres">
      <dgm:prSet presAssocID="{DC250B31-A29A-472C-A903-EB3FDCEAD8B6}" presName="desTx" presStyleLbl="revTx" presStyleIdx="3" presStyleCnt="4">
        <dgm:presLayoutVars/>
      </dgm:prSet>
      <dgm:spPr/>
    </dgm:pt>
  </dgm:ptLst>
  <dgm:cxnLst>
    <dgm:cxn modelId="{A21C3923-98D9-4AEA-8BD9-D756FCDC7AF1}" type="presOf" srcId="{102D56B5-8400-4984-A076-2181435156CE}" destId="{79555E6C-9B3B-461C-B6D4-59C5916137EA}" srcOrd="0" destOrd="0" presId="urn:microsoft.com/office/officeart/2018/2/layout/IconVerticalSolidList"/>
    <dgm:cxn modelId="{A8CB1C47-B4D9-4618-BC33-B435C111F6EE}" srcId="{DC250B31-A29A-472C-A903-EB3FDCEAD8B6}" destId="{FE09177D-6670-4BE2-900C-C5373BFF35BA}" srcOrd="0" destOrd="0" parTransId="{A0CA8D0A-A8B1-4F32-8A63-88EF9EB3E669}" sibTransId="{D96FD7BE-4CDC-4718-8617-A6709B82501C}"/>
    <dgm:cxn modelId="{4D0F8A6F-F156-4193-A1BC-F68387DAA1D7}" type="presOf" srcId="{FE09177D-6670-4BE2-900C-C5373BFF35BA}" destId="{D508D0ED-447E-4827-B6E2-3B2F766A383B}" srcOrd="0" destOrd="0" presId="urn:microsoft.com/office/officeart/2018/2/layout/IconVerticalSolidList"/>
    <dgm:cxn modelId="{C3305272-82E1-4ABF-8B68-89CC1459CBD2}" type="presOf" srcId="{DC250B31-A29A-472C-A903-EB3FDCEAD8B6}" destId="{6D95A61A-1EE8-49DF-BA2C-46509E7F88B0}" srcOrd="0" destOrd="0" presId="urn:microsoft.com/office/officeart/2018/2/layout/IconVerticalSolidList"/>
    <dgm:cxn modelId="{83935DBC-B22F-435A-8F2D-725C141199E4}" srcId="{98A81535-2D72-4ED4-A63E-494CD09B09DF}" destId="{31B218D0-0DAD-4FEB-AC4E-917A8F86C4BC}" srcOrd="0" destOrd="0" parTransId="{E8E748FA-6404-4A78-9A01-3276E16D07ED}" sibTransId="{0B6400A2-7B3A-43CA-A371-84EE8309E9CA}"/>
    <dgm:cxn modelId="{B956A9CC-B7B9-4F71-BC17-F998B1EBD9F9}" srcId="{98A81535-2D72-4ED4-A63E-494CD09B09DF}" destId="{DC250B31-A29A-472C-A903-EB3FDCEAD8B6}" srcOrd="2" destOrd="0" parTransId="{B40CC100-A14A-459E-857F-2D4C9B8F707F}" sibTransId="{5FC9771C-239F-4625-84FE-6023306C973A}"/>
    <dgm:cxn modelId="{FCC3B0D8-84D5-46DE-B667-BBD80D9C8202}" type="presOf" srcId="{31B218D0-0DAD-4FEB-AC4E-917A8F86C4BC}" destId="{341D6913-AA36-4417-A39A-5D2640547850}" srcOrd="0" destOrd="0" presId="urn:microsoft.com/office/officeart/2018/2/layout/IconVerticalSolidList"/>
    <dgm:cxn modelId="{A68053DB-67D1-4BE3-80BD-BE8CF8DC91B0}" type="presOf" srcId="{98A81535-2D72-4ED4-A63E-494CD09B09DF}" destId="{AD8AB9C5-1D68-45A3-BFDA-946B73CA35CE}" srcOrd="0" destOrd="0" presId="urn:microsoft.com/office/officeart/2018/2/layout/IconVerticalSolidList"/>
    <dgm:cxn modelId="{8C1019FE-A8CA-48CB-B706-D208AEB003BA}" srcId="{98A81535-2D72-4ED4-A63E-494CD09B09DF}" destId="{102D56B5-8400-4984-A076-2181435156CE}" srcOrd="1" destOrd="0" parTransId="{EB583811-5A8F-4142-95BF-F023B6997462}" sibTransId="{5006AC10-E90C-4391-B6EF-789305C08F8B}"/>
    <dgm:cxn modelId="{A6E53716-E08D-4908-AD45-74C37B21544F}" type="presParOf" srcId="{AD8AB9C5-1D68-45A3-BFDA-946B73CA35CE}" destId="{8EE75EFF-D19A-4CD5-8CF8-791134913480}" srcOrd="0" destOrd="0" presId="urn:microsoft.com/office/officeart/2018/2/layout/IconVerticalSolidList"/>
    <dgm:cxn modelId="{FE2CACE0-071A-4F2B-BDCB-B03941E16812}" type="presParOf" srcId="{8EE75EFF-D19A-4CD5-8CF8-791134913480}" destId="{38611DE8-12B1-4CC8-A9F7-071FEFC09AC2}" srcOrd="0" destOrd="0" presId="urn:microsoft.com/office/officeart/2018/2/layout/IconVerticalSolidList"/>
    <dgm:cxn modelId="{351F21A3-F0DB-4F9D-945C-410D3E7DF4F0}" type="presParOf" srcId="{8EE75EFF-D19A-4CD5-8CF8-791134913480}" destId="{8FEF110D-73B1-49CD-8A78-6CA81ACAC360}" srcOrd="1" destOrd="0" presId="urn:microsoft.com/office/officeart/2018/2/layout/IconVerticalSolidList"/>
    <dgm:cxn modelId="{34B8672E-E929-4BCB-B203-DC709AA18E5F}" type="presParOf" srcId="{8EE75EFF-D19A-4CD5-8CF8-791134913480}" destId="{EF9B4C72-8850-4860-8D29-19E299658127}" srcOrd="2" destOrd="0" presId="urn:microsoft.com/office/officeart/2018/2/layout/IconVerticalSolidList"/>
    <dgm:cxn modelId="{3DB7C148-4308-4569-A65A-ABDA6CBB7866}" type="presParOf" srcId="{8EE75EFF-D19A-4CD5-8CF8-791134913480}" destId="{341D6913-AA36-4417-A39A-5D2640547850}" srcOrd="3" destOrd="0" presId="urn:microsoft.com/office/officeart/2018/2/layout/IconVerticalSolidList"/>
    <dgm:cxn modelId="{2986B45B-5795-4850-A004-5F3129EE8682}" type="presParOf" srcId="{AD8AB9C5-1D68-45A3-BFDA-946B73CA35CE}" destId="{41B57747-5859-42DF-9BE4-EAD74D67709A}" srcOrd="1" destOrd="0" presId="urn:microsoft.com/office/officeart/2018/2/layout/IconVerticalSolidList"/>
    <dgm:cxn modelId="{0A236956-75D3-4E10-9F81-93B5A98E49FC}" type="presParOf" srcId="{AD8AB9C5-1D68-45A3-BFDA-946B73CA35CE}" destId="{73EC1330-0D88-40CD-8235-89EDF4E35C64}" srcOrd="2" destOrd="0" presId="urn:microsoft.com/office/officeart/2018/2/layout/IconVerticalSolidList"/>
    <dgm:cxn modelId="{8980F255-A4A3-4F88-9A9D-9A56B7EF58D8}" type="presParOf" srcId="{73EC1330-0D88-40CD-8235-89EDF4E35C64}" destId="{54D36A97-1A6E-48A0-8878-447610CDC5C4}" srcOrd="0" destOrd="0" presId="urn:microsoft.com/office/officeart/2018/2/layout/IconVerticalSolidList"/>
    <dgm:cxn modelId="{AE73F5FA-D574-4B6E-AF2D-E4271CDC9C90}" type="presParOf" srcId="{73EC1330-0D88-40CD-8235-89EDF4E35C64}" destId="{AC05506D-100F-46C5-A556-783BD3EA482A}" srcOrd="1" destOrd="0" presId="urn:microsoft.com/office/officeart/2018/2/layout/IconVerticalSolidList"/>
    <dgm:cxn modelId="{DE975DC1-8270-4327-83D6-F62604047102}" type="presParOf" srcId="{73EC1330-0D88-40CD-8235-89EDF4E35C64}" destId="{505376C6-7F8E-415C-8465-217638E5C4CB}" srcOrd="2" destOrd="0" presId="urn:microsoft.com/office/officeart/2018/2/layout/IconVerticalSolidList"/>
    <dgm:cxn modelId="{6E8355D1-AF8B-4FD0-BC8D-A67478B0DF69}" type="presParOf" srcId="{73EC1330-0D88-40CD-8235-89EDF4E35C64}" destId="{79555E6C-9B3B-461C-B6D4-59C5916137EA}" srcOrd="3" destOrd="0" presId="urn:microsoft.com/office/officeart/2018/2/layout/IconVerticalSolidList"/>
    <dgm:cxn modelId="{D0B6ABFA-13D7-4454-973A-602AF879CC18}" type="presParOf" srcId="{AD8AB9C5-1D68-45A3-BFDA-946B73CA35CE}" destId="{91A7CB5C-9B65-4771-B88C-AD6188CAB23A}" srcOrd="3" destOrd="0" presId="urn:microsoft.com/office/officeart/2018/2/layout/IconVerticalSolidList"/>
    <dgm:cxn modelId="{861F2128-F5C8-4850-A67E-979F2F0166C4}" type="presParOf" srcId="{AD8AB9C5-1D68-45A3-BFDA-946B73CA35CE}" destId="{E12D9187-4467-4B09-937F-FDD051DF2AEF}" srcOrd="4" destOrd="0" presId="urn:microsoft.com/office/officeart/2018/2/layout/IconVerticalSolidList"/>
    <dgm:cxn modelId="{393F4250-55F3-4560-BF99-7CB777A42282}" type="presParOf" srcId="{E12D9187-4467-4B09-937F-FDD051DF2AEF}" destId="{1583D6D1-7DE7-4BF9-B7AE-B5AADDC40D7B}" srcOrd="0" destOrd="0" presId="urn:microsoft.com/office/officeart/2018/2/layout/IconVerticalSolidList"/>
    <dgm:cxn modelId="{C84630F9-BBD1-4D8F-9C55-A8DF94CF2C38}" type="presParOf" srcId="{E12D9187-4467-4B09-937F-FDD051DF2AEF}" destId="{B0F2578A-1AC7-4E06-809E-1A2C5D8F0CFA}" srcOrd="1" destOrd="0" presId="urn:microsoft.com/office/officeart/2018/2/layout/IconVerticalSolidList"/>
    <dgm:cxn modelId="{247F4926-5C75-49BF-90AF-94A2A76DBD63}" type="presParOf" srcId="{E12D9187-4467-4B09-937F-FDD051DF2AEF}" destId="{66A1A329-4F97-4FB4-B342-DC28D3F4400E}" srcOrd="2" destOrd="0" presId="urn:microsoft.com/office/officeart/2018/2/layout/IconVerticalSolidList"/>
    <dgm:cxn modelId="{9F0782F8-77B9-4C2B-9243-99BEAE38BACC}" type="presParOf" srcId="{E12D9187-4467-4B09-937F-FDD051DF2AEF}" destId="{6D95A61A-1EE8-49DF-BA2C-46509E7F88B0}" srcOrd="3" destOrd="0" presId="urn:microsoft.com/office/officeart/2018/2/layout/IconVerticalSolidList"/>
    <dgm:cxn modelId="{C3963A78-8646-42D3-BFF0-57ED77A2AEF9}" type="presParOf" srcId="{E12D9187-4467-4B09-937F-FDD051DF2AEF}" destId="{D508D0ED-447E-4827-B6E2-3B2F766A383B}" srcOrd="4"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711CA19-8A4B-4531-9CB8-200C752FE6D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A05DD76-952C-492C-97C9-58EF71684526}">
      <dgm:prSet/>
      <dgm:spPr/>
      <dgm:t>
        <a:bodyPr/>
        <a:lstStyle/>
        <a:p>
          <a:r>
            <a:rPr lang="en-US"/>
            <a:t>Achour, N., Munokaran, S., Barker, F. and Soetanto, R., 2018. Staff stress: the sleeping cell of healthcare failure. </a:t>
          </a:r>
          <a:r>
            <a:rPr lang="en-US" i="1"/>
            <a:t>Procedia engineering</a:t>
          </a:r>
          <a:r>
            <a:rPr lang="en-US"/>
            <a:t>, </a:t>
          </a:r>
          <a:r>
            <a:rPr lang="en-US" i="1"/>
            <a:t>212</a:t>
          </a:r>
          <a:r>
            <a:rPr lang="en-US"/>
            <a:t>, pp.459-466. </a:t>
          </a:r>
        </a:p>
      </dgm:t>
    </dgm:pt>
    <dgm:pt modelId="{ED965392-E8BB-4C1F-AC52-C5D382EA41DD}" type="parTrans" cxnId="{57309E1C-05B5-4F43-8266-859F55A5ACBB}">
      <dgm:prSet/>
      <dgm:spPr/>
      <dgm:t>
        <a:bodyPr/>
        <a:lstStyle/>
        <a:p>
          <a:endParaRPr lang="en-US"/>
        </a:p>
      </dgm:t>
    </dgm:pt>
    <dgm:pt modelId="{5B9777A0-891B-42C9-BB78-6E18FBCB205D}" type="sibTrans" cxnId="{57309E1C-05B5-4F43-8266-859F55A5ACBB}">
      <dgm:prSet/>
      <dgm:spPr/>
      <dgm:t>
        <a:bodyPr/>
        <a:lstStyle/>
        <a:p>
          <a:endParaRPr lang="en-US"/>
        </a:p>
      </dgm:t>
    </dgm:pt>
    <dgm:pt modelId="{C2261160-3C88-461A-BE74-60BC858ED34E}">
      <dgm:prSet/>
      <dgm:spPr/>
      <dgm:t>
        <a:bodyPr/>
        <a:lstStyle/>
        <a:p>
          <a:r>
            <a:rPr lang="en-US"/>
            <a:t>Ardebili, M.E., Naserbakht, M., Bernstein, C., Alazmani-Noodeh, F., Hakimi, H. and Ranjbar, H., 2021. Healthcare providers experience of working during the COVID-19 pandemic: a qualitative study. </a:t>
          </a:r>
          <a:r>
            <a:rPr lang="en-US" i="1"/>
            <a:t>American journal of infection control</a:t>
          </a:r>
          <a:r>
            <a:rPr lang="en-US"/>
            <a:t>, </a:t>
          </a:r>
          <a:r>
            <a:rPr lang="en-US" i="1"/>
            <a:t>49</a:t>
          </a:r>
          <a:r>
            <a:rPr lang="en-US"/>
            <a:t>(5), pp.547-554. </a:t>
          </a:r>
        </a:p>
      </dgm:t>
    </dgm:pt>
    <dgm:pt modelId="{8E6DBE70-DAD2-4FDB-B800-EC2882C6305A}" type="parTrans" cxnId="{65A1BF02-C1CD-4335-A0A7-87C438CE8746}">
      <dgm:prSet/>
      <dgm:spPr/>
      <dgm:t>
        <a:bodyPr/>
        <a:lstStyle/>
        <a:p>
          <a:endParaRPr lang="en-US"/>
        </a:p>
      </dgm:t>
    </dgm:pt>
    <dgm:pt modelId="{D7ADA673-0E70-4AD9-96AA-C0521026B1F9}" type="sibTrans" cxnId="{65A1BF02-C1CD-4335-A0A7-87C438CE8746}">
      <dgm:prSet/>
      <dgm:spPr/>
      <dgm:t>
        <a:bodyPr/>
        <a:lstStyle/>
        <a:p>
          <a:endParaRPr lang="en-US"/>
        </a:p>
      </dgm:t>
    </dgm:pt>
    <dgm:pt modelId="{A43657AA-568B-41A8-9233-148DA23A5F8D}">
      <dgm:prSet/>
      <dgm:spPr/>
      <dgm:t>
        <a:bodyPr/>
        <a:lstStyle/>
        <a:p>
          <a:r>
            <a:rPr lang="en-US"/>
            <a:t>Buonsenso, D., De Rose, C. and Pierantoni, L., 2021. Doctors’ shortage in adults COVID-19 units: a call for pediatricians. </a:t>
          </a:r>
          <a:r>
            <a:rPr lang="en-US" i="1"/>
            <a:t>European Journal of Pediatrics</a:t>
          </a:r>
          <a:r>
            <a:rPr lang="en-US"/>
            <a:t>, </a:t>
          </a:r>
          <a:r>
            <a:rPr lang="en-US" i="1"/>
            <a:t>180</a:t>
          </a:r>
          <a:r>
            <a:rPr lang="en-US"/>
            <a:t>(7), pp.2315-2318. </a:t>
          </a:r>
        </a:p>
      </dgm:t>
    </dgm:pt>
    <dgm:pt modelId="{3AB2AD50-7E2C-4F66-BF6D-01A1BA773256}" type="parTrans" cxnId="{29D79F4F-88E2-4992-B830-28B183F67B54}">
      <dgm:prSet/>
      <dgm:spPr/>
      <dgm:t>
        <a:bodyPr/>
        <a:lstStyle/>
        <a:p>
          <a:endParaRPr lang="en-US"/>
        </a:p>
      </dgm:t>
    </dgm:pt>
    <dgm:pt modelId="{C05BDFE8-713D-44C2-8AF1-32FE8AB826DA}" type="sibTrans" cxnId="{29D79F4F-88E2-4992-B830-28B183F67B54}">
      <dgm:prSet/>
      <dgm:spPr/>
      <dgm:t>
        <a:bodyPr/>
        <a:lstStyle/>
        <a:p>
          <a:endParaRPr lang="en-US"/>
        </a:p>
      </dgm:t>
    </dgm:pt>
    <dgm:pt modelId="{58F716A0-2337-428D-A001-CA2B6A5B6BF3}">
      <dgm:prSet/>
      <dgm:spPr/>
      <dgm:t>
        <a:bodyPr/>
        <a:lstStyle/>
        <a:p>
          <a:r>
            <a:rPr lang="en-US"/>
            <a:t>Jazieh, A.R., 2020. Managing healthcare workers during the COVID-19 pandemic and beyond. </a:t>
          </a:r>
          <a:r>
            <a:rPr lang="en-US" i="1"/>
            <a:t>Global Journal on Quality and Safety in Healthcare</a:t>
          </a:r>
          <a:r>
            <a:rPr lang="en-US"/>
            <a:t>, </a:t>
          </a:r>
          <a:r>
            <a:rPr lang="en-US" i="1"/>
            <a:t>3</a:t>
          </a:r>
          <a:r>
            <a:rPr lang="en-US"/>
            <a:t>(2), pp.33-35.</a:t>
          </a:r>
        </a:p>
      </dgm:t>
    </dgm:pt>
    <dgm:pt modelId="{22D0C79E-56D6-4274-8459-FF8A168F88EB}" type="parTrans" cxnId="{FF5AC5DC-BAA8-4E06-A0DF-902AD478AA61}">
      <dgm:prSet/>
      <dgm:spPr/>
      <dgm:t>
        <a:bodyPr/>
        <a:lstStyle/>
        <a:p>
          <a:endParaRPr lang="en-US"/>
        </a:p>
      </dgm:t>
    </dgm:pt>
    <dgm:pt modelId="{7C9FEFE4-CEA6-42A7-8655-691A4F713EC7}" type="sibTrans" cxnId="{FF5AC5DC-BAA8-4E06-A0DF-902AD478AA61}">
      <dgm:prSet/>
      <dgm:spPr/>
      <dgm:t>
        <a:bodyPr/>
        <a:lstStyle/>
        <a:p>
          <a:endParaRPr lang="en-US"/>
        </a:p>
      </dgm:t>
    </dgm:pt>
    <dgm:pt modelId="{31CA791F-FBB0-4DCB-865E-B1000DE0E974}" type="pres">
      <dgm:prSet presAssocID="{E711CA19-8A4B-4531-9CB8-200C752FE6D2}" presName="linear" presStyleCnt="0">
        <dgm:presLayoutVars>
          <dgm:animLvl val="lvl"/>
          <dgm:resizeHandles val="exact"/>
        </dgm:presLayoutVars>
      </dgm:prSet>
      <dgm:spPr/>
    </dgm:pt>
    <dgm:pt modelId="{43F5459C-9F89-41EE-97D7-2354508D6D5C}" type="pres">
      <dgm:prSet presAssocID="{FA05DD76-952C-492C-97C9-58EF71684526}" presName="parentText" presStyleLbl="node1" presStyleIdx="0" presStyleCnt="4">
        <dgm:presLayoutVars>
          <dgm:chMax val="0"/>
          <dgm:bulletEnabled val="1"/>
        </dgm:presLayoutVars>
      </dgm:prSet>
      <dgm:spPr/>
    </dgm:pt>
    <dgm:pt modelId="{25F1CAD0-BA36-4919-B8DC-06A0FB280608}" type="pres">
      <dgm:prSet presAssocID="{5B9777A0-891B-42C9-BB78-6E18FBCB205D}" presName="spacer" presStyleCnt="0"/>
      <dgm:spPr/>
    </dgm:pt>
    <dgm:pt modelId="{5E6BA41D-DCFC-46F4-AD79-5CA479E8C6F2}" type="pres">
      <dgm:prSet presAssocID="{C2261160-3C88-461A-BE74-60BC858ED34E}" presName="parentText" presStyleLbl="node1" presStyleIdx="1" presStyleCnt="4">
        <dgm:presLayoutVars>
          <dgm:chMax val="0"/>
          <dgm:bulletEnabled val="1"/>
        </dgm:presLayoutVars>
      </dgm:prSet>
      <dgm:spPr/>
    </dgm:pt>
    <dgm:pt modelId="{C5E56ABD-2328-40FB-9007-A66A534C5D5E}" type="pres">
      <dgm:prSet presAssocID="{D7ADA673-0E70-4AD9-96AA-C0521026B1F9}" presName="spacer" presStyleCnt="0"/>
      <dgm:spPr/>
    </dgm:pt>
    <dgm:pt modelId="{2E243BD4-1EDF-4ED5-A258-61E396596CCF}" type="pres">
      <dgm:prSet presAssocID="{A43657AA-568B-41A8-9233-148DA23A5F8D}" presName="parentText" presStyleLbl="node1" presStyleIdx="2" presStyleCnt="4">
        <dgm:presLayoutVars>
          <dgm:chMax val="0"/>
          <dgm:bulletEnabled val="1"/>
        </dgm:presLayoutVars>
      </dgm:prSet>
      <dgm:spPr/>
    </dgm:pt>
    <dgm:pt modelId="{076BD160-09A0-4945-A871-9185AF3BB800}" type="pres">
      <dgm:prSet presAssocID="{C05BDFE8-713D-44C2-8AF1-32FE8AB826DA}" presName="spacer" presStyleCnt="0"/>
      <dgm:spPr/>
    </dgm:pt>
    <dgm:pt modelId="{C79AAEF9-4E5E-4DAF-900B-8AF61C37245F}" type="pres">
      <dgm:prSet presAssocID="{58F716A0-2337-428D-A001-CA2B6A5B6BF3}" presName="parentText" presStyleLbl="node1" presStyleIdx="3" presStyleCnt="4">
        <dgm:presLayoutVars>
          <dgm:chMax val="0"/>
          <dgm:bulletEnabled val="1"/>
        </dgm:presLayoutVars>
      </dgm:prSet>
      <dgm:spPr/>
    </dgm:pt>
  </dgm:ptLst>
  <dgm:cxnLst>
    <dgm:cxn modelId="{65A1BF02-C1CD-4335-A0A7-87C438CE8746}" srcId="{E711CA19-8A4B-4531-9CB8-200C752FE6D2}" destId="{C2261160-3C88-461A-BE74-60BC858ED34E}" srcOrd="1" destOrd="0" parTransId="{8E6DBE70-DAD2-4FDB-B800-EC2882C6305A}" sibTransId="{D7ADA673-0E70-4AD9-96AA-C0521026B1F9}"/>
    <dgm:cxn modelId="{57309E1C-05B5-4F43-8266-859F55A5ACBB}" srcId="{E711CA19-8A4B-4531-9CB8-200C752FE6D2}" destId="{FA05DD76-952C-492C-97C9-58EF71684526}" srcOrd="0" destOrd="0" parTransId="{ED965392-E8BB-4C1F-AC52-C5D382EA41DD}" sibTransId="{5B9777A0-891B-42C9-BB78-6E18FBCB205D}"/>
    <dgm:cxn modelId="{3AD8211F-C4C9-44AE-A58F-8283CBCBADD6}" type="presOf" srcId="{C2261160-3C88-461A-BE74-60BC858ED34E}" destId="{5E6BA41D-DCFC-46F4-AD79-5CA479E8C6F2}" srcOrd="0" destOrd="0" presId="urn:microsoft.com/office/officeart/2005/8/layout/vList2"/>
    <dgm:cxn modelId="{29D79F4F-88E2-4992-B830-28B183F67B54}" srcId="{E711CA19-8A4B-4531-9CB8-200C752FE6D2}" destId="{A43657AA-568B-41A8-9233-148DA23A5F8D}" srcOrd="2" destOrd="0" parTransId="{3AB2AD50-7E2C-4F66-BF6D-01A1BA773256}" sibTransId="{C05BDFE8-713D-44C2-8AF1-32FE8AB826DA}"/>
    <dgm:cxn modelId="{40D1F28F-C1A7-4CDF-8555-987F874EEF58}" type="presOf" srcId="{FA05DD76-952C-492C-97C9-58EF71684526}" destId="{43F5459C-9F89-41EE-97D7-2354508D6D5C}" srcOrd="0" destOrd="0" presId="urn:microsoft.com/office/officeart/2005/8/layout/vList2"/>
    <dgm:cxn modelId="{87681D93-84E2-4661-9301-39F97F02E39F}" type="presOf" srcId="{E711CA19-8A4B-4531-9CB8-200C752FE6D2}" destId="{31CA791F-FBB0-4DCB-865E-B1000DE0E974}" srcOrd="0" destOrd="0" presId="urn:microsoft.com/office/officeart/2005/8/layout/vList2"/>
    <dgm:cxn modelId="{19BE7497-A3C4-4928-9641-5D7392C80811}" type="presOf" srcId="{58F716A0-2337-428D-A001-CA2B6A5B6BF3}" destId="{C79AAEF9-4E5E-4DAF-900B-8AF61C37245F}" srcOrd="0" destOrd="0" presId="urn:microsoft.com/office/officeart/2005/8/layout/vList2"/>
    <dgm:cxn modelId="{FF5AC5DC-BAA8-4E06-A0DF-902AD478AA61}" srcId="{E711CA19-8A4B-4531-9CB8-200C752FE6D2}" destId="{58F716A0-2337-428D-A001-CA2B6A5B6BF3}" srcOrd="3" destOrd="0" parTransId="{22D0C79E-56D6-4274-8459-FF8A168F88EB}" sibTransId="{7C9FEFE4-CEA6-42A7-8655-691A4F713EC7}"/>
    <dgm:cxn modelId="{F23F91E4-3074-464C-961E-1AE76AA2E1D7}" type="presOf" srcId="{A43657AA-568B-41A8-9233-148DA23A5F8D}" destId="{2E243BD4-1EDF-4ED5-A258-61E396596CCF}" srcOrd="0" destOrd="0" presId="urn:microsoft.com/office/officeart/2005/8/layout/vList2"/>
    <dgm:cxn modelId="{4D088A8B-DADD-454A-965F-471A22649BF5}" type="presParOf" srcId="{31CA791F-FBB0-4DCB-865E-B1000DE0E974}" destId="{43F5459C-9F89-41EE-97D7-2354508D6D5C}" srcOrd="0" destOrd="0" presId="urn:microsoft.com/office/officeart/2005/8/layout/vList2"/>
    <dgm:cxn modelId="{6DB0D80B-3245-4C03-840E-CB9BCA58761F}" type="presParOf" srcId="{31CA791F-FBB0-4DCB-865E-B1000DE0E974}" destId="{25F1CAD0-BA36-4919-B8DC-06A0FB280608}" srcOrd="1" destOrd="0" presId="urn:microsoft.com/office/officeart/2005/8/layout/vList2"/>
    <dgm:cxn modelId="{492005AF-E5DD-4A79-9CEB-47A308035B5E}" type="presParOf" srcId="{31CA791F-FBB0-4DCB-865E-B1000DE0E974}" destId="{5E6BA41D-DCFC-46F4-AD79-5CA479E8C6F2}" srcOrd="2" destOrd="0" presId="urn:microsoft.com/office/officeart/2005/8/layout/vList2"/>
    <dgm:cxn modelId="{E2D63F41-ECFF-4119-8AB8-1DB5DE5D2641}" type="presParOf" srcId="{31CA791F-FBB0-4DCB-865E-B1000DE0E974}" destId="{C5E56ABD-2328-40FB-9007-A66A534C5D5E}" srcOrd="3" destOrd="0" presId="urn:microsoft.com/office/officeart/2005/8/layout/vList2"/>
    <dgm:cxn modelId="{76B3CDA5-DC6D-4816-BC5A-3938C0B5F4B7}" type="presParOf" srcId="{31CA791F-FBB0-4DCB-865E-B1000DE0E974}" destId="{2E243BD4-1EDF-4ED5-A258-61E396596CCF}" srcOrd="4" destOrd="0" presId="urn:microsoft.com/office/officeart/2005/8/layout/vList2"/>
    <dgm:cxn modelId="{D1CE6DCA-13B2-4AFF-9656-480CB3A4385E}" type="presParOf" srcId="{31CA791F-FBB0-4DCB-865E-B1000DE0E974}" destId="{076BD160-09A0-4945-A871-9185AF3BB800}" srcOrd="5" destOrd="0" presId="urn:microsoft.com/office/officeart/2005/8/layout/vList2"/>
    <dgm:cxn modelId="{DF3D0EC2-7330-45C6-ACB5-99D4CEC10D25}" type="presParOf" srcId="{31CA791F-FBB0-4DCB-865E-B1000DE0E974}" destId="{C79AAEF9-4E5E-4DAF-900B-8AF61C37245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480447-3640-4574-A69B-47E4AFF2E416}">
      <dsp:nvSpPr>
        <dsp:cNvPr id="0" name=""/>
        <dsp:cNvSpPr/>
      </dsp:nvSpPr>
      <dsp:spPr>
        <a:xfrm>
          <a:off x="0" y="576"/>
          <a:ext cx="574468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2D72C0-9C40-43AB-8BFB-AF8A2FE2D8D3}">
      <dsp:nvSpPr>
        <dsp:cNvPr id="0" name=""/>
        <dsp:cNvSpPr/>
      </dsp:nvSpPr>
      <dsp:spPr>
        <a:xfrm>
          <a:off x="0" y="576"/>
          <a:ext cx="5744684" cy="945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Scarcity of staff educational resources for coaching fresh staff</a:t>
          </a:r>
        </a:p>
      </dsp:txBody>
      <dsp:txXfrm>
        <a:off x="0" y="576"/>
        <a:ext cx="5744684" cy="945024"/>
      </dsp:txXfrm>
    </dsp:sp>
    <dsp:sp modelId="{2FD1D97F-400F-4A83-AD78-9567A38E7420}">
      <dsp:nvSpPr>
        <dsp:cNvPr id="0" name=""/>
        <dsp:cNvSpPr/>
      </dsp:nvSpPr>
      <dsp:spPr>
        <a:xfrm>
          <a:off x="0" y="945601"/>
          <a:ext cx="574468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5600C1-152A-4215-AB74-67A14C52FEB4}">
      <dsp:nvSpPr>
        <dsp:cNvPr id="0" name=""/>
        <dsp:cNvSpPr/>
      </dsp:nvSpPr>
      <dsp:spPr>
        <a:xfrm>
          <a:off x="0" y="945601"/>
          <a:ext cx="5744684" cy="945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A great number of staff getting prepared to retire in future decade</a:t>
          </a:r>
        </a:p>
      </dsp:txBody>
      <dsp:txXfrm>
        <a:off x="0" y="945601"/>
        <a:ext cx="5744684" cy="945024"/>
      </dsp:txXfrm>
    </dsp:sp>
    <dsp:sp modelId="{7BB145D0-CB49-456F-AF34-67ABB013E87C}">
      <dsp:nvSpPr>
        <dsp:cNvPr id="0" name=""/>
        <dsp:cNvSpPr/>
      </dsp:nvSpPr>
      <dsp:spPr>
        <a:xfrm>
          <a:off x="0" y="1890625"/>
          <a:ext cx="574468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588EFA-2738-45AC-9E18-C7CC943CCB94}">
      <dsp:nvSpPr>
        <dsp:cNvPr id="0" name=""/>
        <dsp:cNvSpPr/>
      </dsp:nvSpPr>
      <dsp:spPr>
        <a:xfrm>
          <a:off x="0" y="1890625"/>
          <a:ext cx="5744684" cy="945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Stress as well as burnout regarding covid-19 and general conditions of working</a:t>
          </a:r>
        </a:p>
      </dsp:txBody>
      <dsp:txXfrm>
        <a:off x="0" y="1890625"/>
        <a:ext cx="5744684" cy="945024"/>
      </dsp:txXfrm>
    </dsp:sp>
    <dsp:sp modelId="{8EA4AF15-05CF-46C4-8458-CBB8B04F162C}">
      <dsp:nvSpPr>
        <dsp:cNvPr id="0" name=""/>
        <dsp:cNvSpPr/>
      </dsp:nvSpPr>
      <dsp:spPr>
        <a:xfrm>
          <a:off x="0" y="2835650"/>
          <a:ext cx="574468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3150CF-9C94-40A5-AADF-8D10717809A6}">
      <dsp:nvSpPr>
        <dsp:cNvPr id="0" name=""/>
        <dsp:cNvSpPr/>
      </dsp:nvSpPr>
      <dsp:spPr>
        <a:xfrm>
          <a:off x="0" y="2835650"/>
          <a:ext cx="5744684" cy="945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Staff nurses transitioning to extra profitable travel roles of nurses. </a:t>
          </a:r>
        </a:p>
      </dsp:txBody>
      <dsp:txXfrm>
        <a:off x="0" y="2835650"/>
        <a:ext cx="5744684" cy="945024"/>
      </dsp:txXfrm>
    </dsp:sp>
    <dsp:sp modelId="{C2331F47-36F8-4898-9B73-0735492CEE0D}">
      <dsp:nvSpPr>
        <dsp:cNvPr id="0" name=""/>
        <dsp:cNvSpPr/>
      </dsp:nvSpPr>
      <dsp:spPr>
        <a:xfrm>
          <a:off x="0" y="3780674"/>
          <a:ext cx="574468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C1FBAB-0464-4F55-9BBB-05C142DF5923}">
      <dsp:nvSpPr>
        <dsp:cNvPr id="0" name=""/>
        <dsp:cNvSpPr/>
      </dsp:nvSpPr>
      <dsp:spPr>
        <a:xfrm>
          <a:off x="0" y="3780674"/>
          <a:ext cx="5744684" cy="945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Staff sense that the job of theirs is altering quickly and frequently for the worse</a:t>
          </a:r>
        </a:p>
      </dsp:txBody>
      <dsp:txXfrm>
        <a:off x="0" y="3780674"/>
        <a:ext cx="5744684" cy="9450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1C9A3F-D91A-4FD9-8A31-40A94D82583B}">
      <dsp:nvSpPr>
        <dsp:cNvPr id="0" name=""/>
        <dsp:cNvSpPr/>
      </dsp:nvSpPr>
      <dsp:spPr>
        <a:xfrm>
          <a:off x="0" y="1952"/>
          <a:ext cx="2908167"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E3C8CF62-D029-4E67-A503-23A2BAD40A58}">
      <dsp:nvSpPr>
        <dsp:cNvPr id="0" name=""/>
        <dsp:cNvSpPr/>
      </dsp:nvSpPr>
      <dsp:spPr>
        <a:xfrm>
          <a:off x="0" y="1952"/>
          <a:ext cx="2908167" cy="1331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There has been in Increase in Mortality of Patients</a:t>
          </a:r>
        </a:p>
      </dsp:txBody>
      <dsp:txXfrm>
        <a:off x="0" y="1952"/>
        <a:ext cx="2908167" cy="1331307"/>
      </dsp:txXfrm>
    </dsp:sp>
    <dsp:sp modelId="{EABBB9D0-4C55-49FD-86BC-DF59FE580A40}">
      <dsp:nvSpPr>
        <dsp:cNvPr id="0" name=""/>
        <dsp:cNvSpPr/>
      </dsp:nvSpPr>
      <dsp:spPr>
        <a:xfrm>
          <a:off x="0" y="1333260"/>
          <a:ext cx="2908167" cy="0"/>
        </a:xfrm>
        <a:prstGeom prst="line">
          <a:avLst/>
        </a:prstGeom>
        <a:solidFill>
          <a:schemeClr val="accent5">
            <a:hueOff val="4367846"/>
            <a:satOff val="-22820"/>
            <a:lumOff val="5392"/>
            <a:alphaOff val="0"/>
          </a:schemeClr>
        </a:solidFill>
        <a:ln w="15875" cap="flat" cmpd="sng" algn="ctr">
          <a:solidFill>
            <a:schemeClr val="accent5">
              <a:hueOff val="4367846"/>
              <a:satOff val="-22820"/>
              <a:lumOff val="5392"/>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41FE8FD-462A-448F-8219-38D6836075E4}">
      <dsp:nvSpPr>
        <dsp:cNvPr id="0" name=""/>
        <dsp:cNvSpPr/>
      </dsp:nvSpPr>
      <dsp:spPr>
        <a:xfrm>
          <a:off x="0" y="1333260"/>
          <a:ext cx="2908167" cy="1331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US" sz="2400" kern="1200" dirty="0"/>
            <a:t>Healthcare Sectors have been paying “Emergency” Pay</a:t>
          </a:r>
          <a:r>
            <a:rPr lang="en-US" sz="2400" kern="1200" dirty="0">
              <a:latin typeface="Calibri Light" panose="020F0302020204030204"/>
            </a:rPr>
            <a:t> </a:t>
          </a:r>
          <a:endParaRPr lang="en-US" sz="2400" kern="1200" dirty="0"/>
        </a:p>
      </dsp:txBody>
      <dsp:txXfrm>
        <a:off x="0" y="1333260"/>
        <a:ext cx="2908167" cy="1331307"/>
      </dsp:txXfrm>
    </dsp:sp>
    <dsp:sp modelId="{6F8D3F45-21B2-4FB9-AD32-A02EB20924BC}">
      <dsp:nvSpPr>
        <dsp:cNvPr id="0" name=""/>
        <dsp:cNvSpPr/>
      </dsp:nvSpPr>
      <dsp:spPr>
        <a:xfrm>
          <a:off x="0" y="2664567"/>
          <a:ext cx="2908167" cy="0"/>
        </a:xfrm>
        <a:prstGeom prst="line">
          <a:avLst/>
        </a:prstGeom>
        <a:solidFill>
          <a:schemeClr val="accent5">
            <a:hueOff val="8735693"/>
            <a:satOff val="-45639"/>
            <a:lumOff val="10784"/>
            <a:alphaOff val="0"/>
          </a:schemeClr>
        </a:solidFill>
        <a:ln w="15875" cap="flat" cmpd="sng" algn="ctr">
          <a:solidFill>
            <a:schemeClr val="accent5">
              <a:hueOff val="8735693"/>
              <a:satOff val="-45639"/>
              <a:lumOff val="10784"/>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3A353A8A-6AD5-4DF2-8370-66F436A0A836}">
      <dsp:nvSpPr>
        <dsp:cNvPr id="0" name=""/>
        <dsp:cNvSpPr/>
      </dsp:nvSpPr>
      <dsp:spPr>
        <a:xfrm>
          <a:off x="0" y="2664567"/>
          <a:ext cx="2908167" cy="1331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Hospitals have inadequate Healthcare Staff</a:t>
          </a:r>
        </a:p>
      </dsp:txBody>
      <dsp:txXfrm>
        <a:off x="0" y="2664567"/>
        <a:ext cx="2908167" cy="13313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B4782D-EDBC-48FB-A2F6-BE72E24936DF}">
      <dsp:nvSpPr>
        <dsp:cNvPr id="0" name=""/>
        <dsp:cNvSpPr/>
      </dsp:nvSpPr>
      <dsp:spPr>
        <a:xfrm>
          <a:off x="0" y="318118"/>
          <a:ext cx="5889686" cy="175772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B128CA-E025-4815-8CF1-7F873B3694E3}">
      <dsp:nvSpPr>
        <dsp:cNvPr id="0" name=""/>
        <dsp:cNvSpPr/>
      </dsp:nvSpPr>
      <dsp:spPr>
        <a:xfrm>
          <a:off x="531711" y="713606"/>
          <a:ext cx="966747" cy="9667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6BDF142-90E4-453E-B39B-580E37994EF8}">
      <dsp:nvSpPr>
        <dsp:cNvPr id="0" name=""/>
        <dsp:cNvSpPr/>
      </dsp:nvSpPr>
      <dsp:spPr>
        <a:xfrm>
          <a:off x="2030170" y="318118"/>
          <a:ext cx="3646888" cy="21422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6719" tIns="226719" rIns="226719" bIns="226719" numCol="1" spcCol="1270" anchor="ctr" anchorCtr="0">
          <a:noAutofit/>
        </a:bodyPr>
        <a:lstStyle/>
        <a:p>
          <a:pPr marL="0" lvl="0" indent="0" algn="l" defTabSz="622300">
            <a:lnSpc>
              <a:spcPct val="90000"/>
            </a:lnSpc>
            <a:spcBef>
              <a:spcPct val="0"/>
            </a:spcBef>
            <a:spcAft>
              <a:spcPct val="35000"/>
            </a:spcAft>
            <a:buNone/>
          </a:pPr>
          <a:r>
            <a:rPr lang="en-GB" sz="1400" kern="1200"/>
            <a:t>Fishbone diagram: used to give visual representation to the concept of </a:t>
          </a:r>
          <a:r>
            <a:rPr lang="en-GB" sz="1400" b="1" kern="1200"/>
            <a:t>cause-and-effect</a:t>
          </a:r>
          <a:r>
            <a:rPr lang="en-GB" sz="1400" kern="1200"/>
            <a:t>, it is mainly used to identify problems and their causes to help find solutions.</a:t>
          </a:r>
          <a:endParaRPr lang="en-US" sz="1400" kern="1200"/>
        </a:p>
      </dsp:txBody>
      <dsp:txXfrm>
        <a:off x="2030170" y="318118"/>
        <a:ext cx="3646888" cy="2142224"/>
      </dsp:txXfrm>
    </dsp:sp>
    <dsp:sp modelId="{823B240F-ECB3-4A8C-AB96-97B24C922C68}">
      <dsp:nvSpPr>
        <dsp:cNvPr id="0" name=""/>
        <dsp:cNvSpPr/>
      </dsp:nvSpPr>
      <dsp:spPr>
        <a:xfrm>
          <a:off x="0" y="2858897"/>
          <a:ext cx="5889686" cy="175772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29F537-AA7E-45B0-B72F-290CA2FB5E6A}">
      <dsp:nvSpPr>
        <dsp:cNvPr id="0" name=""/>
        <dsp:cNvSpPr/>
      </dsp:nvSpPr>
      <dsp:spPr>
        <a:xfrm>
          <a:off x="531711" y="3254384"/>
          <a:ext cx="966747" cy="9667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882B6D3-BCEA-4941-A257-9EDC6356EF8C}">
      <dsp:nvSpPr>
        <dsp:cNvPr id="0" name=""/>
        <dsp:cNvSpPr/>
      </dsp:nvSpPr>
      <dsp:spPr>
        <a:xfrm>
          <a:off x="2030170" y="2858897"/>
          <a:ext cx="3646888" cy="21422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6719" tIns="226719" rIns="226719" bIns="226719" numCol="1" spcCol="1270" anchor="ctr" anchorCtr="0">
          <a:noAutofit/>
        </a:bodyPr>
        <a:lstStyle/>
        <a:p>
          <a:pPr marL="0" lvl="0" indent="0" algn="l" defTabSz="622300">
            <a:lnSpc>
              <a:spcPct val="90000"/>
            </a:lnSpc>
            <a:spcBef>
              <a:spcPct val="0"/>
            </a:spcBef>
            <a:spcAft>
              <a:spcPct val="35000"/>
            </a:spcAft>
            <a:buNone/>
          </a:pPr>
          <a:r>
            <a:rPr lang="en-GB" sz="1400" kern="1200"/>
            <a:t>A  </a:t>
          </a:r>
          <a:r>
            <a:rPr lang="en-GB" sz="1400" b="1" kern="1200"/>
            <a:t>fishbone diagram</a:t>
          </a:r>
          <a:r>
            <a:rPr lang="en-GB" sz="1400" kern="1200"/>
            <a:t> is a scheme that is used to interpret cause and effect. The diagram was nicknamed the fishbone diagram because of its shape, a structure with branches that contain causes that stem from a central line that points to a problem. The overall diagram helps to organize ideas into categories to better understand their effect on the main problem.</a:t>
          </a:r>
          <a:endParaRPr lang="en-US" sz="1400" kern="1200"/>
        </a:p>
      </dsp:txBody>
      <dsp:txXfrm>
        <a:off x="2030170" y="2858897"/>
        <a:ext cx="3646888" cy="21422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611DE8-12B1-4CC8-A9F7-071FEFC09AC2}">
      <dsp:nvSpPr>
        <dsp:cNvPr id="0" name=""/>
        <dsp:cNvSpPr/>
      </dsp:nvSpPr>
      <dsp:spPr>
        <a:xfrm>
          <a:off x="0" y="649"/>
          <a:ext cx="5889686" cy="15194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EF110D-73B1-49CD-8A78-6CA81ACAC360}">
      <dsp:nvSpPr>
        <dsp:cNvPr id="0" name=""/>
        <dsp:cNvSpPr/>
      </dsp:nvSpPr>
      <dsp:spPr>
        <a:xfrm>
          <a:off x="459622" y="342517"/>
          <a:ext cx="835676" cy="8356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41D6913-AA36-4417-A39A-5D2640547850}">
      <dsp:nvSpPr>
        <dsp:cNvPr id="0" name=""/>
        <dsp:cNvSpPr/>
      </dsp:nvSpPr>
      <dsp:spPr>
        <a:xfrm>
          <a:off x="1754920" y="649"/>
          <a:ext cx="4134765" cy="1519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804" tIns="160804" rIns="160804" bIns="160804" numCol="1" spcCol="1270" anchor="ctr" anchorCtr="0">
          <a:noAutofit/>
        </a:bodyPr>
        <a:lstStyle/>
        <a:p>
          <a:pPr marL="0" lvl="0" indent="0" algn="l" defTabSz="889000">
            <a:lnSpc>
              <a:spcPct val="100000"/>
            </a:lnSpc>
            <a:spcBef>
              <a:spcPct val="0"/>
            </a:spcBef>
            <a:spcAft>
              <a:spcPct val="35000"/>
            </a:spcAft>
            <a:buNone/>
          </a:pPr>
          <a:r>
            <a:rPr lang="en-US" sz="2000" kern="1200"/>
            <a:t>Think of Learning Extra on Advanced Nursing Practices </a:t>
          </a:r>
        </a:p>
      </dsp:txBody>
      <dsp:txXfrm>
        <a:off x="1754920" y="649"/>
        <a:ext cx="4134765" cy="1519412"/>
      </dsp:txXfrm>
    </dsp:sp>
    <dsp:sp modelId="{54D36A97-1A6E-48A0-8878-447610CDC5C4}">
      <dsp:nvSpPr>
        <dsp:cNvPr id="0" name=""/>
        <dsp:cNvSpPr/>
      </dsp:nvSpPr>
      <dsp:spPr>
        <a:xfrm>
          <a:off x="0" y="1899914"/>
          <a:ext cx="5889686" cy="15194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05506D-100F-46C5-A556-783BD3EA482A}">
      <dsp:nvSpPr>
        <dsp:cNvPr id="0" name=""/>
        <dsp:cNvSpPr/>
      </dsp:nvSpPr>
      <dsp:spPr>
        <a:xfrm>
          <a:off x="459622" y="2241782"/>
          <a:ext cx="835676" cy="8356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9555E6C-9B3B-461C-B6D4-59C5916137EA}">
      <dsp:nvSpPr>
        <dsp:cNvPr id="0" name=""/>
        <dsp:cNvSpPr/>
      </dsp:nvSpPr>
      <dsp:spPr>
        <a:xfrm>
          <a:off x="1754920" y="1899914"/>
          <a:ext cx="4134765" cy="1519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804" tIns="160804" rIns="160804" bIns="160804" numCol="1" spcCol="1270" anchor="ctr" anchorCtr="0">
          <a:noAutofit/>
        </a:bodyPr>
        <a:lstStyle/>
        <a:p>
          <a:pPr marL="0" lvl="0" indent="0" algn="l" defTabSz="889000">
            <a:lnSpc>
              <a:spcPct val="100000"/>
            </a:lnSpc>
            <a:spcBef>
              <a:spcPct val="0"/>
            </a:spcBef>
            <a:spcAft>
              <a:spcPct val="35000"/>
            </a:spcAft>
            <a:buNone/>
          </a:pPr>
          <a:r>
            <a:rPr lang="en-US" sz="2000" kern="1200"/>
            <a:t>Endeavor to Become Gen Z/Millennial Destination </a:t>
          </a:r>
        </a:p>
      </dsp:txBody>
      <dsp:txXfrm>
        <a:off x="1754920" y="1899914"/>
        <a:ext cx="4134765" cy="1519412"/>
      </dsp:txXfrm>
    </dsp:sp>
    <dsp:sp modelId="{1583D6D1-7DE7-4BF9-B7AE-B5AADDC40D7B}">
      <dsp:nvSpPr>
        <dsp:cNvPr id="0" name=""/>
        <dsp:cNvSpPr/>
      </dsp:nvSpPr>
      <dsp:spPr>
        <a:xfrm>
          <a:off x="0" y="3799179"/>
          <a:ext cx="5889686" cy="15194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F2578A-1AC7-4E06-809E-1A2C5D8F0CFA}">
      <dsp:nvSpPr>
        <dsp:cNvPr id="0" name=""/>
        <dsp:cNvSpPr/>
      </dsp:nvSpPr>
      <dsp:spPr>
        <a:xfrm>
          <a:off x="459622" y="4141047"/>
          <a:ext cx="835676" cy="8356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D95A61A-1EE8-49DF-BA2C-46509E7F88B0}">
      <dsp:nvSpPr>
        <dsp:cNvPr id="0" name=""/>
        <dsp:cNvSpPr/>
      </dsp:nvSpPr>
      <dsp:spPr>
        <a:xfrm>
          <a:off x="1754920" y="3799179"/>
          <a:ext cx="2650358" cy="1519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804" tIns="160804" rIns="160804" bIns="160804" numCol="1" spcCol="1270" anchor="ctr" anchorCtr="0">
          <a:noAutofit/>
        </a:bodyPr>
        <a:lstStyle/>
        <a:p>
          <a:pPr marL="0" lvl="0" indent="0" algn="l" defTabSz="889000">
            <a:lnSpc>
              <a:spcPct val="100000"/>
            </a:lnSpc>
            <a:spcBef>
              <a:spcPct val="0"/>
            </a:spcBef>
            <a:spcAft>
              <a:spcPct val="35000"/>
            </a:spcAft>
            <a:buNone/>
          </a:pPr>
          <a:r>
            <a:rPr lang="en-US" sz="2000" kern="1200"/>
            <a:t>Integrate Strategic Planning with Workforce Planning </a:t>
          </a:r>
        </a:p>
      </dsp:txBody>
      <dsp:txXfrm>
        <a:off x="1754920" y="3799179"/>
        <a:ext cx="2650358" cy="1519412"/>
      </dsp:txXfrm>
    </dsp:sp>
    <dsp:sp modelId="{D508D0ED-447E-4827-B6E2-3B2F766A383B}">
      <dsp:nvSpPr>
        <dsp:cNvPr id="0" name=""/>
        <dsp:cNvSpPr/>
      </dsp:nvSpPr>
      <dsp:spPr>
        <a:xfrm>
          <a:off x="4405279" y="3799179"/>
          <a:ext cx="1484406" cy="1519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804" tIns="160804" rIns="160804" bIns="160804" numCol="1" spcCol="1270" anchor="ctr" anchorCtr="0">
          <a:noAutofit/>
        </a:bodyPr>
        <a:lstStyle/>
        <a:p>
          <a:pPr marL="0" lvl="0" indent="0" algn="l" defTabSz="666750">
            <a:lnSpc>
              <a:spcPct val="100000"/>
            </a:lnSpc>
            <a:spcBef>
              <a:spcPct val="0"/>
            </a:spcBef>
            <a:spcAft>
              <a:spcPct val="35000"/>
            </a:spcAft>
            <a:buNone/>
          </a:pPr>
          <a:r>
            <a:rPr lang="en-US" sz="1500" kern="1200"/>
            <a:t>Solutioon to Implement</a:t>
          </a:r>
        </a:p>
      </dsp:txBody>
      <dsp:txXfrm>
        <a:off x="4405279" y="3799179"/>
        <a:ext cx="1484406" cy="15194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F5459C-9F89-41EE-97D7-2354508D6D5C}">
      <dsp:nvSpPr>
        <dsp:cNvPr id="0" name=""/>
        <dsp:cNvSpPr/>
      </dsp:nvSpPr>
      <dsp:spPr>
        <a:xfrm>
          <a:off x="0" y="341200"/>
          <a:ext cx="7796212" cy="796331"/>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Achour, N., Munokaran, S., Barker, F. and Soetanto, R., 2018. Staff stress: the sleeping cell of healthcare failure. </a:t>
          </a:r>
          <a:r>
            <a:rPr lang="en-US" sz="1500" i="1" kern="1200"/>
            <a:t>Procedia engineering</a:t>
          </a:r>
          <a:r>
            <a:rPr lang="en-US" sz="1500" kern="1200"/>
            <a:t>, </a:t>
          </a:r>
          <a:r>
            <a:rPr lang="en-US" sz="1500" i="1" kern="1200"/>
            <a:t>212</a:t>
          </a:r>
          <a:r>
            <a:rPr lang="en-US" sz="1500" kern="1200"/>
            <a:t>, pp.459-466. </a:t>
          </a:r>
        </a:p>
      </dsp:txBody>
      <dsp:txXfrm>
        <a:off x="38874" y="380074"/>
        <a:ext cx="7718464" cy="718583"/>
      </dsp:txXfrm>
    </dsp:sp>
    <dsp:sp modelId="{5E6BA41D-DCFC-46F4-AD79-5CA479E8C6F2}">
      <dsp:nvSpPr>
        <dsp:cNvPr id="0" name=""/>
        <dsp:cNvSpPr/>
      </dsp:nvSpPr>
      <dsp:spPr>
        <a:xfrm>
          <a:off x="0" y="1180731"/>
          <a:ext cx="7796212" cy="796331"/>
        </a:xfrm>
        <a:prstGeom prst="roundRect">
          <a:avLst/>
        </a:prstGeom>
        <a:solidFill>
          <a:schemeClr val="accent5">
            <a:hueOff val="2911898"/>
            <a:satOff val="-15213"/>
            <a:lumOff val="359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Ardebili, M.E., Naserbakht, M., Bernstein, C., Alazmani-Noodeh, F., Hakimi, H. and Ranjbar, H., 2021. Healthcare providers experience of working during the COVID-19 pandemic: a qualitative study. </a:t>
          </a:r>
          <a:r>
            <a:rPr lang="en-US" sz="1500" i="1" kern="1200"/>
            <a:t>American journal of infection control</a:t>
          </a:r>
          <a:r>
            <a:rPr lang="en-US" sz="1500" kern="1200"/>
            <a:t>, </a:t>
          </a:r>
          <a:r>
            <a:rPr lang="en-US" sz="1500" i="1" kern="1200"/>
            <a:t>49</a:t>
          </a:r>
          <a:r>
            <a:rPr lang="en-US" sz="1500" kern="1200"/>
            <a:t>(5), pp.547-554. </a:t>
          </a:r>
        </a:p>
      </dsp:txBody>
      <dsp:txXfrm>
        <a:off x="38874" y="1219605"/>
        <a:ext cx="7718464" cy="718583"/>
      </dsp:txXfrm>
    </dsp:sp>
    <dsp:sp modelId="{2E243BD4-1EDF-4ED5-A258-61E396596CCF}">
      <dsp:nvSpPr>
        <dsp:cNvPr id="0" name=""/>
        <dsp:cNvSpPr/>
      </dsp:nvSpPr>
      <dsp:spPr>
        <a:xfrm>
          <a:off x="0" y="2020262"/>
          <a:ext cx="7796212" cy="796331"/>
        </a:xfrm>
        <a:prstGeom prst="roundRect">
          <a:avLst/>
        </a:prstGeom>
        <a:solidFill>
          <a:schemeClr val="accent5">
            <a:hueOff val="5823795"/>
            <a:satOff val="-30426"/>
            <a:lumOff val="718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Buonsenso, D., De Rose, C. and Pierantoni, L., 2021. Doctors’ shortage in adults COVID-19 units: a call for pediatricians. </a:t>
          </a:r>
          <a:r>
            <a:rPr lang="en-US" sz="1500" i="1" kern="1200"/>
            <a:t>European Journal of Pediatrics</a:t>
          </a:r>
          <a:r>
            <a:rPr lang="en-US" sz="1500" kern="1200"/>
            <a:t>, </a:t>
          </a:r>
          <a:r>
            <a:rPr lang="en-US" sz="1500" i="1" kern="1200"/>
            <a:t>180</a:t>
          </a:r>
          <a:r>
            <a:rPr lang="en-US" sz="1500" kern="1200"/>
            <a:t>(7), pp.2315-2318. </a:t>
          </a:r>
        </a:p>
      </dsp:txBody>
      <dsp:txXfrm>
        <a:off x="38874" y="2059136"/>
        <a:ext cx="7718464" cy="718583"/>
      </dsp:txXfrm>
    </dsp:sp>
    <dsp:sp modelId="{C79AAEF9-4E5E-4DAF-900B-8AF61C37245F}">
      <dsp:nvSpPr>
        <dsp:cNvPr id="0" name=""/>
        <dsp:cNvSpPr/>
      </dsp:nvSpPr>
      <dsp:spPr>
        <a:xfrm>
          <a:off x="0" y="2859793"/>
          <a:ext cx="7796212" cy="796331"/>
        </a:xfrm>
        <a:prstGeom prst="roundRect">
          <a:avLst/>
        </a:prstGeom>
        <a:solidFill>
          <a:schemeClr val="accent5">
            <a:hueOff val="8735693"/>
            <a:satOff val="-45639"/>
            <a:lumOff val="10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Jazieh, A.R., 2020. Managing healthcare workers during the COVID-19 pandemic and beyond. </a:t>
          </a:r>
          <a:r>
            <a:rPr lang="en-US" sz="1500" i="1" kern="1200"/>
            <a:t>Global Journal on Quality and Safety in Healthcare</a:t>
          </a:r>
          <a:r>
            <a:rPr lang="en-US" sz="1500" kern="1200"/>
            <a:t>, </a:t>
          </a:r>
          <a:r>
            <a:rPr lang="en-US" sz="1500" i="1" kern="1200"/>
            <a:t>3</a:t>
          </a:r>
          <a:r>
            <a:rPr lang="en-US" sz="1500" kern="1200"/>
            <a:t>(2), pp.33-35.</a:t>
          </a:r>
        </a:p>
      </dsp:txBody>
      <dsp:txXfrm>
        <a:off x="38874" y="2898667"/>
        <a:ext cx="7718464" cy="71858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625699-6806-4D17-8F34-7C0AFADBFDBB}" type="datetimeFigureOut">
              <a:t>7/10/2022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643AD2-3D63-4757-B40D-F7DA79A874AD}" type="slidenum">
              <a:t>‹#›</a:t>
            </a:fld>
            <a:endParaRPr lang="en-US"/>
          </a:p>
        </p:txBody>
      </p:sp>
    </p:spTree>
    <p:extLst>
      <p:ext uri="{BB962C8B-B14F-4D97-AF65-F5344CB8AC3E}">
        <p14:creationId xmlns:p14="http://schemas.microsoft.com/office/powerpoint/2010/main" val="141834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Introduction </a:t>
            </a:r>
            <a:endParaRPr lang="en-US"/>
          </a:p>
          <a:p>
            <a:r>
              <a:rPr lang="en-US" dirty="0"/>
              <a:t>Staff shortage is described in relation to present degree of requirements that surely are not met in current times or in former time and moreover in contrast of present staff and those who are in learning stages. This shortage of staff services has been viewed amidst numerous of healthcare sectors in UK where there are various instances of ageing staff who do get replaced or who are not offered leave. One thing to notice is that, most of the retirements of the aged staff are not being replaced by same number of new staff as per to the research of (Shang et al., 2019). Researchers lament that the scarcity is not calculable, but this is much more assorted by several staff who are to complete this particular gap of available position in a hospital or healthcare sector. Significant consideration of this particular scarcity is not in relation to the unemployed staff in private hospitals but mostly on the registered staff who surely are less in number in healthcare facilities of the government. </a:t>
            </a:r>
          </a:p>
        </p:txBody>
      </p:sp>
      <p:sp>
        <p:nvSpPr>
          <p:cNvPr id="4" name="Slide Number Placeholder 3"/>
          <p:cNvSpPr>
            <a:spLocks noGrp="1"/>
          </p:cNvSpPr>
          <p:nvPr>
            <p:ph type="sldNum" sz="quarter" idx="5"/>
          </p:nvPr>
        </p:nvSpPr>
        <p:spPr/>
        <p:txBody>
          <a:bodyPr/>
          <a:lstStyle/>
          <a:p>
            <a:fld id="{DB643AD2-3D63-4757-B40D-F7DA79A874AD}" type="slidenum">
              <a:t>2</a:t>
            </a:fld>
            <a:endParaRPr lang="en-US"/>
          </a:p>
        </p:txBody>
      </p:sp>
    </p:spTree>
    <p:extLst>
      <p:ext uri="{BB962C8B-B14F-4D97-AF65-F5344CB8AC3E}">
        <p14:creationId xmlns:p14="http://schemas.microsoft.com/office/powerpoint/2010/main" val="18584490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Nature of Staff Shortage </a:t>
            </a:r>
          </a:p>
          <a:p>
            <a:r>
              <a:rPr lang="en-US" dirty="0"/>
              <a:t>The nature for the staff shortage is multifaceted and difficult. In this particular part, the concentration will be on the 5 of the core factors impacting the shortage of staff: </a:t>
            </a:r>
          </a:p>
          <a:p>
            <a:pPr marL="285750" indent="-285750">
              <a:buFont typeface="Arial"/>
              <a:buChar char="•"/>
            </a:pPr>
            <a:r>
              <a:rPr lang="en-US" dirty="0"/>
              <a:t>Scarcity of staff educational resources for coaching fresh staff</a:t>
            </a:r>
          </a:p>
          <a:p>
            <a:pPr marL="285750" indent="-285750">
              <a:buFont typeface="Arial"/>
              <a:buChar char="•"/>
            </a:pPr>
            <a:r>
              <a:rPr lang="en-US" dirty="0"/>
              <a:t>A great number of staff getting prepared to retire in future decade</a:t>
            </a:r>
          </a:p>
          <a:p>
            <a:pPr marL="285750" indent="-285750">
              <a:buFont typeface="Arial"/>
              <a:buChar char="•"/>
            </a:pPr>
            <a:r>
              <a:rPr lang="en-US" dirty="0"/>
              <a:t>Stress as well as burnout regarding covid-19 and general conditions of working</a:t>
            </a:r>
          </a:p>
          <a:p>
            <a:pPr marL="285750" indent="-285750">
              <a:buFont typeface="Arial"/>
              <a:buChar char="•"/>
            </a:pPr>
            <a:r>
              <a:rPr lang="en-US" dirty="0"/>
              <a:t>Staff nurses transitioning to extra profitable travel roles of nurses. </a:t>
            </a:r>
          </a:p>
          <a:p>
            <a:pPr marL="285750" indent="-285750">
              <a:buFont typeface="Arial"/>
              <a:buChar char="•"/>
            </a:pPr>
            <a:r>
              <a:rPr lang="en-US" dirty="0"/>
              <a:t>Staff sense that the job of theirs is altering quickly and frequently for the worse</a:t>
            </a:r>
          </a:p>
          <a:p>
            <a:r>
              <a:rPr lang="en-US" dirty="0"/>
              <a:t>The general of hospital or healthcare staff is around 45 and this is forecasted that around 1/3rd of personnel will reach to retirement in next 7-12 years. Without a firm pipeline of fresh registered staff to complete such gap, the industry predicts to view a finest shortage of staff by 2028. An extra trait to note is that as every of the greatly coached staff takes retirement, this will display a loss of management in healthcare industry as per to the analysis of (</a:t>
            </a:r>
            <a:r>
              <a:rPr lang="en-US" dirty="0" err="1"/>
              <a:t>Marć</a:t>
            </a:r>
            <a:r>
              <a:rPr lang="en-US" dirty="0"/>
              <a:t> et al., 2019). There, surely will be requirement for a fresh round of professionals to step into such foremost roles even as healthcare firms deal with coming complexities in this particular industry. </a:t>
            </a:r>
          </a:p>
        </p:txBody>
      </p:sp>
      <p:sp>
        <p:nvSpPr>
          <p:cNvPr id="4" name="Slide Number Placeholder 3"/>
          <p:cNvSpPr>
            <a:spLocks noGrp="1"/>
          </p:cNvSpPr>
          <p:nvPr>
            <p:ph type="sldNum" sz="quarter" idx="5"/>
          </p:nvPr>
        </p:nvSpPr>
        <p:spPr/>
        <p:txBody>
          <a:bodyPr/>
          <a:lstStyle/>
          <a:p>
            <a:fld id="{DB643AD2-3D63-4757-B40D-F7DA79A874AD}" type="slidenum">
              <a:t>3</a:t>
            </a:fld>
            <a:endParaRPr lang="en-US"/>
          </a:p>
        </p:txBody>
      </p:sp>
    </p:spTree>
    <p:extLst>
      <p:ext uri="{BB962C8B-B14F-4D97-AF65-F5344CB8AC3E}">
        <p14:creationId xmlns:p14="http://schemas.microsoft.com/office/powerpoint/2010/main" val="2945436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Impact of Staff Shortage </a:t>
            </a:r>
          </a:p>
          <a:p>
            <a:r>
              <a:rPr lang="en-US" dirty="0"/>
              <a:t>There has been in Increase in Mortality of Patients </a:t>
            </a:r>
          </a:p>
          <a:p>
            <a:r>
              <a:rPr lang="en-US" dirty="0"/>
              <a:t>There are numerous of concerning impacts of the staff shortage and shortage of healthcare experts and the core one being the mortality of patients. There surely have been various researches that display link amid higher rates of death and short-staffed capabilities. As per to research carried out by NCBI, researchers found that a richer registered mix of nurse staff was one of the two most powerful forecasters of lesser mortality of patients. Patients are being mistreated as well as ignored because of staff being overworked. </a:t>
            </a:r>
          </a:p>
          <a:p>
            <a:r>
              <a:rPr lang="en-US" dirty="0"/>
              <a:t>  </a:t>
            </a:r>
          </a:p>
          <a:p>
            <a:r>
              <a:rPr lang="en-US" dirty="0"/>
              <a:t>Healthcare Sectors have been paying “Emergency” Pay </a:t>
            </a:r>
          </a:p>
          <a:p>
            <a:r>
              <a:rPr lang="en-US" dirty="0"/>
              <a:t>Healthcare sectors are too being impacted economically by the shortage of staff. To remain with the requirement, healthcare sectors have really become decisive in retaining and recruiting staff and paying them deserving salary. Now, hospitals provide sign-on wages, enhanced packages of benefit, and nearly double what they might pay before for an hourly based worker (Leite et al., 2020). </a:t>
            </a:r>
          </a:p>
          <a:p>
            <a:r>
              <a:rPr lang="en-US" dirty="0"/>
              <a:t>  </a:t>
            </a:r>
            <a:endParaRPr lang="en-US" dirty="0">
              <a:cs typeface="Calibri"/>
            </a:endParaRPr>
          </a:p>
          <a:p>
            <a:r>
              <a:rPr lang="en-US" dirty="0"/>
              <a:t>  </a:t>
            </a:r>
            <a:endParaRPr lang="en-US" dirty="0">
              <a:cs typeface="Calibri"/>
            </a:endParaRPr>
          </a:p>
          <a:p>
            <a:r>
              <a:rPr lang="en-US" dirty="0"/>
              <a:t>Hospitals have inadequate Healthcare Staff </a:t>
            </a:r>
          </a:p>
          <a:p>
            <a:r>
              <a:rPr lang="en-US" dirty="0"/>
              <a:t>By not having the appropriate healthcare staff, patients are left with due their time of stay at the hospital and are more possibly to re-admit because of the difficulty regarding their experience. An increase in time of wait impacts the care quality for patient’s crossways UK. </a:t>
            </a:r>
          </a:p>
          <a:p>
            <a:r>
              <a:rPr lang="en-US" dirty="0"/>
              <a:t>According to (</a:t>
            </a:r>
            <a:r>
              <a:rPr lang="en-US" dirty="0" err="1"/>
              <a:t>Jazieh</a:t>
            </a:r>
            <a:r>
              <a:rPr lang="en-US" dirty="0"/>
              <a:t>, 2020), </a:t>
            </a:r>
            <a:r>
              <a:rPr lang="en-US" dirty="0" err="1"/>
              <a:t>pressurised</a:t>
            </a:r>
            <a:r>
              <a:rPr lang="en-US" dirty="0"/>
              <a:t> to work for longer period of time under tremendously strenuous situation, staff leave their days of work tremendously tired and nearly injured. They are gradually losing their eagerness for the profession and also are sensing really disheartened to finish their parts. Such situations make it simpler for staff to make medical mistakes whilst carrying on the tasks. </a:t>
            </a:r>
          </a:p>
        </p:txBody>
      </p:sp>
      <p:sp>
        <p:nvSpPr>
          <p:cNvPr id="4" name="Slide Number Placeholder 3"/>
          <p:cNvSpPr>
            <a:spLocks noGrp="1"/>
          </p:cNvSpPr>
          <p:nvPr>
            <p:ph type="sldNum" sz="quarter" idx="5"/>
          </p:nvPr>
        </p:nvSpPr>
        <p:spPr/>
        <p:txBody>
          <a:bodyPr/>
          <a:lstStyle/>
          <a:p>
            <a:fld id="{DB643AD2-3D63-4757-B40D-F7DA79A874AD}" type="slidenum">
              <a:t>4</a:t>
            </a:fld>
            <a:endParaRPr lang="en-US"/>
          </a:p>
        </p:txBody>
      </p:sp>
    </p:spTree>
    <p:extLst>
      <p:ext uri="{BB962C8B-B14F-4D97-AF65-F5344CB8AC3E}">
        <p14:creationId xmlns:p14="http://schemas.microsoft.com/office/powerpoint/2010/main" val="26658724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Solutions to Resolve Shortage of Staff </a:t>
            </a:r>
          </a:p>
          <a:p>
            <a:r>
              <a:rPr lang="en-US" dirty="0"/>
              <a:t>Think of Learning Extra on Advanced Nursing Practices </a:t>
            </a:r>
            <a:endParaRPr lang="en-US" dirty="0">
              <a:cs typeface="Calibri"/>
            </a:endParaRPr>
          </a:p>
          <a:p>
            <a:r>
              <a:rPr lang="en-US" dirty="0"/>
              <a:t>“Licensed Nurse Practitioners” (NPs) have surely taken on enhanced liability throughout corona virus when numerous of UK state execute vitally orders granted then greater job roles, offering the pressing requirement for professionals of the primary care. Their specific role will surely continue to progress alongside with care models based on value (Achour et al., 2018). The ranks of theirs moreover are enlarging, increasing 13% in the preceding year to a record 330,000 plus. Countrywide, more efficient exploitation of NPs as well as physical assistants might aid alleviate the shortage of staff. </a:t>
            </a:r>
            <a:endParaRPr lang="en-US" dirty="0">
              <a:cs typeface="Calibri"/>
            </a:endParaRPr>
          </a:p>
          <a:p>
            <a:r>
              <a:rPr lang="en-US" dirty="0"/>
              <a:t>  </a:t>
            </a:r>
            <a:endParaRPr lang="en-US" dirty="0">
              <a:cs typeface="Calibri"/>
            </a:endParaRPr>
          </a:p>
          <a:p>
            <a:r>
              <a:rPr lang="en-US" dirty="0"/>
              <a:t>Endeavor to Become Gen Z/Millennial Destination </a:t>
            </a:r>
            <a:endParaRPr lang="en-US" dirty="0">
              <a:cs typeface="Calibri"/>
            </a:endParaRPr>
          </a:p>
          <a:p>
            <a:r>
              <a:rPr lang="en-US" dirty="0"/>
              <a:t>As shortage of staff continues, fresh clinicians could be more selective related to where them perform their jobs and for what type of company. Provide workers the capability to take care of their schedules to facilitate time for innovation. Meantime, making a career lattice facilitates healthcare sectors to grow and keep entry-level staff who are keen in healthcare but who might not sense they can progress where they are. Sharing company`s diversity, values and mission, inclusion and equity goals could be decisive to Gen Z workers who frequently value cultural fit over classical benefits. </a:t>
            </a:r>
          </a:p>
          <a:p>
            <a:r>
              <a:rPr lang="en-US" dirty="0"/>
              <a:t>Integrate Strategic Planning with Workforce Planning </a:t>
            </a:r>
            <a:endParaRPr lang="en-US" dirty="0">
              <a:cs typeface="Calibri"/>
            </a:endParaRPr>
          </a:p>
          <a:p>
            <a:r>
              <a:rPr lang="en-US" dirty="0"/>
              <a:t>As the landscape of healthcare is transformed by such core forces as the societal factors that manipulate consumerism, emerging technologies and health, deepen the acknowledgment of the effect on the personnel and the job nature that clinicians carry out (Achour et al., 2018). Make a finest environment that endorses the learn via change. As capabilities and skill set shits, progress tactics to reskill the present staff and enlighten the finest pipeline with fresh </a:t>
            </a:r>
            <a:r>
              <a:rPr lang="en-US" dirty="0" err="1"/>
              <a:t>expertised</a:t>
            </a:r>
            <a:r>
              <a:rPr lang="en-US" dirty="0"/>
              <a:t> development partnerships and pathways. </a:t>
            </a:r>
            <a:endParaRPr lang="en-US" dirty="0">
              <a:cs typeface="Calibri"/>
            </a:endParaRPr>
          </a:p>
          <a:p>
            <a:r>
              <a:rPr lang="en-US" dirty="0"/>
              <a:t>  </a:t>
            </a:r>
            <a:endParaRPr lang="en-US" dirty="0">
              <a:cs typeface="Calibri"/>
            </a:endParaRPr>
          </a:p>
          <a:p>
            <a:r>
              <a:rPr lang="en-US" dirty="0"/>
              <a:t>Solution to Implement </a:t>
            </a:r>
            <a:endParaRPr lang="en-US" dirty="0">
              <a:cs typeface="Calibri"/>
            </a:endParaRPr>
          </a:p>
          <a:p>
            <a:r>
              <a:rPr lang="en-US" dirty="0"/>
              <a:t>The greatest solution to implement here is “integrate strategic planning with workforce planning” as this strategy is simple to use and this will help to retain staff which will definitely ease the shortage of staff. Moreover, fresh staff will be trained too by professional as everything would be required to carry out in a professional manner. </a:t>
            </a:r>
          </a:p>
        </p:txBody>
      </p:sp>
      <p:sp>
        <p:nvSpPr>
          <p:cNvPr id="4" name="Slide Number Placeholder 3"/>
          <p:cNvSpPr>
            <a:spLocks noGrp="1"/>
          </p:cNvSpPr>
          <p:nvPr>
            <p:ph type="sldNum" sz="quarter" idx="5"/>
          </p:nvPr>
        </p:nvSpPr>
        <p:spPr/>
        <p:txBody>
          <a:bodyPr/>
          <a:lstStyle/>
          <a:p>
            <a:fld id="{DB643AD2-3D63-4757-B40D-F7DA79A874AD}" type="slidenum">
              <a:t>9</a:t>
            </a:fld>
            <a:endParaRPr lang="en-US"/>
          </a:p>
        </p:txBody>
      </p:sp>
    </p:spTree>
    <p:extLst>
      <p:ext uri="{BB962C8B-B14F-4D97-AF65-F5344CB8AC3E}">
        <p14:creationId xmlns:p14="http://schemas.microsoft.com/office/powerpoint/2010/main" val="7634054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Conclusion </a:t>
            </a:r>
            <a:endParaRPr lang="en-US"/>
          </a:p>
          <a:p>
            <a:r>
              <a:rPr lang="en-US" dirty="0"/>
              <a:t>In conclusion, the quality assurance` success is wholly relying on the sufficient staffing as it aids to avert from dangerous impacts on the life of patients, containment of hospital costs and staff well-being. Furthermore, quality assurance also enhances the value of market and aids to acquire recognition of the magnet for that reason several healthcare sectors are enhancing the competence of “front-line staffing”. Hence, this is one of the liabilities of staffing management to make sure sufficient hospital staff to support hospital`s quality as well as excellence. </a:t>
            </a:r>
          </a:p>
        </p:txBody>
      </p:sp>
      <p:sp>
        <p:nvSpPr>
          <p:cNvPr id="4" name="Slide Number Placeholder 3"/>
          <p:cNvSpPr>
            <a:spLocks noGrp="1"/>
          </p:cNvSpPr>
          <p:nvPr>
            <p:ph type="sldNum" sz="quarter" idx="5"/>
          </p:nvPr>
        </p:nvSpPr>
        <p:spPr/>
        <p:txBody>
          <a:bodyPr/>
          <a:lstStyle/>
          <a:p>
            <a:fld id="{DB643AD2-3D63-4757-B40D-F7DA79A874AD}" type="slidenum">
              <a:t>11</a:t>
            </a:fld>
            <a:endParaRPr lang="en-US"/>
          </a:p>
        </p:txBody>
      </p:sp>
    </p:spTree>
    <p:extLst>
      <p:ext uri="{BB962C8B-B14F-4D97-AF65-F5344CB8AC3E}">
        <p14:creationId xmlns:p14="http://schemas.microsoft.com/office/powerpoint/2010/main" val="28943823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US" dirty="0"/>
              <a:t>References </a:t>
            </a:r>
            <a:endParaRPr lang="en-US"/>
          </a:p>
          <a:p>
            <a:pPr algn="ctr"/>
            <a:r>
              <a:rPr lang="en-US" dirty="0"/>
              <a:t>Achour, N., </a:t>
            </a:r>
            <a:r>
              <a:rPr lang="en-US" dirty="0" err="1"/>
              <a:t>Munokaran</a:t>
            </a:r>
            <a:r>
              <a:rPr lang="en-US" dirty="0"/>
              <a:t>, S., Barker, F. and </a:t>
            </a:r>
            <a:r>
              <a:rPr lang="en-US" dirty="0" err="1"/>
              <a:t>Soetanto</a:t>
            </a:r>
            <a:r>
              <a:rPr lang="en-US" dirty="0"/>
              <a:t>, R., 2018. Staff stress: the sleeping cell of healthcare failure. </a:t>
            </a:r>
            <a:r>
              <a:rPr lang="en-US" i="1" dirty="0"/>
              <a:t>Procedia engineering</a:t>
            </a:r>
            <a:r>
              <a:rPr lang="en-US" dirty="0"/>
              <a:t>, </a:t>
            </a:r>
            <a:r>
              <a:rPr lang="en-US" i="1" dirty="0"/>
              <a:t>212</a:t>
            </a:r>
            <a:r>
              <a:rPr lang="en-US" dirty="0"/>
              <a:t>, pp.459-466. </a:t>
            </a:r>
            <a:endParaRPr lang="en-US" dirty="0">
              <a:cs typeface="Calibri"/>
            </a:endParaRPr>
          </a:p>
          <a:p>
            <a:pPr algn="ctr"/>
            <a:r>
              <a:rPr lang="en-US" dirty="0" err="1"/>
              <a:t>Ardebili</a:t>
            </a:r>
            <a:r>
              <a:rPr lang="en-US" dirty="0"/>
              <a:t>, M.E., </a:t>
            </a:r>
            <a:r>
              <a:rPr lang="en-US" dirty="0" err="1"/>
              <a:t>Naserbakht</a:t>
            </a:r>
            <a:r>
              <a:rPr lang="en-US" dirty="0"/>
              <a:t>, M., Bernstein, C., </a:t>
            </a:r>
            <a:r>
              <a:rPr lang="en-US" dirty="0" err="1"/>
              <a:t>Alazmani-Noodeh</a:t>
            </a:r>
            <a:r>
              <a:rPr lang="en-US" dirty="0"/>
              <a:t>, F., Hakimi, H. and Ranjbar, H., 2021. Healthcare providers experience of working during the COVID-19 pandemic: a qualitative study. </a:t>
            </a:r>
            <a:r>
              <a:rPr lang="en-US" i="1" dirty="0"/>
              <a:t>American journal of infection control</a:t>
            </a:r>
            <a:r>
              <a:rPr lang="en-US" dirty="0"/>
              <a:t>, </a:t>
            </a:r>
            <a:r>
              <a:rPr lang="en-US" i="1" dirty="0"/>
              <a:t>49</a:t>
            </a:r>
            <a:r>
              <a:rPr lang="en-US" dirty="0"/>
              <a:t>(5), pp.547-554. </a:t>
            </a:r>
            <a:endParaRPr lang="en-US" dirty="0">
              <a:cs typeface="Calibri"/>
            </a:endParaRPr>
          </a:p>
          <a:p>
            <a:pPr algn="ctr"/>
            <a:r>
              <a:rPr lang="en-US" dirty="0" err="1"/>
              <a:t>Buonsenso</a:t>
            </a:r>
            <a:r>
              <a:rPr lang="en-US" dirty="0"/>
              <a:t>, D., De Rose, C. and Pierantoni, L., 2021. Doctors’ shortage in adults COVID-19 units: a call for pediatricians. </a:t>
            </a:r>
            <a:r>
              <a:rPr lang="en-US" i="1" dirty="0"/>
              <a:t>European Journal of Pediatrics</a:t>
            </a:r>
            <a:r>
              <a:rPr lang="en-US" dirty="0"/>
              <a:t>, </a:t>
            </a:r>
            <a:r>
              <a:rPr lang="en-US" i="1" dirty="0"/>
              <a:t>180</a:t>
            </a:r>
            <a:r>
              <a:rPr lang="en-US" dirty="0"/>
              <a:t>(7), pp.2315-2318. </a:t>
            </a:r>
            <a:endParaRPr lang="en-US" dirty="0">
              <a:cs typeface="Calibri"/>
            </a:endParaRPr>
          </a:p>
          <a:p>
            <a:pPr algn="ctr"/>
            <a:r>
              <a:rPr lang="en-US" dirty="0" err="1"/>
              <a:t>Jazieh</a:t>
            </a:r>
            <a:r>
              <a:rPr lang="en-US" dirty="0"/>
              <a:t>, A.R., 2020. Managing healthcare workers during the COVID-19 pandemic and beyond. </a:t>
            </a:r>
            <a:r>
              <a:rPr lang="en-US" i="1" dirty="0"/>
              <a:t>Global Journal on Quality and Safety in Healthcare</a:t>
            </a:r>
            <a:r>
              <a:rPr lang="en-US" dirty="0"/>
              <a:t>, </a:t>
            </a:r>
            <a:r>
              <a:rPr lang="en-US" i="1" dirty="0"/>
              <a:t>3</a:t>
            </a:r>
            <a:r>
              <a:rPr lang="en-US" dirty="0"/>
              <a:t>(2), pp.33-35. </a:t>
            </a:r>
            <a:endParaRPr lang="en-US" dirty="0">
              <a:cs typeface="Calibri"/>
            </a:endParaRPr>
          </a:p>
          <a:p>
            <a:pPr algn="ctr"/>
            <a:r>
              <a:rPr lang="en-US" dirty="0"/>
              <a:t>Leite, H., Lindsay, C. and Kumar, M., 2020. COVID-19 outbreak: Implications on healthcare operations. </a:t>
            </a:r>
            <a:r>
              <a:rPr lang="en-US" i="1" dirty="0"/>
              <a:t>The TQM Journal</a:t>
            </a:r>
            <a:r>
              <a:rPr lang="en-US" dirty="0"/>
              <a:t>. </a:t>
            </a:r>
            <a:endParaRPr lang="en-US" dirty="0">
              <a:cs typeface="Calibri"/>
            </a:endParaRPr>
          </a:p>
          <a:p>
            <a:pPr algn="ctr"/>
            <a:r>
              <a:rPr lang="en-US" dirty="0" err="1"/>
              <a:t>Marć</a:t>
            </a:r>
            <a:r>
              <a:rPr lang="en-US" dirty="0"/>
              <a:t>, M., Bartosiewicz, A., Burzyńska, J., Chmiel, Z. and </a:t>
            </a:r>
            <a:r>
              <a:rPr lang="en-US" dirty="0" err="1"/>
              <a:t>Januszewicz</a:t>
            </a:r>
            <a:r>
              <a:rPr lang="en-US" dirty="0"/>
              <a:t>, P., 2019. A nursing shortage–a prospect of global and local policies. </a:t>
            </a:r>
            <a:r>
              <a:rPr lang="en-US" i="1" dirty="0"/>
              <a:t>International nursing review</a:t>
            </a:r>
            <a:r>
              <a:rPr lang="en-US" dirty="0"/>
              <a:t>, </a:t>
            </a:r>
            <a:r>
              <a:rPr lang="en-US" i="1" dirty="0"/>
              <a:t>66</a:t>
            </a:r>
            <a:r>
              <a:rPr lang="en-US" dirty="0"/>
              <a:t>(1), pp.9-16. </a:t>
            </a:r>
            <a:endParaRPr lang="en-US" dirty="0">
              <a:cs typeface="Calibri"/>
            </a:endParaRPr>
          </a:p>
          <a:p>
            <a:r>
              <a:rPr lang="en-US" dirty="0"/>
              <a:t>Shang, J., Needleman, J., Liu, J., Larson, E. and Stone, P.W., 2019. Nurse Staffing and Healthcare Associated Infection, Unit-level Analysis. </a:t>
            </a:r>
            <a:r>
              <a:rPr lang="en-US" i="1" dirty="0"/>
              <a:t>The Journal of nursing administration</a:t>
            </a:r>
            <a:r>
              <a:rPr lang="en-US" dirty="0"/>
              <a:t>, </a:t>
            </a:r>
            <a:r>
              <a:rPr lang="en-US" i="1" dirty="0"/>
              <a:t>49</a:t>
            </a:r>
            <a:r>
              <a:rPr lang="en-US" dirty="0"/>
              <a:t>(5), p.260. </a:t>
            </a:r>
            <a:endParaRPr lang="en-US" dirty="0">
              <a:cs typeface="Calibri"/>
            </a:endParaRPr>
          </a:p>
        </p:txBody>
      </p:sp>
      <p:sp>
        <p:nvSpPr>
          <p:cNvPr id="4" name="Slide Number Placeholder 3"/>
          <p:cNvSpPr>
            <a:spLocks noGrp="1"/>
          </p:cNvSpPr>
          <p:nvPr>
            <p:ph type="sldNum" sz="quarter" idx="5"/>
          </p:nvPr>
        </p:nvSpPr>
        <p:spPr/>
        <p:txBody>
          <a:bodyPr/>
          <a:lstStyle/>
          <a:p>
            <a:fld id="{DB643AD2-3D63-4757-B40D-F7DA79A874AD}" type="slidenum">
              <a:t>12</a:t>
            </a:fld>
            <a:endParaRPr lang="en-US"/>
          </a:p>
        </p:txBody>
      </p:sp>
    </p:spTree>
    <p:extLst>
      <p:ext uri="{BB962C8B-B14F-4D97-AF65-F5344CB8AC3E}">
        <p14:creationId xmlns:p14="http://schemas.microsoft.com/office/powerpoint/2010/main" val="28292392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dirty="0"/>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7/10/2022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004661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7D162C4-EDD9-4389-A98B-B87ECEA2A816}" type="datetimeFigureOut">
              <a:rPr lang="en-US" dirty="0"/>
              <a:t>7/10/2022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5847585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dirty="0"/>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7/10/2022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6400307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dirty="0"/>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A954B2F-12DE-47F5-8894-472B206D2E1E}" type="datetimeFigureOut">
              <a:rPr lang="en-US" dirty="0"/>
              <a:t>7/10/2022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576717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dirty="0"/>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3F30E46F-7819-4ACF-B48B-48222C2ACC88}" type="datetimeFigureOut">
              <a:rPr lang="en-US" dirty="0"/>
              <a:t>7/10/2022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2647804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7/10/2022</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5530968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7/10/2022</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2507132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dirty="0"/>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7/10/2022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876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dirty="0"/>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7/10/2022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76211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857E33E-8B18-4087-B112-809917729534}" type="datetimeFigureOut">
              <a:rPr lang="en-US" dirty="0"/>
              <a:t>7/10/2022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2543319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dirty="0"/>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3FFE419-2371-464F-8239-3959401C3561}" type="datetimeFigureOut">
              <a:rPr lang="en-US" dirty="0"/>
              <a:t>7/10/2022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9761334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7/10/2022</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80415575"/>
      </p:ext>
    </p:extLst>
  </p:cSld>
  <p:clrMap bg1="dk1" tx1="lt1" bg2="dk2" tx2="lt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image" Target="../media/image1.jpeg"/><Relationship Id="rId7" Type="http://schemas.openxmlformats.org/officeDocument/2006/relationships/diagramData" Target="../diagrams/data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8.png"/><Relationship Id="rId11" Type="http://schemas.microsoft.com/office/2007/relationships/diagramDrawing" Target="../diagrams/drawing2.xml"/><Relationship Id="rId5" Type="http://schemas.openxmlformats.org/officeDocument/2006/relationships/image" Target="../media/image3.png"/><Relationship Id="rId10" Type="http://schemas.openxmlformats.org/officeDocument/2006/relationships/diagramColors" Target="../diagrams/colors2.xml"/><Relationship Id="rId4" Type="http://schemas.openxmlformats.org/officeDocument/2006/relationships/image" Target="../media/image2.png"/><Relationship Id="rId9"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hyperlink" Target="http://www.marianoramosmejia.com.ar/analisis-pestel-en-que-consiste-como-hacerlo-y-plantillas/" TargetMode="External"/><Relationship Id="rId5" Type="http://schemas.openxmlformats.org/officeDocument/2006/relationships/image" Target="../media/image10.jpe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3.png"/><Relationship Id="rId7" Type="http://schemas.openxmlformats.org/officeDocument/2006/relationships/diagramColors" Target="../diagrams/colors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789743" y="2442411"/>
            <a:ext cx="4996329" cy="2024404"/>
          </a:xfrm>
        </p:spPr>
        <p:txBody>
          <a:bodyPr>
            <a:normAutofit/>
          </a:bodyPr>
          <a:lstStyle/>
          <a:p>
            <a:r>
              <a:rPr lang="en-US" dirty="0">
                <a:solidFill>
                  <a:srgbClr val="FFFFFF"/>
                </a:solidFill>
                <a:cs typeface="Calibri Light"/>
              </a:rPr>
              <a:t>BMSW4004</a:t>
            </a:r>
            <a:endParaRPr lang="en-US" dirty="0">
              <a:solidFill>
                <a:srgbClr val="FFFFFF"/>
              </a:solidFill>
            </a:endParaRPr>
          </a:p>
        </p:txBody>
      </p:sp>
      <p:sp>
        <p:nvSpPr>
          <p:cNvPr id="3" name="Subtitle 2"/>
          <p:cNvSpPr>
            <a:spLocks noGrp="1"/>
          </p:cNvSpPr>
          <p:nvPr>
            <p:ph type="subTitle" idx="1"/>
          </p:nvPr>
        </p:nvSpPr>
        <p:spPr>
          <a:xfrm>
            <a:off x="6789743" y="4632160"/>
            <a:ext cx="4996328" cy="1068293"/>
          </a:xfrm>
        </p:spPr>
        <p:txBody>
          <a:bodyPr vert="horz" lIns="91440" tIns="45720" rIns="91440" bIns="45720" rtlCol="0" anchor="t">
            <a:normAutofit/>
          </a:bodyPr>
          <a:lstStyle/>
          <a:p>
            <a:r>
              <a:rPr lang="en-US" b="1" dirty="0">
                <a:ea typeface="+mn-lt"/>
                <a:cs typeface="+mn-lt"/>
              </a:rPr>
              <a:t>Problem Solving and Decision Making</a:t>
            </a:r>
            <a:endParaRPr lang="en-US">
              <a:cs typeface="Calibri"/>
            </a:endParaRPr>
          </a:p>
        </p:txBody>
      </p:sp>
      <p:pic>
        <p:nvPicPr>
          <p:cNvPr id="4" name="Picture 4" descr="A picture containing icon&#10;&#10;Description automatically generated">
            <a:extLst>
              <a:ext uri="{FF2B5EF4-FFF2-40B4-BE49-F238E27FC236}">
                <a16:creationId xmlns:a16="http://schemas.microsoft.com/office/drawing/2014/main" id="{9EDC1EA2-18F5-6F97-B07B-8075205AA92C}"/>
              </a:ext>
            </a:extLst>
          </p:cNvPr>
          <p:cNvPicPr>
            <a:picLocks noChangeAspect="1"/>
          </p:cNvPicPr>
          <p:nvPr/>
        </p:nvPicPr>
        <p:blipFill rotWithShape="1">
          <a:blip r:embed="rId2"/>
          <a:srcRect t="4760" b="10552"/>
          <a:stretch/>
        </p:blipFill>
        <p:spPr>
          <a:xfrm>
            <a:off x="979868" y="10"/>
            <a:ext cx="6069184" cy="2839773"/>
          </a:xfrm>
          <a:custGeom>
            <a:avLst/>
            <a:gdLst/>
            <a:ahLst/>
            <a:cxnLst/>
            <a:rect l="l" t="t" r="r" b="b"/>
            <a:pathLst>
              <a:path w="6069184" h="2839783">
                <a:moveTo>
                  <a:pt x="0" y="0"/>
                </a:moveTo>
                <a:lnTo>
                  <a:pt x="6069184" y="0"/>
                </a:lnTo>
                <a:lnTo>
                  <a:pt x="6063824" y="106160"/>
                </a:lnTo>
                <a:cubicBezTo>
                  <a:pt x="5907892" y="1641596"/>
                  <a:pt x="4611168" y="2839783"/>
                  <a:pt x="3034592" y="2839783"/>
                </a:cubicBezTo>
                <a:cubicBezTo>
                  <a:pt x="1458016" y="2839783"/>
                  <a:pt x="161293" y="1641596"/>
                  <a:pt x="5361" y="106160"/>
                </a:cubicBezTo>
                <a:close/>
              </a:path>
            </a:pathLst>
          </a:custGeom>
        </p:spPr>
      </p:pic>
      <p:pic>
        <p:nvPicPr>
          <p:cNvPr id="5" name="Picture 5" descr="Text&#10;&#10;Description automatically generated">
            <a:extLst>
              <a:ext uri="{FF2B5EF4-FFF2-40B4-BE49-F238E27FC236}">
                <a16:creationId xmlns:a16="http://schemas.microsoft.com/office/drawing/2014/main" id="{62496321-BE4E-3E79-896A-0B7EBA186E69}"/>
              </a:ext>
            </a:extLst>
          </p:cNvPr>
          <p:cNvPicPr>
            <a:picLocks noChangeAspect="1"/>
          </p:cNvPicPr>
          <p:nvPr/>
        </p:nvPicPr>
        <p:blipFill rotWithShape="1">
          <a:blip r:embed="rId3"/>
          <a:srcRect l="2827" r="2391" b="3"/>
          <a:stretch/>
        </p:blipFill>
        <p:spPr>
          <a:xfrm>
            <a:off x="3" y="3124786"/>
            <a:ext cx="5001415" cy="3733214"/>
          </a:xfrm>
          <a:custGeom>
            <a:avLst/>
            <a:gdLst/>
            <a:ahLst/>
            <a:cxnLst/>
            <a:rect l="l" t="t" r="r" b="b"/>
            <a:pathLst>
              <a:path w="5001415" h="3733214">
                <a:moveTo>
                  <a:pt x="1956463" y="0"/>
                </a:moveTo>
                <a:cubicBezTo>
                  <a:pt x="3638144" y="0"/>
                  <a:pt x="5001415" y="1363271"/>
                  <a:pt x="5001415" y="3044952"/>
                </a:cubicBezTo>
                <a:cubicBezTo>
                  <a:pt x="5001415" y="3255162"/>
                  <a:pt x="4980114" y="3460397"/>
                  <a:pt x="4939553" y="3658617"/>
                </a:cubicBezTo>
                <a:lnTo>
                  <a:pt x="4920372" y="3733214"/>
                </a:lnTo>
                <a:lnTo>
                  <a:pt x="0" y="3733214"/>
                </a:lnTo>
                <a:lnTo>
                  <a:pt x="0" y="713124"/>
                </a:lnTo>
                <a:lnTo>
                  <a:pt x="19591" y="695319"/>
                </a:lnTo>
                <a:cubicBezTo>
                  <a:pt x="545938" y="260939"/>
                  <a:pt x="1220728" y="0"/>
                  <a:pt x="1956463" y="0"/>
                </a:cubicBezTo>
                <a:close/>
              </a:path>
            </a:pathLst>
          </a:custGeom>
        </p:spPr>
      </p:pic>
      <p:sp>
        <p:nvSpPr>
          <p:cNvPr id="6" name="Rectangle 5"/>
          <p:cNvSpPr/>
          <p:nvPr/>
        </p:nvSpPr>
        <p:spPr>
          <a:xfrm>
            <a:off x="5224032" y="4997314"/>
            <a:ext cx="3937686" cy="1754326"/>
          </a:xfrm>
          <a:prstGeom prst="rect">
            <a:avLst/>
          </a:prstGeom>
        </p:spPr>
        <p:txBody>
          <a:bodyPr wrap="square" lIns="91440" tIns="45720" rIns="91440" bIns="45720" anchor="t">
            <a:spAutoFit/>
          </a:bodyPr>
          <a:lstStyle/>
          <a:p>
            <a:pPr>
              <a:lnSpc>
                <a:spcPct val="150000"/>
              </a:lnSpc>
            </a:pPr>
            <a:r>
              <a:rPr lang="en-US" b="1" dirty="0">
                <a:latin typeface="Arial"/>
                <a:ea typeface="Calibri" panose="020F0502020204030204" pitchFamily="34" charset="0"/>
                <a:cs typeface="Arial"/>
              </a:rPr>
              <a:t>Module Code: BMSW 4004</a:t>
            </a:r>
            <a:endParaRPr lang="en-GB">
              <a:latin typeface="Arial"/>
              <a:ea typeface="Calibri" panose="020F0502020204030204" pitchFamily="34" charset="0"/>
              <a:cs typeface="Arial"/>
            </a:endParaRPr>
          </a:p>
          <a:p>
            <a:pPr>
              <a:lnSpc>
                <a:spcPct val="150000"/>
              </a:lnSpc>
            </a:pPr>
            <a:r>
              <a:rPr lang="en-US" b="1" dirty="0">
                <a:latin typeface="Arial"/>
                <a:ea typeface="Calibri" panose="020F0502020204030204" pitchFamily="34" charset="0"/>
                <a:cs typeface="Arial"/>
              </a:rPr>
              <a:t>Lecturer: </a:t>
            </a:r>
            <a:r>
              <a:rPr lang="en-US" b="1" dirty="0" err="1">
                <a:latin typeface="Arial"/>
                <a:ea typeface="Calibri" panose="020F0502020204030204" pitchFamily="34" charset="0"/>
                <a:cs typeface="Arial"/>
              </a:rPr>
              <a:t>Chijoke</a:t>
            </a:r>
            <a:r>
              <a:rPr lang="en-US" b="1" dirty="0">
                <a:latin typeface="Arial"/>
                <a:ea typeface="Calibri" panose="020F0502020204030204" pitchFamily="34" charset="0"/>
                <a:cs typeface="Arial"/>
              </a:rPr>
              <a:t> Uba</a:t>
            </a:r>
            <a:endParaRPr lang="en-US" b="1" dirty="0">
              <a:latin typeface="Arial" panose="020B0604020202020204" pitchFamily="34" charset="0"/>
              <a:ea typeface="Calibri" panose="020F0502020204030204" pitchFamily="34" charset="0"/>
              <a:cs typeface="Arial" panose="020B0604020202020204" pitchFamily="34" charset="0"/>
            </a:endParaRPr>
          </a:p>
          <a:p>
            <a:pPr>
              <a:lnSpc>
                <a:spcPct val="150000"/>
              </a:lnSpc>
            </a:pPr>
            <a:r>
              <a:rPr lang="en-US" b="1" dirty="0">
                <a:latin typeface="Arial"/>
                <a:ea typeface="Calibri" panose="020F0502020204030204" pitchFamily="34" charset="0"/>
                <a:cs typeface="Arial"/>
              </a:rPr>
              <a:t>Student Name: Stefania </a:t>
            </a:r>
            <a:r>
              <a:rPr lang="en-US" b="1" dirty="0" err="1">
                <a:latin typeface="Arial"/>
                <a:ea typeface="Calibri" panose="020F0502020204030204" pitchFamily="34" charset="0"/>
                <a:cs typeface="Arial"/>
              </a:rPr>
              <a:t>Enoaica</a:t>
            </a:r>
            <a:endParaRPr lang="en-GB">
              <a:latin typeface="Arial"/>
              <a:ea typeface="Calibri" panose="020F0502020204030204" pitchFamily="34" charset="0"/>
              <a:cs typeface="Arial"/>
            </a:endParaRPr>
          </a:p>
          <a:p>
            <a:pPr>
              <a:lnSpc>
                <a:spcPct val="150000"/>
              </a:lnSpc>
            </a:pPr>
            <a:r>
              <a:rPr lang="en-US" b="1" dirty="0">
                <a:latin typeface="Arial"/>
                <a:ea typeface="Calibri" panose="020F0502020204030204" pitchFamily="34" charset="0"/>
                <a:cs typeface="Arial"/>
              </a:rPr>
              <a:t>Student ID: 2124107</a:t>
            </a:r>
            <a:endParaRPr lang="en-GB">
              <a:effectLst/>
              <a:latin typeface="Arial"/>
              <a:ea typeface="Calibri" panose="020F0502020204030204" pitchFamily="34" charset="0"/>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FE51C-7AA5-13C8-0E5A-8D1BF6FAC305}"/>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cs typeface="Calibri Light"/>
              </a:rPr>
              <a:t>INTRODUCTION</a:t>
            </a:r>
            <a:endParaRPr lang="en-US">
              <a:solidFill>
                <a:srgbClr val="FFFFFF"/>
              </a:solidFill>
            </a:endParaRPr>
          </a:p>
        </p:txBody>
      </p:sp>
      <p:sp>
        <p:nvSpPr>
          <p:cNvPr id="3" name="Content Placeholder 2">
            <a:extLst>
              <a:ext uri="{FF2B5EF4-FFF2-40B4-BE49-F238E27FC236}">
                <a16:creationId xmlns:a16="http://schemas.microsoft.com/office/drawing/2014/main" id="{0CCE1FB3-0F94-D5CB-2B4F-E3B73C3D9A1B}"/>
              </a:ext>
            </a:extLst>
          </p:cNvPr>
          <p:cNvSpPr>
            <a:spLocks noGrp="1"/>
          </p:cNvSpPr>
          <p:nvPr>
            <p:ph idx="1"/>
          </p:nvPr>
        </p:nvSpPr>
        <p:spPr>
          <a:xfrm>
            <a:off x="8029319" y="917725"/>
            <a:ext cx="3424739" cy="4852362"/>
          </a:xfrm>
        </p:spPr>
        <p:txBody>
          <a:bodyPr vert="horz" lIns="91440" tIns="45720" rIns="91440" bIns="45720" rtlCol="0" anchor="ctr">
            <a:normAutofit fontScale="85000" lnSpcReduction="10000"/>
          </a:bodyPr>
          <a:lstStyle/>
          <a:p>
            <a:r>
              <a:rPr lang="en-US" sz="1700">
                <a:solidFill>
                  <a:srgbClr val="FFFFFF"/>
                </a:solidFill>
                <a:ea typeface="+mn-lt"/>
                <a:cs typeface="+mn-lt"/>
              </a:rPr>
              <a:t>Staff shortage is described in relation to present degree of requirements that surely are not met in current times or in former time and moreover in contrast of present staff and those who are in learning stages. This shortage of staff services has been viewed amidst numerous of healthcare sectors in UK where there are various instances of ageing staff who do get replaced or who are not offered leave. One thing to notice is that, most of the retirements of the aged staff are not being replaced by same number of new staff as per to the research of (Shang et al., 2019). </a:t>
            </a:r>
            <a:endParaRPr lang="en-US" sz="1700">
              <a:solidFill>
                <a:srgbClr val="FFFFFF"/>
              </a:solidFill>
            </a:endParaRPr>
          </a:p>
        </p:txBody>
      </p:sp>
      <p:pic>
        <p:nvPicPr>
          <p:cNvPr id="4" name="Picture 4" descr="A picture containing text&#10;&#10;Description automatically generated">
            <a:extLst>
              <a:ext uri="{FF2B5EF4-FFF2-40B4-BE49-F238E27FC236}">
                <a16:creationId xmlns:a16="http://schemas.microsoft.com/office/drawing/2014/main" id="{E2F9F5BB-6E3D-BB5A-282A-D92664D3B95D}"/>
              </a:ext>
            </a:extLst>
          </p:cNvPr>
          <p:cNvPicPr>
            <a:picLocks noChangeAspect="1"/>
          </p:cNvPicPr>
          <p:nvPr/>
        </p:nvPicPr>
        <p:blipFill rotWithShape="1">
          <a:blip r:embed="rId3"/>
          <a:srcRect r="329" b="-2"/>
          <a:stretch/>
        </p:blipFill>
        <p:spPr>
          <a:xfrm>
            <a:off x="327547" y="321733"/>
            <a:ext cx="7058306" cy="4107392"/>
          </a:xfrm>
          <a:prstGeom prst="rect">
            <a:avLst/>
          </a:prstGeom>
        </p:spPr>
      </p:pic>
    </p:spTree>
    <p:extLst>
      <p:ext uri="{BB962C8B-B14F-4D97-AF65-F5344CB8AC3E}">
        <p14:creationId xmlns:p14="http://schemas.microsoft.com/office/powerpoint/2010/main" val="26531355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Text&#10;&#10;Description automatically generated">
            <a:extLst>
              <a:ext uri="{FF2B5EF4-FFF2-40B4-BE49-F238E27FC236}">
                <a16:creationId xmlns:a16="http://schemas.microsoft.com/office/drawing/2014/main" id="{A284702C-438F-53EC-72B6-379AFEA58536}"/>
              </a:ext>
            </a:extLst>
          </p:cNvPr>
          <p:cNvPicPr>
            <a:picLocks noChangeAspect="1"/>
          </p:cNvPicPr>
          <p:nvPr/>
        </p:nvPicPr>
        <p:blipFill rotWithShape="1">
          <a:blip r:embed="rId3">
            <a:alphaModFix amt="35000"/>
          </a:blip>
          <a:srcRect t="12477" b="3253"/>
          <a:stretch/>
        </p:blipFill>
        <p:spPr>
          <a:xfrm>
            <a:off x="20" y="1"/>
            <a:ext cx="12191980" cy="6857999"/>
          </a:xfrm>
          <a:prstGeom prst="rect">
            <a:avLst/>
          </a:prstGeom>
        </p:spPr>
      </p:pic>
      <p:sp>
        <p:nvSpPr>
          <p:cNvPr id="2" name="Title 1">
            <a:extLst>
              <a:ext uri="{FF2B5EF4-FFF2-40B4-BE49-F238E27FC236}">
                <a16:creationId xmlns:a16="http://schemas.microsoft.com/office/drawing/2014/main" id="{92E51BAB-8DA1-CF02-606A-1D34148E3362}"/>
              </a:ext>
            </a:extLst>
          </p:cNvPr>
          <p:cNvSpPr>
            <a:spLocks noGrp="1"/>
          </p:cNvSpPr>
          <p:nvPr>
            <p:ph type="title"/>
          </p:nvPr>
        </p:nvSpPr>
        <p:spPr>
          <a:xfrm>
            <a:off x="838201" y="1065862"/>
            <a:ext cx="3313164" cy="4726276"/>
          </a:xfrm>
        </p:spPr>
        <p:txBody>
          <a:bodyPr>
            <a:normAutofit/>
          </a:bodyPr>
          <a:lstStyle/>
          <a:p>
            <a:pPr algn="r"/>
            <a:r>
              <a:rPr lang="en-US" sz="4000">
                <a:solidFill>
                  <a:srgbClr val="FFFFFF"/>
                </a:solidFill>
                <a:cs typeface="Calibri Light"/>
              </a:rPr>
              <a:t>Nature of Staff Shortage</a:t>
            </a:r>
            <a:endParaRPr lang="en-US" sz="4000">
              <a:solidFill>
                <a:srgbClr val="FFFFFF"/>
              </a:solidFill>
            </a:endParaRPr>
          </a:p>
        </p:txBody>
      </p:sp>
      <p:graphicFrame>
        <p:nvGraphicFramePr>
          <p:cNvPr id="20" name="Content Placeholder 2">
            <a:extLst>
              <a:ext uri="{FF2B5EF4-FFF2-40B4-BE49-F238E27FC236}">
                <a16:creationId xmlns:a16="http://schemas.microsoft.com/office/drawing/2014/main" id="{70DEC92B-DE48-9C74-639D-5838C655C7EC}"/>
              </a:ext>
            </a:extLst>
          </p:cNvPr>
          <p:cNvGraphicFramePr>
            <a:graphicFrameLocks noGrp="1"/>
          </p:cNvGraphicFramePr>
          <p:nvPr>
            <p:ph idx="1"/>
          </p:nvPr>
        </p:nvGraphicFramePr>
        <p:xfrm>
          <a:off x="5155379" y="1065862"/>
          <a:ext cx="5744685" cy="47262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8615379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40" name="Rectangle 25">
            <a:extLst>
              <a:ext uri="{FF2B5EF4-FFF2-40B4-BE49-F238E27FC236}">
                <a16:creationId xmlns:a16="http://schemas.microsoft.com/office/drawing/2014/main" id="{40C8693A-B687-4F5E-B86B-B4F11D523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 name="Picture 27">
            <a:extLst>
              <a:ext uri="{FF2B5EF4-FFF2-40B4-BE49-F238E27FC236}">
                <a16:creationId xmlns:a16="http://schemas.microsoft.com/office/drawing/2014/main" id="{D51084F9-D042-49BE-9E1A-43E583B98F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42" name="Picture 29">
            <a:extLst>
              <a:ext uri="{FF2B5EF4-FFF2-40B4-BE49-F238E27FC236}">
                <a16:creationId xmlns:a16="http://schemas.microsoft.com/office/drawing/2014/main" id="{EE65CA45-264D-4FD3-9249-3CB04EC97E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3" name="Rectangle 31">
            <a:extLst>
              <a:ext uri="{FF2B5EF4-FFF2-40B4-BE49-F238E27FC236}">
                <a16:creationId xmlns:a16="http://schemas.microsoft.com/office/drawing/2014/main" id="{E7B58214-716F-43B8-8272-85CE2B9A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33">
            <a:extLst>
              <a:ext uri="{FF2B5EF4-FFF2-40B4-BE49-F238E27FC236}">
                <a16:creationId xmlns:a16="http://schemas.microsoft.com/office/drawing/2014/main" id="{2A5C070E-7DB1-4147-B6A8-D14B9C40E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35">
            <a:extLst>
              <a:ext uri="{FF2B5EF4-FFF2-40B4-BE49-F238E27FC236}">
                <a16:creationId xmlns:a16="http://schemas.microsoft.com/office/drawing/2014/main" id="{A31070C9-36CD-4B65-8159-32499582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CCFC0F-25D4-34C1-1C17-DFF67B4476D6}"/>
              </a:ext>
            </a:extLst>
          </p:cNvPr>
          <p:cNvSpPr>
            <a:spLocks noGrp="1"/>
          </p:cNvSpPr>
          <p:nvPr>
            <p:ph type="title"/>
          </p:nvPr>
        </p:nvSpPr>
        <p:spPr>
          <a:xfrm>
            <a:off x="1969803" y="808056"/>
            <a:ext cx="8608037" cy="1077229"/>
          </a:xfrm>
        </p:spPr>
        <p:txBody>
          <a:bodyPr>
            <a:normAutofit/>
          </a:bodyPr>
          <a:lstStyle/>
          <a:p>
            <a:pPr algn="l"/>
            <a:r>
              <a:rPr lang="en-US">
                <a:cs typeface="Calibri Light"/>
              </a:rPr>
              <a:t>Impact of Staff Shortage</a:t>
            </a:r>
            <a:endParaRPr lang="en-US"/>
          </a:p>
        </p:txBody>
      </p:sp>
      <p:pic>
        <p:nvPicPr>
          <p:cNvPr id="21" name="Picture 21" descr="Icon&#10;&#10;Description automatically generated">
            <a:extLst>
              <a:ext uri="{FF2B5EF4-FFF2-40B4-BE49-F238E27FC236}">
                <a16:creationId xmlns:a16="http://schemas.microsoft.com/office/drawing/2014/main" id="{77A03E5A-887D-82AE-CF35-BD4584A50342}"/>
              </a:ext>
            </a:extLst>
          </p:cNvPr>
          <p:cNvPicPr>
            <a:picLocks noChangeAspect="1"/>
          </p:cNvPicPr>
          <p:nvPr/>
        </p:nvPicPr>
        <p:blipFill rotWithShape="1">
          <a:blip r:embed="rId6"/>
          <a:srcRect l="9279" r="8226" b="2"/>
          <a:stretch/>
        </p:blipFill>
        <p:spPr>
          <a:xfrm>
            <a:off x="5432992" y="2348779"/>
            <a:ext cx="4818974" cy="3373468"/>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46" name="Rectangle 37">
            <a:extLst>
              <a:ext uri="{FF2B5EF4-FFF2-40B4-BE49-F238E27FC236}">
                <a16:creationId xmlns:a16="http://schemas.microsoft.com/office/drawing/2014/main" id="{89C35FB2-5194-4BE0-92D0-464E2B711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782F5CC-E639-D16B-8ED3-1986D5DA8387}"/>
              </a:ext>
            </a:extLst>
          </p:cNvPr>
          <p:cNvGraphicFramePr>
            <a:graphicFrameLocks noGrp="1"/>
          </p:cNvGraphicFramePr>
          <p:nvPr>
            <p:ph idx="1"/>
            <p:extLst>
              <p:ext uri="{D42A27DB-BD31-4B8C-83A1-F6EECF244321}">
                <p14:modId xmlns:p14="http://schemas.microsoft.com/office/powerpoint/2010/main" val="3760101133"/>
              </p:ext>
            </p:extLst>
          </p:nvPr>
        </p:nvGraphicFramePr>
        <p:xfrm>
          <a:off x="1975805" y="2052116"/>
          <a:ext cx="2908167" cy="399782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689637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4961F17-D0E4-4576-8697-C062B28F32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2DF1AEC-0327-4A10-AED3-E227ACAEBC5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4" name="Picture 13">
            <a:extLst>
              <a:ext uri="{FF2B5EF4-FFF2-40B4-BE49-F238E27FC236}">
                <a16:creationId xmlns:a16="http://schemas.microsoft.com/office/drawing/2014/main" id="{C839742D-6F41-4E7D-9C32-1D9825B40F2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a:extLst>
              <a:ext uri="{FF2B5EF4-FFF2-40B4-BE49-F238E27FC236}">
                <a16:creationId xmlns:a16="http://schemas.microsoft.com/office/drawing/2014/main" id="{5F3ADA23-8B3C-4029-923E-81303CBEA1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9EAE543-FFF6-43C7-AD71-A9856C6E7C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FC35DA-1BE1-E914-145F-E0169FBB95BB}"/>
              </a:ext>
            </a:extLst>
          </p:cNvPr>
          <p:cNvSpPr>
            <a:spLocks noGrp="1"/>
          </p:cNvSpPr>
          <p:nvPr>
            <p:ph type="title"/>
          </p:nvPr>
        </p:nvSpPr>
        <p:spPr>
          <a:xfrm>
            <a:off x="7548117" y="808056"/>
            <a:ext cx="3024722" cy="1249344"/>
          </a:xfrm>
        </p:spPr>
        <p:txBody>
          <a:bodyPr>
            <a:normAutofit/>
          </a:bodyPr>
          <a:lstStyle/>
          <a:p>
            <a:pPr algn="l"/>
            <a:r>
              <a:rPr lang="en-GB" sz="2800">
                <a:cs typeface="Calibri Light"/>
              </a:rPr>
              <a:t>PESTLE ANALYSIS</a:t>
            </a:r>
            <a:endParaRPr lang="en-GB" sz="2800"/>
          </a:p>
        </p:txBody>
      </p:sp>
      <p:pic>
        <p:nvPicPr>
          <p:cNvPr id="6" name="Picture 5" descr="Close up of beakers with solutions on a shelf in a lab">
            <a:extLst>
              <a:ext uri="{FF2B5EF4-FFF2-40B4-BE49-F238E27FC236}">
                <a16:creationId xmlns:a16="http://schemas.microsoft.com/office/drawing/2014/main" id="{39CB05FF-DDD3-EA78-5451-046FE3DB5987}"/>
              </a:ext>
            </a:extLst>
          </p:cNvPr>
          <p:cNvPicPr>
            <a:picLocks noChangeAspect="1"/>
          </p:cNvPicPr>
          <p:nvPr/>
        </p:nvPicPr>
        <p:blipFill rotWithShape="1">
          <a:blip r:embed="rId5"/>
          <a:srcRect r="45867" b="-3"/>
          <a:stretch/>
        </p:blipFill>
        <p:spPr>
          <a:xfrm>
            <a:off x="56495" y="227"/>
            <a:ext cx="5569814" cy="6858000"/>
          </a:xfrm>
          <a:prstGeom prst="rect">
            <a:avLst/>
          </a:prstGeom>
          <a:ln w="12700">
            <a:solidFill>
              <a:schemeClr val="tx1"/>
            </a:solidFill>
          </a:ln>
        </p:spPr>
      </p:pic>
      <p:sp>
        <p:nvSpPr>
          <p:cNvPr id="20" name="Rectangle 19">
            <a:extLst>
              <a:ext uri="{FF2B5EF4-FFF2-40B4-BE49-F238E27FC236}">
                <a16:creationId xmlns:a16="http://schemas.microsoft.com/office/drawing/2014/main" id="{8D7E355E-8304-4C50-B384-7DAC68D87C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3F992D9-4030-F7C6-F2DC-0223BC0514D3}"/>
              </a:ext>
            </a:extLst>
          </p:cNvPr>
          <p:cNvSpPr txBox="1"/>
          <p:nvPr/>
        </p:nvSpPr>
        <p:spPr>
          <a:xfrm>
            <a:off x="7138487" y="641225"/>
            <a:ext cx="415636" cy="369332"/>
          </a:xfrm>
          <a:prstGeom prst="rect">
            <a:avLst/>
          </a:prstGeom>
          <a:noFill/>
        </p:spPr>
        <p:txBody>
          <a:bodyPr rot="0" spcFirstLastPara="0" vertOverflow="overflow" horzOverflow="overflow" vert="horz" wrap="square" lIns="91440" tIns="45720" rIns="91440" bIns="45720" numCol="1" spcCol="0" rtlCol="0" fromWordArt="0" anchorCtr="0" forceAA="0" compatLnSpc="1">
            <a:prstTxWarp prst="textNoShape">
              <a:avLst/>
            </a:prstTxWarp>
            <a:normAutofit/>
          </a:bodyPr>
          <a:lstStyle/>
          <a:p>
            <a:pPr algn="r">
              <a:lnSpc>
                <a:spcPct val="90000"/>
              </a:lnSpc>
              <a:spcAft>
                <a:spcPts val="600"/>
              </a:spcAft>
            </a:pPr>
            <a:r>
              <a:rPr lang="en-GB" sz="600">
                <a:solidFill>
                  <a:schemeClr val="accent6"/>
                </a:solidFill>
              </a:rPr>
              <a:t>Click to add text</a:t>
            </a:r>
          </a:p>
        </p:txBody>
      </p:sp>
      <p:sp>
        <p:nvSpPr>
          <p:cNvPr id="3" name="Content Placeholder 2">
            <a:extLst>
              <a:ext uri="{FF2B5EF4-FFF2-40B4-BE49-F238E27FC236}">
                <a16:creationId xmlns:a16="http://schemas.microsoft.com/office/drawing/2014/main" id="{05B51144-30F5-966C-043D-DDFC2E7143D0}"/>
              </a:ext>
            </a:extLst>
          </p:cNvPr>
          <p:cNvSpPr>
            <a:spLocks noGrp="1"/>
          </p:cNvSpPr>
          <p:nvPr>
            <p:ph idx="1"/>
          </p:nvPr>
        </p:nvSpPr>
        <p:spPr>
          <a:xfrm>
            <a:off x="6871172" y="2064577"/>
            <a:ext cx="3012735" cy="3849669"/>
          </a:xfrm>
        </p:spPr>
        <p:txBody>
          <a:bodyPr vert="horz" lIns="91440" tIns="45720" rIns="91440" bIns="45720" rtlCol="0" anchor="ctr">
            <a:noAutofit/>
          </a:bodyPr>
          <a:lstStyle/>
          <a:p>
            <a:pPr marL="344170" indent="-344170">
              <a:lnSpc>
                <a:spcPct val="110000"/>
              </a:lnSpc>
            </a:pPr>
            <a:r>
              <a:rPr lang="en-GB" sz="1200" dirty="0">
                <a:latin typeface="Arial" panose="020B0604020202020204" pitchFamily="34" charset="0"/>
                <a:cs typeface="Arial" panose="020B0604020202020204" pitchFamily="34" charset="0"/>
              </a:rPr>
              <a:t>The </a:t>
            </a:r>
            <a:r>
              <a:rPr lang="en-GB" sz="1200" dirty="0" err="1">
                <a:latin typeface="Arial" panose="020B0604020202020204" pitchFamily="34" charset="0"/>
                <a:cs typeface="Arial" panose="020B0604020202020204" pitchFamily="34" charset="0"/>
              </a:rPr>
              <a:t>tehnique</a:t>
            </a:r>
            <a:r>
              <a:rPr lang="en-GB" sz="1200" dirty="0">
                <a:latin typeface="Arial" panose="020B0604020202020204" pitchFamily="34" charset="0"/>
                <a:cs typeface="Arial" panose="020B0604020202020204" pitchFamily="34" charset="0"/>
              </a:rPr>
              <a:t> is used to help </a:t>
            </a:r>
            <a:r>
              <a:rPr lang="en-GB" sz="1200" dirty="0" err="1">
                <a:latin typeface="Arial" panose="020B0604020202020204" pitchFamily="34" charset="0"/>
                <a:cs typeface="Arial" panose="020B0604020202020204" pitchFamily="34" charset="0"/>
              </a:rPr>
              <a:t>indentify</a:t>
            </a:r>
            <a:r>
              <a:rPr lang="en-GB" sz="1200" dirty="0">
                <a:latin typeface="Arial" panose="020B0604020202020204" pitchFamily="34" charset="0"/>
                <a:cs typeface="Arial" panose="020B0604020202020204" pitchFamily="34" charset="0"/>
              </a:rPr>
              <a:t> factors involved in change rather that solution to any of the factors </a:t>
            </a:r>
          </a:p>
          <a:p>
            <a:pPr marL="344170" indent="-344170">
              <a:lnSpc>
                <a:spcPct val="110000"/>
              </a:lnSpc>
            </a:pPr>
            <a:endParaRPr lang="en-GB" sz="1200" dirty="0">
              <a:latin typeface="Arial" panose="020B0604020202020204" pitchFamily="34" charset="0"/>
              <a:cs typeface="Arial" panose="020B0604020202020204" pitchFamily="34" charset="0"/>
            </a:endParaRPr>
          </a:p>
          <a:p>
            <a:pPr marL="344170" indent="-344170">
              <a:lnSpc>
                <a:spcPct val="110000"/>
              </a:lnSpc>
            </a:pPr>
            <a:r>
              <a:rPr lang="en-GB" sz="1200" dirty="0">
                <a:latin typeface="Arial" panose="020B0604020202020204" pitchFamily="34" charset="0"/>
                <a:cs typeface="Arial" panose="020B0604020202020204" pitchFamily="34" charset="0"/>
              </a:rPr>
              <a:t>Specifically the PESTLE analysis is a useful tool for understanding risks associated with market growth or </a:t>
            </a:r>
            <a:r>
              <a:rPr lang="en-GB" sz="1200" dirty="0" err="1">
                <a:latin typeface="Arial" panose="020B0604020202020204" pitchFamily="34" charset="0"/>
                <a:cs typeface="Arial" panose="020B0604020202020204" pitchFamily="34" charset="0"/>
              </a:rPr>
              <a:t>decline,and</a:t>
            </a:r>
            <a:r>
              <a:rPr lang="en-GB" sz="1200" dirty="0">
                <a:latin typeface="Arial" panose="020B0604020202020204" pitchFamily="34" charset="0"/>
                <a:cs typeface="Arial" panose="020B0604020202020204" pitchFamily="34" charset="0"/>
              </a:rPr>
              <a:t> as such the </a:t>
            </a:r>
            <a:r>
              <a:rPr lang="en-GB" sz="1200" dirty="0" err="1">
                <a:latin typeface="Arial" panose="020B0604020202020204" pitchFamily="34" charset="0"/>
                <a:cs typeface="Arial" panose="020B0604020202020204" pitchFamily="34" charset="0"/>
              </a:rPr>
              <a:t>position,potential</a:t>
            </a:r>
            <a:r>
              <a:rPr lang="en-GB" sz="1200" dirty="0">
                <a:latin typeface="Arial" panose="020B0604020202020204" pitchFamily="34" charset="0"/>
                <a:cs typeface="Arial" panose="020B0604020202020204" pitchFamily="34" charset="0"/>
              </a:rPr>
              <a:t> and direction for a business or organisation.</a:t>
            </a:r>
          </a:p>
          <a:p>
            <a:pPr marL="344170" indent="-344170">
              <a:lnSpc>
                <a:spcPct val="110000"/>
              </a:lnSpc>
            </a:pPr>
            <a:endParaRPr lang="en-GB" sz="1200" dirty="0">
              <a:latin typeface="Arial" panose="020B0604020202020204" pitchFamily="34" charset="0"/>
              <a:cs typeface="Arial" panose="020B0604020202020204" pitchFamily="34" charset="0"/>
            </a:endParaRPr>
          </a:p>
          <a:p>
            <a:pPr marL="344170" indent="-344170">
              <a:lnSpc>
                <a:spcPct val="110000"/>
              </a:lnSpc>
            </a:pPr>
            <a:r>
              <a:rPr lang="en-GB" sz="1200" dirty="0">
                <a:latin typeface="Arial" panose="020B0604020202020204" pitchFamily="34" charset="0"/>
                <a:cs typeface="Arial" panose="020B0604020202020204" pitchFamily="34" charset="0"/>
              </a:rPr>
              <a:t>PESTLE help you to understand the great opportunity or other factors that come for multiple external factors</a:t>
            </a:r>
          </a:p>
          <a:p>
            <a:pPr marL="344170" indent="-344170">
              <a:lnSpc>
                <a:spcPct val="110000"/>
              </a:lnSpc>
            </a:pPr>
            <a:endParaRPr lang="en-GB" sz="1100" dirty="0">
              <a:cs typeface="Calibri"/>
            </a:endParaRPr>
          </a:p>
          <a:p>
            <a:pPr marL="344170" indent="-344170">
              <a:lnSpc>
                <a:spcPct val="110000"/>
              </a:lnSpc>
            </a:pPr>
            <a:endParaRPr lang="en-GB" sz="1100" dirty="0">
              <a:cs typeface="Calibri"/>
            </a:endParaRPr>
          </a:p>
        </p:txBody>
      </p:sp>
      <p:sp>
        <p:nvSpPr>
          <p:cNvPr id="22" name="Rectangle 21">
            <a:extLst>
              <a:ext uri="{FF2B5EF4-FFF2-40B4-BE49-F238E27FC236}">
                <a16:creationId xmlns:a16="http://schemas.microsoft.com/office/drawing/2014/main" id="{0178E784-3C81-4963-ACD9-58EF41CE82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756690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73" name="Picture 72">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75" name="Picture 74">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77" name="Rectangle 76">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 name="Rectangle 80">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 name="Rectangle 82">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 name="TextBox 84">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87" name="Rectangle 86">
            <a:extLst>
              <a:ext uri="{FF2B5EF4-FFF2-40B4-BE49-F238E27FC236}">
                <a16:creationId xmlns:a16="http://schemas.microsoft.com/office/drawing/2014/main" id="{54961F17-D0E4-4576-8697-C062B28F32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9" name="Picture 88">
            <a:extLst>
              <a:ext uri="{FF2B5EF4-FFF2-40B4-BE49-F238E27FC236}">
                <a16:creationId xmlns:a16="http://schemas.microsoft.com/office/drawing/2014/main" id="{02DF1AEC-0327-4A10-AED3-E227ACAEBC5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91" name="Picture 90">
            <a:extLst>
              <a:ext uri="{FF2B5EF4-FFF2-40B4-BE49-F238E27FC236}">
                <a16:creationId xmlns:a16="http://schemas.microsoft.com/office/drawing/2014/main" id="{C839742D-6F41-4E7D-9C32-1D9825B40F2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93" name="Rectangle 92">
            <a:extLst>
              <a:ext uri="{FF2B5EF4-FFF2-40B4-BE49-F238E27FC236}">
                <a16:creationId xmlns:a16="http://schemas.microsoft.com/office/drawing/2014/main" id="{5F3ADA23-8B3C-4029-923E-81303CBEA1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94">
            <a:extLst>
              <a:ext uri="{FF2B5EF4-FFF2-40B4-BE49-F238E27FC236}">
                <a16:creationId xmlns:a16="http://schemas.microsoft.com/office/drawing/2014/main" id="{39EAE543-FFF6-43C7-AD71-A9856C6E7C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115448-569C-98B5-B5AB-EE96083CFF9E}"/>
              </a:ext>
            </a:extLst>
          </p:cNvPr>
          <p:cNvSpPr>
            <a:spLocks noGrp="1"/>
          </p:cNvSpPr>
          <p:nvPr>
            <p:ph type="title"/>
          </p:nvPr>
        </p:nvSpPr>
        <p:spPr>
          <a:xfrm>
            <a:off x="7548117" y="808056"/>
            <a:ext cx="3024722" cy="1249344"/>
          </a:xfrm>
        </p:spPr>
        <p:txBody>
          <a:bodyPr vert="horz" lIns="91440" tIns="45720" rIns="91440" bIns="45720" rtlCol="0" anchor="t">
            <a:normAutofit/>
          </a:bodyPr>
          <a:lstStyle/>
          <a:p>
            <a:pPr algn="l"/>
            <a:r>
              <a:rPr lang="en-US" sz="2800"/>
              <a:t>PESTEL ANALYSIS</a:t>
            </a:r>
          </a:p>
        </p:txBody>
      </p:sp>
      <p:pic>
        <p:nvPicPr>
          <p:cNvPr id="5" name="Picture 5" descr="Diagram&#10;&#10;Description automatically generated">
            <a:extLst>
              <a:ext uri="{FF2B5EF4-FFF2-40B4-BE49-F238E27FC236}">
                <a16:creationId xmlns:a16="http://schemas.microsoft.com/office/drawing/2014/main" id="{31D80B98-4682-B88B-4100-E1651B28A136}"/>
              </a:ext>
            </a:extLst>
          </p:cNvPr>
          <p:cNvPicPr>
            <a:picLocks noGrp="1" noChangeAspect="1"/>
          </p:cNvPicPr>
          <p:nvPr>
            <p:ph sz="half" idx="2"/>
          </p:nvPr>
        </p:nvPicPr>
        <p:blipFill rotWithShape="1">
          <a:blip r:embed="rId5">
            <a:extLst>
              <a:ext uri="{837473B0-CC2E-450A-ABE3-18F120FF3D39}">
                <a1611:picAttrSrcUrl xmlns:a1611="http://schemas.microsoft.com/office/drawing/2016/11/main" r:id="rId6"/>
              </a:ext>
            </a:extLst>
          </a:blip>
          <a:srcRect l="9392" r="9392"/>
          <a:stretch/>
        </p:blipFill>
        <p:spPr>
          <a:xfrm>
            <a:off x="1005401" y="227"/>
            <a:ext cx="5569814" cy="6858000"/>
          </a:xfrm>
          <a:prstGeom prst="rect">
            <a:avLst/>
          </a:prstGeom>
          <a:ln w="12700">
            <a:solidFill>
              <a:schemeClr val="tx1"/>
            </a:solidFill>
          </a:ln>
        </p:spPr>
      </p:pic>
      <p:sp>
        <p:nvSpPr>
          <p:cNvPr id="97" name="Rectangle 96">
            <a:extLst>
              <a:ext uri="{FF2B5EF4-FFF2-40B4-BE49-F238E27FC236}">
                <a16:creationId xmlns:a16="http://schemas.microsoft.com/office/drawing/2014/main" id="{8D7E355E-8304-4C50-B384-7DAC68D87C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0809AD-7684-F334-7C45-A92B39305254}"/>
              </a:ext>
            </a:extLst>
          </p:cNvPr>
          <p:cNvSpPr>
            <a:spLocks noGrp="1"/>
          </p:cNvSpPr>
          <p:nvPr>
            <p:ph sz="half" idx="1"/>
          </p:nvPr>
        </p:nvSpPr>
        <p:spPr>
          <a:xfrm>
            <a:off x="7560104" y="2200275"/>
            <a:ext cx="3012735" cy="3849669"/>
          </a:xfrm>
        </p:spPr>
        <p:txBody>
          <a:bodyPr vert="horz" lIns="91440" tIns="45720" rIns="91440" bIns="45720" rtlCol="0" anchor="ctr">
            <a:normAutofit fontScale="77500" lnSpcReduction="20000"/>
          </a:bodyPr>
          <a:lstStyle/>
          <a:p>
            <a:pPr marL="344170" indent="-344170"/>
            <a:r>
              <a:rPr lang="en-US" sz="1600" dirty="0"/>
              <a:t>POLITICAL :  BREXIT uncertainties</a:t>
            </a:r>
            <a:endParaRPr lang="en-US" dirty="0"/>
          </a:p>
          <a:p>
            <a:pPr marL="344170" indent="-344170"/>
            <a:r>
              <a:rPr lang="en-US" sz="1600" dirty="0"/>
              <a:t>ECONOMIC : Economic downturn and Austerity measures</a:t>
            </a:r>
            <a:endParaRPr lang="en-US" sz="1600" dirty="0">
              <a:cs typeface="Arial"/>
            </a:endParaRPr>
          </a:p>
          <a:p>
            <a:pPr marL="344170" indent="-344170"/>
            <a:r>
              <a:rPr lang="en-US" sz="1600" dirty="0"/>
              <a:t>SOCIAL :</a:t>
            </a:r>
            <a:r>
              <a:rPr lang="en-US" sz="1600" dirty="0" err="1"/>
              <a:t>Anging</a:t>
            </a:r>
            <a:r>
              <a:rPr lang="en-US" sz="1600" dirty="0"/>
              <a:t> population and High patient expectations</a:t>
            </a:r>
            <a:endParaRPr lang="en-US" sz="1600" dirty="0">
              <a:cs typeface="Arial" panose="020B0604020202020204"/>
            </a:endParaRPr>
          </a:p>
          <a:p>
            <a:pPr marL="0" indent="0">
              <a:buNone/>
            </a:pPr>
            <a:endParaRPr lang="en-US" sz="1600" dirty="0">
              <a:cs typeface="Arial" panose="020B0604020202020204"/>
            </a:endParaRPr>
          </a:p>
          <a:p>
            <a:pPr marL="344170" indent="-344170"/>
            <a:r>
              <a:rPr lang="en-US" sz="1600" dirty="0"/>
              <a:t>TEHNOLOGICAL:  Improved </a:t>
            </a:r>
            <a:r>
              <a:rPr lang="en-US" sz="1600" dirty="0" err="1"/>
              <a:t>healtcare</a:t>
            </a:r>
            <a:r>
              <a:rPr lang="en-US" sz="1600" dirty="0"/>
              <a:t> and </a:t>
            </a:r>
            <a:r>
              <a:rPr lang="en-US" sz="1600" dirty="0" err="1"/>
              <a:t>Bettter</a:t>
            </a:r>
            <a:r>
              <a:rPr lang="en-US" sz="1600" dirty="0"/>
              <a:t> education</a:t>
            </a:r>
            <a:endParaRPr lang="en-US" sz="1600" dirty="0">
              <a:cs typeface="Arial"/>
            </a:endParaRPr>
          </a:p>
          <a:p>
            <a:pPr marL="344170" indent="-344170"/>
            <a:r>
              <a:rPr lang="en-US" sz="1600" dirty="0"/>
              <a:t>LEGAL : LITIGATION</a:t>
            </a:r>
          </a:p>
          <a:p>
            <a:pPr marL="344170" indent="-344170"/>
            <a:r>
              <a:rPr lang="en-US" sz="1600" dirty="0">
                <a:cs typeface="Arial"/>
              </a:rPr>
              <a:t>ENVIRONMENTAL </a:t>
            </a:r>
          </a:p>
        </p:txBody>
      </p:sp>
      <p:sp>
        <p:nvSpPr>
          <p:cNvPr id="99" name="Rectangle 98">
            <a:extLst>
              <a:ext uri="{FF2B5EF4-FFF2-40B4-BE49-F238E27FC236}">
                <a16:creationId xmlns:a16="http://schemas.microsoft.com/office/drawing/2014/main" id="{0178E784-3C81-4963-ACD9-58EF41CE82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3D0B027-3C91-9EC3-B93E-CB46A35161AC}"/>
              </a:ext>
            </a:extLst>
          </p:cNvPr>
          <p:cNvSpPr txBox="1"/>
          <p:nvPr/>
        </p:nvSpPr>
        <p:spPr>
          <a:xfrm>
            <a:off x="7086883" y="4753955"/>
            <a:ext cx="3399837" cy="588896"/>
          </a:xfrm>
          <a:prstGeom prst="rect">
            <a:avLst/>
          </a:prstGeom>
        </p:spPr>
        <p:txBody>
          <a:bodyPr lIns="91440" tIns="45720" rIns="91440" bIns="45720" anchor="t">
            <a:normAutofit/>
          </a:bodyPr>
          <a:lstStyle/>
          <a:p>
            <a:endParaRPr lang="en-US" dirty="0"/>
          </a:p>
        </p:txBody>
      </p:sp>
    </p:spTree>
    <p:extLst>
      <p:ext uri="{BB962C8B-B14F-4D97-AF65-F5344CB8AC3E}">
        <p14:creationId xmlns:p14="http://schemas.microsoft.com/office/powerpoint/2010/main" val="19975286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5E326A3-EB92-4BDA-9F77-45197E0CBE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B4E7D395-0531-4A17-A276-FDA3EB7792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3" name="Rectangle 12">
            <a:extLst>
              <a:ext uri="{FF2B5EF4-FFF2-40B4-BE49-F238E27FC236}">
                <a16:creationId xmlns:a16="http://schemas.microsoft.com/office/drawing/2014/main" id="{CAC996C7-7B84-4645-9AA1-6EA85EAB47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229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0A6B4A2-AE6E-B1F5-2A38-307856FA17DE}"/>
              </a:ext>
            </a:extLst>
          </p:cNvPr>
          <p:cNvSpPr>
            <a:spLocks noGrp="1"/>
          </p:cNvSpPr>
          <p:nvPr>
            <p:ph type="title"/>
          </p:nvPr>
        </p:nvSpPr>
        <p:spPr>
          <a:xfrm>
            <a:off x="1337191" y="1064365"/>
            <a:ext cx="2856582" cy="3313671"/>
          </a:xfrm>
        </p:spPr>
        <p:txBody>
          <a:bodyPr>
            <a:normAutofit/>
          </a:bodyPr>
          <a:lstStyle/>
          <a:p>
            <a:pPr algn="l"/>
            <a:r>
              <a:rPr lang="en-GB">
                <a:solidFill>
                  <a:schemeClr val="bg1"/>
                </a:solidFill>
                <a:cs typeface="Arial"/>
              </a:rPr>
              <a:t>THE FISHBONE DIAGRAM </a:t>
            </a:r>
            <a:endParaRPr lang="en-GB">
              <a:solidFill>
                <a:schemeClr val="bg1"/>
              </a:solidFill>
            </a:endParaRPr>
          </a:p>
        </p:txBody>
      </p:sp>
      <p:sp>
        <p:nvSpPr>
          <p:cNvPr id="15" name="Rectangle 14">
            <a:extLst>
              <a:ext uri="{FF2B5EF4-FFF2-40B4-BE49-F238E27FC236}">
                <a16:creationId xmlns:a16="http://schemas.microsoft.com/office/drawing/2014/main" id="{32DC315B-5680-47D9-B827-34D012FB1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769"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87429109-5B52-743F-FFE8-FD18D4D9C294}"/>
              </a:ext>
            </a:extLst>
          </p:cNvPr>
          <p:cNvGraphicFramePr>
            <a:graphicFrameLocks noGrp="1"/>
          </p:cNvGraphicFramePr>
          <p:nvPr>
            <p:ph idx="1"/>
            <p:extLst>
              <p:ext uri="{D42A27DB-BD31-4B8C-83A1-F6EECF244321}">
                <p14:modId xmlns:p14="http://schemas.microsoft.com/office/powerpoint/2010/main" val="3417484330"/>
              </p:ext>
            </p:extLst>
          </p:nvPr>
        </p:nvGraphicFramePr>
        <p:xfrm>
          <a:off x="5507182" y="897534"/>
          <a:ext cx="5889686" cy="53192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85215473"/>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7CADD-2749-0057-E735-13268E3D8959}"/>
              </a:ext>
            </a:extLst>
          </p:cNvPr>
          <p:cNvSpPr>
            <a:spLocks noGrp="1"/>
          </p:cNvSpPr>
          <p:nvPr>
            <p:ph type="title"/>
          </p:nvPr>
        </p:nvSpPr>
        <p:spPr>
          <a:xfrm>
            <a:off x="-142890" y="0"/>
            <a:ext cx="7958331" cy="1077229"/>
          </a:xfrm>
        </p:spPr>
        <p:txBody>
          <a:bodyPr/>
          <a:lstStyle/>
          <a:p>
            <a:r>
              <a:rPr lang="en-GB" dirty="0"/>
              <a:t>Fishbone diagram </a:t>
            </a:r>
          </a:p>
        </p:txBody>
      </p:sp>
      <p:pic>
        <p:nvPicPr>
          <p:cNvPr id="6" name="Picture 5">
            <a:extLst>
              <a:ext uri="{FF2B5EF4-FFF2-40B4-BE49-F238E27FC236}">
                <a16:creationId xmlns:a16="http://schemas.microsoft.com/office/drawing/2014/main" id="{D43BE706-B149-394C-DF01-20BE07363211}"/>
              </a:ext>
            </a:extLst>
          </p:cNvPr>
          <p:cNvPicPr>
            <a:picLocks noChangeAspect="1"/>
          </p:cNvPicPr>
          <p:nvPr/>
        </p:nvPicPr>
        <p:blipFill>
          <a:blip r:embed="rId2"/>
          <a:stretch>
            <a:fillRect/>
          </a:stretch>
        </p:blipFill>
        <p:spPr>
          <a:xfrm>
            <a:off x="1354667" y="1149747"/>
            <a:ext cx="9692699" cy="5083399"/>
          </a:xfrm>
          <a:prstGeom prst="rect">
            <a:avLst/>
          </a:prstGeom>
        </p:spPr>
      </p:pic>
    </p:spTree>
    <p:extLst>
      <p:ext uri="{BB962C8B-B14F-4D97-AF65-F5344CB8AC3E}">
        <p14:creationId xmlns:p14="http://schemas.microsoft.com/office/powerpoint/2010/main" val="32782168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B5E326A3-EB92-4BDA-9F77-45197E0CBE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1">
            <a:extLst>
              <a:ext uri="{FF2B5EF4-FFF2-40B4-BE49-F238E27FC236}">
                <a16:creationId xmlns:a16="http://schemas.microsoft.com/office/drawing/2014/main" id="{B4E7D395-0531-4A17-A276-FDA3EB7792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0" name="Rectangle 13">
            <a:extLst>
              <a:ext uri="{FF2B5EF4-FFF2-40B4-BE49-F238E27FC236}">
                <a16:creationId xmlns:a16="http://schemas.microsoft.com/office/drawing/2014/main" id="{CAC996C7-7B84-4645-9AA1-6EA85EAB47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229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297AA37-1874-6768-57D9-929E784E3A49}"/>
              </a:ext>
            </a:extLst>
          </p:cNvPr>
          <p:cNvSpPr>
            <a:spLocks noGrp="1"/>
          </p:cNvSpPr>
          <p:nvPr>
            <p:ph type="title"/>
          </p:nvPr>
        </p:nvSpPr>
        <p:spPr>
          <a:xfrm>
            <a:off x="1337191" y="1064365"/>
            <a:ext cx="2856582" cy="3313671"/>
          </a:xfrm>
        </p:spPr>
        <p:txBody>
          <a:bodyPr>
            <a:normAutofit/>
          </a:bodyPr>
          <a:lstStyle/>
          <a:p>
            <a:pPr algn="l"/>
            <a:r>
              <a:rPr lang="en-US">
                <a:solidFill>
                  <a:schemeClr val="bg1"/>
                </a:solidFill>
              </a:rPr>
              <a:t>Solutions to Resolve Shortage of Staff </a:t>
            </a:r>
          </a:p>
        </p:txBody>
      </p:sp>
      <p:sp>
        <p:nvSpPr>
          <p:cNvPr id="21" name="Rectangle 15">
            <a:extLst>
              <a:ext uri="{FF2B5EF4-FFF2-40B4-BE49-F238E27FC236}">
                <a16:creationId xmlns:a16="http://schemas.microsoft.com/office/drawing/2014/main" id="{32DC315B-5680-47D9-B827-34D012FB1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769"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4A89BA3E-040C-2BDF-5800-46EF40B22A19}"/>
              </a:ext>
            </a:extLst>
          </p:cNvPr>
          <p:cNvGraphicFramePr>
            <a:graphicFrameLocks noGrp="1"/>
          </p:cNvGraphicFramePr>
          <p:nvPr>
            <p:ph idx="1"/>
            <p:extLst>
              <p:ext uri="{D42A27DB-BD31-4B8C-83A1-F6EECF244321}">
                <p14:modId xmlns:p14="http://schemas.microsoft.com/office/powerpoint/2010/main" val="2402622504"/>
              </p:ext>
            </p:extLst>
          </p:nvPr>
        </p:nvGraphicFramePr>
        <p:xfrm>
          <a:off x="5507182" y="897534"/>
          <a:ext cx="5889686" cy="53192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30899159"/>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BF528-356C-696F-7FF4-679B27EEAC17}"/>
              </a:ext>
            </a:extLst>
          </p:cNvPr>
          <p:cNvSpPr>
            <a:spLocks noGrp="1"/>
          </p:cNvSpPr>
          <p:nvPr>
            <p:ph type="title"/>
          </p:nvPr>
        </p:nvSpPr>
        <p:spPr>
          <a:xfrm>
            <a:off x="2611808" y="808056"/>
            <a:ext cx="5348742" cy="1077229"/>
          </a:xfrm>
        </p:spPr>
        <p:txBody>
          <a:bodyPr/>
          <a:lstStyle/>
          <a:p>
            <a:r>
              <a:rPr lang="en-GB" dirty="0">
                <a:cs typeface="Arial"/>
              </a:rPr>
              <a:t>Grid Analysis</a:t>
            </a:r>
            <a:endParaRPr lang="en-GB" dirty="0"/>
          </a:p>
        </p:txBody>
      </p:sp>
      <p:graphicFrame>
        <p:nvGraphicFramePr>
          <p:cNvPr id="10" name="Table 10">
            <a:extLst>
              <a:ext uri="{FF2B5EF4-FFF2-40B4-BE49-F238E27FC236}">
                <a16:creationId xmlns:a16="http://schemas.microsoft.com/office/drawing/2014/main" id="{0710EF91-2BFD-1F5C-69E8-806AC3CDE5B1}"/>
              </a:ext>
            </a:extLst>
          </p:cNvPr>
          <p:cNvGraphicFramePr>
            <a:graphicFrameLocks noGrp="1"/>
          </p:cNvGraphicFramePr>
          <p:nvPr>
            <p:ph idx="1"/>
            <p:extLst>
              <p:ext uri="{D42A27DB-BD31-4B8C-83A1-F6EECF244321}">
                <p14:modId xmlns:p14="http://schemas.microsoft.com/office/powerpoint/2010/main" val="1945247479"/>
              </p:ext>
            </p:extLst>
          </p:nvPr>
        </p:nvGraphicFramePr>
        <p:xfrm>
          <a:off x="1315232" y="2087671"/>
          <a:ext cx="8950087" cy="4206240"/>
        </p:xfrm>
        <a:graphic>
          <a:graphicData uri="http://schemas.openxmlformats.org/drawingml/2006/table">
            <a:tbl>
              <a:tblPr firstRow="1" bandRow="1">
                <a:tableStyleId>{5C22544A-7EE6-4342-B048-85BDC9FD1C3A}</a:tableStyleId>
              </a:tblPr>
              <a:tblGrid>
                <a:gridCol w="1513560">
                  <a:extLst>
                    <a:ext uri="{9D8B030D-6E8A-4147-A177-3AD203B41FA5}">
                      <a16:colId xmlns:a16="http://schemas.microsoft.com/office/drawing/2014/main" val="947967811"/>
                    </a:ext>
                  </a:extLst>
                </a:gridCol>
                <a:gridCol w="1273160">
                  <a:extLst>
                    <a:ext uri="{9D8B030D-6E8A-4147-A177-3AD203B41FA5}">
                      <a16:colId xmlns:a16="http://schemas.microsoft.com/office/drawing/2014/main" val="1451814682"/>
                    </a:ext>
                  </a:extLst>
                </a:gridCol>
                <a:gridCol w="1393360">
                  <a:extLst>
                    <a:ext uri="{9D8B030D-6E8A-4147-A177-3AD203B41FA5}">
                      <a16:colId xmlns:a16="http://schemas.microsoft.com/office/drawing/2014/main" val="561668292"/>
                    </a:ext>
                  </a:extLst>
                </a:gridCol>
                <a:gridCol w="1393360">
                  <a:extLst>
                    <a:ext uri="{9D8B030D-6E8A-4147-A177-3AD203B41FA5}">
                      <a16:colId xmlns:a16="http://schemas.microsoft.com/office/drawing/2014/main" val="224072122"/>
                    </a:ext>
                  </a:extLst>
                </a:gridCol>
                <a:gridCol w="1983287">
                  <a:extLst>
                    <a:ext uri="{9D8B030D-6E8A-4147-A177-3AD203B41FA5}">
                      <a16:colId xmlns:a16="http://schemas.microsoft.com/office/drawing/2014/main" val="3197402307"/>
                    </a:ext>
                  </a:extLst>
                </a:gridCol>
                <a:gridCol w="1393360">
                  <a:extLst>
                    <a:ext uri="{9D8B030D-6E8A-4147-A177-3AD203B41FA5}">
                      <a16:colId xmlns:a16="http://schemas.microsoft.com/office/drawing/2014/main" val="614809663"/>
                    </a:ext>
                  </a:extLst>
                </a:gridCol>
              </a:tblGrid>
              <a:tr h="630609">
                <a:tc>
                  <a:txBody>
                    <a:bodyPr/>
                    <a:lstStyle/>
                    <a:p>
                      <a:r>
                        <a:rPr lang="en-GB" dirty="0"/>
                        <a:t>FACTOR</a:t>
                      </a:r>
                    </a:p>
                  </a:txBody>
                  <a:tcPr/>
                </a:tc>
                <a:tc>
                  <a:txBody>
                    <a:bodyPr/>
                    <a:lstStyle/>
                    <a:p>
                      <a:r>
                        <a:rPr lang="en-GB" dirty="0"/>
                        <a:t>BREXIT</a:t>
                      </a:r>
                    </a:p>
                  </a:txBody>
                  <a:tcPr/>
                </a:tc>
                <a:tc>
                  <a:txBody>
                    <a:bodyPr/>
                    <a:lstStyle/>
                    <a:p>
                      <a:r>
                        <a:rPr lang="en-GB" dirty="0"/>
                        <a:t>STRESS </a:t>
                      </a:r>
                      <a:endParaRPr lang="en-US" dirty="0"/>
                    </a:p>
                    <a:p>
                      <a:pPr lvl="0">
                        <a:buNone/>
                      </a:pPr>
                      <a:r>
                        <a:rPr lang="en-GB" dirty="0"/>
                        <a:t>LEVER</a:t>
                      </a:r>
                    </a:p>
                  </a:txBody>
                  <a:tcPr/>
                </a:tc>
                <a:tc>
                  <a:txBody>
                    <a:bodyPr/>
                    <a:lstStyle/>
                    <a:p>
                      <a:r>
                        <a:rPr lang="en-GB" dirty="0"/>
                        <a:t>LESS OPORTUNITY</a:t>
                      </a:r>
                    </a:p>
                  </a:txBody>
                  <a:tcPr/>
                </a:tc>
                <a:tc>
                  <a:txBody>
                    <a:bodyPr/>
                    <a:lstStyle/>
                    <a:p>
                      <a:r>
                        <a:rPr lang="en-GB" dirty="0"/>
                        <a:t>UNSATISFIED </a:t>
                      </a:r>
                    </a:p>
                    <a:p>
                      <a:pPr lvl="0">
                        <a:buNone/>
                      </a:pPr>
                      <a:r>
                        <a:rPr lang="en-GB" dirty="0"/>
                        <a:t>PATIENS</a:t>
                      </a:r>
                    </a:p>
                  </a:txBody>
                  <a:tcPr/>
                </a:tc>
                <a:tc>
                  <a:txBody>
                    <a:bodyPr/>
                    <a:lstStyle/>
                    <a:p>
                      <a:r>
                        <a:rPr lang="en-GB" dirty="0"/>
                        <a:t>TOTAL</a:t>
                      </a:r>
                    </a:p>
                  </a:txBody>
                  <a:tcPr/>
                </a:tc>
                <a:extLst>
                  <a:ext uri="{0D108BD9-81ED-4DB2-BD59-A6C34878D82A}">
                    <a16:rowId xmlns:a16="http://schemas.microsoft.com/office/drawing/2014/main" val="2794321881"/>
                  </a:ext>
                </a:extLst>
              </a:tr>
              <a:tr h="360349">
                <a:tc>
                  <a:txBody>
                    <a:bodyPr/>
                    <a:lstStyle/>
                    <a:p>
                      <a:r>
                        <a:rPr lang="en-GB" dirty="0"/>
                        <a:t>Weights</a:t>
                      </a:r>
                    </a:p>
                  </a:txBody>
                  <a:tcPr/>
                </a:tc>
                <a:tc>
                  <a:txBody>
                    <a:bodyPr/>
                    <a:lstStyle/>
                    <a:p>
                      <a:r>
                        <a:rPr lang="en-GB" dirty="0"/>
                        <a:t>5</a:t>
                      </a:r>
                    </a:p>
                  </a:txBody>
                  <a:tcPr/>
                </a:tc>
                <a:tc>
                  <a:txBody>
                    <a:bodyPr/>
                    <a:lstStyle/>
                    <a:p>
                      <a:r>
                        <a:rPr lang="en-GB" dirty="0"/>
                        <a:t>4</a:t>
                      </a:r>
                    </a:p>
                  </a:txBody>
                  <a:tcPr/>
                </a:tc>
                <a:tc>
                  <a:txBody>
                    <a:bodyPr/>
                    <a:lstStyle/>
                    <a:p>
                      <a:r>
                        <a:rPr lang="en-GB" dirty="0"/>
                        <a:t>2</a:t>
                      </a:r>
                    </a:p>
                  </a:txBody>
                  <a:tcPr/>
                </a:tc>
                <a:tc>
                  <a:txBody>
                    <a:bodyPr/>
                    <a:lstStyle/>
                    <a:p>
                      <a:r>
                        <a:rPr lang="en-GB" dirty="0"/>
                        <a:t>5</a:t>
                      </a:r>
                    </a:p>
                  </a:txBody>
                  <a:tcPr/>
                </a:tc>
                <a:tc>
                  <a:txBody>
                    <a:bodyPr/>
                    <a:lstStyle/>
                    <a:p>
                      <a:endParaRPr lang="en-GB"/>
                    </a:p>
                  </a:txBody>
                  <a:tcPr/>
                </a:tc>
                <a:extLst>
                  <a:ext uri="{0D108BD9-81ED-4DB2-BD59-A6C34878D82A}">
                    <a16:rowId xmlns:a16="http://schemas.microsoft.com/office/drawing/2014/main" val="2239721648"/>
                  </a:ext>
                </a:extLst>
              </a:tr>
              <a:tr h="360349">
                <a:tc>
                  <a:txBody>
                    <a:bodyPr/>
                    <a:lstStyle/>
                    <a:p>
                      <a:pPr lvl="0">
                        <a:buNone/>
                      </a:pPr>
                      <a:r>
                        <a:rPr lang="en-GB" dirty="0"/>
                        <a:t>INCRASING EFORT</a:t>
                      </a:r>
                      <a:endParaRPr lang="en-US" dirty="0"/>
                    </a:p>
                  </a:txBody>
                  <a:tcPr/>
                </a:tc>
                <a:tc>
                  <a:txBody>
                    <a:bodyPr/>
                    <a:lstStyle/>
                    <a:p>
                      <a:r>
                        <a:rPr lang="en-GB" dirty="0"/>
                        <a:t>3 (12)</a:t>
                      </a:r>
                    </a:p>
                  </a:txBody>
                  <a:tcPr/>
                </a:tc>
                <a:tc>
                  <a:txBody>
                    <a:bodyPr/>
                    <a:lstStyle/>
                    <a:p>
                      <a:r>
                        <a:rPr lang="en-GB" dirty="0"/>
                        <a:t>5 (20)</a:t>
                      </a:r>
                    </a:p>
                  </a:txBody>
                  <a:tcPr/>
                </a:tc>
                <a:tc>
                  <a:txBody>
                    <a:bodyPr/>
                    <a:lstStyle/>
                    <a:p>
                      <a:r>
                        <a:rPr lang="en-GB" dirty="0"/>
                        <a:t>3 (6)</a:t>
                      </a:r>
                    </a:p>
                  </a:txBody>
                  <a:tcPr/>
                </a:tc>
                <a:tc>
                  <a:txBody>
                    <a:bodyPr/>
                    <a:lstStyle/>
                    <a:p>
                      <a:r>
                        <a:rPr lang="en-GB" dirty="0"/>
                        <a:t>4 (20)</a:t>
                      </a:r>
                    </a:p>
                  </a:txBody>
                  <a:tcPr/>
                </a:tc>
                <a:tc>
                  <a:txBody>
                    <a:bodyPr/>
                    <a:lstStyle/>
                    <a:p>
                      <a:r>
                        <a:rPr lang="en-GB" dirty="0"/>
                        <a:t>58</a:t>
                      </a:r>
                    </a:p>
                  </a:txBody>
                  <a:tcPr/>
                </a:tc>
                <a:extLst>
                  <a:ext uri="{0D108BD9-81ED-4DB2-BD59-A6C34878D82A}">
                    <a16:rowId xmlns:a16="http://schemas.microsoft.com/office/drawing/2014/main" val="204040427"/>
                  </a:ext>
                </a:extLst>
              </a:tr>
              <a:tr h="360349">
                <a:tc>
                  <a:txBody>
                    <a:bodyPr/>
                    <a:lstStyle/>
                    <a:p>
                      <a:r>
                        <a:rPr lang="en-GB" dirty="0"/>
                        <a:t>IMPROVE </a:t>
                      </a:r>
                    </a:p>
                    <a:p>
                      <a:pPr lvl="0">
                        <a:buNone/>
                      </a:pPr>
                      <a:r>
                        <a:rPr lang="en-GB" dirty="0"/>
                        <a:t>SKILLS</a:t>
                      </a:r>
                    </a:p>
                  </a:txBody>
                  <a:tcPr/>
                </a:tc>
                <a:tc>
                  <a:txBody>
                    <a:bodyPr/>
                    <a:lstStyle/>
                    <a:p>
                      <a:r>
                        <a:rPr lang="en-GB" dirty="0"/>
                        <a:t>2 (10)</a:t>
                      </a:r>
                    </a:p>
                  </a:txBody>
                  <a:tcPr/>
                </a:tc>
                <a:tc>
                  <a:txBody>
                    <a:bodyPr/>
                    <a:lstStyle/>
                    <a:p>
                      <a:r>
                        <a:rPr lang="en-GB" dirty="0"/>
                        <a:t>3 (12)</a:t>
                      </a:r>
                    </a:p>
                  </a:txBody>
                  <a:tcPr/>
                </a:tc>
                <a:tc>
                  <a:txBody>
                    <a:bodyPr/>
                    <a:lstStyle/>
                    <a:p>
                      <a:r>
                        <a:rPr lang="en-GB" dirty="0"/>
                        <a:t>2 (4)</a:t>
                      </a:r>
                    </a:p>
                  </a:txBody>
                  <a:tcPr/>
                </a:tc>
                <a:tc>
                  <a:txBody>
                    <a:bodyPr/>
                    <a:lstStyle/>
                    <a:p>
                      <a:r>
                        <a:rPr lang="en-GB" dirty="0"/>
                        <a:t>3 (15)</a:t>
                      </a:r>
                    </a:p>
                  </a:txBody>
                  <a:tcPr/>
                </a:tc>
                <a:tc>
                  <a:txBody>
                    <a:bodyPr/>
                    <a:lstStyle/>
                    <a:p>
                      <a:r>
                        <a:rPr lang="en-GB" dirty="0"/>
                        <a:t>41</a:t>
                      </a:r>
                    </a:p>
                  </a:txBody>
                  <a:tcPr/>
                </a:tc>
                <a:extLst>
                  <a:ext uri="{0D108BD9-81ED-4DB2-BD59-A6C34878D82A}">
                    <a16:rowId xmlns:a16="http://schemas.microsoft.com/office/drawing/2014/main" val="1622010651"/>
                  </a:ext>
                </a:extLst>
              </a:tr>
              <a:tr h="360349">
                <a:tc>
                  <a:txBody>
                    <a:bodyPr/>
                    <a:lstStyle/>
                    <a:p>
                      <a:r>
                        <a:rPr lang="en-GB" dirty="0"/>
                        <a:t>JOB </a:t>
                      </a:r>
                      <a:endParaRPr lang="en-GB"/>
                    </a:p>
                    <a:p>
                      <a:pPr lvl="0">
                        <a:buNone/>
                      </a:pPr>
                      <a:r>
                        <a:rPr lang="en-GB" dirty="0"/>
                        <a:t>SEARCH</a:t>
                      </a:r>
                    </a:p>
                  </a:txBody>
                  <a:tcPr/>
                </a:tc>
                <a:tc>
                  <a:txBody>
                    <a:bodyPr/>
                    <a:lstStyle/>
                    <a:p>
                      <a:r>
                        <a:rPr lang="en-GB" dirty="0"/>
                        <a:t>3 (15)</a:t>
                      </a:r>
                    </a:p>
                  </a:txBody>
                  <a:tcPr/>
                </a:tc>
                <a:tc>
                  <a:txBody>
                    <a:bodyPr/>
                    <a:lstStyle/>
                    <a:p>
                      <a:r>
                        <a:rPr lang="en-GB" dirty="0"/>
                        <a:t>2 (8)</a:t>
                      </a:r>
                    </a:p>
                  </a:txBody>
                  <a:tcPr/>
                </a:tc>
                <a:tc>
                  <a:txBody>
                    <a:bodyPr/>
                    <a:lstStyle/>
                    <a:p>
                      <a:r>
                        <a:rPr lang="en-GB" dirty="0"/>
                        <a:t>1 (2)</a:t>
                      </a:r>
                    </a:p>
                  </a:txBody>
                  <a:tcPr/>
                </a:tc>
                <a:tc>
                  <a:txBody>
                    <a:bodyPr/>
                    <a:lstStyle/>
                    <a:p>
                      <a:r>
                        <a:rPr lang="en-GB" dirty="0"/>
                        <a:t>1 (5)</a:t>
                      </a:r>
                    </a:p>
                  </a:txBody>
                  <a:tcPr/>
                </a:tc>
                <a:tc>
                  <a:txBody>
                    <a:bodyPr/>
                    <a:lstStyle/>
                    <a:p>
                      <a:r>
                        <a:rPr lang="en-GB" dirty="0"/>
                        <a:t>30</a:t>
                      </a:r>
                    </a:p>
                  </a:txBody>
                  <a:tcPr/>
                </a:tc>
                <a:extLst>
                  <a:ext uri="{0D108BD9-81ED-4DB2-BD59-A6C34878D82A}">
                    <a16:rowId xmlns:a16="http://schemas.microsoft.com/office/drawing/2014/main" val="2584235261"/>
                  </a:ext>
                </a:extLst>
              </a:tr>
              <a:tr h="360349">
                <a:tc>
                  <a:txBody>
                    <a:bodyPr/>
                    <a:lstStyle/>
                    <a:p>
                      <a:r>
                        <a:rPr lang="en-GB" dirty="0"/>
                        <a:t>MIGRANT </a:t>
                      </a:r>
                      <a:endParaRPr lang="en-GB"/>
                    </a:p>
                    <a:p>
                      <a:pPr lvl="0">
                        <a:buNone/>
                      </a:pPr>
                      <a:r>
                        <a:rPr lang="en-GB" dirty="0"/>
                        <a:t>WORKER</a:t>
                      </a:r>
                    </a:p>
                  </a:txBody>
                  <a:tcPr/>
                </a:tc>
                <a:tc>
                  <a:txBody>
                    <a:bodyPr/>
                    <a:lstStyle/>
                    <a:p>
                      <a:r>
                        <a:rPr lang="en-GB" dirty="0"/>
                        <a:t>0 (0)</a:t>
                      </a:r>
                    </a:p>
                  </a:txBody>
                  <a:tcPr/>
                </a:tc>
                <a:tc>
                  <a:txBody>
                    <a:bodyPr/>
                    <a:lstStyle/>
                    <a:p>
                      <a:r>
                        <a:rPr lang="en-GB" dirty="0"/>
                        <a:t>3 (12)</a:t>
                      </a:r>
                    </a:p>
                  </a:txBody>
                  <a:tcPr/>
                </a:tc>
                <a:tc>
                  <a:txBody>
                    <a:bodyPr/>
                    <a:lstStyle/>
                    <a:p>
                      <a:r>
                        <a:rPr lang="en-GB" dirty="0"/>
                        <a:t>2 (4)</a:t>
                      </a:r>
                    </a:p>
                  </a:txBody>
                  <a:tcPr/>
                </a:tc>
                <a:tc>
                  <a:txBody>
                    <a:bodyPr/>
                    <a:lstStyle/>
                    <a:p>
                      <a:r>
                        <a:rPr lang="en-GB" dirty="0"/>
                        <a:t>2 (15)</a:t>
                      </a:r>
                    </a:p>
                  </a:txBody>
                  <a:tcPr/>
                </a:tc>
                <a:tc>
                  <a:txBody>
                    <a:bodyPr/>
                    <a:lstStyle/>
                    <a:p>
                      <a:r>
                        <a:rPr lang="en-GB" dirty="0"/>
                        <a:t>31</a:t>
                      </a:r>
                    </a:p>
                  </a:txBody>
                  <a:tcPr/>
                </a:tc>
                <a:extLst>
                  <a:ext uri="{0D108BD9-81ED-4DB2-BD59-A6C34878D82A}">
                    <a16:rowId xmlns:a16="http://schemas.microsoft.com/office/drawing/2014/main" val="1680852913"/>
                  </a:ext>
                </a:extLst>
              </a:tr>
              <a:tr h="360349">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97001083"/>
                  </a:ext>
                </a:extLst>
              </a:tr>
            </a:tbl>
          </a:graphicData>
        </a:graphic>
      </p:graphicFrame>
    </p:spTree>
    <p:extLst>
      <p:ext uri="{BB962C8B-B14F-4D97-AF65-F5344CB8AC3E}">
        <p14:creationId xmlns:p14="http://schemas.microsoft.com/office/powerpoint/2010/main" val="37607752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9">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15" name="Picture 11">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45489" y="-5487"/>
            <a:ext cx="12189867" cy="6858000"/>
          </a:xfrm>
          <a:prstGeom prst="rect">
            <a:avLst/>
          </a:prstGeom>
        </p:spPr>
      </p:pic>
      <p:sp>
        <p:nvSpPr>
          <p:cNvPr id="17" name="Rectangle 13">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Freeform: Shape 15">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Oval 17">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7960" y="764389"/>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A8B5A2-3319-2E04-A02A-1C1BEFCEE125}"/>
              </a:ext>
            </a:extLst>
          </p:cNvPr>
          <p:cNvSpPr>
            <a:spLocks noGrp="1"/>
          </p:cNvSpPr>
          <p:nvPr>
            <p:ph type="title"/>
          </p:nvPr>
        </p:nvSpPr>
        <p:spPr>
          <a:xfrm>
            <a:off x="2611808" y="808056"/>
            <a:ext cx="7958331" cy="1530542"/>
          </a:xfrm>
        </p:spPr>
        <p:txBody>
          <a:bodyPr>
            <a:normAutofit/>
          </a:bodyPr>
          <a:lstStyle/>
          <a:p>
            <a:pPr algn="l"/>
            <a:r>
              <a:rPr lang="en-US" sz="4800">
                <a:cs typeface="Calibri Light"/>
              </a:rPr>
              <a:t>CONCLUSION</a:t>
            </a:r>
            <a:endParaRPr lang="en-US" sz="4800"/>
          </a:p>
        </p:txBody>
      </p:sp>
      <p:sp>
        <p:nvSpPr>
          <p:cNvPr id="3" name="Content Placeholder 2">
            <a:extLst>
              <a:ext uri="{FF2B5EF4-FFF2-40B4-BE49-F238E27FC236}">
                <a16:creationId xmlns:a16="http://schemas.microsoft.com/office/drawing/2014/main" id="{F2159925-97AA-C673-29C2-E7137201A3C8}"/>
              </a:ext>
            </a:extLst>
          </p:cNvPr>
          <p:cNvSpPr>
            <a:spLocks noGrp="1"/>
          </p:cNvSpPr>
          <p:nvPr>
            <p:ph idx="1"/>
          </p:nvPr>
        </p:nvSpPr>
        <p:spPr>
          <a:xfrm>
            <a:off x="2362874" y="2662280"/>
            <a:ext cx="8207265" cy="3387664"/>
          </a:xfrm>
        </p:spPr>
        <p:txBody>
          <a:bodyPr vert="horz" lIns="91440" tIns="45720" rIns="91440" bIns="45720" rtlCol="0" anchor="t">
            <a:normAutofit/>
          </a:bodyPr>
          <a:lstStyle/>
          <a:p>
            <a:r>
              <a:rPr lang="en-US">
                <a:ea typeface="+mn-lt"/>
                <a:cs typeface="+mn-lt"/>
              </a:rPr>
              <a:t>In conclusion, the quality assurance` success is wholly relying on the sufficient staffing as it aids to avert from dangerous impacts on the life of patients, containment of hospital costs and staff well-being. Furthermore, quality assurance also enhances the value of market and aids to acquire recognition of the magnet for that reason several healthcare sectors are enhancing the competence of “front-line staffing”. Hence, this is one of the liabilities of staffing management to make sure sufficient hospital staff to support hospital`s quality as well as excellence. </a:t>
            </a:r>
          </a:p>
        </p:txBody>
      </p:sp>
    </p:spTree>
    <p:extLst>
      <p:ext uri="{BB962C8B-B14F-4D97-AF65-F5344CB8AC3E}">
        <p14:creationId xmlns:p14="http://schemas.microsoft.com/office/powerpoint/2010/main" val="418332251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E57C7-137A-9296-978E-D7E1C778D4A6}"/>
              </a:ext>
            </a:extLst>
          </p:cNvPr>
          <p:cNvSpPr>
            <a:spLocks noGrp="1"/>
          </p:cNvSpPr>
          <p:nvPr>
            <p:ph type="title"/>
          </p:nvPr>
        </p:nvSpPr>
        <p:spPr>
          <a:xfrm>
            <a:off x="838200" y="556995"/>
            <a:ext cx="10515600" cy="1133693"/>
          </a:xfrm>
        </p:spPr>
        <p:txBody>
          <a:bodyPr>
            <a:normAutofit/>
          </a:bodyPr>
          <a:lstStyle/>
          <a:p>
            <a:r>
              <a:rPr lang="en-US" sz="5200">
                <a:cs typeface="Calibri Light"/>
              </a:rPr>
              <a:t>REFERENCES</a:t>
            </a:r>
            <a:endParaRPr lang="en-US" sz="5200"/>
          </a:p>
        </p:txBody>
      </p:sp>
      <p:graphicFrame>
        <p:nvGraphicFramePr>
          <p:cNvPr id="5" name="Content Placeholder 2">
            <a:extLst>
              <a:ext uri="{FF2B5EF4-FFF2-40B4-BE49-F238E27FC236}">
                <a16:creationId xmlns:a16="http://schemas.microsoft.com/office/drawing/2014/main" id="{2713738A-4457-D0B8-4FB3-FB7CC57523D7}"/>
              </a:ext>
            </a:extLst>
          </p:cNvPr>
          <p:cNvGraphicFramePr>
            <a:graphicFrameLocks noGrp="1"/>
          </p:cNvGraphicFramePr>
          <p:nvPr>
            <p:ph idx="1"/>
            <p:extLst>
              <p:ext uri="{D42A27DB-BD31-4B8C-83A1-F6EECF244321}">
                <p14:modId xmlns:p14="http://schemas.microsoft.com/office/powerpoint/2010/main" val="3326175986"/>
              </p:ext>
            </p:extLst>
          </p:nvPr>
        </p:nvGraphicFramePr>
        <p:xfrm>
          <a:off x="2773363" y="2052638"/>
          <a:ext cx="7796212" cy="39973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611158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31</TotalTime>
  <Words>2310</Words>
  <Application>Microsoft Office PowerPoint</Application>
  <PresentationFormat>Widescreen</PresentationFormat>
  <Paragraphs>139</Paragraphs>
  <Slides>12</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Calibri Light</vt:lpstr>
      <vt:lpstr>MS Shell Dlg 2</vt:lpstr>
      <vt:lpstr>Wingdings</vt:lpstr>
      <vt:lpstr>Wingdings 3</vt:lpstr>
      <vt:lpstr>Madison</vt:lpstr>
      <vt:lpstr>BMSW4004</vt:lpstr>
      <vt:lpstr>INTRODUCTION</vt:lpstr>
      <vt:lpstr>Nature of Staff Shortage</vt:lpstr>
      <vt:lpstr>Impact of Staff Shortage</vt:lpstr>
      <vt:lpstr>PESTLE ANALYSIS</vt:lpstr>
      <vt:lpstr>PESTEL ANALYSIS</vt:lpstr>
      <vt:lpstr>THE FISHBONE DIAGRAM </vt:lpstr>
      <vt:lpstr>Fishbone diagram </vt:lpstr>
      <vt:lpstr>Solutions to Resolve Shortage of Staff </vt:lpstr>
      <vt:lpstr>Grid Analysis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BMSW4004</dc:title>
  <cp:lastModifiedBy>Stefania Enoaica</cp:lastModifiedBy>
  <cp:revision>385</cp:revision>
  <dcterms:created xsi:type="dcterms:W3CDTF">2022-07-05T19:07:28Z</dcterms:created>
  <dcterms:modified xsi:type="dcterms:W3CDTF">2022-07-10T08:44:50Z</dcterms:modified>
</cp:coreProperties>
</file>