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notesMasterIdLst>
    <p:notesMasterId r:id="rId12"/>
  </p:notesMasterIdLst>
  <p:sldIdLst>
    <p:sldId id="269" r:id="rId2"/>
    <p:sldId id="270" r:id="rId3"/>
    <p:sldId id="257" r:id="rId4"/>
    <p:sldId id="265" r:id="rId5"/>
    <p:sldId id="266" r:id="rId6"/>
    <p:sldId id="267" r:id="rId7"/>
    <p:sldId id="268" r:id="rId8"/>
    <p:sldId id="262"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35"/>
    <p:restoredTop sz="95768"/>
  </p:normalViewPr>
  <p:slideViewPr>
    <p:cSldViewPr snapToGrid="0" snapToObjects="1">
      <p:cViewPr>
        <p:scale>
          <a:sx n="91" d="100"/>
          <a:sy n="91" d="100"/>
        </p:scale>
        <p:origin x="121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67C275-E474-4E83-BAD6-FCD3AFB51B6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6C08B7A7-63B4-45D0-A5FE-10694565EA9D}">
      <dgm:prSet/>
      <dgm:spPr/>
      <dgm:t>
        <a:bodyPr/>
        <a:lstStyle/>
        <a:p>
          <a:r>
            <a:rPr lang="en-US"/>
            <a:t>Working in Team</a:t>
          </a:r>
        </a:p>
      </dgm:t>
    </dgm:pt>
    <dgm:pt modelId="{3858F07E-67AD-4CC6-95EB-146EE12CB435}" type="parTrans" cxnId="{3263B202-A48C-4D4C-BB96-B786C23984BD}">
      <dgm:prSet/>
      <dgm:spPr/>
      <dgm:t>
        <a:bodyPr/>
        <a:lstStyle/>
        <a:p>
          <a:endParaRPr lang="en-US"/>
        </a:p>
      </dgm:t>
    </dgm:pt>
    <dgm:pt modelId="{C901C624-8992-41D4-B5D8-BAC7CB0CC65E}" type="sibTrans" cxnId="{3263B202-A48C-4D4C-BB96-B786C23984BD}">
      <dgm:prSet/>
      <dgm:spPr/>
      <dgm:t>
        <a:bodyPr/>
        <a:lstStyle/>
        <a:p>
          <a:endParaRPr lang="en-US"/>
        </a:p>
      </dgm:t>
    </dgm:pt>
    <dgm:pt modelId="{06EBA460-6143-4153-A8DB-626B49A31B3A}">
      <dgm:prSet/>
      <dgm:spPr/>
      <dgm:t>
        <a:bodyPr/>
        <a:lstStyle/>
        <a:p>
          <a:r>
            <a:rPr lang="en-US" dirty="0"/>
            <a:t>Critical Thinking and problem solving</a:t>
          </a:r>
        </a:p>
      </dgm:t>
    </dgm:pt>
    <dgm:pt modelId="{0F4735CE-5655-494F-9A65-A30C2E4FC532}" type="parTrans" cxnId="{40D56AE2-F4CE-44A5-9EF2-8B69EF46E0DB}">
      <dgm:prSet/>
      <dgm:spPr/>
      <dgm:t>
        <a:bodyPr/>
        <a:lstStyle/>
        <a:p>
          <a:endParaRPr lang="en-US"/>
        </a:p>
      </dgm:t>
    </dgm:pt>
    <dgm:pt modelId="{D1E3AE8B-0E89-4679-91F6-F33248F4399F}" type="sibTrans" cxnId="{40D56AE2-F4CE-44A5-9EF2-8B69EF46E0DB}">
      <dgm:prSet/>
      <dgm:spPr/>
      <dgm:t>
        <a:bodyPr/>
        <a:lstStyle/>
        <a:p>
          <a:endParaRPr lang="en-US"/>
        </a:p>
      </dgm:t>
    </dgm:pt>
    <dgm:pt modelId="{621A834D-DBE0-4F5E-9441-1A83894859F0}">
      <dgm:prSet/>
      <dgm:spPr/>
      <dgm:t>
        <a:bodyPr/>
        <a:lstStyle/>
        <a:p>
          <a:r>
            <a:rPr lang="en-US" dirty="0"/>
            <a:t>Communication</a:t>
          </a:r>
        </a:p>
      </dgm:t>
    </dgm:pt>
    <dgm:pt modelId="{A798876E-9717-4BBC-98D2-9FAA36A831A4}" type="parTrans" cxnId="{116A6EBF-8546-4186-A796-9038D5F82631}">
      <dgm:prSet/>
      <dgm:spPr/>
      <dgm:t>
        <a:bodyPr/>
        <a:lstStyle/>
        <a:p>
          <a:endParaRPr lang="en-US"/>
        </a:p>
      </dgm:t>
    </dgm:pt>
    <dgm:pt modelId="{5D97E477-56D2-4634-AA98-548F9E127B51}" type="sibTrans" cxnId="{116A6EBF-8546-4186-A796-9038D5F82631}">
      <dgm:prSet/>
      <dgm:spPr/>
      <dgm:t>
        <a:bodyPr/>
        <a:lstStyle/>
        <a:p>
          <a:endParaRPr lang="en-US"/>
        </a:p>
      </dgm:t>
    </dgm:pt>
    <dgm:pt modelId="{606BDFDF-95CE-45F2-A2F2-7DD44539EFAC}">
      <dgm:prSet/>
      <dgm:spPr/>
      <dgm:t>
        <a:bodyPr/>
        <a:lstStyle/>
        <a:p>
          <a:r>
            <a:rPr lang="en-US"/>
            <a:t>Coaching and mentoring </a:t>
          </a:r>
        </a:p>
      </dgm:t>
    </dgm:pt>
    <dgm:pt modelId="{CAD9C398-DFE9-44D7-9E98-77168920967F}" type="parTrans" cxnId="{E6513429-40C5-48C2-8C4C-7AFF72E1A310}">
      <dgm:prSet/>
      <dgm:spPr/>
      <dgm:t>
        <a:bodyPr/>
        <a:lstStyle/>
        <a:p>
          <a:endParaRPr lang="en-US"/>
        </a:p>
      </dgm:t>
    </dgm:pt>
    <dgm:pt modelId="{F48D899B-6B0A-468A-AE5A-A8C480317D09}" type="sibTrans" cxnId="{E6513429-40C5-48C2-8C4C-7AFF72E1A310}">
      <dgm:prSet/>
      <dgm:spPr/>
      <dgm:t>
        <a:bodyPr/>
        <a:lstStyle/>
        <a:p>
          <a:endParaRPr lang="en-US"/>
        </a:p>
      </dgm:t>
    </dgm:pt>
    <dgm:pt modelId="{16542AB0-85CA-7E46-8848-F8EFDECD3D04}">
      <dgm:prSet/>
      <dgm:spPr/>
      <dgm:t>
        <a:bodyPr/>
        <a:lstStyle/>
        <a:p>
          <a:r>
            <a:rPr lang="en-US" dirty="0"/>
            <a:t>Reflection and Progression </a:t>
          </a:r>
        </a:p>
      </dgm:t>
    </dgm:pt>
    <dgm:pt modelId="{72232BA9-7013-BB48-9A75-D3BD53AAACA5}" type="parTrans" cxnId="{1D91FE0C-CE33-0744-95AB-FC4CB1C1C92C}">
      <dgm:prSet/>
      <dgm:spPr/>
      <dgm:t>
        <a:bodyPr/>
        <a:lstStyle/>
        <a:p>
          <a:endParaRPr lang="en-US"/>
        </a:p>
      </dgm:t>
    </dgm:pt>
    <dgm:pt modelId="{CF58F911-2676-1543-9935-365B974C47F2}" type="sibTrans" cxnId="{1D91FE0C-CE33-0744-95AB-FC4CB1C1C92C}">
      <dgm:prSet/>
      <dgm:spPr/>
      <dgm:t>
        <a:bodyPr/>
        <a:lstStyle/>
        <a:p>
          <a:endParaRPr lang="en-US"/>
        </a:p>
      </dgm:t>
    </dgm:pt>
    <dgm:pt modelId="{25AA1EF6-64D1-A447-8671-0313B91ED12B}" type="pres">
      <dgm:prSet presAssocID="{8867C275-E474-4E83-BAD6-FCD3AFB51B68}" presName="linear" presStyleCnt="0">
        <dgm:presLayoutVars>
          <dgm:animLvl val="lvl"/>
          <dgm:resizeHandles val="exact"/>
        </dgm:presLayoutVars>
      </dgm:prSet>
      <dgm:spPr/>
    </dgm:pt>
    <dgm:pt modelId="{847AD80A-FBB2-6040-9677-044E94AC2B5F}" type="pres">
      <dgm:prSet presAssocID="{6C08B7A7-63B4-45D0-A5FE-10694565EA9D}" presName="parentText" presStyleLbl="node1" presStyleIdx="0" presStyleCnt="5">
        <dgm:presLayoutVars>
          <dgm:chMax val="0"/>
          <dgm:bulletEnabled val="1"/>
        </dgm:presLayoutVars>
      </dgm:prSet>
      <dgm:spPr/>
    </dgm:pt>
    <dgm:pt modelId="{4A985F40-3B12-1447-AF0C-B964AC3F3C0E}" type="pres">
      <dgm:prSet presAssocID="{C901C624-8992-41D4-B5D8-BAC7CB0CC65E}" presName="spacer" presStyleCnt="0"/>
      <dgm:spPr/>
    </dgm:pt>
    <dgm:pt modelId="{DDBA308C-B60C-034F-8D4E-FE5FB4449B2F}" type="pres">
      <dgm:prSet presAssocID="{06EBA460-6143-4153-A8DB-626B49A31B3A}" presName="parentText" presStyleLbl="node1" presStyleIdx="1" presStyleCnt="5">
        <dgm:presLayoutVars>
          <dgm:chMax val="0"/>
          <dgm:bulletEnabled val="1"/>
        </dgm:presLayoutVars>
      </dgm:prSet>
      <dgm:spPr/>
    </dgm:pt>
    <dgm:pt modelId="{B0191C57-E565-EC4E-8DE6-36A046C7FDCE}" type="pres">
      <dgm:prSet presAssocID="{D1E3AE8B-0E89-4679-91F6-F33248F4399F}" presName="spacer" presStyleCnt="0"/>
      <dgm:spPr/>
    </dgm:pt>
    <dgm:pt modelId="{B5209AB5-E621-5447-9564-EF028BBD349A}" type="pres">
      <dgm:prSet presAssocID="{621A834D-DBE0-4F5E-9441-1A83894859F0}" presName="parentText" presStyleLbl="node1" presStyleIdx="2" presStyleCnt="5">
        <dgm:presLayoutVars>
          <dgm:chMax val="0"/>
          <dgm:bulletEnabled val="1"/>
        </dgm:presLayoutVars>
      </dgm:prSet>
      <dgm:spPr/>
    </dgm:pt>
    <dgm:pt modelId="{19DA57FE-9B46-1D47-913E-5C35BA3C8DCE}" type="pres">
      <dgm:prSet presAssocID="{5D97E477-56D2-4634-AA98-548F9E127B51}" presName="spacer" presStyleCnt="0"/>
      <dgm:spPr/>
    </dgm:pt>
    <dgm:pt modelId="{49D978B1-680F-774D-BD61-FEDCF4335A59}" type="pres">
      <dgm:prSet presAssocID="{606BDFDF-95CE-45F2-A2F2-7DD44539EFAC}" presName="parentText" presStyleLbl="node1" presStyleIdx="3" presStyleCnt="5">
        <dgm:presLayoutVars>
          <dgm:chMax val="0"/>
          <dgm:bulletEnabled val="1"/>
        </dgm:presLayoutVars>
      </dgm:prSet>
      <dgm:spPr/>
    </dgm:pt>
    <dgm:pt modelId="{652E2C72-58A3-2141-AAEB-81A2EA45BDB6}" type="pres">
      <dgm:prSet presAssocID="{F48D899B-6B0A-468A-AE5A-A8C480317D09}" presName="spacer" presStyleCnt="0"/>
      <dgm:spPr/>
    </dgm:pt>
    <dgm:pt modelId="{E8491772-4CE5-0541-999E-79644D3F850D}" type="pres">
      <dgm:prSet presAssocID="{16542AB0-85CA-7E46-8848-F8EFDECD3D04}" presName="parentText" presStyleLbl="node1" presStyleIdx="4" presStyleCnt="5" custLinFactNeighborX="-7971" custLinFactNeighborY="-17181">
        <dgm:presLayoutVars>
          <dgm:chMax val="0"/>
          <dgm:bulletEnabled val="1"/>
        </dgm:presLayoutVars>
      </dgm:prSet>
      <dgm:spPr/>
    </dgm:pt>
  </dgm:ptLst>
  <dgm:cxnLst>
    <dgm:cxn modelId="{3263B202-A48C-4D4C-BB96-B786C23984BD}" srcId="{8867C275-E474-4E83-BAD6-FCD3AFB51B68}" destId="{6C08B7A7-63B4-45D0-A5FE-10694565EA9D}" srcOrd="0" destOrd="0" parTransId="{3858F07E-67AD-4CC6-95EB-146EE12CB435}" sibTransId="{C901C624-8992-41D4-B5D8-BAC7CB0CC65E}"/>
    <dgm:cxn modelId="{1D91FE0C-CE33-0744-95AB-FC4CB1C1C92C}" srcId="{8867C275-E474-4E83-BAD6-FCD3AFB51B68}" destId="{16542AB0-85CA-7E46-8848-F8EFDECD3D04}" srcOrd="4" destOrd="0" parTransId="{72232BA9-7013-BB48-9A75-D3BD53AAACA5}" sibTransId="{CF58F911-2676-1543-9935-365B974C47F2}"/>
    <dgm:cxn modelId="{E6513429-40C5-48C2-8C4C-7AFF72E1A310}" srcId="{8867C275-E474-4E83-BAD6-FCD3AFB51B68}" destId="{606BDFDF-95CE-45F2-A2F2-7DD44539EFAC}" srcOrd="3" destOrd="0" parTransId="{CAD9C398-DFE9-44D7-9E98-77168920967F}" sibTransId="{F48D899B-6B0A-468A-AE5A-A8C480317D09}"/>
    <dgm:cxn modelId="{511D163E-C22E-5E43-B231-C25BBAAEC7AC}" type="presOf" srcId="{606BDFDF-95CE-45F2-A2F2-7DD44539EFAC}" destId="{49D978B1-680F-774D-BD61-FEDCF4335A59}" srcOrd="0" destOrd="0" presId="urn:microsoft.com/office/officeart/2005/8/layout/vList2"/>
    <dgm:cxn modelId="{1A406D6B-525F-394F-A0B0-04BD7A82EB8A}" type="presOf" srcId="{16542AB0-85CA-7E46-8848-F8EFDECD3D04}" destId="{E8491772-4CE5-0541-999E-79644D3F850D}" srcOrd="0" destOrd="0" presId="urn:microsoft.com/office/officeart/2005/8/layout/vList2"/>
    <dgm:cxn modelId="{C6E45676-AA21-FD4F-B49B-0B0AC0A36FBC}" type="presOf" srcId="{6C08B7A7-63B4-45D0-A5FE-10694565EA9D}" destId="{847AD80A-FBB2-6040-9677-044E94AC2B5F}" srcOrd="0" destOrd="0" presId="urn:microsoft.com/office/officeart/2005/8/layout/vList2"/>
    <dgm:cxn modelId="{D240C48D-ADC4-064D-83C4-7E1539175ADE}" type="presOf" srcId="{8867C275-E474-4E83-BAD6-FCD3AFB51B68}" destId="{25AA1EF6-64D1-A447-8671-0313B91ED12B}" srcOrd="0" destOrd="0" presId="urn:microsoft.com/office/officeart/2005/8/layout/vList2"/>
    <dgm:cxn modelId="{116A6EBF-8546-4186-A796-9038D5F82631}" srcId="{8867C275-E474-4E83-BAD6-FCD3AFB51B68}" destId="{621A834D-DBE0-4F5E-9441-1A83894859F0}" srcOrd="2" destOrd="0" parTransId="{A798876E-9717-4BBC-98D2-9FAA36A831A4}" sibTransId="{5D97E477-56D2-4634-AA98-548F9E127B51}"/>
    <dgm:cxn modelId="{452AABC2-D2EC-2343-8090-633A5138B602}" type="presOf" srcId="{06EBA460-6143-4153-A8DB-626B49A31B3A}" destId="{DDBA308C-B60C-034F-8D4E-FE5FB4449B2F}" srcOrd="0" destOrd="0" presId="urn:microsoft.com/office/officeart/2005/8/layout/vList2"/>
    <dgm:cxn modelId="{40D56AE2-F4CE-44A5-9EF2-8B69EF46E0DB}" srcId="{8867C275-E474-4E83-BAD6-FCD3AFB51B68}" destId="{06EBA460-6143-4153-A8DB-626B49A31B3A}" srcOrd="1" destOrd="0" parTransId="{0F4735CE-5655-494F-9A65-A30C2E4FC532}" sibTransId="{D1E3AE8B-0E89-4679-91F6-F33248F4399F}"/>
    <dgm:cxn modelId="{3AB484E3-B60B-5D42-BBB4-31DC77FD4C06}" type="presOf" srcId="{621A834D-DBE0-4F5E-9441-1A83894859F0}" destId="{B5209AB5-E621-5447-9564-EF028BBD349A}" srcOrd="0" destOrd="0" presId="urn:microsoft.com/office/officeart/2005/8/layout/vList2"/>
    <dgm:cxn modelId="{580DD070-5757-804B-8360-B7583465B351}" type="presParOf" srcId="{25AA1EF6-64D1-A447-8671-0313B91ED12B}" destId="{847AD80A-FBB2-6040-9677-044E94AC2B5F}" srcOrd="0" destOrd="0" presId="urn:microsoft.com/office/officeart/2005/8/layout/vList2"/>
    <dgm:cxn modelId="{E3CB0708-42B3-7440-929A-4007C5463AD2}" type="presParOf" srcId="{25AA1EF6-64D1-A447-8671-0313B91ED12B}" destId="{4A985F40-3B12-1447-AF0C-B964AC3F3C0E}" srcOrd="1" destOrd="0" presId="urn:microsoft.com/office/officeart/2005/8/layout/vList2"/>
    <dgm:cxn modelId="{75E2A40A-F73D-D849-9DA7-68FEAC9FFD64}" type="presParOf" srcId="{25AA1EF6-64D1-A447-8671-0313B91ED12B}" destId="{DDBA308C-B60C-034F-8D4E-FE5FB4449B2F}" srcOrd="2" destOrd="0" presId="urn:microsoft.com/office/officeart/2005/8/layout/vList2"/>
    <dgm:cxn modelId="{9493EA2E-314E-9649-83DD-47B4795D7727}" type="presParOf" srcId="{25AA1EF6-64D1-A447-8671-0313B91ED12B}" destId="{B0191C57-E565-EC4E-8DE6-36A046C7FDCE}" srcOrd="3" destOrd="0" presId="urn:microsoft.com/office/officeart/2005/8/layout/vList2"/>
    <dgm:cxn modelId="{712C10BC-A6B3-6846-9F75-6460BC021AA8}" type="presParOf" srcId="{25AA1EF6-64D1-A447-8671-0313B91ED12B}" destId="{B5209AB5-E621-5447-9564-EF028BBD349A}" srcOrd="4" destOrd="0" presId="urn:microsoft.com/office/officeart/2005/8/layout/vList2"/>
    <dgm:cxn modelId="{BA055CB9-4E20-4549-8228-BF061D2AB5A5}" type="presParOf" srcId="{25AA1EF6-64D1-A447-8671-0313B91ED12B}" destId="{19DA57FE-9B46-1D47-913E-5C35BA3C8DCE}" srcOrd="5" destOrd="0" presId="urn:microsoft.com/office/officeart/2005/8/layout/vList2"/>
    <dgm:cxn modelId="{A6EB0354-A56E-FF49-A122-932B6C17CDB9}" type="presParOf" srcId="{25AA1EF6-64D1-A447-8671-0313B91ED12B}" destId="{49D978B1-680F-774D-BD61-FEDCF4335A59}" srcOrd="6" destOrd="0" presId="urn:microsoft.com/office/officeart/2005/8/layout/vList2"/>
    <dgm:cxn modelId="{D36E8811-EF2F-A44B-9D94-CEB5E5FDA09B}" type="presParOf" srcId="{25AA1EF6-64D1-A447-8671-0313B91ED12B}" destId="{652E2C72-58A3-2141-AAEB-81A2EA45BDB6}" srcOrd="7" destOrd="0" presId="urn:microsoft.com/office/officeart/2005/8/layout/vList2"/>
    <dgm:cxn modelId="{51ECF679-3197-354C-A67A-7B1D393F44F8}" type="presParOf" srcId="{25AA1EF6-64D1-A447-8671-0313B91ED12B}" destId="{E8491772-4CE5-0541-999E-79644D3F850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AD80A-FBB2-6040-9677-044E94AC2B5F}">
      <dsp:nvSpPr>
        <dsp:cNvPr id="0" name=""/>
        <dsp:cNvSpPr/>
      </dsp:nvSpPr>
      <dsp:spPr>
        <a:xfrm>
          <a:off x="0" y="7429"/>
          <a:ext cx="10515600"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Working in Team</a:t>
          </a:r>
        </a:p>
      </dsp:txBody>
      <dsp:txXfrm>
        <a:off x="38638" y="46067"/>
        <a:ext cx="10438324" cy="714229"/>
      </dsp:txXfrm>
    </dsp:sp>
    <dsp:sp modelId="{DDBA308C-B60C-034F-8D4E-FE5FB4449B2F}">
      <dsp:nvSpPr>
        <dsp:cNvPr id="0" name=""/>
        <dsp:cNvSpPr/>
      </dsp:nvSpPr>
      <dsp:spPr>
        <a:xfrm>
          <a:off x="0" y="893974"/>
          <a:ext cx="10515600" cy="7915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Critical Thinking and problem solving</a:t>
          </a:r>
        </a:p>
      </dsp:txBody>
      <dsp:txXfrm>
        <a:off x="38638" y="932612"/>
        <a:ext cx="10438324" cy="714229"/>
      </dsp:txXfrm>
    </dsp:sp>
    <dsp:sp modelId="{B5209AB5-E621-5447-9564-EF028BBD349A}">
      <dsp:nvSpPr>
        <dsp:cNvPr id="0" name=""/>
        <dsp:cNvSpPr/>
      </dsp:nvSpPr>
      <dsp:spPr>
        <a:xfrm>
          <a:off x="0" y="1780519"/>
          <a:ext cx="10515600"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Communication</a:t>
          </a:r>
        </a:p>
      </dsp:txBody>
      <dsp:txXfrm>
        <a:off x="38638" y="1819157"/>
        <a:ext cx="10438324" cy="714229"/>
      </dsp:txXfrm>
    </dsp:sp>
    <dsp:sp modelId="{49D978B1-680F-774D-BD61-FEDCF4335A59}">
      <dsp:nvSpPr>
        <dsp:cNvPr id="0" name=""/>
        <dsp:cNvSpPr/>
      </dsp:nvSpPr>
      <dsp:spPr>
        <a:xfrm>
          <a:off x="0" y="2667064"/>
          <a:ext cx="1051560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Coaching and mentoring </a:t>
          </a:r>
        </a:p>
      </dsp:txBody>
      <dsp:txXfrm>
        <a:off x="38638" y="2705702"/>
        <a:ext cx="10438324" cy="714229"/>
      </dsp:txXfrm>
    </dsp:sp>
    <dsp:sp modelId="{E8491772-4CE5-0541-999E-79644D3F850D}">
      <dsp:nvSpPr>
        <dsp:cNvPr id="0" name=""/>
        <dsp:cNvSpPr/>
      </dsp:nvSpPr>
      <dsp:spPr>
        <a:xfrm>
          <a:off x="0" y="3537280"/>
          <a:ext cx="10515600" cy="79150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Reflection and Progression </a:t>
          </a:r>
        </a:p>
      </dsp:txBody>
      <dsp:txXfrm>
        <a:off x="38638" y="3575918"/>
        <a:ext cx="10438324" cy="7142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EA9357-9CDD-EF48-A4FA-186C128BD26A}" type="datetimeFigureOut">
              <a:rPr lang="en-US" smtClean="0"/>
              <a:t>3/7/23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47EF3-3EAD-D743-8DCF-2521FA749046}" type="slidenum">
              <a:rPr lang="en-US" smtClean="0"/>
              <a:t>‹#›</a:t>
            </a:fld>
            <a:endParaRPr lang="en-US"/>
          </a:p>
        </p:txBody>
      </p:sp>
    </p:spTree>
    <p:extLst>
      <p:ext uri="{BB962C8B-B14F-4D97-AF65-F5344CB8AC3E}">
        <p14:creationId xmlns:p14="http://schemas.microsoft.com/office/powerpoint/2010/main" val="1294002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47EF3-3EAD-D743-8DCF-2521FA749046}" type="slidenum">
              <a:rPr lang="en-US" smtClean="0"/>
              <a:t>4</a:t>
            </a:fld>
            <a:endParaRPr lang="en-US"/>
          </a:p>
        </p:txBody>
      </p:sp>
    </p:spTree>
    <p:extLst>
      <p:ext uri="{BB962C8B-B14F-4D97-AF65-F5344CB8AC3E}">
        <p14:creationId xmlns:p14="http://schemas.microsoft.com/office/powerpoint/2010/main" val="2667743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447EF3-3EAD-D743-8DCF-2521FA749046}" type="slidenum">
              <a:rPr lang="en-US" smtClean="0"/>
              <a:t>6</a:t>
            </a:fld>
            <a:endParaRPr lang="en-US"/>
          </a:p>
        </p:txBody>
      </p:sp>
    </p:spTree>
    <p:extLst>
      <p:ext uri="{BB962C8B-B14F-4D97-AF65-F5344CB8AC3E}">
        <p14:creationId xmlns:p14="http://schemas.microsoft.com/office/powerpoint/2010/main" val="1006070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901CA-80DE-7B47-87AF-89868D3091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D2B7728-ED77-EA47-8AB1-5F0A7BB368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EC4FC5-AE87-D341-A118-595A71672688}"/>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4D87454F-F2D5-CC4F-8373-CBEAC23214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B2F71E-D84D-0F4F-8558-7826398380A7}"/>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727918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C474E-C9B3-BE42-B31F-8FACF38A775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1C41AF-486D-BF4A-B062-DFB720BA494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94D790-810D-4545-8C8B-4340A8983EF9}"/>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9A5005CD-62AD-AA40-9262-8BBE2A8B8E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DC6074-8341-B344-8B81-46D6AA74663C}"/>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1766150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F2C91-3362-BF4E-B6A5-A63010BA78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5D925B-692A-F746-BEF8-77DAF42922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9703821-E908-E947-ACA5-C41C8113F0C9}"/>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D08FC995-E2B8-1542-8692-1C553FE572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1118D-76A2-3F4F-815F-90F71767F540}"/>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560307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ACE87-499D-DC41-879E-2AFA98C5A3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558542-5409-AD47-B965-B7CA387E0A9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D8FEE6-FC93-5F44-BF12-C928A264A15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DA5662-2921-ED45-BB3D-1005BAB9380C}"/>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6" name="Footer Placeholder 5">
            <a:extLst>
              <a:ext uri="{FF2B5EF4-FFF2-40B4-BE49-F238E27FC236}">
                <a16:creationId xmlns:a16="http://schemas.microsoft.com/office/drawing/2014/main" id="{D6EB7E92-3EB8-144D-89F7-7A6FB63E74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9A39ED-705E-9749-A77C-4DBB5FE645BB}"/>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198379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48C5-69C0-F444-9C9E-FED319D50D2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081FE4D-BDED-CC47-83DB-0517683C23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534EED-BF62-D343-B0F6-70C9DDEA7D1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238B958-B14A-2E49-982C-FC6E363B08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D6EAC4-A22D-C247-8CEA-C1A8D23A54C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3ECF9F6-05B2-4D4E-BB38-F6C8CD9AF7C4}"/>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8" name="Footer Placeholder 7">
            <a:extLst>
              <a:ext uri="{FF2B5EF4-FFF2-40B4-BE49-F238E27FC236}">
                <a16:creationId xmlns:a16="http://schemas.microsoft.com/office/drawing/2014/main" id="{FDD60EB4-99F9-244A-AD47-79DDE09944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3947F9-7D80-B14C-8B9C-AA0A8AF6CAFB}"/>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1735382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6595-B42A-8D49-9C39-9506BA251D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AFCEE54-664E-C041-8DDA-14F342BFF57C}"/>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4" name="Footer Placeholder 3">
            <a:extLst>
              <a:ext uri="{FF2B5EF4-FFF2-40B4-BE49-F238E27FC236}">
                <a16:creationId xmlns:a16="http://schemas.microsoft.com/office/drawing/2014/main" id="{29C824F1-9E34-5B4D-B06D-48B46DAC7C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1AE4A6C-EF09-6F47-BC2B-0DB6DAB59323}"/>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2337452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ABCC70-C29B-8D41-9767-A342106915AB}"/>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3" name="Footer Placeholder 2">
            <a:extLst>
              <a:ext uri="{FF2B5EF4-FFF2-40B4-BE49-F238E27FC236}">
                <a16:creationId xmlns:a16="http://schemas.microsoft.com/office/drawing/2014/main" id="{FE4BCE39-25E9-424B-B6A9-A1993AF8A3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24E064-9F36-8B49-ADCA-B1AD20CD9C1E}"/>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2092873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BF1D-8F1C-2C4C-815D-6BDE96951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43535F-A4C3-174F-8077-77B6BA98D9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2F3D6BE-2B59-5245-BBC6-C2360C557D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B8F283-72C8-1D47-9B33-A09B9038F902}"/>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6" name="Footer Placeholder 5">
            <a:extLst>
              <a:ext uri="{FF2B5EF4-FFF2-40B4-BE49-F238E27FC236}">
                <a16:creationId xmlns:a16="http://schemas.microsoft.com/office/drawing/2014/main" id="{E0BB8D98-F1DC-C14E-986F-B913296C24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FFE6CD-1DD6-DF41-BFF9-C311E9A7C1F9}"/>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3522492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71ED1-49DE-F946-8AFC-79D9E3F7B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B13AD9-6FEF-484A-B35D-2E3242D7F1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CB0FF2-EEA8-044A-8FF3-89685C1307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1C4DA95-F5E1-4343-BDF3-53735D70A051}"/>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6" name="Footer Placeholder 5">
            <a:extLst>
              <a:ext uri="{FF2B5EF4-FFF2-40B4-BE49-F238E27FC236}">
                <a16:creationId xmlns:a16="http://schemas.microsoft.com/office/drawing/2014/main" id="{A04C9CB4-EB82-A444-B5ED-CDFFD01EA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D16AB8-5DB9-4F4A-BB0C-B6D0AA19FC53}"/>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79688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1A6A8-CA1A-0E40-8BBD-A978BB6A18E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88B4B59-BDF8-1740-AD04-304EF8E53BC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975DFB-AE8D-424D-9520-C8BC689F2C6B}"/>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A03BF392-8F1A-BA41-8C9A-3D8915BEC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9B6EE-C979-2C4D-96D8-37BCA1754B54}"/>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114063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403E08-06A9-1C4A-94B8-6514614A45C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AB80E3F-9913-4C45-A73B-B1F578D4230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4ACF01-BBD8-9C4D-AC24-94F249A49D25}"/>
              </a:ext>
            </a:extLst>
          </p:cNvPr>
          <p:cNvSpPr>
            <a:spLocks noGrp="1"/>
          </p:cNvSpPr>
          <p:nvPr>
            <p:ph type="dt" sz="half" idx="10"/>
          </p:nvPr>
        </p:nvSpPr>
        <p:spPr/>
        <p:txBody>
          <a:body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A50629B9-B9A6-9144-8A7B-0D169D58F3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FE86C-5F77-5A4B-9E6F-3C883830D2B1}"/>
              </a:ext>
            </a:extLst>
          </p:cNvPr>
          <p:cNvSpPr>
            <a:spLocks noGrp="1"/>
          </p:cNvSpPr>
          <p:nvPr>
            <p:ph type="sldNum" sz="quarter" idx="12"/>
          </p:nvPr>
        </p:nvSpPr>
        <p:spPr/>
        <p:txBody>
          <a:bodyPr/>
          <a:lstStyle/>
          <a:p>
            <a:fld id="{05E8DC46-9446-8B47-B819-52A9A3E8680D}" type="slidenum">
              <a:rPr lang="en-US" smtClean="0"/>
              <a:t>‹#›</a:t>
            </a:fld>
            <a:endParaRPr lang="en-US"/>
          </a:p>
        </p:txBody>
      </p:sp>
    </p:spTree>
    <p:extLst>
      <p:ext uri="{BB962C8B-B14F-4D97-AF65-F5344CB8AC3E}">
        <p14:creationId xmlns:p14="http://schemas.microsoft.com/office/powerpoint/2010/main" val="2885658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0ED184-F6DD-1748-B3E0-84A0CE0B7C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4247D51-C8CD-0B46-A89A-792EF2673C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F25072-042E-2645-8099-72F544051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4B6E59-D8D9-7A43-940B-2A42D464316D}" type="datetimeFigureOut">
              <a:rPr lang="en-US" smtClean="0"/>
              <a:t>3/7/23</a:t>
            </a:fld>
            <a:endParaRPr lang="en-US"/>
          </a:p>
        </p:txBody>
      </p:sp>
      <p:sp>
        <p:nvSpPr>
          <p:cNvPr id="5" name="Footer Placeholder 4">
            <a:extLst>
              <a:ext uri="{FF2B5EF4-FFF2-40B4-BE49-F238E27FC236}">
                <a16:creationId xmlns:a16="http://schemas.microsoft.com/office/drawing/2014/main" id="{786C265A-A1F3-5F45-A9E2-B81AC1611D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F5F4B3-468A-EC4E-841C-3014477E2B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E8DC46-9446-8B47-B819-52A9A3E8680D}" type="slidenum">
              <a:rPr lang="en-US" smtClean="0"/>
              <a:t>‹#›</a:t>
            </a:fld>
            <a:endParaRPr lang="en-US"/>
          </a:p>
        </p:txBody>
      </p:sp>
    </p:spTree>
    <p:extLst>
      <p:ext uri="{BB962C8B-B14F-4D97-AF65-F5344CB8AC3E}">
        <p14:creationId xmlns:p14="http://schemas.microsoft.com/office/powerpoint/2010/main" val="277686625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413A9F-6E12-434F-81F6-1292E49F2FD8}"/>
              </a:ext>
            </a:extLst>
          </p:cNvPr>
          <p:cNvPicPr>
            <a:picLocks noChangeAspect="1"/>
          </p:cNvPicPr>
          <p:nvPr/>
        </p:nvPicPr>
        <p:blipFill rotWithShape="1">
          <a:blip r:embed="rId2">
            <a:alphaModFix amt="60000"/>
            <a:extLst/>
          </a:blip>
          <a:srcRect r="25"/>
          <a:stretch/>
        </p:blipFill>
        <p:spPr>
          <a:xfrm>
            <a:off x="5412" y="-1"/>
            <a:ext cx="12181171" cy="6857990"/>
          </a:xfrm>
          <a:prstGeom prst="rect">
            <a:avLst/>
          </a:prstGeom>
        </p:spPr>
      </p:pic>
      <p:sp>
        <p:nvSpPr>
          <p:cNvPr id="4" name="Rectangle 3">
            <a:extLst>
              <a:ext uri="{FF2B5EF4-FFF2-40B4-BE49-F238E27FC236}">
                <a16:creationId xmlns:a16="http://schemas.microsoft.com/office/drawing/2014/main" id="{30224015-F29B-0E4E-8880-94E8EFFFD471}"/>
              </a:ext>
            </a:extLst>
          </p:cNvPr>
          <p:cNvSpPr/>
          <p:nvPr/>
        </p:nvSpPr>
        <p:spPr>
          <a:xfrm>
            <a:off x="1033892" y="-553342"/>
            <a:ext cx="9801854" cy="3786872"/>
          </a:xfrm>
          <a:prstGeom prst="rect">
            <a:avLst/>
          </a:prstGeom>
        </p:spPr>
        <p:txBody>
          <a:bodyPr vert="horz" lIns="91440" tIns="45720" rIns="91440" bIns="45720" rtlCol="0" anchor="b">
            <a:normAutofit fontScale="85000" lnSpcReduction="20000"/>
          </a:bodyPr>
          <a:lstStyle/>
          <a:p>
            <a:pPr algn="ctr">
              <a:lnSpc>
                <a:spcPct val="90000"/>
              </a:lnSpc>
              <a:spcBef>
                <a:spcPct val="0"/>
              </a:spcBef>
              <a:spcAft>
                <a:spcPts val="600"/>
              </a:spcAft>
            </a:pPr>
            <a:endParaRPr lang="en-US" sz="7200" dirty="0">
              <a:ln w="0"/>
              <a:effectLst>
                <a:outerShdw blurRad="38100" dist="19050" dir="2700000" algn="tl" rotWithShape="0">
                  <a:schemeClr val="dk1">
                    <a:alpha val="40000"/>
                  </a:schemeClr>
                </a:outerShdw>
              </a:effectLst>
              <a:latin typeface="+mj-lt"/>
              <a:ea typeface="+mj-ea"/>
              <a:cs typeface="+mj-cs"/>
            </a:endParaRPr>
          </a:p>
          <a:p>
            <a:pPr algn="ctr">
              <a:lnSpc>
                <a:spcPct val="90000"/>
              </a:lnSpc>
              <a:spcBef>
                <a:spcPct val="0"/>
              </a:spcBef>
              <a:spcAft>
                <a:spcPts val="600"/>
              </a:spcAft>
            </a:pPr>
            <a:endParaRPr lang="en-US" sz="7200" dirty="0">
              <a:ln w="0"/>
              <a:effectLst>
                <a:outerShdw blurRad="38100" dist="19050" dir="2700000" algn="tl" rotWithShape="0">
                  <a:schemeClr val="dk1">
                    <a:alpha val="40000"/>
                  </a:schemeClr>
                </a:outerShdw>
              </a:effectLst>
              <a:latin typeface="+mj-lt"/>
              <a:ea typeface="+mj-ea"/>
              <a:cs typeface="+mj-cs"/>
            </a:endParaRPr>
          </a:p>
          <a:p>
            <a:pPr algn="ctr">
              <a:lnSpc>
                <a:spcPct val="90000"/>
              </a:lnSpc>
              <a:spcBef>
                <a:spcPct val="0"/>
              </a:spcBef>
              <a:spcAft>
                <a:spcPts val="600"/>
              </a:spcAft>
            </a:pPr>
            <a:endParaRPr lang="en-US" sz="7200" dirty="0">
              <a:ln w="0"/>
              <a:effectLst>
                <a:outerShdw blurRad="38100" dist="19050" dir="2700000" algn="tl" rotWithShape="0">
                  <a:schemeClr val="dk1">
                    <a:alpha val="40000"/>
                  </a:schemeClr>
                </a:outerShdw>
              </a:effectLst>
              <a:latin typeface="+mj-lt"/>
              <a:ea typeface="+mj-ea"/>
              <a:cs typeface="+mj-cs"/>
            </a:endParaRPr>
          </a:p>
          <a:p>
            <a:pPr algn="ctr">
              <a:lnSpc>
                <a:spcPct val="90000"/>
              </a:lnSpc>
              <a:spcBef>
                <a:spcPct val="0"/>
              </a:spcBef>
              <a:spcAft>
                <a:spcPts val="600"/>
              </a:spcAft>
            </a:pPr>
            <a:r>
              <a:rPr lang="en-US" sz="7200" dirty="0">
                <a:ln w="0"/>
                <a:effectLst>
                  <a:outerShdw blurRad="38100" dist="19050" dir="2700000" algn="tl" rotWithShape="0">
                    <a:schemeClr val="dk1">
                      <a:alpha val="40000"/>
                    </a:schemeClr>
                  </a:outerShdw>
                </a:effectLst>
                <a:latin typeface="+mj-lt"/>
                <a:ea typeface="+mj-ea"/>
                <a:cs typeface="+mj-cs"/>
              </a:rPr>
              <a:t>KEY SKILLS </a:t>
            </a:r>
          </a:p>
          <a:p>
            <a:pPr algn="ctr">
              <a:lnSpc>
                <a:spcPct val="90000"/>
              </a:lnSpc>
              <a:spcBef>
                <a:spcPct val="0"/>
              </a:spcBef>
              <a:spcAft>
                <a:spcPts val="600"/>
              </a:spcAft>
            </a:pPr>
            <a:r>
              <a:rPr lang="en-US" sz="7200" dirty="0">
                <a:ln w="0"/>
                <a:effectLst>
                  <a:outerShdw blurRad="38100" dist="19050" dir="2700000" algn="tl" rotWithShape="0">
                    <a:schemeClr val="dk1">
                      <a:alpha val="40000"/>
                    </a:schemeClr>
                  </a:outerShdw>
                </a:effectLst>
                <a:latin typeface="+mj-lt"/>
                <a:ea typeface="+mj-ea"/>
                <a:cs typeface="+mj-cs"/>
              </a:rPr>
              <a:t>PRESENTATION </a:t>
            </a:r>
          </a:p>
          <a:p>
            <a:pPr algn="ctr">
              <a:lnSpc>
                <a:spcPct val="90000"/>
              </a:lnSpc>
              <a:spcBef>
                <a:spcPct val="0"/>
              </a:spcBef>
              <a:spcAft>
                <a:spcPts val="600"/>
              </a:spcAft>
            </a:pPr>
            <a:endParaRPr lang="en-US" sz="7200" dirty="0">
              <a:ln w="0"/>
              <a:effectLst>
                <a:outerShdw blurRad="38100" dist="19050" dir="2700000" algn="tl" rotWithShape="0">
                  <a:schemeClr val="dk1">
                    <a:alpha val="40000"/>
                  </a:schemeClr>
                </a:outerShdw>
              </a:effectLst>
              <a:latin typeface="+mj-lt"/>
              <a:ea typeface="+mj-ea"/>
              <a:cs typeface="+mj-cs"/>
            </a:endParaRPr>
          </a:p>
        </p:txBody>
      </p:sp>
      <p:sp>
        <p:nvSpPr>
          <p:cNvPr id="3" name="Subtitle 2">
            <a:extLst>
              <a:ext uri="{FF2B5EF4-FFF2-40B4-BE49-F238E27FC236}">
                <a16:creationId xmlns:a16="http://schemas.microsoft.com/office/drawing/2014/main" id="{33E74BA3-1F6F-174B-8DC7-691A297D4C95}"/>
              </a:ext>
            </a:extLst>
          </p:cNvPr>
          <p:cNvSpPr>
            <a:spLocks noGrp="1"/>
          </p:cNvSpPr>
          <p:nvPr>
            <p:ph type="subTitle" idx="1"/>
          </p:nvPr>
        </p:nvSpPr>
        <p:spPr>
          <a:xfrm>
            <a:off x="1338470" y="4187687"/>
            <a:ext cx="9815008" cy="1436407"/>
          </a:xfrm>
        </p:spPr>
        <p:txBody>
          <a:bodyPr vert="horz" lIns="91440" tIns="45720" rIns="91440" bIns="45720" rtlCol="0" anchor="t">
            <a:normAutofit lnSpcReduction="10000"/>
          </a:bodyPr>
          <a:lstStyle/>
          <a:p>
            <a:pPr indent="-228600">
              <a:buFont typeface="Arial" panose="020B0604020202020204" pitchFamily="34" charset="0"/>
              <a:buChar char="•"/>
            </a:pPr>
            <a:r>
              <a:rPr lang="en-US" sz="1800" dirty="0">
                <a:ln w="0"/>
                <a:effectLst>
                  <a:outerShdw blurRad="38100" dist="19050" dir="2700000" algn="tl" rotWithShape="0">
                    <a:schemeClr val="dk1">
                      <a:alpha val="40000"/>
                    </a:schemeClr>
                  </a:outerShdw>
                </a:effectLst>
              </a:rPr>
              <a:t>By: </a:t>
            </a:r>
            <a:r>
              <a:rPr lang="en-US" sz="1800" dirty="0" err="1">
                <a:ln w="0"/>
                <a:effectLst>
                  <a:outerShdw blurRad="38100" dist="19050" dir="2700000" algn="tl" rotWithShape="0">
                    <a:schemeClr val="dk1">
                      <a:alpha val="40000"/>
                    </a:schemeClr>
                  </a:outerShdw>
                </a:effectLst>
              </a:rPr>
              <a:t>Umbereen</a:t>
            </a:r>
            <a:r>
              <a:rPr lang="en-US" sz="1800" dirty="0">
                <a:ln w="0"/>
                <a:effectLst>
                  <a:outerShdw blurRad="38100" dist="19050" dir="2700000" algn="tl" rotWithShape="0">
                    <a:schemeClr val="dk1">
                      <a:alpha val="40000"/>
                    </a:schemeClr>
                  </a:outerShdw>
                </a:effectLst>
              </a:rPr>
              <a:t> Naeem</a:t>
            </a:r>
          </a:p>
          <a:p>
            <a:pPr indent="-228600">
              <a:buFont typeface="Arial" panose="020B0604020202020204" pitchFamily="34" charset="0"/>
              <a:buChar char="•"/>
            </a:pPr>
            <a:r>
              <a:rPr lang="en-US" sz="1800" dirty="0">
                <a:ln w="0"/>
                <a:effectLst>
                  <a:outerShdw blurRad="38100" dist="19050" dir="2700000" algn="tl" rotWithShape="0">
                    <a:schemeClr val="dk1">
                      <a:alpha val="40000"/>
                    </a:schemeClr>
                  </a:outerShdw>
                </a:effectLst>
              </a:rPr>
              <a:t>Module: professional Development within health and social care</a:t>
            </a:r>
          </a:p>
          <a:p>
            <a:pPr indent="-228600">
              <a:buFont typeface="Arial" panose="020B0604020202020204" pitchFamily="34" charset="0"/>
              <a:buChar char="•"/>
            </a:pPr>
            <a:r>
              <a:rPr lang="en-US" sz="1800" dirty="0">
                <a:ln w="0"/>
                <a:effectLst>
                  <a:outerShdw blurRad="38100" dist="19050" dir="2700000" algn="tl" rotWithShape="0">
                    <a:schemeClr val="dk1">
                      <a:alpha val="40000"/>
                    </a:schemeClr>
                  </a:outerShdw>
                </a:effectLst>
              </a:rPr>
              <a:t>Module code: LCHS4005</a:t>
            </a:r>
          </a:p>
          <a:p>
            <a:pPr indent="-228600">
              <a:buFont typeface="Arial" panose="020B0604020202020204" pitchFamily="34" charset="0"/>
              <a:buChar char="•"/>
            </a:pPr>
            <a:r>
              <a:rPr lang="en-US" sz="1800" dirty="0">
                <a:ln w="0"/>
                <a:effectLst>
                  <a:outerShdw blurRad="38100" dist="19050" dir="2700000" algn="tl" rotWithShape="0">
                    <a:schemeClr val="dk1">
                      <a:alpha val="40000"/>
                    </a:schemeClr>
                  </a:outerShdw>
                </a:effectLst>
              </a:rPr>
              <a:t>Lecturer: Farah Islam</a:t>
            </a:r>
          </a:p>
          <a:p>
            <a:pPr indent="-228600">
              <a:buFont typeface="Arial" panose="020B0604020202020204" pitchFamily="34" charset="0"/>
              <a:buChar char="•"/>
            </a:pPr>
            <a:endParaRPr lang="en-US" sz="1800" dirty="0">
              <a:solidFill>
                <a:srgbClr val="FFFFFF"/>
              </a:solidFill>
            </a:endParaRPr>
          </a:p>
        </p:txBody>
      </p:sp>
      <p:sp>
        <p:nvSpPr>
          <p:cNvPr id="7" name="TextBox 6">
            <a:extLst>
              <a:ext uri="{FF2B5EF4-FFF2-40B4-BE49-F238E27FC236}">
                <a16:creationId xmlns:a16="http://schemas.microsoft.com/office/drawing/2014/main" id="{297C3701-C62B-A048-9783-19977BA273F1}"/>
              </a:ext>
            </a:extLst>
          </p:cNvPr>
          <p:cNvSpPr txBox="1"/>
          <p:nvPr/>
        </p:nvSpPr>
        <p:spPr>
          <a:xfrm>
            <a:off x="8694056" y="-1"/>
            <a:ext cx="3492527" cy="369332"/>
          </a:xfrm>
          <a:prstGeom prst="rect">
            <a:avLst/>
          </a:prstGeom>
          <a:noFill/>
        </p:spPr>
        <p:txBody>
          <a:bodyPr wrap="square" rtlCol="0">
            <a:spAutoFit/>
          </a:bodyPr>
          <a:lstStyle/>
          <a:p>
            <a:r>
              <a:rPr lang="en-US" dirty="0"/>
              <a:t>(Waterbury, 2023)</a:t>
            </a:r>
          </a:p>
        </p:txBody>
      </p:sp>
    </p:spTree>
    <p:extLst>
      <p:ext uri="{BB962C8B-B14F-4D97-AF65-F5344CB8AC3E}">
        <p14:creationId xmlns:p14="http://schemas.microsoft.com/office/powerpoint/2010/main" val="201825463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61348-7131-EC47-ADE1-8D13162CFFC0}"/>
              </a:ext>
            </a:extLst>
          </p:cNvPr>
          <p:cNvSpPr>
            <a:spLocks noGrp="1"/>
          </p:cNvSpPr>
          <p:nvPr>
            <p:ph type="title"/>
          </p:nvPr>
        </p:nvSpPr>
        <p:spPr>
          <a:xfrm>
            <a:off x="6513788" y="365125"/>
            <a:ext cx="4840010" cy="1807305"/>
          </a:xfrm>
        </p:spPr>
        <p:txBody>
          <a:bodyPr>
            <a:normAutofit/>
          </a:bodyPr>
          <a:lstStyle/>
          <a:p>
            <a:r>
              <a:rPr lang="en-US" b="1" i="1" u="sng" dirty="0">
                <a:solidFill>
                  <a:srgbClr val="C00000"/>
                </a:solidFill>
              </a:rPr>
              <a:t>INTRODUCTION </a:t>
            </a:r>
          </a:p>
        </p:txBody>
      </p:sp>
      <p:sp>
        <p:nvSpPr>
          <p:cNvPr id="3" name="Content Placeholder 2">
            <a:extLst>
              <a:ext uri="{FF2B5EF4-FFF2-40B4-BE49-F238E27FC236}">
                <a16:creationId xmlns:a16="http://schemas.microsoft.com/office/drawing/2014/main" id="{3CCFF047-262D-AE4C-9AFE-81E2CA5A51BA}"/>
              </a:ext>
            </a:extLst>
          </p:cNvPr>
          <p:cNvSpPr>
            <a:spLocks noGrp="1"/>
          </p:cNvSpPr>
          <p:nvPr>
            <p:ph idx="1"/>
          </p:nvPr>
        </p:nvSpPr>
        <p:spPr>
          <a:xfrm>
            <a:off x="6513788" y="2333297"/>
            <a:ext cx="4840010" cy="3843666"/>
          </a:xfrm>
        </p:spPr>
        <p:txBody>
          <a:bodyPr>
            <a:normAutofit fontScale="92500"/>
          </a:bodyPr>
          <a:lstStyle/>
          <a:p>
            <a:pPr>
              <a:lnSpc>
                <a:spcPct val="150000"/>
              </a:lnSpc>
            </a:pPr>
            <a:r>
              <a:rPr lang="en-US" sz="2000" dirty="0">
                <a:latin typeface="Arial" panose="020B0604020202020204" pitchFamily="34" charset="0"/>
                <a:cs typeface="Arial" panose="020B0604020202020204" pitchFamily="34" charset="0"/>
              </a:rPr>
              <a:t>In this presentation I will discussing a key skill that is needed for working effectively within a health and social care setting and provide an explanation for my choice.</a:t>
            </a:r>
          </a:p>
          <a:p>
            <a:pPr>
              <a:lnSpc>
                <a:spcPct val="150000"/>
              </a:lnSpc>
            </a:pPr>
            <a:r>
              <a:rPr lang="en-US" sz="2000" dirty="0">
                <a:latin typeface="Arial" panose="020B0604020202020204" pitchFamily="34" charset="0"/>
                <a:cs typeface="Arial" panose="020B0604020202020204" pitchFamily="34" charset="0"/>
              </a:rPr>
              <a:t>I will also discuss the relevance, as well as giving a practical example of the key skill in an health and social care context. </a:t>
            </a:r>
          </a:p>
          <a:p>
            <a:endParaRPr lang="en-US" sz="2000" dirty="0"/>
          </a:p>
        </p:txBody>
      </p:sp>
      <p:pic>
        <p:nvPicPr>
          <p:cNvPr id="5" name="Picture 4">
            <a:extLst>
              <a:ext uri="{FF2B5EF4-FFF2-40B4-BE49-F238E27FC236}">
                <a16:creationId xmlns:a16="http://schemas.microsoft.com/office/drawing/2014/main" id="{2B53436D-14E3-F842-879B-C728CDA4AEE6}"/>
              </a:ext>
            </a:extLst>
          </p:cNvPr>
          <p:cNvPicPr>
            <a:picLocks noChangeAspect="1"/>
          </p:cNvPicPr>
          <p:nvPr/>
        </p:nvPicPr>
        <p:blipFill rotWithShape="1">
          <a:blip r:embed="rId2"/>
          <a:srcRect l="16429" r="3674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21EA61B5-2E5A-9C42-BDC1-38122AFBF628}"/>
              </a:ext>
            </a:extLst>
          </p:cNvPr>
          <p:cNvSpPr txBox="1"/>
          <p:nvPr/>
        </p:nvSpPr>
        <p:spPr>
          <a:xfrm>
            <a:off x="203200" y="6176963"/>
            <a:ext cx="3614057" cy="369332"/>
          </a:xfrm>
          <a:prstGeom prst="rect">
            <a:avLst/>
          </a:prstGeom>
          <a:noFill/>
        </p:spPr>
        <p:txBody>
          <a:bodyPr wrap="square" rtlCol="0">
            <a:spAutoFit/>
          </a:bodyPr>
          <a:lstStyle/>
          <a:p>
            <a:r>
              <a:rPr lang="en-US" dirty="0"/>
              <a:t>(Bristol Care Homes, 2021)</a:t>
            </a:r>
          </a:p>
        </p:txBody>
      </p:sp>
    </p:spTree>
    <p:extLst>
      <p:ext uri="{BB962C8B-B14F-4D97-AF65-F5344CB8AC3E}">
        <p14:creationId xmlns:p14="http://schemas.microsoft.com/office/powerpoint/2010/main" val="154351270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03E5-0D53-C447-AD81-F3596C1350AC}"/>
              </a:ext>
            </a:extLst>
          </p:cNvPr>
          <p:cNvSpPr>
            <a:spLocks noGrp="1"/>
          </p:cNvSpPr>
          <p:nvPr>
            <p:ph type="title"/>
          </p:nvPr>
        </p:nvSpPr>
        <p:spPr>
          <a:xfrm>
            <a:off x="838200" y="557188"/>
            <a:ext cx="10515600" cy="1133499"/>
          </a:xfrm>
        </p:spPr>
        <p:txBody>
          <a:bodyPr>
            <a:normAutofit/>
          </a:bodyPr>
          <a:lstStyle/>
          <a:p>
            <a:pPr algn="ctr"/>
            <a:r>
              <a:rPr lang="en-US" sz="5200" b="1" i="1" u="sng" dirty="0">
                <a:solidFill>
                  <a:srgbClr val="C00000"/>
                </a:solidFill>
              </a:rPr>
              <a:t>KEY SKILLS </a:t>
            </a:r>
          </a:p>
        </p:txBody>
      </p:sp>
      <p:graphicFrame>
        <p:nvGraphicFramePr>
          <p:cNvPr id="41" name="Content Placeholder 2">
            <a:extLst>
              <a:ext uri="{FF2B5EF4-FFF2-40B4-BE49-F238E27FC236}">
                <a16:creationId xmlns:a16="http://schemas.microsoft.com/office/drawing/2014/main" id="{275ABF33-5727-055D-CE9A-A45077469A41}"/>
              </a:ext>
            </a:extLst>
          </p:cNvPr>
          <p:cNvGraphicFramePr>
            <a:graphicFrameLocks noGrp="1"/>
          </p:cNvGraphicFramePr>
          <p:nvPr>
            <p:ph idx="1"/>
            <p:extLst>
              <p:ext uri="{D42A27DB-BD31-4B8C-83A1-F6EECF244321}">
                <p14:modId xmlns:p14="http://schemas.microsoft.com/office/powerpoint/2010/main" val="4126714873"/>
              </p:ext>
            </p:extLst>
          </p:nvPr>
        </p:nvGraphicFramePr>
        <p:xfrm>
          <a:off x="838200" y="1690687"/>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3796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58AB0-7DED-614E-B9B3-5E0A7FD5723D}"/>
              </a:ext>
            </a:extLst>
          </p:cNvPr>
          <p:cNvSpPr>
            <a:spLocks noGrp="1"/>
          </p:cNvSpPr>
          <p:nvPr>
            <p:ph type="title"/>
          </p:nvPr>
        </p:nvSpPr>
        <p:spPr/>
        <p:txBody>
          <a:bodyPr/>
          <a:lstStyle/>
          <a:p>
            <a:pPr algn="ctr"/>
            <a:r>
              <a:rPr lang="en-US" b="1" i="1" u="sng" dirty="0">
                <a:solidFill>
                  <a:srgbClr val="C00000"/>
                </a:solidFill>
              </a:rPr>
              <a:t>REFLECTION AND PROGRESSION</a:t>
            </a:r>
          </a:p>
        </p:txBody>
      </p:sp>
      <p:sp>
        <p:nvSpPr>
          <p:cNvPr id="3" name="Content Placeholder 2">
            <a:extLst>
              <a:ext uri="{FF2B5EF4-FFF2-40B4-BE49-F238E27FC236}">
                <a16:creationId xmlns:a16="http://schemas.microsoft.com/office/drawing/2014/main" id="{55FBEDC5-293E-274B-97BA-2ACCABAFCFB9}"/>
              </a:ext>
            </a:extLst>
          </p:cNvPr>
          <p:cNvSpPr>
            <a:spLocks noGrp="1"/>
          </p:cNvSpPr>
          <p:nvPr>
            <p:ph idx="1"/>
          </p:nvPr>
        </p:nvSpPr>
        <p:spPr>
          <a:xfrm>
            <a:off x="838200" y="1825625"/>
            <a:ext cx="5649686" cy="4351338"/>
          </a:xfrm>
        </p:spPr>
        <p:txBody>
          <a:bodyPr>
            <a:normAutofit fontScale="92500" lnSpcReduction="20000"/>
          </a:bodyPr>
          <a:lstStyle/>
          <a:p>
            <a:pPr>
              <a:lnSpc>
                <a:spcPct val="120000"/>
              </a:lnSpc>
            </a:pPr>
            <a:r>
              <a:rPr lang="en-GB" sz="2400" dirty="0">
                <a:latin typeface="Arial" panose="020B0604020202020204" pitchFamily="34" charset="0"/>
                <a:cs typeface="Arial" panose="020B0604020202020204" pitchFamily="34" charset="0"/>
              </a:rPr>
              <a:t>Reflection is where healthcare professionals consider events that have been experienced in practice.</a:t>
            </a:r>
          </a:p>
          <a:p>
            <a:pPr>
              <a:lnSpc>
                <a:spcPct val="120000"/>
              </a:lnSpc>
            </a:pPr>
            <a:r>
              <a:rPr lang="en-GB" sz="2400" dirty="0">
                <a:latin typeface="Arial" panose="020B0604020202020204" pitchFamily="34" charset="0"/>
                <a:cs typeface="Arial" panose="020B0604020202020204" pitchFamily="34" charset="0"/>
              </a:rPr>
              <a:t> Reflection promotes continuous improvement of the quality of care they deliver. </a:t>
            </a:r>
          </a:p>
          <a:p>
            <a:pPr>
              <a:lnSpc>
                <a:spcPct val="120000"/>
              </a:lnSpc>
            </a:pPr>
            <a:r>
              <a:rPr lang="en-GB" sz="2400" dirty="0">
                <a:latin typeface="Arial" panose="020B0604020202020204" pitchFamily="34" charset="0"/>
                <a:cs typeface="Arial" panose="020B0604020202020204" pitchFamily="34" charset="0"/>
              </a:rPr>
              <a:t>The continuous routine is part of the work within healthcare setting (‘</a:t>
            </a:r>
            <a:r>
              <a:rPr lang="en-US" sz="2400" dirty="0">
                <a:latin typeface="Arial" panose="020B0604020202020204" pitchFamily="34" charset="0"/>
                <a:cs typeface="Arial" panose="020B0604020202020204" pitchFamily="34" charset="0"/>
              </a:rPr>
              <a:t>benefits-of-becoming-a-reflective-practitioner, 2019.pdf’, no date).</a:t>
            </a:r>
            <a:endParaRPr lang="en-GB" sz="2400" dirty="0">
              <a:latin typeface="Arial" panose="020B0604020202020204" pitchFamily="34" charset="0"/>
              <a:cs typeface="Arial" panose="020B0604020202020204" pitchFamily="34" charset="0"/>
            </a:endParaRPr>
          </a:p>
          <a:p>
            <a:pPr marL="0" indent="0">
              <a:buNone/>
            </a:pP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F8603DC6-C90D-D443-AFF5-11DA59EF0115}"/>
              </a:ext>
            </a:extLst>
          </p:cNvPr>
          <p:cNvPicPr>
            <a:picLocks noChangeAspect="1"/>
          </p:cNvPicPr>
          <p:nvPr/>
        </p:nvPicPr>
        <p:blipFill rotWithShape="1">
          <a:blip r:embed="rId3"/>
          <a:srcRect l="7540" t="25012" r="37037" b="14988"/>
          <a:stretch/>
        </p:blipFill>
        <p:spPr>
          <a:xfrm>
            <a:off x="6487886" y="1974878"/>
            <a:ext cx="5500915" cy="3721979"/>
          </a:xfrm>
          <a:prstGeom prst="rect">
            <a:avLst/>
          </a:prstGeom>
        </p:spPr>
      </p:pic>
      <p:sp>
        <p:nvSpPr>
          <p:cNvPr id="7" name="TextBox 6">
            <a:extLst>
              <a:ext uri="{FF2B5EF4-FFF2-40B4-BE49-F238E27FC236}">
                <a16:creationId xmlns:a16="http://schemas.microsoft.com/office/drawing/2014/main" id="{2352EBF8-896E-DD4B-B39C-D312F5316D59}"/>
              </a:ext>
            </a:extLst>
          </p:cNvPr>
          <p:cNvSpPr txBox="1"/>
          <p:nvPr/>
        </p:nvSpPr>
        <p:spPr>
          <a:xfrm>
            <a:off x="10305142" y="5763306"/>
            <a:ext cx="2133600" cy="369332"/>
          </a:xfrm>
          <a:prstGeom prst="rect">
            <a:avLst/>
          </a:prstGeom>
          <a:noFill/>
        </p:spPr>
        <p:txBody>
          <a:bodyPr wrap="square" rtlCol="0">
            <a:spAutoFit/>
          </a:bodyPr>
          <a:lstStyle/>
          <a:p>
            <a:r>
              <a:rPr lang="en-US" dirty="0"/>
              <a:t>(HCPC, 2021)</a:t>
            </a:r>
          </a:p>
        </p:txBody>
      </p:sp>
    </p:spTree>
    <p:extLst>
      <p:ext uri="{BB962C8B-B14F-4D97-AF65-F5344CB8AC3E}">
        <p14:creationId xmlns:p14="http://schemas.microsoft.com/office/powerpoint/2010/main" val="117583170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651C-DD0A-1C4C-903C-C7CAA34F09DC}"/>
              </a:ext>
            </a:extLst>
          </p:cNvPr>
          <p:cNvSpPr>
            <a:spLocks noGrp="1"/>
          </p:cNvSpPr>
          <p:nvPr>
            <p:ph type="title"/>
          </p:nvPr>
        </p:nvSpPr>
        <p:spPr>
          <a:xfrm>
            <a:off x="838200" y="365125"/>
            <a:ext cx="10515600" cy="1325563"/>
          </a:xfrm>
        </p:spPr>
        <p:txBody>
          <a:bodyPr/>
          <a:lstStyle/>
          <a:p>
            <a:pPr algn="ctr"/>
            <a:r>
              <a:rPr lang="en-US" b="1" i="1" u="sng">
                <a:solidFill>
                  <a:srgbClr val="C00000"/>
                </a:solidFill>
              </a:rPr>
              <a:t>RELEVANCE TO HEALTH AND SOCIAL CARE</a:t>
            </a:r>
            <a:endParaRPr lang="en-US" b="1" i="1" u="sng" dirty="0">
              <a:solidFill>
                <a:srgbClr val="C00000"/>
              </a:solidFill>
            </a:endParaRPr>
          </a:p>
        </p:txBody>
      </p:sp>
      <p:sp>
        <p:nvSpPr>
          <p:cNvPr id="3" name="Content Placeholder 2">
            <a:extLst>
              <a:ext uri="{FF2B5EF4-FFF2-40B4-BE49-F238E27FC236}">
                <a16:creationId xmlns:a16="http://schemas.microsoft.com/office/drawing/2014/main" id="{7A4940D4-FE02-A148-A8AF-0B7D5D3A2B40}"/>
              </a:ext>
            </a:extLst>
          </p:cNvPr>
          <p:cNvSpPr>
            <a:spLocks noGrp="1"/>
          </p:cNvSpPr>
          <p:nvPr>
            <p:ph idx="1"/>
          </p:nvPr>
        </p:nvSpPr>
        <p:spPr>
          <a:xfrm>
            <a:off x="838200" y="2181225"/>
            <a:ext cx="6372225" cy="4351338"/>
          </a:xfrm>
        </p:spPr>
        <p:txBody>
          <a:bodyPr>
            <a:normAutofit fontScale="55000" lnSpcReduction="20000"/>
          </a:bodyPr>
          <a:lstStyle/>
          <a:p>
            <a:pPr>
              <a:lnSpc>
                <a:spcPct val="120000"/>
              </a:lnSpc>
            </a:pPr>
            <a:r>
              <a:rPr lang="en-GB" sz="4000" dirty="0">
                <a:latin typeface="Arial" panose="020B0604020202020204" pitchFamily="34" charset="0"/>
                <a:cs typeface="Arial" panose="020B0604020202020204" pitchFamily="34" charset="0"/>
              </a:rPr>
              <a:t>Able to learn from their experiences which helps improve the quality of care given to patients (The Nursing and Midwifery Council, 2019)</a:t>
            </a:r>
          </a:p>
          <a:p>
            <a:pPr>
              <a:lnSpc>
                <a:spcPct val="120000"/>
              </a:lnSpc>
            </a:pPr>
            <a:r>
              <a:rPr lang="en-GB" sz="4000" dirty="0">
                <a:latin typeface="Arial" panose="020B0604020202020204" pitchFamily="34" charset="0"/>
                <a:cs typeface="Arial" panose="020B0604020202020204" pitchFamily="34" charset="0"/>
              </a:rPr>
              <a:t>Reflective practice on paper is essential for career progression. </a:t>
            </a:r>
          </a:p>
          <a:p>
            <a:pPr>
              <a:lnSpc>
                <a:spcPct val="120000"/>
              </a:lnSpc>
            </a:pPr>
            <a:r>
              <a:rPr lang="en-GB" sz="4000" dirty="0">
                <a:latin typeface="Arial" panose="020B0604020202020204" pitchFamily="34" charset="0"/>
                <a:cs typeface="Arial" panose="020B0604020202020204" pitchFamily="34" charset="0"/>
              </a:rPr>
              <a:t>If done in the correct manner it can greatly improve the skills of a health care provider/</a:t>
            </a:r>
            <a:r>
              <a:rPr lang="en-GB" sz="4000" dirty="0" err="1">
                <a:latin typeface="Arial" panose="020B0604020202020204" pitchFamily="34" charset="0"/>
                <a:cs typeface="Arial" panose="020B0604020202020204" pitchFamily="34" charset="0"/>
              </a:rPr>
              <a:t>practioner</a:t>
            </a:r>
            <a:r>
              <a:rPr lang="en-GB" sz="4000" dirty="0">
                <a:latin typeface="Arial" panose="020B0604020202020204" pitchFamily="34" charset="0"/>
                <a:cs typeface="Arial" panose="020B0604020202020204" pitchFamily="34" charset="0"/>
              </a:rPr>
              <a:t> </a:t>
            </a:r>
            <a:r>
              <a:rPr lang="en-US" sz="4000" dirty="0">
                <a:latin typeface="Arial" panose="020B0604020202020204" pitchFamily="34" charset="0"/>
                <a:cs typeface="Arial" panose="020B0604020202020204" pitchFamily="34" charset="0"/>
              </a:rPr>
              <a:t>(Koshy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2017)</a:t>
            </a:r>
          </a:p>
          <a:p>
            <a:pPr>
              <a:lnSpc>
                <a:spcPct val="120000"/>
              </a:lnSpc>
            </a:pPr>
            <a:r>
              <a:rPr lang="en-GB" sz="4000" dirty="0">
                <a:latin typeface="Arial" panose="020B0604020202020204" pitchFamily="34" charset="0"/>
                <a:cs typeface="Arial" panose="020B0604020202020204" pitchFamily="34" charset="0"/>
              </a:rPr>
              <a:t>Reflection allows you to identify and appreciate positive and negative experiences (</a:t>
            </a:r>
            <a:r>
              <a:rPr lang="en-GB" sz="4000" dirty="0" err="1">
                <a:latin typeface="Arial" panose="020B0604020202020204" pitchFamily="34" charset="0"/>
                <a:cs typeface="Arial" panose="020B0604020202020204" pitchFamily="34" charset="0"/>
              </a:rPr>
              <a:t>hcpc</a:t>
            </a:r>
            <a:r>
              <a:rPr lang="en-GB" sz="4000" dirty="0">
                <a:latin typeface="Arial" panose="020B0604020202020204" pitchFamily="34" charset="0"/>
                <a:cs typeface="Arial" panose="020B0604020202020204" pitchFamily="34" charset="0"/>
              </a:rPr>
              <a:t> Council, 2021).</a:t>
            </a:r>
          </a:p>
          <a:p>
            <a:endParaRPr lang="en-GB" dirty="0">
              <a:latin typeface="Arial" panose="020B0604020202020204" pitchFamily="34" charset="0"/>
              <a:cs typeface="Arial" panose="020B0604020202020204" pitchFamily="34" charset="0"/>
            </a:endParaRPr>
          </a:p>
          <a:p>
            <a:endParaRPr lang="en-GB" dirty="0"/>
          </a:p>
          <a:p>
            <a:endParaRPr lang="en-US" dirty="0"/>
          </a:p>
        </p:txBody>
      </p:sp>
      <p:pic>
        <p:nvPicPr>
          <p:cNvPr id="4" name="Picture 3">
            <a:extLst>
              <a:ext uri="{FF2B5EF4-FFF2-40B4-BE49-F238E27FC236}">
                <a16:creationId xmlns:a16="http://schemas.microsoft.com/office/drawing/2014/main" id="{041CC191-0C9E-A742-970E-1507EC1B098A}"/>
              </a:ext>
            </a:extLst>
          </p:cNvPr>
          <p:cNvPicPr>
            <a:picLocks noChangeAspect="1"/>
          </p:cNvPicPr>
          <p:nvPr/>
        </p:nvPicPr>
        <p:blipFill rotWithShape="1">
          <a:blip r:embed="rId2"/>
          <a:srcRect t="12500" r="32991"/>
          <a:stretch/>
        </p:blipFill>
        <p:spPr>
          <a:xfrm>
            <a:off x="7210425" y="2801356"/>
            <a:ext cx="4791075" cy="2502482"/>
          </a:xfrm>
          <a:prstGeom prst="rect">
            <a:avLst/>
          </a:prstGeom>
        </p:spPr>
      </p:pic>
    </p:spTree>
    <p:extLst>
      <p:ext uri="{BB962C8B-B14F-4D97-AF65-F5344CB8AC3E}">
        <p14:creationId xmlns:p14="http://schemas.microsoft.com/office/powerpoint/2010/main" val="3580208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5297-4AB4-A14D-BEFF-925F412EAB8D}"/>
              </a:ext>
            </a:extLst>
          </p:cNvPr>
          <p:cNvSpPr>
            <a:spLocks noGrp="1"/>
          </p:cNvSpPr>
          <p:nvPr>
            <p:ph type="title"/>
          </p:nvPr>
        </p:nvSpPr>
        <p:spPr>
          <a:xfrm>
            <a:off x="838200" y="365125"/>
            <a:ext cx="5619750" cy="1325563"/>
          </a:xfrm>
        </p:spPr>
        <p:txBody>
          <a:bodyPr/>
          <a:lstStyle/>
          <a:p>
            <a:r>
              <a:rPr lang="en-US" b="1" i="1" u="sng" dirty="0">
                <a:solidFill>
                  <a:srgbClr val="C00000"/>
                </a:solidFill>
              </a:rPr>
              <a:t>MODEL OF REFLECTION </a:t>
            </a:r>
          </a:p>
        </p:txBody>
      </p:sp>
      <p:pic>
        <p:nvPicPr>
          <p:cNvPr id="4" name="Content Placeholder 3">
            <a:extLst>
              <a:ext uri="{FF2B5EF4-FFF2-40B4-BE49-F238E27FC236}">
                <a16:creationId xmlns:a16="http://schemas.microsoft.com/office/drawing/2014/main" id="{673EE93C-843E-EF44-91CD-1AE3368DC52A}"/>
              </a:ext>
            </a:extLst>
          </p:cNvPr>
          <p:cNvPicPr>
            <a:picLocks noGrp="1" noChangeAspect="1"/>
          </p:cNvPicPr>
          <p:nvPr>
            <p:ph idx="1"/>
          </p:nvPr>
        </p:nvPicPr>
        <p:blipFill rotWithShape="1">
          <a:blip r:embed="rId3"/>
          <a:srcRect b="10354"/>
          <a:stretch/>
        </p:blipFill>
        <p:spPr>
          <a:xfrm>
            <a:off x="6457950" y="627097"/>
            <a:ext cx="5715907" cy="4403537"/>
          </a:xfrm>
          <a:prstGeom prst="rect">
            <a:avLst/>
          </a:prstGeom>
        </p:spPr>
      </p:pic>
      <p:sp>
        <p:nvSpPr>
          <p:cNvPr id="5" name="TextBox 4">
            <a:extLst>
              <a:ext uri="{FF2B5EF4-FFF2-40B4-BE49-F238E27FC236}">
                <a16:creationId xmlns:a16="http://schemas.microsoft.com/office/drawing/2014/main" id="{2307248F-FE58-554C-A531-C20D9FF44E10}"/>
              </a:ext>
            </a:extLst>
          </p:cNvPr>
          <p:cNvSpPr txBox="1"/>
          <p:nvPr/>
        </p:nvSpPr>
        <p:spPr>
          <a:xfrm>
            <a:off x="9720943" y="5603220"/>
            <a:ext cx="2471057" cy="369332"/>
          </a:xfrm>
          <a:prstGeom prst="rect">
            <a:avLst/>
          </a:prstGeom>
          <a:noFill/>
        </p:spPr>
        <p:txBody>
          <a:bodyPr wrap="square" rtlCol="0">
            <a:spAutoFit/>
          </a:bodyPr>
          <a:lstStyle/>
          <a:p>
            <a:r>
              <a:rPr lang="en-US" i="1" dirty="0"/>
              <a:t>Figure 1</a:t>
            </a:r>
          </a:p>
        </p:txBody>
      </p:sp>
      <p:sp>
        <p:nvSpPr>
          <p:cNvPr id="7" name="TextBox 6">
            <a:extLst>
              <a:ext uri="{FF2B5EF4-FFF2-40B4-BE49-F238E27FC236}">
                <a16:creationId xmlns:a16="http://schemas.microsoft.com/office/drawing/2014/main" id="{1C841E58-F874-8941-8FC5-EAFF04AC24B3}"/>
              </a:ext>
            </a:extLst>
          </p:cNvPr>
          <p:cNvSpPr txBox="1"/>
          <p:nvPr/>
        </p:nvSpPr>
        <p:spPr>
          <a:xfrm>
            <a:off x="538844" y="1503303"/>
            <a:ext cx="6219144" cy="6093976"/>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Driscoll model of reflection - </a:t>
            </a:r>
            <a:r>
              <a:rPr lang="en-US" sz="2400" i="1" dirty="0">
                <a:latin typeface="Arial" panose="020B0604020202020204" pitchFamily="34" charset="0"/>
                <a:cs typeface="Arial" panose="020B0604020202020204" pitchFamily="34" charset="0"/>
              </a:rPr>
              <a:t>See figure 1. </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Step1:</a:t>
            </a:r>
          </a:p>
          <a:p>
            <a:pPr marL="285750" indent="-285750">
              <a:buFontTx/>
              <a:buChar char="-"/>
            </a:pPr>
            <a:r>
              <a:rPr lang="en-US" sz="2400" dirty="0">
                <a:latin typeface="Arial" panose="020B0604020202020204" pitchFamily="34" charset="0"/>
                <a:cs typeface="Arial" panose="020B0604020202020204" pitchFamily="34" charset="0"/>
              </a:rPr>
              <a:t>Describing the situation/incident </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Step2:</a:t>
            </a:r>
          </a:p>
          <a:p>
            <a:pPr marL="285750" indent="-285750">
              <a:buFontTx/>
              <a:buChar char="-"/>
            </a:pPr>
            <a:r>
              <a:rPr lang="en-US" sz="2400" dirty="0">
                <a:latin typeface="Arial" panose="020B0604020202020204" pitchFamily="34" charset="0"/>
                <a:cs typeface="Arial" panose="020B0604020202020204" pitchFamily="34" charset="0"/>
              </a:rPr>
              <a:t>How did you feel during the specific moment? </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Step3:</a:t>
            </a:r>
          </a:p>
          <a:p>
            <a:r>
              <a:rPr lang="en-US" sz="2400" dirty="0">
                <a:latin typeface="Arial" panose="020B0604020202020204" pitchFamily="34" charset="0"/>
                <a:cs typeface="Arial" panose="020B0604020202020204" pitchFamily="34" charset="0"/>
              </a:rPr>
              <a:t>- What was learnt from this experience? </a:t>
            </a:r>
            <a:endParaRPr lang="en-US" sz="4000" dirty="0">
              <a:latin typeface="Arial" panose="020B0604020202020204" pitchFamily="34" charset="0"/>
              <a:cs typeface="Arial" panose="020B0604020202020204" pitchFamily="34" charset="0"/>
            </a:endParaRPr>
          </a:p>
          <a:p>
            <a:pPr marL="285750" indent="-285750">
              <a:buFontTx/>
              <a:buChar char="-"/>
            </a:pPr>
            <a:endParaRPr lang="en-US" sz="3600" dirty="0"/>
          </a:p>
          <a:p>
            <a:pPr marL="285750" indent="-285750">
              <a:buFontTx/>
              <a:buChar char="-"/>
            </a:pPr>
            <a:endParaRPr lang="en-US" sz="3600" dirty="0"/>
          </a:p>
          <a:p>
            <a:pPr marL="285750" indent="-285750">
              <a:buFontTx/>
              <a:buChar char="-"/>
            </a:pPr>
            <a:endParaRPr lang="en-US" dirty="0"/>
          </a:p>
          <a:p>
            <a:endParaRPr lang="en-US" dirty="0"/>
          </a:p>
          <a:p>
            <a:endParaRPr lang="en-US" dirty="0"/>
          </a:p>
        </p:txBody>
      </p:sp>
      <p:sp>
        <p:nvSpPr>
          <p:cNvPr id="8" name="TextBox 7">
            <a:extLst>
              <a:ext uri="{FF2B5EF4-FFF2-40B4-BE49-F238E27FC236}">
                <a16:creationId xmlns:a16="http://schemas.microsoft.com/office/drawing/2014/main" id="{B45865F0-C928-0147-B1C7-93B82D02078C}"/>
              </a:ext>
            </a:extLst>
          </p:cNvPr>
          <p:cNvSpPr txBox="1"/>
          <p:nvPr/>
        </p:nvSpPr>
        <p:spPr>
          <a:xfrm>
            <a:off x="8831006" y="5972552"/>
            <a:ext cx="3114251" cy="369332"/>
          </a:xfrm>
          <a:prstGeom prst="rect">
            <a:avLst/>
          </a:prstGeom>
          <a:noFill/>
        </p:spPr>
        <p:txBody>
          <a:bodyPr wrap="square" rtlCol="0">
            <a:spAutoFit/>
          </a:bodyPr>
          <a:lstStyle/>
          <a:p>
            <a:r>
              <a:rPr lang="en-US" dirty="0"/>
              <a:t>(Nursing </a:t>
            </a:r>
            <a:r>
              <a:rPr lang="en-US" dirty="0" err="1"/>
              <a:t>answers.net</a:t>
            </a:r>
            <a:r>
              <a:rPr lang="en-US" dirty="0"/>
              <a:t>, 2018)</a:t>
            </a:r>
          </a:p>
        </p:txBody>
      </p:sp>
    </p:spTree>
    <p:extLst>
      <p:ext uri="{BB962C8B-B14F-4D97-AF65-F5344CB8AC3E}">
        <p14:creationId xmlns:p14="http://schemas.microsoft.com/office/powerpoint/2010/main" val="42520688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B1193-EDAB-BA49-8690-4D386B0E4478}"/>
              </a:ext>
            </a:extLst>
          </p:cNvPr>
          <p:cNvPicPr>
            <a:picLocks noChangeAspect="1"/>
          </p:cNvPicPr>
          <p:nvPr/>
        </p:nvPicPr>
        <p:blipFill rotWithShape="1">
          <a:blip r:embed="rId2"/>
          <a:srcRect l="1567" r="4315" b="-1"/>
          <a:stretch/>
        </p:blipFill>
        <p:spPr>
          <a:xfrm>
            <a:off x="5708702" y="365125"/>
            <a:ext cx="6480250" cy="4595981"/>
          </a:xfrm>
          <a:prstGeom prst="rect">
            <a:avLst/>
          </a:prstGeom>
        </p:spPr>
      </p:pic>
      <p:sp>
        <p:nvSpPr>
          <p:cNvPr id="2" name="Title 1">
            <a:extLst>
              <a:ext uri="{FF2B5EF4-FFF2-40B4-BE49-F238E27FC236}">
                <a16:creationId xmlns:a16="http://schemas.microsoft.com/office/drawing/2014/main" id="{F865CF53-9100-E74A-A653-81E3AD8BA2E9}"/>
              </a:ext>
            </a:extLst>
          </p:cNvPr>
          <p:cNvSpPr>
            <a:spLocks noGrp="1"/>
          </p:cNvSpPr>
          <p:nvPr>
            <p:ph type="title"/>
          </p:nvPr>
        </p:nvSpPr>
        <p:spPr>
          <a:xfrm>
            <a:off x="518885" y="365125"/>
            <a:ext cx="4938486" cy="1899912"/>
          </a:xfrm>
        </p:spPr>
        <p:txBody>
          <a:bodyPr>
            <a:normAutofit/>
          </a:bodyPr>
          <a:lstStyle/>
          <a:p>
            <a:r>
              <a:rPr lang="en-US" sz="4000" b="1" i="1" u="sng" dirty="0">
                <a:solidFill>
                  <a:srgbClr val="C00000"/>
                </a:solidFill>
              </a:rPr>
              <a:t> HOW THIS SKILL IMPACTS PATIENT CARE </a:t>
            </a:r>
          </a:p>
        </p:txBody>
      </p:sp>
      <p:sp>
        <p:nvSpPr>
          <p:cNvPr id="3" name="Content Placeholder 2">
            <a:extLst>
              <a:ext uri="{FF2B5EF4-FFF2-40B4-BE49-F238E27FC236}">
                <a16:creationId xmlns:a16="http://schemas.microsoft.com/office/drawing/2014/main" id="{D5EAF6F0-62A1-5249-A858-51F6A6657D46}"/>
              </a:ext>
            </a:extLst>
          </p:cNvPr>
          <p:cNvSpPr>
            <a:spLocks noGrp="1"/>
          </p:cNvSpPr>
          <p:nvPr>
            <p:ph idx="1"/>
          </p:nvPr>
        </p:nvSpPr>
        <p:spPr>
          <a:xfrm>
            <a:off x="611258" y="2731555"/>
            <a:ext cx="4846113" cy="3742762"/>
          </a:xfrm>
        </p:spPr>
        <p:txBody>
          <a:bodyPr>
            <a:normAutofit/>
          </a:bodyPr>
          <a:lstStyle/>
          <a:p>
            <a:pPr marL="0" indent="0">
              <a:buNone/>
            </a:pPr>
            <a:r>
              <a:rPr lang="en-US" sz="2000" b="1" dirty="0"/>
              <a:t>Scenario: Physiotherapist</a:t>
            </a:r>
          </a:p>
          <a:p>
            <a:pPr>
              <a:buFontTx/>
              <a:buChar char="-"/>
            </a:pPr>
            <a:r>
              <a:rPr lang="en-US" sz="2000" dirty="0"/>
              <a:t>Patient not improving </a:t>
            </a:r>
          </a:p>
          <a:p>
            <a:pPr>
              <a:buFontTx/>
              <a:buChar char="-"/>
            </a:pPr>
            <a:r>
              <a:rPr lang="en-US" sz="2000" dirty="0"/>
              <a:t>come up with a better physiotherapy treatment </a:t>
            </a:r>
          </a:p>
          <a:p>
            <a:pPr>
              <a:buFontTx/>
              <a:buChar char="-"/>
            </a:pPr>
            <a:r>
              <a:rPr lang="en-GB" sz="2000" dirty="0"/>
              <a:t>To provide more effective patient care while providing a good service experience.</a:t>
            </a:r>
          </a:p>
          <a:p>
            <a:pPr>
              <a:buFontTx/>
              <a:buChar char="-"/>
            </a:pPr>
            <a:r>
              <a:rPr lang="en-GB" sz="2000" dirty="0"/>
              <a:t>Patient feedback </a:t>
            </a:r>
          </a:p>
          <a:p>
            <a:pPr>
              <a:buFontTx/>
              <a:buChar char="-"/>
            </a:pPr>
            <a:r>
              <a:rPr lang="en-GB" sz="2000" dirty="0"/>
              <a:t>Patient satisfaction and progression</a:t>
            </a:r>
          </a:p>
          <a:p>
            <a:pPr>
              <a:buFontTx/>
              <a:buChar char="-"/>
            </a:pPr>
            <a:r>
              <a:rPr lang="en-GB" sz="2000" dirty="0"/>
              <a:t>Better quality of care </a:t>
            </a:r>
            <a:endParaRPr lang="en-US" sz="2000" dirty="0"/>
          </a:p>
        </p:txBody>
      </p:sp>
      <p:sp>
        <p:nvSpPr>
          <p:cNvPr id="5" name="TextBox 4">
            <a:extLst>
              <a:ext uri="{FF2B5EF4-FFF2-40B4-BE49-F238E27FC236}">
                <a16:creationId xmlns:a16="http://schemas.microsoft.com/office/drawing/2014/main" id="{3A4E605D-3496-4B4E-9C37-CD50B522779F}"/>
              </a:ext>
            </a:extLst>
          </p:cNvPr>
          <p:cNvSpPr txBox="1"/>
          <p:nvPr/>
        </p:nvSpPr>
        <p:spPr>
          <a:xfrm>
            <a:off x="10099040" y="4961106"/>
            <a:ext cx="2089912" cy="369332"/>
          </a:xfrm>
          <a:prstGeom prst="rect">
            <a:avLst/>
          </a:prstGeom>
          <a:noFill/>
        </p:spPr>
        <p:txBody>
          <a:bodyPr wrap="square" rtlCol="0">
            <a:spAutoFit/>
          </a:bodyPr>
          <a:lstStyle/>
          <a:p>
            <a:pPr>
              <a:spcAft>
                <a:spcPts val="600"/>
              </a:spcAft>
            </a:pPr>
            <a:r>
              <a:rPr lang="en-US" dirty="0"/>
              <a:t>(Well, 2022)</a:t>
            </a:r>
          </a:p>
        </p:txBody>
      </p:sp>
    </p:spTree>
    <p:extLst>
      <p:ext uri="{BB962C8B-B14F-4D97-AF65-F5344CB8AC3E}">
        <p14:creationId xmlns:p14="http://schemas.microsoft.com/office/powerpoint/2010/main" val="157150219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1BD9-75DB-A044-B96E-41F619BC06ED}"/>
              </a:ext>
            </a:extLst>
          </p:cNvPr>
          <p:cNvSpPr>
            <a:spLocks noGrp="1"/>
          </p:cNvSpPr>
          <p:nvPr>
            <p:ph type="title"/>
          </p:nvPr>
        </p:nvSpPr>
        <p:spPr>
          <a:xfrm>
            <a:off x="838201" y="365125"/>
            <a:ext cx="5251316" cy="1807305"/>
          </a:xfrm>
        </p:spPr>
        <p:txBody>
          <a:bodyPr>
            <a:normAutofit/>
          </a:bodyPr>
          <a:lstStyle/>
          <a:p>
            <a:r>
              <a:rPr lang="en-US" b="1" i="1" u="sng" dirty="0">
                <a:solidFill>
                  <a:srgbClr val="C00000"/>
                </a:solidFill>
              </a:rPr>
              <a:t>CONCLUSION</a:t>
            </a:r>
          </a:p>
        </p:txBody>
      </p:sp>
      <p:sp>
        <p:nvSpPr>
          <p:cNvPr id="3" name="Content Placeholder 2">
            <a:extLst>
              <a:ext uri="{FF2B5EF4-FFF2-40B4-BE49-F238E27FC236}">
                <a16:creationId xmlns:a16="http://schemas.microsoft.com/office/drawing/2014/main" id="{03E8EA86-293A-3B48-A425-2FEB32D5E634}"/>
              </a:ext>
            </a:extLst>
          </p:cNvPr>
          <p:cNvSpPr>
            <a:spLocks noGrp="1"/>
          </p:cNvSpPr>
          <p:nvPr>
            <p:ph idx="1"/>
          </p:nvPr>
        </p:nvSpPr>
        <p:spPr>
          <a:xfrm>
            <a:off x="698503" y="1741626"/>
            <a:ext cx="4619621" cy="3843666"/>
          </a:xfrm>
        </p:spPr>
        <p:txBody>
          <a:bodyPr>
            <a:normAutofit/>
          </a:bodyPr>
          <a:lstStyle/>
          <a:p>
            <a:r>
              <a:rPr lang="en-US" sz="2000" dirty="0">
                <a:latin typeface="Arial" panose="020B0604020202020204" pitchFamily="34" charset="0"/>
                <a:cs typeface="Arial" panose="020B0604020202020204" pitchFamily="34" charset="0"/>
              </a:rPr>
              <a:t>Reflection on situations encourages you to </a:t>
            </a:r>
            <a:r>
              <a:rPr lang="en-US" sz="2000" dirty="0" err="1">
                <a:latin typeface="Arial" panose="020B0604020202020204" pitchFamily="34" charset="0"/>
                <a:cs typeface="Arial" panose="020B0604020202020204" pitchFamily="34" charset="0"/>
              </a:rPr>
              <a:t>recognise</a:t>
            </a:r>
            <a:r>
              <a:rPr lang="en-US" sz="2000" dirty="0">
                <a:latin typeface="Arial" panose="020B0604020202020204" pitchFamily="34" charset="0"/>
                <a:cs typeface="Arial" panose="020B0604020202020204" pitchFamily="34" charset="0"/>
              </a:rPr>
              <a:t> your own strengths and weakness</a:t>
            </a:r>
          </a:p>
          <a:p>
            <a:r>
              <a:rPr lang="en-US" sz="2000" dirty="0">
                <a:latin typeface="Arial" panose="020B0604020202020204" pitchFamily="34" charset="0"/>
                <a:cs typeface="Arial" panose="020B0604020202020204" pitchFamily="34" charset="0"/>
              </a:rPr>
              <a:t> Allows you to improve the quality of your service whilst increasing patient satisfaction </a:t>
            </a:r>
          </a:p>
          <a:p>
            <a:r>
              <a:rPr lang="en-US" sz="2000" dirty="0">
                <a:latin typeface="Arial" panose="020B0604020202020204" pitchFamily="34" charset="0"/>
                <a:cs typeface="Arial" panose="020B0604020202020204" pitchFamily="34" charset="0"/>
              </a:rPr>
              <a:t>All the skills are essential in their own way but reflection and progression is one of the most important key skill, enabling the healthcare provider to identify an improve in all areas of care. </a:t>
            </a:r>
          </a:p>
          <a:p>
            <a:endParaRPr lang="en-US" sz="2000" dirty="0">
              <a:latin typeface="Arial" panose="020B0604020202020204" pitchFamily="34" charset="0"/>
              <a:cs typeface="Arial" panose="020B0604020202020204" pitchFamily="34" charset="0"/>
            </a:endParaRPr>
          </a:p>
          <a:p>
            <a:pPr marL="0" indent="0">
              <a:buNone/>
            </a:pPr>
            <a:endParaRPr lang="en-US" sz="2000" dirty="0"/>
          </a:p>
          <a:p>
            <a:pPr marL="0" indent="0">
              <a:buNone/>
            </a:pPr>
            <a:endParaRPr lang="en-US" sz="2000" dirty="0"/>
          </a:p>
        </p:txBody>
      </p:sp>
      <p:pic>
        <p:nvPicPr>
          <p:cNvPr id="4" name="Picture 3">
            <a:extLst>
              <a:ext uri="{FF2B5EF4-FFF2-40B4-BE49-F238E27FC236}">
                <a16:creationId xmlns:a16="http://schemas.microsoft.com/office/drawing/2014/main" id="{08EE94D3-DC9A-DE46-B3C3-028CB16E77DB}"/>
              </a:ext>
            </a:extLst>
          </p:cNvPr>
          <p:cNvPicPr>
            <a:picLocks noChangeAspect="1"/>
          </p:cNvPicPr>
          <p:nvPr/>
        </p:nvPicPr>
        <p:blipFill rotWithShape="1">
          <a:blip r:embed="rId2"/>
          <a:srcRect l="2486" r="19044" b="-1"/>
          <a:stretch/>
        </p:blipFill>
        <p:spPr>
          <a:xfrm>
            <a:off x="6229215"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2C94351F-B0A8-D548-8454-01118E9DDAA5}"/>
              </a:ext>
            </a:extLst>
          </p:cNvPr>
          <p:cNvSpPr txBox="1"/>
          <p:nvPr/>
        </p:nvSpPr>
        <p:spPr>
          <a:xfrm flipH="1">
            <a:off x="4947920" y="6488668"/>
            <a:ext cx="5222240" cy="369332"/>
          </a:xfrm>
          <a:prstGeom prst="rect">
            <a:avLst/>
          </a:prstGeom>
          <a:noFill/>
        </p:spPr>
        <p:txBody>
          <a:bodyPr wrap="square" rtlCol="0">
            <a:spAutoFit/>
          </a:bodyPr>
          <a:lstStyle/>
          <a:p>
            <a:r>
              <a:rPr lang="en-US" dirty="0"/>
              <a:t>(Hinduja Hospital, 2023)</a:t>
            </a:r>
          </a:p>
        </p:txBody>
      </p:sp>
    </p:spTree>
    <p:extLst>
      <p:ext uri="{BB962C8B-B14F-4D97-AF65-F5344CB8AC3E}">
        <p14:creationId xmlns:p14="http://schemas.microsoft.com/office/powerpoint/2010/main" val="267142585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5C1E-1B9F-B04B-BED7-ACD4750FB757}"/>
              </a:ext>
            </a:extLst>
          </p:cNvPr>
          <p:cNvSpPr>
            <a:spLocks noGrp="1"/>
          </p:cNvSpPr>
          <p:nvPr>
            <p:ph type="title"/>
          </p:nvPr>
        </p:nvSpPr>
        <p:spPr/>
        <p:txBody>
          <a:bodyPr/>
          <a:lstStyle/>
          <a:p>
            <a:r>
              <a:rPr lang="en-US" b="1" i="1" u="sng" dirty="0">
                <a:solidFill>
                  <a:srgbClr val="C00000"/>
                </a:solidFill>
              </a:rPr>
              <a:t>References</a:t>
            </a:r>
          </a:p>
        </p:txBody>
      </p:sp>
      <p:sp>
        <p:nvSpPr>
          <p:cNvPr id="3" name="Content Placeholder 2">
            <a:extLst>
              <a:ext uri="{FF2B5EF4-FFF2-40B4-BE49-F238E27FC236}">
                <a16:creationId xmlns:a16="http://schemas.microsoft.com/office/drawing/2014/main" id="{51B5724C-FE1C-F84D-B302-525549620BA0}"/>
              </a:ext>
            </a:extLst>
          </p:cNvPr>
          <p:cNvSpPr>
            <a:spLocks noGrp="1"/>
          </p:cNvSpPr>
          <p:nvPr>
            <p:ph idx="1"/>
          </p:nvPr>
        </p:nvSpPr>
        <p:spPr>
          <a:xfrm>
            <a:off x="500332" y="1500996"/>
            <a:ext cx="10553217" cy="5357004"/>
          </a:xfrm>
        </p:spPr>
        <p:txBody>
          <a:bodyPr>
            <a:normAutofit fontScale="25000" lnSpcReduction="20000"/>
          </a:bodyPr>
          <a:lstStyle/>
          <a:p>
            <a:pPr marL="0" indent="0">
              <a:buNone/>
            </a:pPr>
            <a:endParaRPr lang="en-US" sz="4300" dirty="0">
              <a:latin typeface="Arial" panose="020B0604020202020204" pitchFamily="34" charset="0"/>
              <a:cs typeface="Arial" panose="020B0604020202020204" pitchFamily="34" charset="0"/>
            </a:endParaRPr>
          </a:p>
          <a:p>
            <a:r>
              <a:rPr lang="en-US" sz="6400" dirty="0">
                <a:latin typeface="Arial" panose="020B0604020202020204" pitchFamily="34" charset="0"/>
                <a:cs typeface="Arial" panose="020B0604020202020204" pitchFamily="34" charset="0"/>
              </a:rPr>
              <a:t>‘</a:t>
            </a:r>
            <a:r>
              <a:rPr lang="en-US" sz="8000" dirty="0">
                <a:latin typeface="Arial" panose="020B0604020202020204" pitchFamily="34" charset="0"/>
                <a:cs typeface="Arial" panose="020B0604020202020204" pitchFamily="34" charset="0"/>
              </a:rPr>
              <a:t>benefits-of-becoming-a-reflective-practitioner----joint-statement-2019.pdf’ (no date). Available at: https://</a:t>
            </a:r>
            <a:r>
              <a:rPr lang="en-US" sz="8000" dirty="0" err="1">
                <a:latin typeface="Arial" panose="020B0604020202020204" pitchFamily="34" charset="0"/>
                <a:cs typeface="Arial" panose="020B0604020202020204" pitchFamily="34" charset="0"/>
              </a:rPr>
              <a:t>www.hcpc-uk.org</a:t>
            </a:r>
            <a:r>
              <a:rPr lang="en-US" sz="8000" dirty="0">
                <a:latin typeface="Arial" panose="020B0604020202020204" pitchFamily="34" charset="0"/>
                <a:cs typeface="Arial" panose="020B0604020202020204" pitchFamily="34" charset="0"/>
              </a:rPr>
              <a:t>/</a:t>
            </a:r>
            <a:r>
              <a:rPr lang="en-US" sz="8000" dirty="0" err="1">
                <a:latin typeface="Arial" panose="020B0604020202020204" pitchFamily="34" charset="0"/>
                <a:cs typeface="Arial" panose="020B0604020202020204" pitchFamily="34" charset="0"/>
              </a:rPr>
              <a:t>globalassets</a:t>
            </a:r>
            <a:r>
              <a:rPr lang="en-US" sz="8000" dirty="0">
                <a:latin typeface="Arial" panose="020B0604020202020204" pitchFamily="34" charset="0"/>
                <a:cs typeface="Arial" panose="020B0604020202020204" pitchFamily="34" charset="0"/>
              </a:rPr>
              <a:t>/news-and-events/benefits-of-becoming-a-reflective-practitioner----joint-statement-2019.pdf (Accessed: 2 March 2023).</a:t>
            </a:r>
          </a:p>
          <a:p>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Bristol care homes. (2021) </a:t>
            </a:r>
            <a:r>
              <a:rPr lang="en-GB" sz="8000" i="1" dirty="0">
                <a:latin typeface="Arial" panose="020B0604020202020204" pitchFamily="34" charset="0"/>
                <a:cs typeface="Arial" panose="020B0604020202020204" pitchFamily="34" charset="0"/>
              </a:rPr>
              <a:t>The Difference Between Residential Care &amp; Nursing Care. </a:t>
            </a:r>
            <a:r>
              <a:rPr lang="en-GB" sz="8000" dirty="0">
                <a:latin typeface="Arial" panose="020B0604020202020204" pitchFamily="34" charset="0"/>
                <a:cs typeface="Arial" panose="020B0604020202020204" pitchFamily="34" charset="0"/>
              </a:rPr>
              <a:t>Available at: </a:t>
            </a:r>
            <a:r>
              <a:rPr lang="en-US" sz="8000" dirty="0">
                <a:latin typeface="Arial" panose="020B0604020202020204" pitchFamily="34" charset="0"/>
                <a:cs typeface="Arial" panose="020B0604020202020204" pitchFamily="34" charset="0"/>
              </a:rPr>
              <a:t>https://</a:t>
            </a:r>
            <a:r>
              <a:rPr lang="en-US" sz="8000" dirty="0" err="1">
                <a:latin typeface="Arial" panose="020B0604020202020204" pitchFamily="34" charset="0"/>
                <a:cs typeface="Arial" panose="020B0604020202020204" pitchFamily="34" charset="0"/>
              </a:rPr>
              <a:t>www.bristolcarehomes.co.uk</a:t>
            </a:r>
            <a:r>
              <a:rPr lang="en-US" sz="8000" dirty="0">
                <a:latin typeface="Arial" panose="020B0604020202020204" pitchFamily="34" charset="0"/>
                <a:cs typeface="Arial" panose="020B0604020202020204" pitchFamily="34" charset="0"/>
              </a:rPr>
              <a:t>/residential-care-nursing-care/ (Accessed: 5 March 2023).</a:t>
            </a:r>
          </a:p>
          <a:p>
            <a:endParaRPr lang="en-GB" sz="8000" dirty="0">
              <a:latin typeface="Arial" panose="020B0604020202020204" pitchFamily="34" charset="0"/>
              <a:cs typeface="Arial" panose="020B0604020202020204" pitchFamily="34" charset="0"/>
            </a:endParaRPr>
          </a:p>
          <a:p>
            <a:r>
              <a:rPr lang="en-US" sz="8000" dirty="0" err="1">
                <a:latin typeface="Arial" panose="020B0604020202020204" pitchFamily="34" charset="0"/>
                <a:cs typeface="Arial" panose="020B0604020202020204" pitchFamily="34" charset="0"/>
              </a:rPr>
              <a:t>Hcpc</a:t>
            </a:r>
            <a:r>
              <a:rPr lang="en-US" sz="8000" dirty="0">
                <a:latin typeface="Arial" panose="020B0604020202020204" pitchFamily="34" charset="0"/>
                <a:cs typeface="Arial" panose="020B0604020202020204" pitchFamily="34" charset="0"/>
              </a:rPr>
              <a:t> council (2021) </a:t>
            </a:r>
            <a:r>
              <a:rPr lang="en-GB" sz="8000" i="1" dirty="0">
                <a:latin typeface="Arial" panose="020B0604020202020204" pitchFamily="34" charset="0"/>
                <a:cs typeface="Arial" panose="020B0604020202020204" pitchFamily="34" charset="0"/>
              </a:rPr>
              <a:t>Reflection and meeting your standards. </a:t>
            </a:r>
            <a:r>
              <a:rPr lang="en-GB" sz="8000" dirty="0">
                <a:latin typeface="Arial" panose="020B0604020202020204" pitchFamily="34" charset="0"/>
                <a:cs typeface="Arial" panose="020B0604020202020204" pitchFamily="34" charset="0"/>
              </a:rPr>
              <a:t>Available at: </a:t>
            </a:r>
            <a:r>
              <a:rPr lang="en-US" sz="8000" dirty="0">
                <a:latin typeface="Arial" panose="020B0604020202020204" pitchFamily="34" charset="0"/>
                <a:cs typeface="Arial" panose="020B0604020202020204" pitchFamily="34" charset="0"/>
              </a:rPr>
              <a:t>https://</a:t>
            </a:r>
            <a:r>
              <a:rPr lang="en-US" sz="8000" dirty="0" err="1">
                <a:latin typeface="Arial" panose="020B0604020202020204" pitchFamily="34" charset="0"/>
                <a:cs typeface="Arial" panose="020B0604020202020204" pitchFamily="34" charset="0"/>
              </a:rPr>
              <a:t>www.hcpc-uk.org</a:t>
            </a:r>
            <a:r>
              <a:rPr lang="en-US" sz="8000" dirty="0">
                <a:latin typeface="Arial" panose="020B0604020202020204" pitchFamily="34" charset="0"/>
                <a:cs typeface="Arial" panose="020B0604020202020204" pitchFamily="34" charset="0"/>
              </a:rPr>
              <a:t>/standards/meeting-our-standards/reflective-practice/reflection-and-meeting-your-standards/ (Accessed: 2 March 2023).</a:t>
            </a:r>
          </a:p>
          <a:p>
            <a:endParaRPr lang="en-US"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Hinduja Hospital (2023) </a:t>
            </a:r>
            <a:r>
              <a:rPr lang="en-GB" sz="8000" i="1" dirty="0">
                <a:latin typeface="Arial" panose="020B0604020202020204" pitchFamily="34" charset="0"/>
                <a:cs typeface="Arial" panose="020B0604020202020204" pitchFamily="34" charset="0"/>
              </a:rPr>
              <a:t>Patient Care. Available at: </a:t>
            </a:r>
            <a:r>
              <a:rPr lang="en-US" sz="8000" dirty="0">
                <a:latin typeface="Arial" panose="020B0604020202020204" pitchFamily="34" charset="0"/>
                <a:cs typeface="Arial" panose="020B0604020202020204" pitchFamily="34" charset="0"/>
              </a:rPr>
              <a:t>https://</a:t>
            </a:r>
            <a:r>
              <a:rPr lang="en-US" sz="8000" dirty="0" err="1">
                <a:latin typeface="Arial" panose="020B0604020202020204" pitchFamily="34" charset="0"/>
                <a:cs typeface="Arial" panose="020B0604020202020204" pitchFamily="34" charset="0"/>
              </a:rPr>
              <a:t>www.wellrehab.com.my</a:t>
            </a:r>
            <a:r>
              <a:rPr lang="en-US" sz="8000" dirty="0">
                <a:latin typeface="Arial" panose="020B0604020202020204" pitchFamily="34" charset="0"/>
                <a:cs typeface="Arial" panose="020B0604020202020204" pitchFamily="34" charset="0"/>
              </a:rPr>
              <a:t>/the-benefits-of-physiotherapy  (Accessed: 6 March 2023)</a:t>
            </a:r>
          </a:p>
          <a:p>
            <a:endParaRPr lang="en-US"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Koshy et al. (2017) </a:t>
            </a:r>
            <a:r>
              <a:rPr lang="en-GB" sz="8000" i="1" dirty="0">
                <a:latin typeface="Arial" panose="020B0604020202020204" pitchFamily="34" charset="0"/>
                <a:cs typeface="Arial" panose="020B0604020202020204" pitchFamily="34" charset="0"/>
              </a:rPr>
              <a:t>Reflective practice in health care and how to reflect effectively. </a:t>
            </a:r>
            <a:r>
              <a:rPr lang="en-GB" sz="8000" dirty="0">
                <a:latin typeface="Arial" panose="020B0604020202020204" pitchFamily="34" charset="0"/>
                <a:cs typeface="Arial" panose="020B0604020202020204" pitchFamily="34" charset="0"/>
              </a:rPr>
              <a:t>National Library of Medicine. Available at: https://www.ncbi.nlm.nih.gov/pmc/articles/PMC5673148/  (Accessed: 5 March 2023)</a:t>
            </a:r>
            <a:br>
              <a:rPr lang="en-GB" sz="8000" dirty="0">
                <a:latin typeface="Arial" panose="020B0604020202020204" pitchFamily="34" charset="0"/>
                <a:cs typeface="Arial" panose="020B0604020202020204" pitchFamily="34" charset="0"/>
              </a:rPr>
            </a:br>
            <a:endParaRPr lang="en-US" sz="8000" dirty="0">
              <a:latin typeface="Arial" panose="020B0604020202020204" pitchFamily="34" charset="0"/>
              <a:cs typeface="Arial" panose="020B0604020202020204" pitchFamily="34" charset="0"/>
            </a:endParaRPr>
          </a:p>
          <a:p>
            <a:endParaRPr lang="en-US" sz="4300" dirty="0">
              <a:latin typeface="Arial" panose="020B0604020202020204" pitchFamily="34" charset="0"/>
              <a:cs typeface="Arial" panose="020B0604020202020204" pitchFamily="34" charset="0"/>
            </a:endParaRPr>
          </a:p>
          <a:p>
            <a:endParaRPr lang="en-US" sz="4300" dirty="0">
              <a:latin typeface="Arial" panose="020B0604020202020204" pitchFamily="34" charset="0"/>
              <a:cs typeface="Arial" panose="020B0604020202020204" pitchFamily="34" charset="0"/>
            </a:endParaRPr>
          </a:p>
          <a:p>
            <a:endParaRPr lang="en-US" sz="4300" dirty="0">
              <a:latin typeface="Arial" panose="020B0604020202020204" pitchFamily="34" charset="0"/>
              <a:cs typeface="Arial" panose="020B0604020202020204" pitchFamily="34" charset="0"/>
            </a:endParaRPr>
          </a:p>
          <a:p>
            <a:endParaRPr lang="en-US" sz="43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37531904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1D29F-124E-4744-B728-FF2A8C1CC34D}"/>
              </a:ext>
            </a:extLst>
          </p:cNvPr>
          <p:cNvSpPr>
            <a:spLocks noGrp="1"/>
          </p:cNvSpPr>
          <p:nvPr>
            <p:ph type="title"/>
          </p:nvPr>
        </p:nvSpPr>
        <p:spPr/>
        <p:txBody>
          <a:bodyPr/>
          <a:lstStyle/>
          <a:p>
            <a:r>
              <a:rPr lang="en-US" b="1" i="1" u="sng" dirty="0">
                <a:solidFill>
                  <a:srgbClr val="C00000"/>
                </a:solidFill>
              </a:rPr>
              <a:t>References</a:t>
            </a:r>
          </a:p>
        </p:txBody>
      </p:sp>
      <p:sp>
        <p:nvSpPr>
          <p:cNvPr id="3" name="Content Placeholder 2">
            <a:extLst>
              <a:ext uri="{FF2B5EF4-FFF2-40B4-BE49-F238E27FC236}">
                <a16:creationId xmlns:a16="http://schemas.microsoft.com/office/drawing/2014/main" id="{5DBFCF36-D84E-B145-BC2C-99A4379CCDDA}"/>
              </a:ext>
            </a:extLst>
          </p:cNvPr>
          <p:cNvSpPr>
            <a:spLocks noGrp="1"/>
          </p:cNvSpPr>
          <p:nvPr>
            <p:ph idx="1"/>
          </p:nvPr>
        </p:nvSpPr>
        <p:spPr/>
        <p:txBody>
          <a:bodyPr>
            <a:normAutofit fontScale="92500" lnSpcReduction="20000"/>
          </a:bodyPr>
          <a:lstStyle/>
          <a:p>
            <a:r>
              <a:rPr lang="en-US" sz="2400" dirty="0" err="1">
                <a:latin typeface="Arial" panose="020B0604020202020204" pitchFamily="34" charset="0"/>
                <a:cs typeface="Arial" panose="020B0604020202020204" pitchFamily="34" charset="0"/>
              </a:rPr>
              <a:t>NursingAnswers.net</a:t>
            </a:r>
            <a:r>
              <a:rPr lang="en-US" sz="2400" dirty="0">
                <a:latin typeface="Arial" panose="020B0604020202020204" pitchFamily="34" charset="0"/>
                <a:cs typeface="Arial" panose="020B0604020202020204" pitchFamily="34" charset="0"/>
              </a:rPr>
              <a:t> (2018) </a:t>
            </a:r>
            <a:r>
              <a:rPr lang="en-US" sz="2400" i="1" dirty="0">
                <a:latin typeface="Arial" panose="020B0604020202020204" pitchFamily="34" charset="0"/>
                <a:cs typeface="Arial" panose="020B0604020202020204" pitchFamily="34" charset="0"/>
              </a:rPr>
              <a:t>Driscoll's Model of Reflection. </a:t>
            </a:r>
            <a:r>
              <a:rPr lang="en-US" sz="2400" dirty="0">
                <a:latin typeface="Arial" panose="020B0604020202020204" pitchFamily="34" charset="0"/>
                <a:cs typeface="Arial" panose="020B0604020202020204" pitchFamily="34" charset="0"/>
              </a:rPr>
              <a:t>Available at: https://</a:t>
            </a:r>
            <a:r>
              <a:rPr lang="en-US" sz="2400" dirty="0" err="1">
                <a:latin typeface="Arial" panose="020B0604020202020204" pitchFamily="34" charset="0"/>
                <a:cs typeface="Arial" panose="020B0604020202020204" pitchFamily="34" charset="0"/>
              </a:rPr>
              <a:t>nursinganswers.net</a:t>
            </a:r>
            <a:r>
              <a:rPr lang="en-US" sz="2400" dirty="0">
                <a:latin typeface="Arial" panose="020B0604020202020204" pitchFamily="34" charset="0"/>
                <a:cs typeface="Arial" panose="020B0604020202020204" pitchFamily="34" charset="0"/>
              </a:rPr>
              <a:t>/reflective-guides/</a:t>
            </a:r>
            <a:r>
              <a:rPr lang="en-US" sz="2400" dirty="0" err="1">
                <a:latin typeface="Arial" panose="020B0604020202020204" pitchFamily="34" charset="0"/>
                <a:cs typeface="Arial" panose="020B0604020202020204" pitchFamily="34" charset="0"/>
              </a:rPr>
              <a:t>driscoll-model-of-reflection.php?vref</a:t>
            </a:r>
            <a:r>
              <a:rPr lang="en-US" sz="2400" dirty="0">
                <a:latin typeface="Arial" panose="020B0604020202020204" pitchFamily="34" charset="0"/>
                <a:cs typeface="Arial" panose="020B0604020202020204" pitchFamily="34" charset="0"/>
              </a:rPr>
              <a:t>=1 (Accessed 28 February 2023).</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Nursing and Midwifery Council (2019). </a:t>
            </a:r>
            <a:r>
              <a:rPr lang="en-GB" sz="2400" i="1" dirty="0">
                <a:latin typeface="Arial" panose="020B0604020202020204" pitchFamily="34" charset="0"/>
                <a:cs typeface="Arial" panose="020B0604020202020204" pitchFamily="34" charset="0"/>
              </a:rPr>
              <a:t>Regulators unite to support reflective practice across health and care. </a:t>
            </a:r>
            <a:r>
              <a:rPr lang="en-US" sz="2400" dirty="0">
                <a:latin typeface="Arial" panose="020B0604020202020204" pitchFamily="34" charset="0"/>
                <a:cs typeface="Arial" panose="020B0604020202020204" pitchFamily="34" charset="0"/>
              </a:rPr>
              <a:t>Available at: https://</a:t>
            </a:r>
            <a:r>
              <a:rPr lang="en-US" sz="2400" dirty="0" err="1">
                <a:latin typeface="Arial" panose="020B0604020202020204" pitchFamily="34" charset="0"/>
                <a:cs typeface="Arial" panose="020B0604020202020204" pitchFamily="34" charset="0"/>
              </a:rPr>
              <a:t>www.nmc.org.uk</a:t>
            </a:r>
            <a:r>
              <a:rPr lang="en-US" sz="2400" dirty="0">
                <a:latin typeface="Arial" panose="020B0604020202020204" pitchFamily="34" charset="0"/>
                <a:cs typeface="Arial" panose="020B0604020202020204" pitchFamily="34" charset="0"/>
              </a:rPr>
              <a:t>/news/press-releases/joint-statement-reflective-practice/ (Accessed: 21 February 2023).</a:t>
            </a:r>
          </a:p>
          <a:p>
            <a:r>
              <a:rPr lang="en-US" sz="2400" dirty="0">
                <a:latin typeface="Arial" panose="020B0604020202020204" pitchFamily="34" charset="0"/>
                <a:cs typeface="Arial" panose="020B0604020202020204" pitchFamily="34" charset="0"/>
              </a:rPr>
              <a:t>Waterbury. M. (2023) </a:t>
            </a:r>
            <a:r>
              <a:rPr lang="en-GB" sz="2400" i="1" dirty="0">
                <a:latin typeface="Arial" panose="020B0604020202020204" pitchFamily="34" charset="0"/>
                <a:cs typeface="Arial" panose="020B0604020202020204" pitchFamily="34" charset="0"/>
              </a:rPr>
              <a:t>Reinventing health care in 2023. </a:t>
            </a:r>
            <a:r>
              <a:rPr lang="en-US" sz="2400" dirty="0">
                <a:latin typeface="Arial" panose="020B0604020202020204" pitchFamily="34" charset="0"/>
                <a:cs typeface="Arial" panose="020B0604020202020204" pitchFamily="34" charset="0"/>
              </a:rPr>
              <a:t>Available at: https://</a:t>
            </a:r>
            <a:r>
              <a:rPr lang="en-US" sz="2400" dirty="0" err="1">
                <a:latin typeface="Arial" panose="020B0604020202020204" pitchFamily="34" charset="0"/>
                <a:cs typeface="Arial" panose="020B0604020202020204" pitchFamily="34" charset="0"/>
              </a:rPr>
              <a:t>www.statnews.com</a:t>
            </a:r>
            <a:r>
              <a:rPr lang="en-US" sz="2400" dirty="0">
                <a:latin typeface="Arial" panose="020B0604020202020204" pitchFamily="34" charset="0"/>
                <a:cs typeface="Arial" panose="020B0604020202020204" pitchFamily="34" charset="0"/>
              </a:rPr>
              <a:t>/2023/01/25/reinventing-health-care-in-2023/ (Accessed: 8 March 2023).</a:t>
            </a:r>
          </a:p>
          <a:p>
            <a:r>
              <a:rPr lang="en-GB" sz="2400" dirty="0">
                <a:latin typeface="Arial" panose="020B0604020202020204" pitchFamily="34" charset="0"/>
                <a:cs typeface="Arial" panose="020B0604020202020204" pitchFamily="34" charset="0"/>
              </a:rPr>
              <a:t>Well Rehabilitation Centre (2022) </a:t>
            </a:r>
            <a:r>
              <a:rPr lang="en-GB" sz="2400" i="1" dirty="0">
                <a:latin typeface="Arial" panose="020B0604020202020204" pitchFamily="34" charset="0"/>
                <a:cs typeface="Arial" panose="020B0604020202020204" pitchFamily="34" charset="0"/>
              </a:rPr>
              <a:t>The Benefits of Physiotherapy. </a:t>
            </a:r>
            <a:r>
              <a:rPr lang="en-GB" sz="2400" dirty="0">
                <a:latin typeface="Arial" panose="020B0604020202020204" pitchFamily="34" charset="0"/>
                <a:cs typeface="Arial" panose="020B0604020202020204" pitchFamily="34" charset="0"/>
              </a:rPr>
              <a:t>Available at:</a:t>
            </a:r>
            <a:r>
              <a:rPr lang="en-GB" sz="2400" i="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https://</a:t>
            </a:r>
            <a:r>
              <a:rPr lang="en-US" sz="2400" dirty="0" err="1">
                <a:latin typeface="Arial" panose="020B0604020202020204" pitchFamily="34" charset="0"/>
                <a:cs typeface="Arial" panose="020B0604020202020204" pitchFamily="34" charset="0"/>
              </a:rPr>
              <a:t>www.wellrehab.com.my</a:t>
            </a:r>
            <a:r>
              <a:rPr lang="en-US" sz="2400" dirty="0">
                <a:latin typeface="Arial" panose="020B0604020202020204" pitchFamily="34" charset="0"/>
                <a:cs typeface="Arial" panose="020B0604020202020204" pitchFamily="34" charset="0"/>
              </a:rPr>
              <a:t>/the-benefits-of-physiotherapy (Accessed: 8 March 2023)</a:t>
            </a:r>
          </a:p>
          <a:p>
            <a:endParaRPr lang="en-US" dirty="0"/>
          </a:p>
        </p:txBody>
      </p:sp>
    </p:spTree>
    <p:extLst>
      <p:ext uri="{BB962C8B-B14F-4D97-AF65-F5344CB8AC3E}">
        <p14:creationId xmlns:p14="http://schemas.microsoft.com/office/powerpoint/2010/main" val="261285771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33563</TotalTime>
  <Words>745</Words>
  <Application>Microsoft Macintosh PowerPoint</Application>
  <PresentationFormat>Widescreen</PresentationFormat>
  <Paragraphs>87</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INTRODUCTION </vt:lpstr>
      <vt:lpstr>KEY SKILLS </vt:lpstr>
      <vt:lpstr>REFLECTION AND PROGRESSION</vt:lpstr>
      <vt:lpstr>RELEVANCE TO HEALTH AND SOCIAL CARE</vt:lpstr>
      <vt:lpstr>MODEL OF REFLECTION </vt:lpstr>
      <vt:lpstr> HOW THIS SKILL IMPACTS PATIENT CARE </vt:lpstr>
      <vt:lpstr>CONCLUSION</vt:lpstr>
      <vt:lpstr>References</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presentation </dc:title>
  <dc:creator>Umbereen Naeem (2126387)</dc:creator>
  <cp:lastModifiedBy>Umbereen Naeem (2126387)</cp:lastModifiedBy>
  <cp:revision>208</cp:revision>
  <dcterms:created xsi:type="dcterms:W3CDTF">2023-02-15T20:21:19Z</dcterms:created>
  <dcterms:modified xsi:type="dcterms:W3CDTF">2023-03-11T22:35:19Z</dcterms:modified>
</cp:coreProperties>
</file>