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5" r:id="rId3"/>
    <p:sldId id="264" r:id="rId4"/>
    <p:sldId id="258" r:id="rId5"/>
    <p:sldId id="259" r:id="rId6"/>
    <p:sldId id="267" r:id="rId7"/>
    <p:sldId id="260" r:id="rId8"/>
    <p:sldId id="268" r:id="rId9"/>
    <p:sldId id="261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D2D69A-78BA-43C8-BDC6-941BBC6B3B23}" v="298" dt="2025-05-09T10:51:55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055" autoAdjust="0"/>
  </p:normalViewPr>
  <p:slideViewPr>
    <p:cSldViewPr snapToGrid="0">
      <p:cViewPr>
        <p:scale>
          <a:sx n="60" d="100"/>
          <a:sy n="60" d="100"/>
        </p:scale>
        <p:origin x="908" y="-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DC8C2D-68EC-4B8A-968A-6EBD91C4585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68BE552-4300-4398-99B6-B31BA4BA1FD1}">
      <dgm:prSet/>
      <dgm:spPr/>
      <dgm:t>
        <a:bodyPr/>
        <a:lstStyle/>
        <a:p>
          <a:r>
            <a:rPr lang="en-GB" dirty="0"/>
            <a:t>Review underscores the need for targeted public health guidance on specific types of meat and their outcomes, particularly those at high risk of NCDs.</a:t>
          </a:r>
          <a:endParaRPr lang="en-US" dirty="0"/>
        </a:p>
      </dgm:t>
    </dgm:pt>
    <dgm:pt modelId="{32F976D1-4C10-402E-8EB6-5E38862EDFE7}" type="parTrans" cxnId="{77F146DA-A106-419E-8100-50D7987C6BE3}">
      <dgm:prSet/>
      <dgm:spPr/>
      <dgm:t>
        <a:bodyPr/>
        <a:lstStyle/>
        <a:p>
          <a:endParaRPr lang="en-US"/>
        </a:p>
      </dgm:t>
    </dgm:pt>
    <dgm:pt modelId="{21089D3F-F94B-4E4B-A4B2-7CF739607CCC}" type="sibTrans" cxnId="{77F146DA-A106-419E-8100-50D7987C6BE3}">
      <dgm:prSet/>
      <dgm:spPr/>
      <dgm:t>
        <a:bodyPr/>
        <a:lstStyle/>
        <a:p>
          <a:endParaRPr lang="en-US"/>
        </a:p>
      </dgm:t>
    </dgm:pt>
    <dgm:pt modelId="{E752706C-02DA-4848-A902-34AFCBBC812F}">
      <dgm:prSet/>
      <dgm:spPr/>
      <dgm:t>
        <a:bodyPr/>
        <a:lstStyle/>
        <a:p>
          <a:r>
            <a:rPr lang="en-GB" dirty="0"/>
            <a:t>Balanced approach - align public guidance with WHO and SACN recommendations. </a:t>
          </a:r>
          <a:endParaRPr lang="en-US" dirty="0"/>
        </a:p>
      </dgm:t>
    </dgm:pt>
    <dgm:pt modelId="{B53AE48E-0EE1-487F-BD0E-1705DB1D8958}" type="parTrans" cxnId="{CD5939A2-B227-4B5A-A9BB-AD454ED49E71}">
      <dgm:prSet/>
      <dgm:spPr/>
      <dgm:t>
        <a:bodyPr/>
        <a:lstStyle/>
        <a:p>
          <a:endParaRPr lang="en-US"/>
        </a:p>
      </dgm:t>
    </dgm:pt>
    <dgm:pt modelId="{45D44891-03D9-4EC3-88B5-AE522A94D75E}" type="sibTrans" cxnId="{CD5939A2-B227-4B5A-A9BB-AD454ED49E71}">
      <dgm:prSet/>
      <dgm:spPr/>
      <dgm:t>
        <a:bodyPr/>
        <a:lstStyle/>
        <a:p>
          <a:endParaRPr lang="en-US"/>
        </a:p>
      </dgm:t>
    </dgm:pt>
    <dgm:pt modelId="{2C2FA617-71A1-4C30-BA62-AAB414660B92}">
      <dgm:prSet/>
      <dgm:spPr/>
      <dgm:t>
        <a:bodyPr/>
        <a:lstStyle/>
        <a:p>
          <a:r>
            <a:rPr lang="en-GB" dirty="0"/>
            <a:t>Develop Nutrition education programmes and public health campaigns, targeted programmes for younger generation reducing processed meat – early prevention.</a:t>
          </a:r>
          <a:endParaRPr lang="en-US" dirty="0"/>
        </a:p>
      </dgm:t>
    </dgm:pt>
    <dgm:pt modelId="{13212D15-FED2-4F2E-9264-5310CD079FDA}" type="parTrans" cxnId="{29490CA9-CD64-4017-8FC6-A4C44A897F2E}">
      <dgm:prSet/>
      <dgm:spPr/>
      <dgm:t>
        <a:bodyPr/>
        <a:lstStyle/>
        <a:p>
          <a:endParaRPr lang="en-US"/>
        </a:p>
      </dgm:t>
    </dgm:pt>
    <dgm:pt modelId="{ECB539DD-E73A-4920-A74E-121233174729}" type="sibTrans" cxnId="{29490CA9-CD64-4017-8FC6-A4C44A897F2E}">
      <dgm:prSet/>
      <dgm:spPr/>
      <dgm:t>
        <a:bodyPr/>
        <a:lstStyle/>
        <a:p>
          <a:endParaRPr lang="en-US"/>
        </a:p>
      </dgm:t>
    </dgm:pt>
    <dgm:pt modelId="{966F4BCA-127F-42FD-8B21-18DDF7445EBB}">
      <dgm:prSet/>
      <dgm:spPr/>
      <dgm:t>
        <a:bodyPr/>
        <a:lstStyle/>
        <a:p>
          <a:r>
            <a:rPr lang="en-GB" dirty="0"/>
            <a:t>Need for clearer public health guidance on different meat types and their potential cognitive health impact</a:t>
          </a:r>
          <a:endParaRPr lang="en-US" dirty="0"/>
        </a:p>
      </dgm:t>
    </dgm:pt>
    <dgm:pt modelId="{56017EFD-C5F7-4D4C-947E-C5731181117F}" type="parTrans" cxnId="{8D528F22-07E2-4294-A40C-78C8E3BF19C2}">
      <dgm:prSet/>
      <dgm:spPr/>
      <dgm:t>
        <a:bodyPr/>
        <a:lstStyle/>
        <a:p>
          <a:endParaRPr lang="en-US"/>
        </a:p>
      </dgm:t>
    </dgm:pt>
    <dgm:pt modelId="{1C9BA2B1-F1C9-40D8-BC48-C44ABEF1C3A0}" type="sibTrans" cxnId="{8D528F22-07E2-4294-A40C-78C8E3BF19C2}">
      <dgm:prSet/>
      <dgm:spPr/>
      <dgm:t>
        <a:bodyPr/>
        <a:lstStyle/>
        <a:p>
          <a:endParaRPr lang="en-US"/>
        </a:p>
      </dgm:t>
    </dgm:pt>
    <dgm:pt modelId="{BC841CB4-DA2F-443C-927E-9568957522ED}" type="pres">
      <dgm:prSet presAssocID="{0BDC8C2D-68EC-4B8A-968A-6EBD91C4585C}" presName="root" presStyleCnt="0">
        <dgm:presLayoutVars>
          <dgm:dir/>
          <dgm:resizeHandles val="exact"/>
        </dgm:presLayoutVars>
      </dgm:prSet>
      <dgm:spPr/>
    </dgm:pt>
    <dgm:pt modelId="{7286632D-8624-421D-BDA3-3052F52BE44E}" type="pres">
      <dgm:prSet presAssocID="{0BDC8C2D-68EC-4B8A-968A-6EBD91C4585C}" presName="container" presStyleCnt="0">
        <dgm:presLayoutVars>
          <dgm:dir/>
          <dgm:resizeHandles val="exact"/>
        </dgm:presLayoutVars>
      </dgm:prSet>
      <dgm:spPr/>
    </dgm:pt>
    <dgm:pt modelId="{F1951A6A-6A35-49FC-B30B-72B76BF529E9}" type="pres">
      <dgm:prSet presAssocID="{E68BE552-4300-4398-99B6-B31BA4BA1FD1}" presName="compNode" presStyleCnt="0"/>
      <dgm:spPr/>
    </dgm:pt>
    <dgm:pt modelId="{E3CB9D64-A667-4905-99DA-D1E1BA0332D1}" type="pres">
      <dgm:prSet presAssocID="{E68BE552-4300-4398-99B6-B31BA4BA1FD1}" presName="iconBgRect" presStyleLbl="bgShp" presStyleIdx="0" presStyleCnt="4"/>
      <dgm:spPr/>
    </dgm:pt>
    <dgm:pt modelId="{3D3B9FCC-2BBA-47B8-A5EB-E9BE16E062FC}" type="pres">
      <dgm:prSet presAssocID="{E68BE552-4300-4398-99B6-B31BA4BA1F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93ED1800-0F90-433E-AE9E-BAE7B40A8BB7}" type="pres">
      <dgm:prSet presAssocID="{E68BE552-4300-4398-99B6-B31BA4BA1FD1}" presName="spaceRect" presStyleCnt="0"/>
      <dgm:spPr/>
    </dgm:pt>
    <dgm:pt modelId="{C4A17620-51AE-4504-A734-58A89EF2F16B}" type="pres">
      <dgm:prSet presAssocID="{E68BE552-4300-4398-99B6-B31BA4BA1FD1}" presName="textRect" presStyleLbl="revTx" presStyleIdx="0" presStyleCnt="4">
        <dgm:presLayoutVars>
          <dgm:chMax val="1"/>
          <dgm:chPref val="1"/>
        </dgm:presLayoutVars>
      </dgm:prSet>
      <dgm:spPr/>
    </dgm:pt>
    <dgm:pt modelId="{93EF30DD-AEC2-49F8-9724-C69872C04CFD}" type="pres">
      <dgm:prSet presAssocID="{21089D3F-F94B-4E4B-A4B2-7CF739607CCC}" presName="sibTrans" presStyleLbl="sibTrans2D1" presStyleIdx="0" presStyleCnt="0"/>
      <dgm:spPr/>
    </dgm:pt>
    <dgm:pt modelId="{9CCE05C5-69E0-456A-BE9D-CBB6754C2329}" type="pres">
      <dgm:prSet presAssocID="{E752706C-02DA-4848-A902-34AFCBBC812F}" presName="compNode" presStyleCnt="0"/>
      <dgm:spPr/>
    </dgm:pt>
    <dgm:pt modelId="{A86458A2-0DB9-4046-95F4-CDFEBD35A20E}" type="pres">
      <dgm:prSet presAssocID="{E752706C-02DA-4848-A902-34AFCBBC812F}" presName="iconBgRect" presStyleLbl="bgShp" presStyleIdx="1" presStyleCnt="4"/>
      <dgm:spPr/>
    </dgm:pt>
    <dgm:pt modelId="{6309A635-2BFE-40B2-B6B9-3F319635ACAC}" type="pres">
      <dgm:prSet presAssocID="{E752706C-02DA-4848-A902-34AFCBBC81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CF181A-F36B-4F89-B8E3-F626D3BF4E0F}" type="pres">
      <dgm:prSet presAssocID="{E752706C-02DA-4848-A902-34AFCBBC812F}" presName="spaceRect" presStyleCnt="0"/>
      <dgm:spPr/>
    </dgm:pt>
    <dgm:pt modelId="{3FEF86BC-7104-4C62-B8BB-D31A986A2AEF}" type="pres">
      <dgm:prSet presAssocID="{E752706C-02DA-4848-A902-34AFCBBC812F}" presName="textRect" presStyleLbl="revTx" presStyleIdx="1" presStyleCnt="4">
        <dgm:presLayoutVars>
          <dgm:chMax val="1"/>
          <dgm:chPref val="1"/>
        </dgm:presLayoutVars>
      </dgm:prSet>
      <dgm:spPr/>
    </dgm:pt>
    <dgm:pt modelId="{5FF7097F-C1D6-4BA9-8041-B8CC3E55C188}" type="pres">
      <dgm:prSet presAssocID="{45D44891-03D9-4EC3-88B5-AE522A94D75E}" presName="sibTrans" presStyleLbl="sibTrans2D1" presStyleIdx="0" presStyleCnt="0"/>
      <dgm:spPr/>
    </dgm:pt>
    <dgm:pt modelId="{A310B8AB-0A4C-40C2-9BC0-85C89560FC01}" type="pres">
      <dgm:prSet presAssocID="{2C2FA617-71A1-4C30-BA62-AAB414660B92}" presName="compNode" presStyleCnt="0"/>
      <dgm:spPr/>
    </dgm:pt>
    <dgm:pt modelId="{24937D7C-C7B5-47BD-AFF2-4D3AB1C6B441}" type="pres">
      <dgm:prSet presAssocID="{2C2FA617-71A1-4C30-BA62-AAB414660B92}" presName="iconBgRect" presStyleLbl="bgShp" presStyleIdx="2" presStyleCnt="4"/>
      <dgm:spPr/>
    </dgm:pt>
    <dgm:pt modelId="{B3A63D5E-580B-456D-9132-9755D1D4A5EA}" type="pres">
      <dgm:prSet presAssocID="{2C2FA617-71A1-4C30-BA62-AAB414660B9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53395F5D-F6E8-473B-BAAE-82D888CEFDC2}" type="pres">
      <dgm:prSet presAssocID="{2C2FA617-71A1-4C30-BA62-AAB414660B92}" presName="spaceRect" presStyleCnt="0"/>
      <dgm:spPr/>
    </dgm:pt>
    <dgm:pt modelId="{B19A551E-908C-4B6F-B13F-576031048E01}" type="pres">
      <dgm:prSet presAssocID="{2C2FA617-71A1-4C30-BA62-AAB414660B92}" presName="textRect" presStyleLbl="revTx" presStyleIdx="2" presStyleCnt="4">
        <dgm:presLayoutVars>
          <dgm:chMax val="1"/>
          <dgm:chPref val="1"/>
        </dgm:presLayoutVars>
      </dgm:prSet>
      <dgm:spPr/>
    </dgm:pt>
    <dgm:pt modelId="{6FD2495B-08A9-4E94-A096-DE014AEE54E9}" type="pres">
      <dgm:prSet presAssocID="{ECB539DD-E73A-4920-A74E-121233174729}" presName="sibTrans" presStyleLbl="sibTrans2D1" presStyleIdx="0" presStyleCnt="0"/>
      <dgm:spPr/>
    </dgm:pt>
    <dgm:pt modelId="{3C34EDFE-0CA9-4FD7-BA92-D3B72B411A5B}" type="pres">
      <dgm:prSet presAssocID="{966F4BCA-127F-42FD-8B21-18DDF7445EBB}" presName="compNode" presStyleCnt="0"/>
      <dgm:spPr/>
    </dgm:pt>
    <dgm:pt modelId="{41C18F7A-BA06-419A-B92D-D9C9327A1A52}" type="pres">
      <dgm:prSet presAssocID="{966F4BCA-127F-42FD-8B21-18DDF7445EBB}" presName="iconBgRect" presStyleLbl="bgShp" presStyleIdx="3" presStyleCnt="4"/>
      <dgm:spPr/>
    </dgm:pt>
    <dgm:pt modelId="{9D1B6D99-1DB9-4B73-890A-4FB6497E2018}" type="pres">
      <dgm:prSet presAssocID="{966F4BCA-127F-42FD-8B21-18DDF7445EB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31BED2D3-B503-4AA4-9061-7FB657CF793B}" type="pres">
      <dgm:prSet presAssocID="{966F4BCA-127F-42FD-8B21-18DDF7445EBB}" presName="spaceRect" presStyleCnt="0"/>
      <dgm:spPr/>
    </dgm:pt>
    <dgm:pt modelId="{CB83AD00-EB85-4A4E-A7A5-996677F446ED}" type="pres">
      <dgm:prSet presAssocID="{966F4BCA-127F-42FD-8B21-18DDF7445EB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D528F22-07E2-4294-A40C-78C8E3BF19C2}" srcId="{0BDC8C2D-68EC-4B8A-968A-6EBD91C4585C}" destId="{966F4BCA-127F-42FD-8B21-18DDF7445EBB}" srcOrd="3" destOrd="0" parTransId="{56017EFD-C5F7-4D4C-947E-C5731181117F}" sibTransId="{1C9BA2B1-F1C9-40D8-BC48-C44ABEF1C3A0}"/>
    <dgm:cxn modelId="{C89D0937-0ED0-4717-81D5-EE236B28D36A}" type="presOf" srcId="{21089D3F-F94B-4E4B-A4B2-7CF739607CCC}" destId="{93EF30DD-AEC2-49F8-9724-C69872C04CFD}" srcOrd="0" destOrd="0" presId="urn:microsoft.com/office/officeart/2018/2/layout/IconCircleList"/>
    <dgm:cxn modelId="{DC8E4B65-B1E7-48B9-8134-216D17163BAD}" type="presOf" srcId="{2C2FA617-71A1-4C30-BA62-AAB414660B92}" destId="{B19A551E-908C-4B6F-B13F-576031048E01}" srcOrd="0" destOrd="0" presId="urn:microsoft.com/office/officeart/2018/2/layout/IconCircleList"/>
    <dgm:cxn modelId="{914E1A4D-AB19-4FF3-B78E-07E084BCA2F5}" type="presOf" srcId="{E68BE552-4300-4398-99B6-B31BA4BA1FD1}" destId="{C4A17620-51AE-4504-A734-58A89EF2F16B}" srcOrd="0" destOrd="0" presId="urn:microsoft.com/office/officeart/2018/2/layout/IconCircleList"/>
    <dgm:cxn modelId="{1CB76076-E74E-468F-AD76-C419188FF727}" type="presOf" srcId="{0BDC8C2D-68EC-4B8A-968A-6EBD91C4585C}" destId="{BC841CB4-DA2F-443C-927E-9568957522ED}" srcOrd="0" destOrd="0" presId="urn:microsoft.com/office/officeart/2018/2/layout/IconCircleList"/>
    <dgm:cxn modelId="{02A1D377-40DC-48C7-8588-F56F838D9289}" type="presOf" srcId="{ECB539DD-E73A-4920-A74E-121233174729}" destId="{6FD2495B-08A9-4E94-A096-DE014AEE54E9}" srcOrd="0" destOrd="0" presId="urn:microsoft.com/office/officeart/2018/2/layout/IconCircleList"/>
    <dgm:cxn modelId="{CD5939A2-B227-4B5A-A9BB-AD454ED49E71}" srcId="{0BDC8C2D-68EC-4B8A-968A-6EBD91C4585C}" destId="{E752706C-02DA-4848-A902-34AFCBBC812F}" srcOrd="1" destOrd="0" parTransId="{B53AE48E-0EE1-487F-BD0E-1705DB1D8958}" sibTransId="{45D44891-03D9-4EC3-88B5-AE522A94D75E}"/>
    <dgm:cxn modelId="{29490CA9-CD64-4017-8FC6-A4C44A897F2E}" srcId="{0BDC8C2D-68EC-4B8A-968A-6EBD91C4585C}" destId="{2C2FA617-71A1-4C30-BA62-AAB414660B92}" srcOrd="2" destOrd="0" parTransId="{13212D15-FED2-4F2E-9264-5310CD079FDA}" sibTransId="{ECB539DD-E73A-4920-A74E-121233174729}"/>
    <dgm:cxn modelId="{B8C5C9D8-5115-4DEB-9954-11F42E2ACA71}" type="presOf" srcId="{E752706C-02DA-4848-A902-34AFCBBC812F}" destId="{3FEF86BC-7104-4C62-B8BB-D31A986A2AEF}" srcOrd="0" destOrd="0" presId="urn:microsoft.com/office/officeart/2018/2/layout/IconCircleList"/>
    <dgm:cxn modelId="{77F146DA-A106-419E-8100-50D7987C6BE3}" srcId="{0BDC8C2D-68EC-4B8A-968A-6EBD91C4585C}" destId="{E68BE552-4300-4398-99B6-B31BA4BA1FD1}" srcOrd="0" destOrd="0" parTransId="{32F976D1-4C10-402E-8EB6-5E38862EDFE7}" sibTransId="{21089D3F-F94B-4E4B-A4B2-7CF739607CCC}"/>
    <dgm:cxn modelId="{39E9FEDE-FF4C-485D-9FF7-F385262437FC}" type="presOf" srcId="{966F4BCA-127F-42FD-8B21-18DDF7445EBB}" destId="{CB83AD00-EB85-4A4E-A7A5-996677F446ED}" srcOrd="0" destOrd="0" presId="urn:microsoft.com/office/officeart/2018/2/layout/IconCircleList"/>
    <dgm:cxn modelId="{D13B7AED-9AA1-42D1-829B-670A0B9DE9D4}" type="presOf" srcId="{45D44891-03D9-4EC3-88B5-AE522A94D75E}" destId="{5FF7097F-C1D6-4BA9-8041-B8CC3E55C188}" srcOrd="0" destOrd="0" presId="urn:microsoft.com/office/officeart/2018/2/layout/IconCircleList"/>
    <dgm:cxn modelId="{7174B8B6-D29E-4D18-8E37-03FB7A44052D}" type="presParOf" srcId="{BC841CB4-DA2F-443C-927E-9568957522ED}" destId="{7286632D-8624-421D-BDA3-3052F52BE44E}" srcOrd="0" destOrd="0" presId="urn:microsoft.com/office/officeart/2018/2/layout/IconCircleList"/>
    <dgm:cxn modelId="{C56CE847-F75A-4718-A13D-263035038BCF}" type="presParOf" srcId="{7286632D-8624-421D-BDA3-3052F52BE44E}" destId="{F1951A6A-6A35-49FC-B30B-72B76BF529E9}" srcOrd="0" destOrd="0" presId="urn:microsoft.com/office/officeart/2018/2/layout/IconCircleList"/>
    <dgm:cxn modelId="{128D25B0-C81E-4BEF-9BCF-21706D290F3B}" type="presParOf" srcId="{F1951A6A-6A35-49FC-B30B-72B76BF529E9}" destId="{E3CB9D64-A667-4905-99DA-D1E1BA0332D1}" srcOrd="0" destOrd="0" presId="urn:microsoft.com/office/officeart/2018/2/layout/IconCircleList"/>
    <dgm:cxn modelId="{31E63347-EC91-4028-9039-8BAA4B5C9D56}" type="presParOf" srcId="{F1951A6A-6A35-49FC-B30B-72B76BF529E9}" destId="{3D3B9FCC-2BBA-47B8-A5EB-E9BE16E062FC}" srcOrd="1" destOrd="0" presId="urn:microsoft.com/office/officeart/2018/2/layout/IconCircleList"/>
    <dgm:cxn modelId="{6E0E1DDA-76D9-4600-A25B-C9AFE45E9AF6}" type="presParOf" srcId="{F1951A6A-6A35-49FC-B30B-72B76BF529E9}" destId="{93ED1800-0F90-433E-AE9E-BAE7B40A8BB7}" srcOrd="2" destOrd="0" presId="urn:microsoft.com/office/officeart/2018/2/layout/IconCircleList"/>
    <dgm:cxn modelId="{384AF658-5352-409E-882D-8439EDD87A95}" type="presParOf" srcId="{F1951A6A-6A35-49FC-B30B-72B76BF529E9}" destId="{C4A17620-51AE-4504-A734-58A89EF2F16B}" srcOrd="3" destOrd="0" presId="urn:microsoft.com/office/officeart/2018/2/layout/IconCircleList"/>
    <dgm:cxn modelId="{CB9887C4-CE3B-46F3-985C-574BA954F15F}" type="presParOf" srcId="{7286632D-8624-421D-BDA3-3052F52BE44E}" destId="{93EF30DD-AEC2-49F8-9724-C69872C04CFD}" srcOrd="1" destOrd="0" presId="urn:microsoft.com/office/officeart/2018/2/layout/IconCircleList"/>
    <dgm:cxn modelId="{2AE63920-79A1-49BC-B21F-BC7265FA05C5}" type="presParOf" srcId="{7286632D-8624-421D-BDA3-3052F52BE44E}" destId="{9CCE05C5-69E0-456A-BE9D-CBB6754C2329}" srcOrd="2" destOrd="0" presId="urn:microsoft.com/office/officeart/2018/2/layout/IconCircleList"/>
    <dgm:cxn modelId="{B575F2F4-19C3-41E6-BA73-7103FEA843F0}" type="presParOf" srcId="{9CCE05C5-69E0-456A-BE9D-CBB6754C2329}" destId="{A86458A2-0DB9-4046-95F4-CDFEBD35A20E}" srcOrd="0" destOrd="0" presId="urn:microsoft.com/office/officeart/2018/2/layout/IconCircleList"/>
    <dgm:cxn modelId="{80E8960A-6579-4017-8131-5EBBCA88AC6A}" type="presParOf" srcId="{9CCE05C5-69E0-456A-BE9D-CBB6754C2329}" destId="{6309A635-2BFE-40B2-B6B9-3F319635ACAC}" srcOrd="1" destOrd="0" presId="urn:microsoft.com/office/officeart/2018/2/layout/IconCircleList"/>
    <dgm:cxn modelId="{C92AF0AA-F49F-46BF-B2BB-E61E9C1A390B}" type="presParOf" srcId="{9CCE05C5-69E0-456A-BE9D-CBB6754C2329}" destId="{9BCF181A-F36B-4F89-B8E3-F626D3BF4E0F}" srcOrd="2" destOrd="0" presId="urn:microsoft.com/office/officeart/2018/2/layout/IconCircleList"/>
    <dgm:cxn modelId="{8E2050B1-94FF-4CDD-84D5-D1A5108D5F04}" type="presParOf" srcId="{9CCE05C5-69E0-456A-BE9D-CBB6754C2329}" destId="{3FEF86BC-7104-4C62-B8BB-D31A986A2AEF}" srcOrd="3" destOrd="0" presId="urn:microsoft.com/office/officeart/2018/2/layout/IconCircleList"/>
    <dgm:cxn modelId="{9EAD4B9B-A348-43B6-B2B5-A942AF3A85CB}" type="presParOf" srcId="{7286632D-8624-421D-BDA3-3052F52BE44E}" destId="{5FF7097F-C1D6-4BA9-8041-B8CC3E55C188}" srcOrd="3" destOrd="0" presId="urn:microsoft.com/office/officeart/2018/2/layout/IconCircleList"/>
    <dgm:cxn modelId="{D0158650-A805-46C2-BE84-ECA0227ECC67}" type="presParOf" srcId="{7286632D-8624-421D-BDA3-3052F52BE44E}" destId="{A310B8AB-0A4C-40C2-9BC0-85C89560FC01}" srcOrd="4" destOrd="0" presId="urn:microsoft.com/office/officeart/2018/2/layout/IconCircleList"/>
    <dgm:cxn modelId="{BF363C5C-CAB7-4244-AAFF-C5A78CE59FB3}" type="presParOf" srcId="{A310B8AB-0A4C-40C2-9BC0-85C89560FC01}" destId="{24937D7C-C7B5-47BD-AFF2-4D3AB1C6B441}" srcOrd="0" destOrd="0" presId="urn:microsoft.com/office/officeart/2018/2/layout/IconCircleList"/>
    <dgm:cxn modelId="{29A20E66-D4D1-4245-AD78-99A9CF283FEE}" type="presParOf" srcId="{A310B8AB-0A4C-40C2-9BC0-85C89560FC01}" destId="{B3A63D5E-580B-456D-9132-9755D1D4A5EA}" srcOrd="1" destOrd="0" presId="urn:microsoft.com/office/officeart/2018/2/layout/IconCircleList"/>
    <dgm:cxn modelId="{EA43C150-2151-4FB8-9F3C-461E9B95819D}" type="presParOf" srcId="{A310B8AB-0A4C-40C2-9BC0-85C89560FC01}" destId="{53395F5D-F6E8-473B-BAAE-82D888CEFDC2}" srcOrd="2" destOrd="0" presId="urn:microsoft.com/office/officeart/2018/2/layout/IconCircleList"/>
    <dgm:cxn modelId="{4776569B-ACF1-4939-907F-636DF431B793}" type="presParOf" srcId="{A310B8AB-0A4C-40C2-9BC0-85C89560FC01}" destId="{B19A551E-908C-4B6F-B13F-576031048E01}" srcOrd="3" destOrd="0" presId="urn:microsoft.com/office/officeart/2018/2/layout/IconCircleList"/>
    <dgm:cxn modelId="{D0DFB68F-908F-41D9-B129-FEEF525C4AC1}" type="presParOf" srcId="{7286632D-8624-421D-BDA3-3052F52BE44E}" destId="{6FD2495B-08A9-4E94-A096-DE014AEE54E9}" srcOrd="5" destOrd="0" presId="urn:microsoft.com/office/officeart/2018/2/layout/IconCircleList"/>
    <dgm:cxn modelId="{CAC3B1CD-9DBD-4CAB-8194-A4B44334944E}" type="presParOf" srcId="{7286632D-8624-421D-BDA3-3052F52BE44E}" destId="{3C34EDFE-0CA9-4FD7-BA92-D3B72B411A5B}" srcOrd="6" destOrd="0" presId="urn:microsoft.com/office/officeart/2018/2/layout/IconCircleList"/>
    <dgm:cxn modelId="{3FE60380-58F1-4083-B48B-7BBED870BE9B}" type="presParOf" srcId="{3C34EDFE-0CA9-4FD7-BA92-D3B72B411A5B}" destId="{41C18F7A-BA06-419A-B92D-D9C9327A1A52}" srcOrd="0" destOrd="0" presId="urn:microsoft.com/office/officeart/2018/2/layout/IconCircleList"/>
    <dgm:cxn modelId="{D4051266-6039-425E-B566-E83117F533D8}" type="presParOf" srcId="{3C34EDFE-0CA9-4FD7-BA92-D3B72B411A5B}" destId="{9D1B6D99-1DB9-4B73-890A-4FB6497E2018}" srcOrd="1" destOrd="0" presId="urn:microsoft.com/office/officeart/2018/2/layout/IconCircleList"/>
    <dgm:cxn modelId="{FEF42EFC-F8A1-4C6D-AACD-8E1DEBCE672B}" type="presParOf" srcId="{3C34EDFE-0CA9-4FD7-BA92-D3B72B411A5B}" destId="{31BED2D3-B503-4AA4-9061-7FB657CF793B}" srcOrd="2" destOrd="0" presId="urn:microsoft.com/office/officeart/2018/2/layout/IconCircleList"/>
    <dgm:cxn modelId="{A35FA565-B1C0-4EB2-9567-C614F4DD2FC9}" type="presParOf" srcId="{3C34EDFE-0CA9-4FD7-BA92-D3B72B411A5B}" destId="{CB83AD00-EB85-4A4E-A7A5-996677F446E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B9D64-A667-4905-99DA-D1E1BA0332D1}">
      <dsp:nvSpPr>
        <dsp:cNvPr id="0" name=""/>
        <dsp:cNvSpPr/>
      </dsp:nvSpPr>
      <dsp:spPr>
        <a:xfrm>
          <a:off x="212335" y="321592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B9FCC-2BBA-47B8-A5EB-E9BE16E062FC}">
      <dsp:nvSpPr>
        <dsp:cNvPr id="0" name=""/>
        <dsp:cNvSpPr/>
      </dsp:nvSpPr>
      <dsp:spPr>
        <a:xfrm>
          <a:off x="492877" y="602134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17620-51AE-4504-A734-58A89EF2F16B}">
      <dsp:nvSpPr>
        <dsp:cNvPr id="0" name=""/>
        <dsp:cNvSpPr/>
      </dsp:nvSpPr>
      <dsp:spPr>
        <a:xfrm>
          <a:off x="1834517" y="32159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Review underscores the need for targeted public health guidance on specific types of meat and their outcomes, particularly those at high risk of NCDs.</a:t>
          </a:r>
          <a:endParaRPr lang="en-US" sz="1800" kern="1200" dirty="0"/>
        </a:p>
      </dsp:txBody>
      <dsp:txXfrm>
        <a:off x="1834517" y="321592"/>
        <a:ext cx="3148942" cy="1335915"/>
      </dsp:txXfrm>
    </dsp:sp>
    <dsp:sp modelId="{A86458A2-0DB9-4046-95F4-CDFEBD35A20E}">
      <dsp:nvSpPr>
        <dsp:cNvPr id="0" name=""/>
        <dsp:cNvSpPr/>
      </dsp:nvSpPr>
      <dsp:spPr>
        <a:xfrm>
          <a:off x="5532139" y="321592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9A635-2BFE-40B2-B6B9-3F319635ACAC}">
      <dsp:nvSpPr>
        <dsp:cNvPr id="0" name=""/>
        <dsp:cNvSpPr/>
      </dsp:nvSpPr>
      <dsp:spPr>
        <a:xfrm>
          <a:off x="5812681" y="602134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F86BC-7104-4C62-B8BB-D31A986A2AEF}">
      <dsp:nvSpPr>
        <dsp:cNvPr id="0" name=""/>
        <dsp:cNvSpPr/>
      </dsp:nvSpPr>
      <dsp:spPr>
        <a:xfrm>
          <a:off x="7154322" y="32159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Balanced approach - align public guidance with WHO and SACN recommendations. </a:t>
          </a:r>
          <a:endParaRPr lang="en-US" sz="1800" kern="1200" dirty="0"/>
        </a:p>
      </dsp:txBody>
      <dsp:txXfrm>
        <a:off x="7154322" y="321592"/>
        <a:ext cx="3148942" cy="1335915"/>
      </dsp:txXfrm>
    </dsp:sp>
    <dsp:sp modelId="{24937D7C-C7B5-47BD-AFF2-4D3AB1C6B441}">
      <dsp:nvSpPr>
        <dsp:cNvPr id="0" name=""/>
        <dsp:cNvSpPr/>
      </dsp:nvSpPr>
      <dsp:spPr>
        <a:xfrm>
          <a:off x="212335" y="2336485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63D5E-580B-456D-9132-9755D1D4A5EA}">
      <dsp:nvSpPr>
        <dsp:cNvPr id="0" name=""/>
        <dsp:cNvSpPr/>
      </dsp:nvSpPr>
      <dsp:spPr>
        <a:xfrm>
          <a:off x="492877" y="2617028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A551E-908C-4B6F-B13F-576031048E01}">
      <dsp:nvSpPr>
        <dsp:cNvPr id="0" name=""/>
        <dsp:cNvSpPr/>
      </dsp:nvSpPr>
      <dsp:spPr>
        <a:xfrm>
          <a:off x="1834517" y="233648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Develop Nutrition education programmes and public health campaigns, targeted programmes for younger generation reducing processed meat – early prevention.</a:t>
          </a:r>
          <a:endParaRPr lang="en-US" sz="1800" kern="1200" dirty="0"/>
        </a:p>
      </dsp:txBody>
      <dsp:txXfrm>
        <a:off x="1834517" y="2336485"/>
        <a:ext cx="3148942" cy="1335915"/>
      </dsp:txXfrm>
    </dsp:sp>
    <dsp:sp modelId="{41C18F7A-BA06-419A-B92D-D9C9327A1A52}">
      <dsp:nvSpPr>
        <dsp:cNvPr id="0" name=""/>
        <dsp:cNvSpPr/>
      </dsp:nvSpPr>
      <dsp:spPr>
        <a:xfrm>
          <a:off x="5532139" y="2336485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1B6D99-1DB9-4B73-890A-4FB6497E2018}">
      <dsp:nvSpPr>
        <dsp:cNvPr id="0" name=""/>
        <dsp:cNvSpPr/>
      </dsp:nvSpPr>
      <dsp:spPr>
        <a:xfrm>
          <a:off x="5812681" y="2617028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3AD00-EB85-4A4E-A7A5-996677F446ED}">
      <dsp:nvSpPr>
        <dsp:cNvPr id="0" name=""/>
        <dsp:cNvSpPr/>
      </dsp:nvSpPr>
      <dsp:spPr>
        <a:xfrm>
          <a:off x="7154322" y="233648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Need for clearer public health guidance on different meat types and their potential cognitive health impact</a:t>
          </a:r>
          <a:endParaRPr lang="en-US" sz="1800" kern="1200" dirty="0"/>
        </a:p>
      </dsp:txBody>
      <dsp:txXfrm>
        <a:off x="7154322" y="2336485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A415D-F40A-4BA7-B84F-E0B0C187F267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C99E7-6854-4DF5-A802-4BEC3F5BB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15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Title Page – Name and title of my dissertation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21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Dementia one of the greatest global health challenges, by 2050 152.8 million people are predicted to be living with dementia.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Leading cause of mortality and morbidity amongst older population.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Extended life expectancies created a focus on public health cognitive health preservation.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date no treatments are available to reduce progression, focus is on preventative measures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Diet has been shown to be a modifiable risk factor.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Meat is a staple in many diets, often debated is its impact on health outcomes.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Excessive consumption, particularly red and processed meat has been shown to increase risk of non-communicable diseases, many are risk factors for dementia.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Organisation for Economic Co-operation and Development predict a global rise in demand for meat by 2030.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Countries with a low meat intake such as the Mediterranean diet pattern  linked with lower likelihood of developing dementia.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Inconsistent associations have been found with some studies highlighting a protective effect of meat on cognitive health, some studies have found that it has a negative effect, and some acknowledged the processing of meat increasing risk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clear consensus on the impact of meat on cognitive health.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Systematic review done in 2020 found mixed findings and no associations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Inconsistencies revealed a clear gap – led me to conduct a SR to synthesis how meat consumption might influence risk of poorer cognitive outcomes and dementia.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40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3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 - develop a fuller understanding through systematically investigating and reporting the current evidence on the association of meat consumption on cognitive outcomes, including dementia. </a:t>
            </a:r>
          </a:p>
          <a:p>
            <a:r>
              <a:rPr lang="en-GB" dirty="0"/>
              <a:t>.Mention PRISMA </a:t>
            </a:r>
          </a:p>
          <a:p>
            <a:r>
              <a:rPr lang="en-GB" dirty="0"/>
              <a:t>. What databases I searched </a:t>
            </a:r>
          </a:p>
          <a:p>
            <a:r>
              <a:rPr lang="en-GB" dirty="0"/>
              <a:t>. Boolean Operators – just show some don’t put all on </a:t>
            </a:r>
          </a:p>
          <a:p>
            <a:r>
              <a:rPr lang="en-GB" dirty="0"/>
              <a:t>. Inclusion </a:t>
            </a:r>
          </a:p>
          <a:p>
            <a:r>
              <a:rPr lang="en-GB" dirty="0"/>
              <a:t>. NOS – Quality assess – developed one for cross-sectional </a:t>
            </a:r>
          </a:p>
          <a:p>
            <a:endParaRPr lang="en-GB" dirty="0"/>
          </a:p>
          <a:p>
            <a:r>
              <a:rPr lang="en-GB" dirty="0"/>
              <a:t>. Using </a:t>
            </a:r>
            <a:r>
              <a:rPr lang="en-GB" dirty="0" err="1"/>
              <a:t>Bollean</a:t>
            </a:r>
            <a:r>
              <a:rPr lang="en-GB" dirty="0"/>
              <a:t> operators like…</a:t>
            </a:r>
          </a:p>
          <a:p>
            <a:r>
              <a:rPr lang="en-GB" dirty="0"/>
              <a:t>. I used the NOS for quality assessment and a modified version for cross-sectional studies to ensure methodological rigour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496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Total Studies – 10</a:t>
            </a:r>
          </a:p>
          <a:p>
            <a:r>
              <a:rPr lang="en-GB" dirty="0"/>
              <a:t>Study types – (number for cross-sectional) –( number for cohort)</a:t>
            </a:r>
          </a:p>
          <a:p>
            <a:r>
              <a:rPr lang="en-GB" dirty="0"/>
              <a:t>Sample size ranged….</a:t>
            </a:r>
          </a:p>
          <a:p>
            <a:r>
              <a:rPr lang="en-GB" dirty="0"/>
              <a:t>Geographical locations…..</a:t>
            </a:r>
          </a:p>
          <a:p>
            <a:r>
              <a:rPr lang="en-GB" dirty="0"/>
              <a:t>.Across all studies results mixed many showing no consistent association between meat consumption and…</a:t>
            </a:r>
          </a:p>
          <a:p>
            <a:r>
              <a:rPr lang="en-GB" dirty="0"/>
              <a:t>. When looking at meat type – processed meat most commonly see to increase risk – 5 studies </a:t>
            </a:r>
          </a:p>
          <a:p>
            <a:r>
              <a:rPr lang="en-GB" dirty="0"/>
              <a:t>. Red meat showed both direction ….studies increase risk…studies reduced risk</a:t>
            </a:r>
          </a:p>
          <a:p>
            <a:r>
              <a:rPr lang="en-GB" dirty="0"/>
              <a:t>. Poultry – …studies reduced risk. Total meat intake….studies found….. Maybe put sig </a:t>
            </a:r>
            <a:r>
              <a:rPr lang="en-GB" dirty="0" err="1"/>
              <a:t>assos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06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68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.Link back to other research on processed meat might be linked to NCDs and poorer cog outcomes</a:t>
            </a:r>
          </a:p>
          <a:p>
            <a:r>
              <a:rPr lang="en-GB" dirty="0"/>
              <a:t>.Supporting current research on lowering intake of processed foods </a:t>
            </a:r>
          </a:p>
          <a:p>
            <a:r>
              <a:rPr lang="en-GB" dirty="0"/>
              <a:t>.Mixed results of Protective effect of red meat and poultry are same inconsistencies found as other studies and same methodological limitations mainly due to study design differences. </a:t>
            </a:r>
          </a:p>
          <a:p>
            <a:r>
              <a:rPr lang="en-GB" dirty="0"/>
              <a:t>Difficulty in isolating meat effect within overall diet </a:t>
            </a:r>
          </a:p>
          <a:p>
            <a:r>
              <a:rPr lang="en-GB" dirty="0"/>
              <a:t>Need for further research </a:t>
            </a:r>
          </a:p>
          <a:p>
            <a:endParaRPr lang="en-GB" dirty="0"/>
          </a:p>
          <a:p>
            <a:r>
              <a:rPr lang="en-GB" dirty="0"/>
              <a:t>Need long-term intervention studies, recruiting before middle age </a:t>
            </a:r>
          </a:p>
          <a:p>
            <a:r>
              <a:rPr lang="en-GB" dirty="0" err="1"/>
              <a:t>Confoundeers</a:t>
            </a:r>
            <a:r>
              <a:rPr lang="en-GB" dirty="0"/>
              <a:t> </a:t>
            </a:r>
            <a:r>
              <a:rPr lang="en-GB" dirty="0" err="1"/>
              <a:t>ame</a:t>
            </a:r>
            <a:r>
              <a:rPr lang="en-GB" dirty="0"/>
              <a:t> across </a:t>
            </a:r>
            <a:r>
              <a:rPr lang="en-GB" dirty="0" err="1"/>
              <a:t>tsucies</a:t>
            </a:r>
            <a:r>
              <a:rPr lang="en-GB" dirty="0"/>
              <a:t> </a:t>
            </a:r>
          </a:p>
          <a:p>
            <a:r>
              <a:rPr lang="en-GB" dirty="0"/>
              <a:t>Explore microbiome, inflammation epigenetics and using brain imaging </a:t>
            </a:r>
          </a:p>
          <a:p>
            <a:endParaRPr lang="en-GB" dirty="0"/>
          </a:p>
          <a:p>
            <a:r>
              <a:rPr lang="en-GB" dirty="0"/>
              <a:t>. In line with WHO and </a:t>
            </a:r>
            <a:r>
              <a:rPr lang="en-GB" dirty="0" err="1"/>
              <a:t>SACn</a:t>
            </a:r>
            <a:r>
              <a:rPr lang="en-GB" dirty="0"/>
              <a:t> promote reduction on processed meat and red mat – balanced intake </a:t>
            </a:r>
          </a:p>
          <a:p>
            <a:r>
              <a:rPr lang="en-GB" dirty="0" err="1"/>
              <a:t>Trgeted</a:t>
            </a:r>
            <a:r>
              <a:rPr lang="en-GB" dirty="0"/>
              <a:t> PH guidance on different types of meat </a:t>
            </a:r>
          </a:p>
          <a:p>
            <a:r>
              <a:rPr lang="en-GB" dirty="0"/>
              <a:t>Launch nutrition education campaign </a:t>
            </a:r>
            <a:r>
              <a:rPr lang="en-GB" dirty="0" err="1"/>
              <a:t>reduign</a:t>
            </a:r>
            <a:r>
              <a:rPr lang="en-GB" dirty="0"/>
              <a:t> processed meat and cooking methods </a:t>
            </a:r>
          </a:p>
          <a:p>
            <a:r>
              <a:rPr lang="en-GB" dirty="0"/>
              <a:t>Design intervention younger people and those risk of NCDs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121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71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02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0720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C99E7-6854-4DF5-A802-4BEC3F5BB45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727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1699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481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971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41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62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85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143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048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186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238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731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917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F626F98-F213-4034-8836-88A71501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E44147D5-AC3C-4D8F-8926-3A0BF30E5BF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20432" b="6988"/>
          <a:stretch/>
        </p:blipFill>
        <p:spPr>
          <a:xfrm>
            <a:off x="32094" y="1"/>
            <a:ext cx="12191980" cy="6857999"/>
          </a:xfrm>
          <a:prstGeom prst="rect">
            <a:avLst/>
          </a:pr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3DAACF-D844-4480-94BE-2DE00ABEE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75199" y="726177"/>
            <a:ext cx="5241603" cy="5343721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25805" h="5429563">
                <a:moveTo>
                  <a:pt x="5325805" y="2714782"/>
                </a:moveTo>
                <a:cubicBezTo>
                  <a:pt x="5325805" y="4214114"/>
                  <a:pt x="4110356" y="5429563"/>
                  <a:pt x="2611024" y="5429563"/>
                </a:cubicBezTo>
                <a:lnTo>
                  <a:pt x="1942188" y="5429563"/>
                </a:lnTo>
                <a:lnTo>
                  <a:pt x="668836" y="5429563"/>
                </a:lnTo>
                <a:lnTo>
                  <a:pt x="0" y="5429563"/>
                </a:lnTo>
                <a:lnTo>
                  <a:pt x="0" y="0"/>
                </a:lnTo>
                <a:lnTo>
                  <a:pt x="668836" y="0"/>
                </a:lnTo>
                <a:lnTo>
                  <a:pt x="1942188" y="0"/>
                </a:lnTo>
                <a:lnTo>
                  <a:pt x="2611024" y="0"/>
                </a:lnTo>
                <a:cubicBezTo>
                  <a:pt x="4110356" y="0"/>
                  <a:pt x="5325805" y="1215450"/>
                  <a:pt x="5325805" y="2714782"/>
                </a:cubicBezTo>
                <a:close/>
              </a:path>
            </a:pathLst>
          </a:custGeom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8A04B-ED7C-5014-321D-06DF08A891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36430"/>
            <a:ext cx="9144000" cy="2820573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69FB5-AD49-4483-B34E-4F29FACF2A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43024" y="2035687"/>
            <a:ext cx="4770120" cy="1069144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/>
              <a:t>The Impact of Meat Consumption on Cognitive Outcomes and Dementia</a:t>
            </a:r>
          </a:p>
          <a:p>
            <a:pPr algn="ctr"/>
            <a:endParaRPr lang="en-GB" sz="3200" b="1" dirty="0"/>
          </a:p>
        </p:txBody>
      </p:sp>
      <p:pic>
        <p:nvPicPr>
          <p:cNvPr id="1032" name="Picture 8" descr="Purple Human brain consists of puzzle ...">
            <a:extLst>
              <a:ext uri="{FF2B5EF4-FFF2-40B4-BE49-F238E27FC236}">
                <a16:creationId xmlns:a16="http://schemas.microsoft.com/office/drawing/2014/main" id="{C9E07577-C6D7-F528-F3CD-AF310A5CA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160" y="3238474"/>
            <a:ext cx="3627120" cy="228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CFE58B-3A71-EB52-4A2B-18B37170DD82}"/>
              </a:ext>
            </a:extLst>
          </p:cNvPr>
          <p:cNvSpPr txBox="1"/>
          <p:nvPr/>
        </p:nvSpPr>
        <p:spPr>
          <a:xfrm>
            <a:off x="2592404" y="5478171"/>
            <a:ext cx="73152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Hannah James </a:t>
            </a:r>
          </a:p>
          <a:p>
            <a:pPr algn="ctr"/>
            <a:r>
              <a:rPr lang="en-GB" sz="2800" b="1" dirty="0"/>
              <a:t> 2004875</a:t>
            </a:r>
          </a:p>
          <a:p>
            <a:pPr algn="ctr"/>
            <a:r>
              <a:rPr lang="en-GB" sz="2800" b="1" dirty="0"/>
              <a:t>BSc Health, Nutrition and Lifestyle</a:t>
            </a:r>
          </a:p>
          <a:p>
            <a:pPr algn="ctr"/>
            <a:endParaRPr lang="en-GB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9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64"/>
    </mc:Choice>
    <mc:Fallback xmlns="">
      <p:transition spd="slow" advTm="2656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5181B7-8133-4EA7-9559-057377A3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0C9DD-EBD2-4EE8-73B5-DCE6CF35D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6"/>
            <a:ext cx="4173417" cy="1611518"/>
          </a:xfrm>
        </p:spPr>
        <p:txBody>
          <a:bodyPr anchor="t">
            <a:normAutofit/>
          </a:bodyPr>
          <a:lstStyle/>
          <a:p>
            <a:pPr algn="ctr"/>
            <a:r>
              <a:rPr lang="en-GB" sz="3600"/>
              <a:t>Introduction</a:t>
            </a:r>
          </a:p>
        </p:txBody>
      </p:sp>
      <p:pic>
        <p:nvPicPr>
          <p:cNvPr id="4" name="Picture 3" descr="Magnifier placed on a white background">
            <a:extLst>
              <a:ext uri="{FF2B5EF4-FFF2-40B4-BE49-F238E27FC236}">
                <a16:creationId xmlns:a16="http://schemas.microsoft.com/office/drawing/2014/main" id="{658BD4FD-8B46-4B70-9B40-5E10133882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5" r="14460" b="4"/>
          <a:stretch/>
        </p:blipFill>
        <p:spPr>
          <a:xfrm>
            <a:off x="1260308" y="1100329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8F19E-5C9B-81CE-7A06-5C523E6E7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560" y="213360"/>
            <a:ext cx="5513547" cy="664464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Dementia is a major global health challenge, predicted to affect 152.8 million people by 2050¹.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Extended life expectancies - focus on public health cognitive health preservation².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date no cure – heavy focus on prevention and modifiable risk factors, including diet³.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Meat widely consumed, often debated is its impact on health outcomes</a:t>
            </a:r>
            <a:r>
              <a:rPr lang="en-GB" sz="1800" baseline="30000" dirty="0"/>
              <a:t>4.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Red and processed meats are linked to Non- communicable diseases, which are risk factors for dementia</a:t>
            </a:r>
            <a:r>
              <a:rPr lang="en-GB" sz="1800" baseline="30000" dirty="0"/>
              <a:t>5.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Organisation for Economic Co-operation and Development predict a global rise in demand for meat by 2030</a:t>
            </a:r>
            <a:r>
              <a:rPr lang="en-GB" sz="1800" baseline="30000" dirty="0"/>
              <a:t>6. 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1276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65181B7-8133-4EA7-9559-057377A3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F6923-6A3F-6B48-E986-2AACC7B95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6"/>
            <a:ext cx="4173417" cy="1611518"/>
          </a:xfrm>
        </p:spPr>
        <p:txBody>
          <a:bodyPr anchor="t">
            <a:normAutofit/>
          </a:bodyPr>
          <a:lstStyle/>
          <a:p>
            <a:pPr algn="ctr"/>
            <a:r>
              <a:rPr lang="en-GB" sz="3600"/>
              <a:t>Introduction </a:t>
            </a:r>
          </a:p>
        </p:txBody>
      </p:sp>
      <p:pic>
        <p:nvPicPr>
          <p:cNvPr id="4" name="Picture 3" descr="Magnifier placed on a white background">
            <a:extLst>
              <a:ext uri="{FF2B5EF4-FFF2-40B4-BE49-F238E27FC236}">
                <a16:creationId xmlns:a16="http://schemas.microsoft.com/office/drawing/2014/main" id="{5BD8F46F-EFD2-2D11-178D-00F5B5CBD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5" r="14460" b="4"/>
          <a:stretch/>
        </p:blipFill>
        <p:spPr>
          <a:xfrm>
            <a:off x="1260308" y="1100329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EC578-0A85-28C6-5A27-6FA414FD1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4162" y="365760"/>
            <a:ext cx="5410198" cy="6324600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Evidence remains inconsistent – some studies suggest low meat intake reduces risk of dementia, whilst others suggest a protective effect</a:t>
            </a:r>
            <a:r>
              <a:rPr lang="en-GB" sz="1900" baseline="30000" dirty="0"/>
              <a:t>7 8</a:t>
            </a:r>
            <a:r>
              <a:rPr lang="en-GB" sz="1900" dirty="0"/>
              <a:t>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No clear consensus on the impact of meat on cognitive health.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Prior Systematic review in 2020 found mixed results and associations</a:t>
            </a:r>
            <a:r>
              <a:rPr lang="en-GB" sz="1900" baseline="30000" dirty="0"/>
              <a:t>9.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Inconsistencies revealed a clear gap – new research in this area revealed a clear need to synthesise current evidence.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Conduct a SR to synthesis how meat consumption might influence risk of poorer cognitive outcomes and dementia. 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1744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F1C918-BFFB-4543-86E1-0547B1842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C33F8-66A9-B1EB-78BA-3C3EB40CF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568261"/>
            <a:ext cx="1905000" cy="1265416"/>
          </a:xfrm>
        </p:spPr>
        <p:txBody>
          <a:bodyPr anchor="ctr">
            <a:normAutofit/>
          </a:bodyPr>
          <a:lstStyle/>
          <a:p>
            <a:pPr algn="r"/>
            <a:r>
              <a:rPr lang="en-GB" sz="6600" dirty="0"/>
              <a:t>Aim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0CA7E-42AB-4F9C-8519-0EBCEC0AF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590800"/>
            <a:ext cx="12175974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62E1C-7DA2-4D70-CA37-48F173AD2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" y="2737425"/>
            <a:ext cx="4930140" cy="767774"/>
          </a:xfrm>
        </p:spPr>
        <p:txBody>
          <a:bodyPr anchor="b">
            <a:normAutofit fontScale="47500" lnSpcReduction="20000"/>
          </a:bodyPr>
          <a:lstStyle/>
          <a:p>
            <a:pPr marL="0" indent="0">
              <a:buNone/>
            </a:pPr>
            <a:r>
              <a:rPr lang="en-GB" sz="9400" b="1" dirty="0">
                <a:latin typeface="+mj-lt"/>
              </a:rPr>
              <a:t>METHOD</a:t>
            </a:r>
            <a:r>
              <a:rPr lang="en-GB" sz="6600" b="1" dirty="0">
                <a:latin typeface="+mj-lt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2F7613-DD7F-A2D3-A0DB-ABFC7A3155D3}"/>
              </a:ext>
            </a:extLst>
          </p:cNvPr>
          <p:cNvSpPr txBox="1"/>
          <p:nvPr/>
        </p:nvSpPr>
        <p:spPr>
          <a:xfrm>
            <a:off x="2987040" y="286569"/>
            <a:ext cx="8839200" cy="1693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Develop a fuller understanding through systematically investigating and reporting the current evidence on the association of meat consumption on cognitive outcomes, including dementia.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A1F641-DEF0-CE45-D532-1DB673E2EBA3}"/>
              </a:ext>
            </a:extLst>
          </p:cNvPr>
          <p:cNvSpPr txBox="1"/>
          <p:nvPr/>
        </p:nvSpPr>
        <p:spPr>
          <a:xfrm>
            <a:off x="240030" y="3505199"/>
            <a:ext cx="11711940" cy="3274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Systematic review following PRISMA guidelines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Databases searched - PubMed, Science Direct, Cochrane Library, Google Scholar, EBSCO and UWTSD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Boolean Operators used for search terms - “Meat Consumption” OR “Red Meat” “Cognitive Decline” OR “Cognitive impairment”  and others.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Inclusion: &gt;30 years or older, any geographical region, frequency and description of meat intake, several outcome measures using standardised tests.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Quality Assessment: Newcastle-Ottawa Scale (NOS) for cohort studies/ adapted NOS for cross-sectional. </a:t>
            </a:r>
          </a:p>
        </p:txBody>
      </p:sp>
    </p:spTree>
    <p:extLst>
      <p:ext uri="{BB962C8B-B14F-4D97-AF65-F5344CB8AC3E}">
        <p14:creationId xmlns:p14="http://schemas.microsoft.com/office/powerpoint/2010/main" val="1003172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F6879D-715B-41D8-96EA-FECCA0789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A4B23-9670-DBBE-BB93-A6ADB01FC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1791" y="-129525"/>
            <a:ext cx="2776571" cy="1051560"/>
          </a:xfrm>
        </p:spPr>
        <p:txBody>
          <a:bodyPr>
            <a:normAutofit/>
          </a:bodyPr>
          <a:lstStyle/>
          <a:p>
            <a:r>
              <a:rPr lang="en-GB" dirty="0"/>
              <a:t>Results  </a:t>
            </a:r>
          </a:p>
        </p:txBody>
      </p:sp>
      <p:pic>
        <p:nvPicPr>
          <p:cNvPr id="5" name="Picture 4" descr="3D pie chart graphic">
            <a:extLst>
              <a:ext uri="{FF2B5EF4-FFF2-40B4-BE49-F238E27FC236}">
                <a16:creationId xmlns:a16="http://schemas.microsoft.com/office/drawing/2014/main" id="{BBFBA1FD-0DA4-E014-63F4-3764DA145E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35" r="6108" b="-3"/>
          <a:stretch/>
        </p:blipFill>
        <p:spPr>
          <a:xfrm>
            <a:off x="838201" y="777255"/>
            <a:ext cx="3074384" cy="5242544"/>
          </a:xfrm>
          <a:custGeom>
            <a:avLst/>
            <a:gdLst/>
            <a:ahLst/>
            <a:cxnLst/>
            <a:rect l="l" t="t" r="r" b="b"/>
            <a:pathLst>
              <a:path w="3074384" h="5242544">
                <a:moveTo>
                  <a:pt x="1538017" y="0"/>
                </a:moveTo>
                <a:cubicBezTo>
                  <a:pt x="2386529" y="0"/>
                  <a:pt x="3074384" y="687856"/>
                  <a:pt x="3074384" y="1536369"/>
                </a:cubicBezTo>
                <a:lnTo>
                  <a:pt x="3074382" y="2196551"/>
                </a:lnTo>
                <a:cubicBezTo>
                  <a:pt x="3074383" y="2196560"/>
                  <a:pt x="3074383" y="2196568"/>
                  <a:pt x="3074384" y="2196577"/>
                </a:cubicBezTo>
                <a:lnTo>
                  <a:pt x="3074380" y="4128973"/>
                </a:lnTo>
                <a:lnTo>
                  <a:pt x="3074384" y="4128973"/>
                </a:lnTo>
                <a:lnTo>
                  <a:pt x="3074384" y="5242544"/>
                </a:lnTo>
                <a:lnTo>
                  <a:pt x="0" y="5242544"/>
                </a:lnTo>
                <a:lnTo>
                  <a:pt x="0" y="4128973"/>
                </a:lnTo>
                <a:lnTo>
                  <a:pt x="1646" y="4128973"/>
                </a:lnTo>
                <a:lnTo>
                  <a:pt x="1647" y="1536369"/>
                </a:lnTo>
                <a:cubicBezTo>
                  <a:pt x="1647" y="687856"/>
                  <a:pt x="689503" y="0"/>
                  <a:pt x="1538017" y="0"/>
                </a:cubicBezTo>
                <a:close/>
              </a:path>
            </a:pathLst>
          </a:cu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34CD0-B35F-9379-2F42-B35A308C1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3961" y="1051560"/>
            <a:ext cx="7056118" cy="55549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 </a:t>
            </a:r>
            <a:r>
              <a:rPr lang="en-GB" sz="2600" dirty="0"/>
              <a:t>Search strategy identified 397 articles. </a:t>
            </a:r>
          </a:p>
          <a:p>
            <a:r>
              <a:rPr lang="en-GB" sz="2600" dirty="0"/>
              <a:t>10 studies met inclusion and were included. </a:t>
            </a:r>
          </a:p>
          <a:p>
            <a:r>
              <a:rPr lang="en-GB" sz="2600" dirty="0"/>
              <a:t>Prospective (8) Cross-sectional (2).</a:t>
            </a:r>
          </a:p>
          <a:p>
            <a:r>
              <a:rPr lang="en-GB" sz="2600" dirty="0"/>
              <a:t>Sample sized ranged from 87 to 505,505. </a:t>
            </a:r>
          </a:p>
          <a:p>
            <a:r>
              <a:rPr lang="en-GB" sz="2600" dirty="0"/>
              <a:t>Geographical locations – Unites States (2) United Kingdom (2) China (1) Finland (1) Singapore (1) Germany (1). </a:t>
            </a:r>
          </a:p>
          <a:p>
            <a:r>
              <a:rPr lang="en-GB" sz="2600" dirty="0"/>
              <a:t>Data extracted – Country, sample size, sex distribution, exposure and outcome measure and others. </a:t>
            </a:r>
          </a:p>
          <a:p>
            <a:r>
              <a:rPr lang="en-GB" sz="2600" dirty="0"/>
              <a:t>NOS Quality Assessment – 8 prospective studies scored high quality/ 2 cross-sectional scored medium quality.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590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EAAF3-81A0-C13F-D9BA-59958BB8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260" y="194050"/>
            <a:ext cx="2697480" cy="715271"/>
          </a:xfrm>
        </p:spPr>
        <p:txBody>
          <a:bodyPr/>
          <a:lstStyle/>
          <a:p>
            <a:r>
              <a:rPr lang="en-GB" dirty="0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88447-4995-EECB-836E-06393A9DD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16589"/>
            <a:ext cx="5562600" cy="5547361"/>
          </a:xfrm>
        </p:spPr>
        <p:txBody>
          <a:bodyPr>
            <a:normAutofit/>
          </a:bodyPr>
          <a:lstStyle/>
          <a:p>
            <a:r>
              <a:rPr lang="en-US" sz="2600" b="1" dirty="0"/>
              <a:t>Mixed findings across all meat types. </a:t>
            </a:r>
          </a:p>
          <a:p>
            <a:pPr marL="0" indent="0">
              <a:buNone/>
            </a:pPr>
            <a:endParaRPr lang="en-US" sz="2200" b="1" dirty="0"/>
          </a:p>
          <a:p>
            <a:pPr marL="0" indent="0">
              <a:buNone/>
            </a:pPr>
            <a:r>
              <a:rPr lang="en-US" sz="2200" b="1" dirty="0"/>
              <a:t>PROCESSED MEAT</a:t>
            </a:r>
          </a:p>
          <a:p>
            <a:r>
              <a:rPr lang="en-US" sz="2200" dirty="0"/>
              <a:t>3 studies: Increased risk of dementia </a:t>
            </a:r>
            <a:r>
              <a:rPr lang="en-GB" sz="2200" dirty="0"/>
              <a:t>(</a:t>
            </a:r>
            <a:r>
              <a:rPr lang="en-GB" sz="2200" i="1" dirty="0"/>
              <a:t>p</a:t>
            </a:r>
            <a:r>
              <a:rPr lang="en-GB" sz="2200" dirty="0"/>
              <a:t> &lt; 0.01)</a:t>
            </a:r>
          </a:p>
          <a:p>
            <a:r>
              <a:rPr lang="en-GB" sz="2200" dirty="0"/>
              <a:t>1 study: Increased risk in Alzheimer's dementia. </a:t>
            </a:r>
          </a:p>
          <a:p>
            <a:r>
              <a:rPr lang="en-GB" sz="2200" dirty="0"/>
              <a:t>2 studies: Increased risk cognitive impairment/decline (</a:t>
            </a:r>
            <a:r>
              <a:rPr lang="en-GB" sz="2200" i="1" dirty="0"/>
              <a:t>p</a:t>
            </a:r>
            <a:r>
              <a:rPr lang="en-GB" sz="2200" dirty="0"/>
              <a:t> &lt; 0.01)</a:t>
            </a:r>
          </a:p>
          <a:p>
            <a:r>
              <a:rPr lang="en-GB" sz="2200" dirty="0"/>
              <a:t>3 studies: No association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DE02CB-3F6B-140A-8ED1-FF078F6E6C11}"/>
              </a:ext>
            </a:extLst>
          </p:cNvPr>
          <p:cNvSpPr txBox="1"/>
          <p:nvPr/>
        </p:nvSpPr>
        <p:spPr>
          <a:xfrm>
            <a:off x="6355080" y="1270804"/>
            <a:ext cx="583692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/>
              <a:t>RED MEAT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2 studies: Increased risk cognitive impairment (</a:t>
            </a:r>
            <a:r>
              <a:rPr lang="en-GB" sz="2000" i="1" dirty="0"/>
              <a:t>p</a:t>
            </a:r>
            <a:r>
              <a:rPr lang="en-GB" sz="2000" dirty="0"/>
              <a:t> &lt; 0.01) subjective cognitive decline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3 studies: Reduced risk cognitive function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1 study: Reduced risk dementia and Alzheimer's disease.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5 studies: No association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0B0114-3C29-AA97-6CB3-5F25BDA200B8}"/>
              </a:ext>
            </a:extLst>
          </p:cNvPr>
          <p:cNvSpPr txBox="1"/>
          <p:nvPr/>
        </p:nvSpPr>
        <p:spPr>
          <a:xfrm>
            <a:off x="6355080" y="4199323"/>
            <a:ext cx="6096000" cy="2658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/>
              <a:t>POULTRY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1 study: reduced risk dementia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1 study: reduced risk of cognitive impairment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1 study: Reduced risk when replacing processed meat for poultry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3 studies: No association </a:t>
            </a:r>
          </a:p>
        </p:txBody>
      </p:sp>
    </p:spTree>
    <p:extLst>
      <p:ext uri="{BB962C8B-B14F-4D97-AF65-F5344CB8AC3E}">
        <p14:creationId xmlns:p14="http://schemas.microsoft.com/office/powerpoint/2010/main" val="415269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CF03A2E-B266-4817-B378-45B9DC3EC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F3B86-E1AF-D6B3-3BD7-4E193F839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2880" y="-626902"/>
            <a:ext cx="3743159" cy="1640521"/>
          </a:xfrm>
        </p:spPr>
        <p:txBody>
          <a:bodyPr>
            <a:normAutofit/>
          </a:bodyPr>
          <a:lstStyle/>
          <a:p>
            <a:r>
              <a:rPr lang="en-GB" dirty="0"/>
              <a:t>Discussion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BC524B-BCEC-191A-1B74-3E61621F12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" y="1996440"/>
            <a:ext cx="3992879" cy="24418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D0C25-3069-0D8D-B67F-6A74809E7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8153" y="1143000"/>
            <a:ext cx="7443847" cy="57150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600" dirty="0"/>
              <a:t>Consistent with previous research, frequent processed meat intake linked with poorer cognitive outcomes and dementia including AD</a:t>
            </a:r>
            <a:r>
              <a:rPr lang="en-GB" sz="2600" baseline="30000" dirty="0"/>
              <a:t>10</a:t>
            </a:r>
            <a:r>
              <a:rPr lang="en-GB" sz="2600" dirty="0"/>
              <a:t>.  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Supports current research on lowering the intake of processed meats. 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Mixed results and lack of evidence for red meat/poultry, findings align with inconsistencies observed in other studies, reflecting methodological limitations due to study differences</a:t>
            </a:r>
            <a:r>
              <a:rPr lang="en-GB" sz="2600" baseline="30000" dirty="0"/>
              <a:t>9</a:t>
            </a:r>
            <a:r>
              <a:rPr lang="en-GB" sz="2600" dirty="0"/>
              <a:t>.</a:t>
            </a:r>
            <a:endParaRPr lang="en-GB" sz="2600" baseline="30000" dirty="0"/>
          </a:p>
          <a:p>
            <a:pPr>
              <a:lnSpc>
                <a:spcPct val="150000"/>
              </a:lnSpc>
            </a:pPr>
            <a:r>
              <a:rPr lang="en-GB" sz="2600" dirty="0"/>
              <a:t>Difficulty in isolating meat’s effect from overall dietary pattern. 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Need for further research with long-term intervention studies, recruiting prior to middle age and confounders same across all studies. 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Review in line with WHO and SACN less frequent consumption of red meat and reduction in processed meats.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72515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518037-902F-4158-A488-74F1F967E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ECB7B-F282-7264-7BFC-0AAC873C4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793" y="315534"/>
            <a:ext cx="9937019" cy="108182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Discussion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0CA7E-42AB-4F9C-8519-0EBCEC0AF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6026" y="1714500"/>
            <a:ext cx="12175974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A0699E-0A5D-3AE2-C448-81D90AAA8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425657"/>
              </p:ext>
            </p:extLst>
          </p:nvPr>
        </p:nvGraphicFramePr>
        <p:xfrm>
          <a:off x="838200" y="2182969"/>
          <a:ext cx="10515600" cy="399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7448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854FB4-497A-4904-92CC-4C2786A1E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C4475-B5A5-BF35-B2F6-ADCB88A92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1968" y="-538161"/>
            <a:ext cx="5158739" cy="1635442"/>
          </a:xfrm>
        </p:spPr>
        <p:txBody>
          <a:bodyPr>
            <a:normAutofit/>
          </a:bodyPr>
          <a:lstStyle/>
          <a:p>
            <a:r>
              <a:rPr lang="en-GB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59A3E-9EAC-6FDC-E594-962E2E8B0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7281"/>
            <a:ext cx="7146543" cy="5760719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Don’t worry if it takes time to find an area of interest. </a:t>
            </a:r>
          </a:p>
          <a:p>
            <a:pPr>
              <a:lnSpc>
                <a:spcPct val="150000"/>
              </a:lnSpc>
            </a:pPr>
            <a:r>
              <a:rPr lang="en-GB" dirty="0"/>
              <a:t>Stay organised – especially for a systematic review, track all papers. </a:t>
            </a:r>
          </a:p>
          <a:p>
            <a:pPr>
              <a:lnSpc>
                <a:spcPct val="150000"/>
              </a:lnSpc>
            </a:pPr>
            <a:r>
              <a:rPr lang="en-GB" dirty="0"/>
              <a:t>Make use of supervisor support and send drafts. </a:t>
            </a:r>
          </a:p>
          <a:p>
            <a:pPr>
              <a:lnSpc>
                <a:spcPct val="150000"/>
              </a:lnSpc>
            </a:pPr>
            <a:r>
              <a:rPr lang="en-GB" dirty="0"/>
              <a:t>SR  process has given me a deeper understanding of research and has been a valuable experience.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Recommended read: </a:t>
            </a:r>
            <a:r>
              <a:rPr lang="en-GB" b="1" dirty="0"/>
              <a:t>Doing a Systematic Review A student’s guide by Angela Boland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F883E84-3640-43A5-9526-442521C03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654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15D99E1-DF21-9C9D-637D-EB7A0F060D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633" y="1486770"/>
            <a:ext cx="3332167" cy="3884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786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F03A2E-B266-4817-B378-45B9DC3EC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21DBF-FF8B-B4F4-696C-08BA67ADC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320" y="147639"/>
            <a:ext cx="5770080" cy="16405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Thank you for listening </a:t>
            </a:r>
          </a:p>
        </p:txBody>
      </p:sp>
      <p:pic>
        <p:nvPicPr>
          <p:cNvPr id="5" name="Picture 8" descr="Purple Human brain consists of puzzle ...">
            <a:extLst>
              <a:ext uri="{FF2B5EF4-FFF2-40B4-BE49-F238E27FC236}">
                <a16:creationId xmlns:a16="http://schemas.microsoft.com/office/drawing/2014/main" id="{AD9D8305-EE07-8BD9-47FC-86CA21432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1" y="2406944"/>
            <a:ext cx="3071752" cy="20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2FDDB-12BA-4531-A762-4803DABD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3FF0B3C0-7713-F4DF-88FB-CD70AE66907B}"/>
              </a:ext>
            </a:extLst>
          </p:cNvPr>
          <p:cNvSpPr txBox="1">
            <a:spLocks/>
          </p:cNvSpPr>
          <p:nvPr/>
        </p:nvSpPr>
        <p:spPr>
          <a:xfrm>
            <a:off x="5126520" y="2276130"/>
            <a:ext cx="5770079" cy="3504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lnSpc>
                <a:spcPct val="110000"/>
              </a:lnSpc>
              <a:spcAft>
                <a:spcPts val="600"/>
              </a:spcAft>
              <a:buSzPct val="80000"/>
            </a:pPr>
            <a:r>
              <a:rPr lang="en-US" dirty="0">
                <a:latin typeface="+mn-lt"/>
                <a:ea typeface="+mn-ea"/>
                <a:cs typeface="+mn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577918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A2393-4A2D-F1D8-6B35-BDD5A0F8D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300" y="-228600"/>
            <a:ext cx="4343400" cy="1116811"/>
          </a:xfrm>
        </p:spPr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D14-458C-218A-E993-CB87B73C8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055629"/>
            <a:ext cx="11917680" cy="5802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1. Nichols, E. </a:t>
            </a:r>
            <a:r>
              <a:rPr lang="en-GB" sz="1400" i="1" dirty="0"/>
              <a:t>et al</a:t>
            </a:r>
            <a:r>
              <a:rPr lang="en-GB" sz="1400" dirty="0"/>
              <a:t>. (2022) `Estimation of the global prevalence of dementia in 2019 and forecasted prevalence in 2050: an analysis for the Global Burden of disease Study 2019`, </a:t>
            </a:r>
            <a:r>
              <a:rPr lang="en-GB" sz="1400" i="1" dirty="0"/>
              <a:t>The Lancet. Public Health</a:t>
            </a:r>
            <a:r>
              <a:rPr lang="en-GB" sz="1400" dirty="0"/>
              <a:t>, 7(2), pp. 105-125. Available at: https://doi.org/10.1016/S2468 2667(21)00249-8 </a:t>
            </a:r>
          </a:p>
          <a:p>
            <a:pPr marL="0" indent="0">
              <a:buNone/>
            </a:pPr>
            <a:r>
              <a:rPr lang="en-GB" sz="1400" dirty="0"/>
              <a:t>2. </a:t>
            </a:r>
            <a:r>
              <a:rPr lang="en-GB" sz="1400" dirty="0" err="1"/>
              <a:t>Ungvari</a:t>
            </a:r>
            <a:r>
              <a:rPr lang="en-GB" sz="1400" dirty="0"/>
              <a:t>, Z., Toth, P., Tarantini, S., Prodan, C., </a:t>
            </a:r>
            <a:r>
              <a:rPr lang="en-GB" sz="1400" dirty="0" err="1"/>
              <a:t>Sorond</a:t>
            </a:r>
            <a:r>
              <a:rPr lang="en-GB" sz="1400" dirty="0"/>
              <a:t>, F., </a:t>
            </a:r>
            <a:r>
              <a:rPr lang="en-GB" sz="1400" dirty="0" err="1"/>
              <a:t>Merkely</a:t>
            </a:r>
            <a:r>
              <a:rPr lang="en-GB" sz="1400" dirty="0"/>
              <a:t>, B. and Csiszar, A. (2021) `Hypertension-induced cognitive impairment: from pathophysiology to public health`, </a:t>
            </a:r>
            <a:r>
              <a:rPr lang="en-GB" sz="1400" i="1" dirty="0"/>
              <a:t>Nature Reviews</a:t>
            </a:r>
            <a:r>
              <a:rPr lang="en-GB" sz="1400" dirty="0"/>
              <a:t>. </a:t>
            </a:r>
            <a:r>
              <a:rPr lang="en-GB" sz="1400" i="1" dirty="0"/>
              <a:t>Nephrology</a:t>
            </a:r>
            <a:r>
              <a:rPr lang="en-GB" sz="1400" dirty="0"/>
              <a:t>, 17(10), pp. 639-654. Available at: https://doi.org/10.1038/s41581-021 00430-6 </a:t>
            </a:r>
          </a:p>
          <a:p>
            <a:pPr marL="0" indent="0">
              <a:buNone/>
            </a:pPr>
            <a:r>
              <a:rPr lang="en-GB" sz="1400" dirty="0"/>
              <a:t>3. Orgeta, V., Mukadam, N., Sommerland, A. and Livingston, G. (2019) `The Lancet commission on Dementia prevention, intervention, and care: a call for action`, </a:t>
            </a:r>
            <a:r>
              <a:rPr lang="en-GB" sz="1400" i="1" dirty="0"/>
              <a:t>Irish Journal of Psychological Medicine</a:t>
            </a:r>
            <a:r>
              <a:rPr lang="en-GB" sz="1400" dirty="0"/>
              <a:t>, 36(2), pp. 85-88. Available at: https://doi.org/10.1017/ipm.2018.4 </a:t>
            </a:r>
          </a:p>
          <a:p>
            <a:pPr marL="0" indent="0">
              <a:buNone/>
            </a:pPr>
            <a:r>
              <a:rPr lang="en-GB" sz="1400" dirty="0"/>
              <a:t>4. </a:t>
            </a:r>
            <a:r>
              <a:rPr lang="en-GB" sz="1200" dirty="0"/>
              <a:t>Leroy, F. and </a:t>
            </a:r>
            <a:r>
              <a:rPr lang="en-GB" sz="1200" dirty="0" err="1"/>
              <a:t>Cofnas</a:t>
            </a:r>
            <a:r>
              <a:rPr lang="en-GB" sz="1200" dirty="0"/>
              <a:t>, N. (2020) `Should dietary guidelines recommend low meat intake?`, </a:t>
            </a:r>
            <a:r>
              <a:rPr lang="en-GB" sz="1200" i="1" dirty="0"/>
              <a:t>Critical Reviews in Food Science and Nutrition</a:t>
            </a:r>
            <a:r>
              <a:rPr lang="en-GB" sz="1200" dirty="0"/>
              <a:t>, 60(16), pp. 2763-2772. Available at: https://doi.org/10.1080/10408398.2019.1657063</a:t>
            </a:r>
          </a:p>
          <a:p>
            <a:pPr marL="0" indent="0">
              <a:buNone/>
            </a:pPr>
            <a:r>
              <a:rPr lang="en-GB" sz="1200" dirty="0"/>
              <a:t>5. Santos, C.Y., Snyder, P.J., Wu, W., Zhang, M., Echeverria, A. and Alber, J. (2017) `Pathophysiologic relationship between Alzheimer’s disease, cerebrovascular disease and cardiovascular risk: A review and synthesis`, </a:t>
            </a:r>
            <a:r>
              <a:rPr lang="en-GB" sz="1200" i="1" dirty="0"/>
              <a:t>Alzheimer's &amp; Dementia: diagnosis, assessment &amp; disease monitoring</a:t>
            </a:r>
            <a:r>
              <a:rPr lang="en-GB" sz="1200" dirty="0"/>
              <a:t>, 7(1), pp. 69-87. Available at: https://doi.org/10.1016/j.dadm.2017.01.005</a:t>
            </a:r>
          </a:p>
          <a:p>
            <a:pPr marL="0" indent="0">
              <a:buNone/>
            </a:pPr>
            <a:r>
              <a:rPr lang="en-GB" sz="1200" dirty="0"/>
              <a:t>6. OECD-FAO. (2021) </a:t>
            </a:r>
            <a:r>
              <a:rPr lang="en-GB" sz="1200" i="1" dirty="0"/>
              <a:t>OECD-FAO Agricultural Outlook 2021-2030</a:t>
            </a:r>
            <a:r>
              <a:rPr lang="en-GB" sz="1200" dirty="0"/>
              <a:t>. Paris: OECD Publishing. Available at: https://www.oecd.org/en/publications/oecd-fao-agricultural-outlook-2021 2030_19428846-en.html (Accessed: 5 October 2024).</a:t>
            </a:r>
          </a:p>
          <a:p>
            <a:pPr marL="0" indent="0">
              <a:buNone/>
            </a:pPr>
            <a:r>
              <a:rPr lang="en-GB" sz="1200" dirty="0"/>
              <a:t>7. Tanaka, T., </a:t>
            </a:r>
            <a:r>
              <a:rPr lang="en-GB" sz="1200" dirty="0" err="1"/>
              <a:t>Talegawkar</a:t>
            </a:r>
            <a:r>
              <a:rPr lang="en-GB" sz="1200" dirty="0"/>
              <a:t>, S.A., Jin, Y., Colpo, M., Ferrucci, L. and Bandinelli, S. (2018) `Adherence to a Mediterranean diet protects from cognitive decline in the Invecchiare in Chianti study of aging`, </a:t>
            </a:r>
            <a:r>
              <a:rPr lang="en-GB" sz="1200" i="1" dirty="0"/>
              <a:t>Nutrients</a:t>
            </a:r>
            <a:r>
              <a:rPr lang="en-GB" sz="1200" dirty="0"/>
              <a:t>, 110(12), article number 2007. Available at: https://doi.org/10.3390/nu10122007</a:t>
            </a:r>
          </a:p>
          <a:p>
            <a:pPr marL="0" indent="0">
              <a:buNone/>
            </a:pPr>
            <a:r>
              <a:rPr lang="en-GB" sz="1200" dirty="0"/>
              <a:t>8. </a:t>
            </a:r>
            <a:r>
              <a:rPr lang="en-GB" sz="1100" dirty="0"/>
              <a:t>Li, Y., Li, S., Wang, W. and Zhang, D. (2020) `Association between dietary protein intake and cognitive function in adults aged 60 years and older`, </a:t>
            </a:r>
            <a:r>
              <a:rPr lang="en-GB" sz="1100" i="1" dirty="0"/>
              <a:t>The Journal of Nutrition, Health &amp; Aging</a:t>
            </a:r>
            <a:r>
              <a:rPr lang="en-GB" sz="1100" dirty="0"/>
              <a:t>, 24(2), pp. 223-229. Available at: https://doi.org/10.1007/s12603-020-1317-4 </a:t>
            </a:r>
          </a:p>
          <a:p>
            <a:pPr marL="0" indent="0">
              <a:buNone/>
            </a:pPr>
            <a:r>
              <a:rPr lang="en-GB" sz="1100" dirty="0"/>
              <a:t>9. </a:t>
            </a:r>
            <a:r>
              <a:rPr lang="en-GB" sz="1200" dirty="0"/>
              <a:t>Zhang, H., Hardie, L., </a:t>
            </a:r>
            <a:r>
              <a:rPr lang="en-GB" sz="1200" dirty="0" err="1"/>
              <a:t>Bawajeeh</a:t>
            </a:r>
            <a:r>
              <a:rPr lang="en-GB" sz="1200" dirty="0"/>
              <a:t>, A. and Cade, J. (2020) `Meat Consumption, Cognitive Function and Disorders: A Systematic Review with Narrative Synthesis and Meta-analysis`, </a:t>
            </a:r>
            <a:r>
              <a:rPr lang="en-GB" sz="1200" i="1" dirty="0"/>
              <a:t>Nutrients</a:t>
            </a:r>
            <a:r>
              <a:rPr lang="en-GB" sz="1200" dirty="0"/>
              <a:t>, 12(5), article number 1528. Available at: https://doi.org/10.3390/nu12051528</a:t>
            </a:r>
          </a:p>
          <a:p>
            <a:pPr marL="0" indent="0">
              <a:buNone/>
            </a:pPr>
            <a:r>
              <a:rPr lang="en-GB" sz="1200" dirty="0"/>
              <a:t>10. Henney, A.E., Gillespie, C.S., Alam, U., Hydes, T.J., Mackay, C.E. and Cuthbertson, D.J. (2024) `High intake of ultra-processed food is associated with dementia in adults: a systematic review and meta-analysis of observational studies`, </a:t>
            </a:r>
            <a:r>
              <a:rPr lang="en-GB" sz="1200" i="1" dirty="0"/>
              <a:t>Journal of Neurology</a:t>
            </a:r>
            <a:r>
              <a:rPr lang="en-GB" sz="1200" dirty="0"/>
              <a:t>, 271(1), pp. 198-210. Available at: https://doi.org/10.1007/s00415-023-12033-1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6798578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5732</TotalTime>
  <Words>2021</Words>
  <Application>Microsoft Office PowerPoint</Application>
  <PresentationFormat>Widescreen</PresentationFormat>
  <Paragraphs>147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Felix Titling</vt:lpstr>
      <vt:lpstr>Goudy Old Style</vt:lpstr>
      <vt:lpstr>ArchwayVTI</vt:lpstr>
      <vt:lpstr> </vt:lpstr>
      <vt:lpstr>Introduction</vt:lpstr>
      <vt:lpstr>Introduction </vt:lpstr>
      <vt:lpstr>Aim</vt:lpstr>
      <vt:lpstr>Results  </vt:lpstr>
      <vt:lpstr>RESULTS </vt:lpstr>
      <vt:lpstr>Discussion  </vt:lpstr>
      <vt:lpstr>Discussion</vt:lpstr>
      <vt:lpstr>Reflection </vt:lpstr>
      <vt:lpstr>Thank you for listening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H. (2020147)</dc:creator>
  <cp:lastModifiedBy>Hannah James</cp:lastModifiedBy>
  <cp:revision>2</cp:revision>
  <dcterms:created xsi:type="dcterms:W3CDTF">2025-01-28T10:22:33Z</dcterms:created>
  <dcterms:modified xsi:type="dcterms:W3CDTF">2025-05-09T10:54:10Z</dcterms:modified>
</cp:coreProperties>
</file>