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7" r:id="rId5"/>
    <p:sldId id="256" r:id="rId6"/>
    <p:sldId id="258" r:id="rId7"/>
    <p:sldId id="260" r:id="rId8"/>
    <p:sldId id="261"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24" autoAdjust="0"/>
  </p:normalViewPr>
  <p:slideViewPr>
    <p:cSldViewPr snapToGrid="0">
      <p:cViewPr varScale="1">
        <p:scale>
          <a:sx n="136" d="100"/>
          <a:sy n="136" d="100"/>
        </p:scale>
        <p:origin x="121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1E26A7-5AFD-4D46-BD4C-C10AC0B38A4B}" type="datetimeFigureOut">
              <a:rPr lang="en-GB" smtClean="0"/>
              <a:t>06/08/2022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A0E60-F87F-4F29-95D7-80C227913AFF}" type="slidenum">
              <a:rPr lang="en-GB" smtClean="0"/>
              <a:t>‹#›</a:t>
            </a:fld>
            <a:endParaRPr lang="en-GB"/>
          </a:p>
        </p:txBody>
      </p:sp>
    </p:spTree>
    <p:extLst>
      <p:ext uri="{BB962C8B-B14F-4D97-AF65-F5344CB8AC3E}">
        <p14:creationId xmlns:p14="http://schemas.microsoft.com/office/powerpoint/2010/main" val="3272475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hospitalityinsights.ehl.edu/developing-leadership-skills"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hospitalityinsights.ehl.edu/customer-service-skills-team-leader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b="1" i="0" u="sng" dirty="0">
                <a:solidFill>
                  <a:srgbClr val="BA9B55"/>
                </a:solidFill>
                <a:effectLst/>
                <a:latin typeface="Open Sans" panose="020B0606030504020204" pitchFamily="34" charset="0"/>
                <a:hlinkClick r:id="rId3"/>
              </a:rPr>
              <a:t>Leadership skills top the list for hotel entrepreneurs</a:t>
            </a:r>
            <a:r>
              <a:rPr lang="en-GB" b="0" i="0" dirty="0">
                <a:solidFill>
                  <a:srgbClr val="000000"/>
                </a:solidFill>
                <a:effectLst/>
                <a:latin typeface="Open Sans" panose="020B0606030504020204" pitchFamily="34" charset="0"/>
              </a:rPr>
              <a:t>, because you will be building a team that looks to you to provide decision-making and inspired leadership. Good leaders cultivate a team, communicate clearly, delegate tasks, and empower their employees to succeed. Good leaders know how to defuse an argument and resolve conflict. They are self-aware and manage their own emotional responses.</a:t>
            </a:r>
          </a:p>
          <a:p>
            <a:pPr algn="l"/>
            <a:endParaRPr lang="en-GB" b="0" i="0" dirty="0">
              <a:solidFill>
                <a:srgbClr val="000000"/>
              </a:solidFill>
              <a:effectLst/>
              <a:latin typeface="Open Sans" panose="020B0606030504020204" pitchFamily="34" charset="0"/>
            </a:endParaRPr>
          </a:p>
          <a:p>
            <a:pPr algn="l"/>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-For any customer-facing business, which includes the hotel industry, </a:t>
            </a:r>
            <a:r>
              <a:rPr lang="en-GB" b="0" i="0" u="none" dirty="0">
                <a:solidFill>
                  <a:srgbClr val="BA9B55"/>
                </a:solidFill>
                <a:effectLst/>
                <a:latin typeface="Open Sans" panose="020B0606030504020204" pitchFamily="34" charset="0"/>
              </a:rPr>
              <a:t>strong communication skills </a:t>
            </a:r>
            <a:r>
              <a:rPr lang="en-GB" b="0" i="0" dirty="0">
                <a:solidFill>
                  <a:srgbClr val="000000"/>
                </a:solidFill>
                <a:effectLst/>
                <a:latin typeface="Open Sans" panose="020B0606030504020204" pitchFamily="34" charset="0"/>
              </a:rPr>
              <a:t>will take you far. Hotel entrepreneurs will need to communicate with investors who they approaching for fundraising, with employees who they're leading, and with guests.</a:t>
            </a:r>
          </a:p>
          <a:p>
            <a:pPr algn="l"/>
            <a:r>
              <a:rPr lang="en-GB" b="0" i="0" dirty="0">
                <a:solidFill>
                  <a:srgbClr val="000000"/>
                </a:solidFill>
                <a:effectLst/>
                <a:latin typeface="Open Sans" panose="020B0606030504020204" pitchFamily="34" charset="0"/>
              </a:rPr>
              <a:t>You'll need to communicate clearly verbally as well as in writing. Public speaking skills are a plus if you are seeking financing. Additionally, the best communicators know how and when to listen.</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-While you need to be a leader, don't forget that as a hotel owner you're a member of the team. Maintain a positive, can-do attitude and pitch in when you see something that needs to be done.</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-A hotel is a business, and to run it well you need to understand financial management, from budgeting to bookkeeping. It's wise to have your own grounding and financial management, so you can understand reports put together by key hires, like a CFO. You should not be managing your own finances as a hotel entrepreneur, but you should know how to do it, so you can be self-sufficient.</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-Guest experience is a form of customer service. When you understand customer service principles, you can </a:t>
            </a:r>
            <a:r>
              <a:rPr lang="en-GB" b="1" i="0" u="sng" dirty="0">
                <a:solidFill>
                  <a:srgbClr val="BA9B55"/>
                </a:solidFill>
                <a:effectLst/>
                <a:latin typeface="Open Sans" panose="020B0606030504020204" pitchFamily="34" charset="0"/>
                <a:hlinkClick r:id="rId4"/>
              </a:rPr>
              <a:t>provide impeccable service. </a:t>
            </a:r>
            <a:r>
              <a:rPr lang="en-GB" b="0" i="0" dirty="0">
                <a:solidFill>
                  <a:srgbClr val="000000"/>
                </a:solidFill>
                <a:effectLst/>
                <a:latin typeface="Open Sans" panose="020B0606030504020204" pitchFamily="34" charset="0"/>
              </a:rPr>
              <a:t>Better yet, you can train your entire team, so every member of the hotel staff provides the highest possible level of customer service to all guests. Getting customer service right may help your new hotel stand out and win repeat patronage from guests who are impressed with the personalized treatment they receive.</a:t>
            </a:r>
            <a:endParaRPr lang="en-GB" dirty="0"/>
          </a:p>
        </p:txBody>
      </p:sp>
      <p:sp>
        <p:nvSpPr>
          <p:cNvPr id="4" name="Slide Number Placeholder 3"/>
          <p:cNvSpPr>
            <a:spLocks noGrp="1"/>
          </p:cNvSpPr>
          <p:nvPr>
            <p:ph type="sldNum" sz="quarter" idx="5"/>
          </p:nvPr>
        </p:nvSpPr>
        <p:spPr/>
        <p:txBody>
          <a:bodyPr/>
          <a:lstStyle/>
          <a:p>
            <a:fld id="{D6EA0E60-F87F-4F29-95D7-80C227913AFF}" type="slidenum">
              <a:rPr lang="en-GB" smtClean="0"/>
              <a:t>3</a:t>
            </a:fld>
            <a:endParaRPr lang="en-GB"/>
          </a:p>
        </p:txBody>
      </p:sp>
    </p:spTree>
    <p:extLst>
      <p:ext uri="{BB962C8B-B14F-4D97-AF65-F5344CB8AC3E}">
        <p14:creationId xmlns:p14="http://schemas.microsoft.com/office/powerpoint/2010/main" val="121228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33333"/>
                </a:solidFill>
                <a:effectLst/>
                <a:latin typeface="ProximaNova-n4"/>
              </a:rPr>
              <a:t>SWOT stands for Strengths, Weaknesses, Opportunities, and Threats, and so a SWOT analysis is a technique for assessing these four aspects of your business.</a:t>
            </a:r>
          </a:p>
          <a:p>
            <a:pPr algn="l" fontAlgn="base"/>
            <a:r>
              <a:rPr lang="en-GB" b="0" i="0" dirty="0">
                <a:solidFill>
                  <a:srgbClr val="333333"/>
                </a:solidFill>
                <a:effectLst/>
                <a:latin typeface="ProximaNova-n4"/>
              </a:rPr>
              <a:t>SWOT Analysis is a tool that can help you to </a:t>
            </a:r>
            <a:r>
              <a:rPr lang="en-GB" b="0" i="0" dirty="0" err="1">
                <a:solidFill>
                  <a:srgbClr val="333333"/>
                </a:solidFill>
                <a:effectLst/>
                <a:latin typeface="ProximaNova-n4"/>
              </a:rPr>
              <a:t>analyze</a:t>
            </a:r>
            <a:r>
              <a:rPr lang="en-GB" b="0" i="0" dirty="0">
                <a:solidFill>
                  <a:srgbClr val="333333"/>
                </a:solidFill>
                <a:effectLst/>
                <a:latin typeface="ProximaNova-n4"/>
              </a:rPr>
              <a:t> what your company does best now, and to devise a successful strategy for the future. SWOT can also uncover areas of the business that are holding you back, or that your competitors could exploit if you don't protect yourself.</a:t>
            </a:r>
          </a:p>
          <a:p>
            <a:pPr algn="l" fontAlgn="base"/>
            <a:r>
              <a:rPr lang="en-GB" b="0" i="0" dirty="0">
                <a:solidFill>
                  <a:srgbClr val="333333"/>
                </a:solidFill>
                <a:effectLst/>
                <a:latin typeface="ProximaNova-n4"/>
              </a:rPr>
              <a:t>A SWOT analysis examines both internal and external factors – that is, what's going on inside and outside your organization. So some of these factors will be within your control and some will not. In either case, the wisest action you can take in response will become clearer once you've discovered, recorded and </a:t>
            </a:r>
            <a:r>
              <a:rPr lang="en-GB" b="0" i="0" dirty="0" err="1">
                <a:solidFill>
                  <a:srgbClr val="333333"/>
                </a:solidFill>
                <a:effectLst/>
                <a:latin typeface="ProximaNova-n4"/>
              </a:rPr>
              <a:t>analyzed</a:t>
            </a:r>
            <a:r>
              <a:rPr lang="en-GB" b="0" i="0" dirty="0">
                <a:solidFill>
                  <a:srgbClr val="333333"/>
                </a:solidFill>
                <a:effectLst/>
                <a:latin typeface="ProximaNova-n4"/>
              </a:rPr>
              <a:t> as many factors as you can.</a:t>
            </a:r>
          </a:p>
          <a:p>
            <a:endParaRPr lang="en-GB" dirty="0"/>
          </a:p>
        </p:txBody>
      </p:sp>
      <p:sp>
        <p:nvSpPr>
          <p:cNvPr id="4" name="Slide Number Placeholder 3"/>
          <p:cNvSpPr>
            <a:spLocks noGrp="1"/>
          </p:cNvSpPr>
          <p:nvPr>
            <p:ph type="sldNum" sz="quarter" idx="5"/>
          </p:nvPr>
        </p:nvSpPr>
        <p:spPr/>
        <p:txBody>
          <a:bodyPr/>
          <a:lstStyle/>
          <a:p>
            <a:fld id="{D6EA0E60-F87F-4F29-95D7-80C227913AFF}" type="slidenum">
              <a:rPr lang="en-GB" smtClean="0"/>
              <a:t>4</a:t>
            </a:fld>
            <a:endParaRPr lang="en-GB"/>
          </a:p>
        </p:txBody>
      </p:sp>
    </p:spTree>
    <p:extLst>
      <p:ext uri="{BB962C8B-B14F-4D97-AF65-F5344CB8AC3E}">
        <p14:creationId xmlns:p14="http://schemas.microsoft.com/office/powerpoint/2010/main" val="2722138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7BC6-499E-F2E2-EF19-B0189982005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237743D-F611-2FF4-22BA-71309A37C80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DC2CF7C-7113-1F22-4EEC-A7A2CC76559E}"/>
              </a:ext>
            </a:extLst>
          </p:cNvPr>
          <p:cNvSpPr txBox="1">
            <a:spLocks noGrp="1"/>
          </p:cNvSpPr>
          <p:nvPr>
            <p:ph type="dt" sz="half" idx="7"/>
          </p:nvPr>
        </p:nvSpPr>
        <p:spPr/>
        <p:txBody>
          <a:bodyPr/>
          <a:lstStyle>
            <a:lvl1pPr>
              <a:defRPr/>
            </a:lvl1pPr>
          </a:lstStyle>
          <a:p>
            <a:pPr lvl="0"/>
            <a:fld id="{3B2271F9-9435-44D3-BA33-DF8FF3308F2A}" type="datetime1">
              <a:rPr lang="en-GB"/>
              <a:pPr lvl="0"/>
              <a:t>06/08/2022</a:t>
            </a:fld>
            <a:endParaRPr lang="en-GB"/>
          </a:p>
        </p:txBody>
      </p:sp>
      <p:sp>
        <p:nvSpPr>
          <p:cNvPr id="5" name="Footer Placeholder 4">
            <a:extLst>
              <a:ext uri="{FF2B5EF4-FFF2-40B4-BE49-F238E27FC236}">
                <a16:creationId xmlns:a16="http://schemas.microsoft.com/office/drawing/2014/main" id="{8262B46A-E6F8-11AE-B82F-1EF9D036CC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86C0198-5A93-525C-880A-5DA7C0D71342}"/>
              </a:ext>
            </a:extLst>
          </p:cNvPr>
          <p:cNvSpPr txBox="1">
            <a:spLocks noGrp="1"/>
          </p:cNvSpPr>
          <p:nvPr>
            <p:ph type="sldNum" sz="quarter" idx="8"/>
          </p:nvPr>
        </p:nvSpPr>
        <p:spPr/>
        <p:txBody>
          <a:bodyPr/>
          <a:lstStyle>
            <a:lvl1pPr>
              <a:defRPr/>
            </a:lvl1pPr>
          </a:lstStyle>
          <a:p>
            <a:pPr lvl="0"/>
            <a:fld id="{DCA09E0B-FE0A-48C1-B4B8-D2E9CB643840}" type="slidenum">
              <a:t>‹#›</a:t>
            </a:fld>
            <a:endParaRPr lang="en-GB"/>
          </a:p>
        </p:txBody>
      </p:sp>
    </p:spTree>
    <p:extLst>
      <p:ext uri="{BB962C8B-B14F-4D97-AF65-F5344CB8AC3E}">
        <p14:creationId xmlns:p14="http://schemas.microsoft.com/office/powerpoint/2010/main" val="236673709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438F-1C03-A977-7E8B-4107F4F3027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AD8B437-7B28-CD2D-CCC2-5D052C226D8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D99DA-B9C2-2A46-0F4F-0344D6801C11}"/>
              </a:ext>
            </a:extLst>
          </p:cNvPr>
          <p:cNvSpPr txBox="1">
            <a:spLocks noGrp="1"/>
          </p:cNvSpPr>
          <p:nvPr>
            <p:ph type="dt" sz="half" idx="7"/>
          </p:nvPr>
        </p:nvSpPr>
        <p:spPr/>
        <p:txBody>
          <a:bodyPr/>
          <a:lstStyle>
            <a:lvl1pPr>
              <a:defRPr/>
            </a:lvl1pPr>
          </a:lstStyle>
          <a:p>
            <a:pPr lvl="0"/>
            <a:fld id="{70DC415D-935D-4731-84B6-6F40E7E14BE4}" type="datetime1">
              <a:rPr lang="en-GB"/>
              <a:pPr lvl="0"/>
              <a:t>06/08/2022</a:t>
            </a:fld>
            <a:endParaRPr lang="en-GB"/>
          </a:p>
        </p:txBody>
      </p:sp>
      <p:sp>
        <p:nvSpPr>
          <p:cNvPr id="5" name="Footer Placeholder 4">
            <a:extLst>
              <a:ext uri="{FF2B5EF4-FFF2-40B4-BE49-F238E27FC236}">
                <a16:creationId xmlns:a16="http://schemas.microsoft.com/office/drawing/2014/main" id="{32500F5F-AC6A-65A2-46FC-0EB5BCBC9B6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60C8CA9-0F30-A2F6-0CFD-3FE095B62439}"/>
              </a:ext>
            </a:extLst>
          </p:cNvPr>
          <p:cNvSpPr txBox="1">
            <a:spLocks noGrp="1"/>
          </p:cNvSpPr>
          <p:nvPr>
            <p:ph type="sldNum" sz="quarter" idx="8"/>
          </p:nvPr>
        </p:nvSpPr>
        <p:spPr/>
        <p:txBody>
          <a:bodyPr/>
          <a:lstStyle>
            <a:lvl1pPr>
              <a:defRPr/>
            </a:lvl1pPr>
          </a:lstStyle>
          <a:p>
            <a:pPr lvl="0"/>
            <a:fld id="{B8E45C48-7A86-4F5A-8E89-28F9CC6A8EFE}" type="slidenum">
              <a:t>‹#›</a:t>
            </a:fld>
            <a:endParaRPr lang="en-GB"/>
          </a:p>
        </p:txBody>
      </p:sp>
    </p:spTree>
    <p:extLst>
      <p:ext uri="{BB962C8B-B14F-4D97-AF65-F5344CB8AC3E}">
        <p14:creationId xmlns:p14="http://schemas.microsoft.com/office/powerpoint/2010/main" val="27890812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BC261-232B-57C6-B98E-23509628605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DE5EB9A-8534-94B7-DB62-4EE45FE307D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86EE0EE-27A1-9683-41BE-B36DC05D91C3}"/>
              </a:ext>
            </a:extLst>
          </p:cNvPr>
          <p:cNvSpPr txBox="1">
            <a:spLocks noGrp="1"/>
          </p:cNvSpPr>
          <p:nvPr>
            <p:ph type="dt" sz="half" idx="7"/>
          </p:nvPr>
        </p:nvSpPr>
        <p:spPr/>
        <p:txBody>
          <a:bodyPr/>
          <a:lstStyle>
            <a:lvl1pPr>
              <a:defRPr/>
            </a:lvl1pPr>
          </a:lstStyle>
          <a:p>
            <a:pPr lvl="0"/>
            <a:fld id="{767DC0E5-3DBD-4E2C-A5D0-FCF8EF2E503F}" type="datetime1">
              <a:rPr lang="en-GB"/>
              <a:pPr lvl="0"/>
              <a:t>06/08/2022</a:t>
            </a:fld>
            <a:endParaRPr lang="en-GB"/>
          </a:p>
        </p:txBody>
      </p:sp>
      <p:sp>
        <p:nvSpPr>
          <p:cNvPr id="5" name="Footer Placeholder 4">
            <a:extLst>
              <a:ext uri="{FF2B5EF4-FFF2-40B4-BE49-F238E27FC236}">
                <a16:creationId xmlns:a16="http://schemas.microsoft.com/office/drawing/2014/main" id="{2AA3B50B-DB19-510C-5BBC-454614D1C2B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67424A4-BD4A-88A5-ED2A-BEB6428EE24D}"/>
              </a:ext>
            </a:extLst>
          </p:cNvPr>
          <p:cNvSpPr txBox="1">
            <a:spLocks noGrp="1"/>
          </p:cNvSpPr>
          <p:nvPr>
            <p:ph type="sldNum" sz="quarter" idx="8"/>
          </p:nvPr>
        </p:nvSpPr>
        <p:spPr/>
        <p:txBody>
          <a:bodyPr/>
          <a:lstStyle>
            <a:lvl1pPr>
              <a:defRPr/>
            </a:lvl1pPr>
          </a:lstStyle>
          <a:p>
            <a:pPr lvl="0"/>
            <a:fld id="{8CE28F91-1873-442F-9EA3-5B9DF7D67610}" type="slidenum">
              <a:t>‹#›</a:t>
            </a:fld>
            <a:endParaRPr lang="en-GB"/>
          </a:p>
        </p:txBody>
      </p:sp>
    </p:spTree>
    <p:extLst>
      <p:ext uri="{BB962C8B-B14F-4D97-AF65-F5344CB8AC3E}">
        <p14:creationId xmlns:p14="http://schemas.microsoft.com/office/powerpoint/2010/main" val="728675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FCDF-9B71-F5DA-08FD-94A3267904B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EAC21B9-A678-34B0-DF9A-8F0198FFFC9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16FA5C-6274-69FB-E1EA-66CB5DD33A0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A6C435-828C-47B1-F22E-309E81DC4C27}"/>
              </a:ext>
            </a:extLst>
          </p:cNvPr>
          <p:cNvSpPr txBox="1">
            <a:spLocks noGrp="1"/>
          </p:cNvSpPr>
          <p:nvPr>
            <p:ph type="dt" sz="half" idx="7"/>
          </p:nvPr>
        </p:nvSpPr>
        <p:spPr/>
        <p:txBody>
          <a:bodyPr/>
          <a:lstStyle>
            <a:lvl1pPr>
              <a:defRPr/>
            </a:lvl1pPr>
          </a:lstStyle>
          <a:p>
            <a:pPr lvl="0"/>
            <a:fld id="{0D18FA13-1255-453D-BFBE-CEA8486AC76F}" type="datetime1">
              <a:rPr lang="en-GB"/>
              <a:pPr lvl="0"/>
              <a:t>06/08/2022</a:t>
            </a:fld>
            <a:endParaRPr lang="en-GB"/>
          </a:p>
        </p:txBody>
      </p:sp>
      <p:sp>
        <p:nvSpPr>
          <p:cNvPr id="6" name="Footer Placeholder 5">
            <a:extLst>
              <a:ext uri="{FF2B5EF4-FFF2-40B4-BE49-F238E27FC236}">
                <a16:creationId xmlns:a16="http://schemas.microsoft.com/office/drawing/2014/main" id="{2590BCD9-BFAE-22FF-DB05-9E540D0FF11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5EAAABE-8552-D166-CAB7-FDE4777AE559}"/>
              </a:ext>
            </a:extLst>
          </p:cNvPr>
          <p:cNvSpPr txBox="1">
            <a:spLocks noGrp="1"/>
          </p:cNvSpPr>
          <p:nvPr>
            <p:ph type="sldNum" sz="quarter" idx="8"/>
          </p:nvPr>
        </p:nvSpPr>
        <p:spPr/>
        <p:txBody>
          <a:bodyPr/>
          <a:lstStyle>
            <a:lvl1pPr>
              <a:defRPr/>
            </a:lvl1pPr>
          </a:lstStyle>
          <a:p>
            <a:pPr lvl="0"/>
            <a:fld id="{99DBC452-98D6-4F26-9968-D9803833F5D9}" type="slidenum">
              <a:t>‹#›</a:t>
            </a:fld>
            <a:endParaRPr lang="en-GB"/>
          </a:p>
        </p:txBody>
      </p:sp>
    </p:spTree>
    <p:extLst>
      <p:ext uri="{BB962C8B-B14F-4D97-AF65-F5344CB8AC3E}">
        <p14:creationId xmlns:p14="http://schemas.microsoft.com/office/powerpoint/2010/main" val="32441413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5064A-32E2-CB40-30ED-0DCF4ABFD01B}"/>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174A0B4-2812-7FD7-A4AD-FD8ED21F5409}"/>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02D648C7-A97F-BE60-F9FC-2DB531E4BE5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BA7E77-7B71-B79A-34CC-A13B46C941E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F94CE734-E579-97AB-5AD5-5E8E0E758D2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5BCA34-EF9F-D81D-9ED4-B97858477B01}"/>
              </a:ext>
            </a:extLst>
          </p:cNvPr>
          <p:cNvSpPr txBox="1">
            <a:spLocks noGrp="1"/>
          </p:cNvSpPr>
          <p:nvPr>
            <p:ph type="dt" sz="half" idx="7"/>
          </p:nvPr>
        </p:nvSpPr>
        <p:spPr/>
        <p:txBody>
          <a:bodyPr/>
          <a:lstStyle>
            <a:lvl1pPr>
              <a:defRPr/>
            </a:lvl1pPr>
          </a:lstStyle>
          <a:p>
            <a:pPr lvl="0"/>
            <a:fld id="{D7AFCDF9-F2B7-44E4-9489-8B2B16F5C33D}" type="datetime1">
              <a:rPr lang="en-GB"/>
              <a:pPr lvl="0"/>
              <a:t>06/08/2022</a:t>
            </a:fld>
            <a:endParaRPr lang="en-GB"/>
          </a:p>
        </p:txBody>
      </p:sp>
      <p:sp>
        <p:nvSpPr>
          <p:cNvPr id="8" name="Footer Placeholder 7">
            <a:extLst>
              <a:ext uri="{FF2B5EF4-FFF2-40B4-BE49-F238E27FC236}">
                <a16:creationId xmlns:a16="http://schemas.microsoft.com/office/drawing/2014/main" id="{94C22499-483A-B3B2-B91B-295D74E5B7B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026F5B2-395A-47DE-4A2A-E00A5C4F6F66}"/>
              </a:ext>
            </a:extLst>
          </p:cNvPr>
          <p:cNvSpPr txBox="1">
            <a:spLocks noGrp="1"/>
          </p:cNvSpPr>
          <p:nvPr>
            <p:ph type="sldNum" sz="quarter" idx="8"/>
          </p:nvPr>
        </p:nvSpPr>
        <p:spPr/>
        <p:txBody>
          <a:bodyPr/>
          <a:lstStyle>
            <a:lvl1pPr>
              <a:defRPr/>
            </a:lvl1pPr>
          </a:lstStyle>
          <a:p>
            <a:pPr lvl="0"/>
            <a:fld id="{7124042A-59BB-4782-BB5F-53233C749319}" type="slidenum">
              <a:t>‹#›</a:t>
            </a:fld>
            <a:endParaRPr lang="en-GB"/>
          </a:p>
        </p:txBody>
      </p:sp>
    </p:spTree>
    <p:extLst>
      <p:ext uri="{BB962C8B-B14F-4D97-AF65-F5344CB8AC3E}">
        <p14:creationId xmlns:p14="http://schemas.microsoft.com/office/powerpoint/2010/main" val="563120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33AC-8D1C-BB31-97BC-233E887D4D1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E8F6503-AB14-E4B9-E95A-50B378AC5AF3}"/>
              </a:ext>
            </a:extLst>
          </p:cNvPr>
          <p:cNvSpPr txBox="1">
            <a:spLocks noGrp="1"/>
          </p:cNvSpPr>
          <p:nvPr>
            <p:ph type="dt" sz="half" idx="7"/>
          </p:nvPr>
        </p:nvSpPr>
        <p:spPr/>
        <p:txBody>
          <a:bodyPr/>
          <a:lstStyle>
            <a:lvl1pPr>
              <a:defRPr/>
            </a:lvl1pPr>
          </a:lstStyle>
          <a:p>
            <a:pPr lvl="0"/>
            <a:fld id="{1F237FEA-1B60-42B6-BC59-466D64DB1E0B}" type="datetime1">
              <a:rPr lang="en-GB"/>
              <a:pPr lvl="0"/>
              <a:t>06/08/2022</a:t>
            </a:fld>
            <a:endParaRPr lang="en-GB"/>
          </a:p>
        </p:txBody>
      </p:sp>
      <p:sp>
        <p:nvSpPr>
          <p:cNvPr id="4" name="Footer Placeholder 3">
            <a:extLst>
              <a:ext uri="{FF2B5EF4-FFF2-40B4-BE49-F238E27FC236}">
                <a16:creationId xmlns:a16="http://schemas.microsoft.com/office/drawing/2014/main" id="{B2E8F0F3-E5DE-9897-D010-E7B761D5409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09FB9BB-A8F6-01BC-6675-2858CDE42F76}"/>
              </a:ext>
            </a:extLst>
          </p:cNvPr>
          <p:cNvSpPr txBox="1">
            <a:spLocks noGrp="1"/>
          </p:cNvSpPr>
          <p:nvPr>
            <p:ph type="sldNum" sz="quarter" idx="8"/>
          </p:nvPr>
        </p:nvSpPr>
        <p:spPr/>
        <p:txBody>
          <a:bodyPr/>
          <a:lstStyle>
            <a:lvl1pPr>
              <a:defRPr/>
            </a:lvl1pPr>
          </a:lstStyle>
          <a:p>
            <a:pPr lvl="0"/>
            <a:fld id="{520B41E4-A329-49D8-A228-0645FA6F8C98}" type="slidenum">
              <a:t>‹#›</a:t>
            </a:fld>
            <a:endParaRPr lang="en-GB"/>
          </a:p>
        </p:txBody>
      </p:sp>
    </p:spTree>
    <p:extLst>
      <p:ext uri="{BB962C8B-B14F-4D97-AF65-F5344CB8AC3E}">
        <p14:creationId xmlns:p14="http://schemas.microsoft.com/office/powerpoint/2010/main" val="2898125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B16BE5-6AC7-41B9-8A66-CA06F81D0249}"/>
              </a:ext>
            </a:extLst>
          </p:cNvPr>
          <p:cNvSpPr txBox="1">
            <a:spLocks noGrp="1"/>
          </p:cNvSpPr>
          <p:nvPr>
            <p:ph type="dt" sz="half" idx="7"/>
          </p:nvPr>
        </p:nvSpPr>
        <p:spPr/>
        <p:txBody>
          <a:bodyPr/>
          <a:lstStyle>
            <a:lvl1pPr>
              <a:defRPr/>
            </a:lvl1pPr>
          </a:lstStyle>
          <a:p>
            <a:pPr lvl="0"/>
            <a:fld id="{B0B313FF-9713-4B76-9901-7E45A962FE10}" type="datetime1">
              <a:rPr lang="en-GB"/>
              <a:pPr lvl="0"/>
              <a:t>06/08/2022</a:t>
            </a:fld>
            <a:endParaRPr lang="en-GB"/>
          </a:p>
        </p:txBody>
      </p:sp>
      <p:sp>
        <p:nvSpPr>
          <p:cNvPr id="3" name="Footer Placeholder 2">
            <a:extLst>
              <a:ext uri="{FF2B5EF4-FFF2-40B4-BE49-F238E27FC236}">
                <a16:creationId xmlns:a16="http://schemas.microsoft.com/office/drawing/2014/main" id="{2ED8F6F7-0BB8-917E-9117-71E9CB4F890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E2D117A-FD3E-3DC6-C4AF-30D010C843FA}"/>
              </a:ext>
            </a:extLst>
          </p:cNvPr>
          <p:cNvSpPr txBox="1">
            <a:spLocks noGrp="1"/>
          </p:cNvSpPr>
          <p:nvPr>
            <p:ph type="sldNum" sz="quarter" idx="8"/>
          </p:nvPr>
        </p:nvSpPr>
        <p:spPr/>
        <p:txBody>
          <a:bodyPr/>
          <a:lstStyle>
            <a:lvl1pPr>
              <a:defRPr/>
            </a:lvl1pPr>
          </a:lstStyle>
          <a:p>
            <a:pPr lvl="0"/>
            <a:fld id="{626BC177-18D1-4BE9-AF48-9D1881660AB2}" type="slidenum">
              <a:t>‹#›</a:t>
            </a:fld>
            <a:endParaRPr lang="en-GB"/>
          </a:p>
        </p:txBody>
      </p:sp>
    </p:spTree>
    <p:extLst>
      <p:ext uri="{BB962C8B-B14F-4D97-AF65-F5344CB8AC3E}">
        <p14:creationId xmlns:p14="http://schemas.microsoft.com/office/powerpoint/2010/main" val="2237735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5351-8677-FAD6-5835-8E455A82399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982FFF9-2E60-E9A8-106F-C3ACDD25619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78A283-4AE1-5E49-1BD7-AAE9AE37C87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9FAEAC8-7608-F03E-CFB0-FC0ED73F4298}"/>
              </a:ext>
            </a:extLst>
          </p:cNvPr>
          <p:cNvSpPr txBox="1">
            <a:spLocks noGrp="1"/>
          </p:cNvSpPr>
          <p:nvPr>
            <p:ph type="dt" sz="half" idx="7"/>
          </p:nvPr>
        </p:nvSpPr>
        <p:spPr/>
        <p:txBody>
          <a:bodyPr/>
          <a:lstStyle>
            <a:lvl1pPr>
              <a:defRPr/>
            </a:lvl1pPr>
          </a:lstStyle>
          <a:p>
            <a:pPr lvl="0"/>
            <a:fld id="{0614619E-ACEF-4AB0-8C75-57E57B5B06FD}" type="datetime1">
              <a:rPr lang="en-GB"/>
              <a:pPr lvl="0"/>
              <a:t>06/08/2022</a:t>
            </a:fld>
            <a:endParaRPr lang="en-GB"/>
          </a:p>
        </p:txBody>
      </p:sp>
      <p:sp>
        <p:nvSpPr>
          <p:cNvPr id="6" name="Footer Placeholder 5">
            <a:extLst>
              <a:ext uri="{FF2B5EF4-FFF2-40B4-BE49-F238E27FC236}">
                <a16:creationId xmlns:a16="http://schemas.microsoft.com/office/drawing/2014/main" id="{85EB22DB-0314-DFD0-8C9C-6104EE4F946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3938B9F-0915-2A90-4583-BDB1D7169B36}"/>
              </a:ext>
            </a:extLst>
          </p:cNvPr>
          <p:cNvSpPr txBox="1">
            <a:spLocks noGrp="1"/>
          </p:cNvSpPr>
          <p:nvPr>
            <p:ph type="sldNum" sz="quarter" idx="8"/>
          </p:nvPr>
        </p:nvSpPr>
        <p:spPr/>
        <p:txBody>
          <a:bodyPr/>
          <a:lstStyle>
            <a:lvl1pPr>
              <a:defRPr/>
            </a:lvl1pPr>
          </a:lstStyle>
          <a:p>
            <a:pPr lvl="0"/>
            <a:fld id="{9FA76E21-E688-4324-8C39-8DEBD69528E8}" type="slidenum">
              <a:t>‹#›</a:t>
            </a:fld>
            <a:endParaRPr lang="en-GB"/>
          </a:p>
        </p:txBody>
      </p:sp>
    </p:spTree>
    <p:extLst>
      <p:ext uri="{BB962C8B-B14F-4D97-AF65-F5344CB8AC3E}">
        <p14:creationId xmlns:p14="http://schemas.microsoft.com/office/powerpoint/2010/main" val="3799970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4D22-DC94-5ECE-E48D-CAC39870483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A1C39C3-EABA-2E03-6A99-B195994BF0D8}"/>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D33AA3E2-712A-C2EB-DB74-4B9ACB1AAD7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93B7128-FBEC-6680-D965-118DF1ABE620}"/>
              </a:ext>
            </a:extLst>
          </p:cNvPr>
          <p:cNvSpPr txBox="1">
            <a:spLocks noGrp="1"/>
          </p:cNvSpPr>
          <p:nvPr>
            <p:ph type="dt" sz="half" idx="7"/>
          </p:nvPr>
        </p:nvSpPr>
        <p:spPr/>
        <p:txBody>
          <a:bodyPr/>
          <a:lstStyle>
            <a:lvl1pPr>
              <a:defRPr/>
            </a:lvl1pPr>
          </a:lstStyle>
          <a:p>
            <a:pPr lvl="0"/>
            <a:fld id="{3838EFCC-6AA6-4BC9-A513-8D0EF2CF8A1B}" type="datetime1">
              <a:rPr lang="en-GB"/>
              <a:pPr lvl="0"/>
              <a:t>06/08/2022</a:t>
            </a:fld>
            <a:endParaRPr lang="en-GB"/>
          </a:p>
        </p:txBody>
      </p:sp>
      <p:sp>
        <p:nvSpPr>
          <p:cNvPr id="6" name="Footer Placeholder 5">
            <a:extLst>
              <a:ext uri="{FF2B5EF4-FFF2-40B4-BE49-F238E27FC236}">
                <a16:creationId xmlns:a16="http://schemas.microsoft.com/office/drawing/2014/main" id="{449BB8A4-04CB-4B4B-06AA-0DE4A6899CD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101109A-1A0F-CA4C-A327-795C8F9C05EA}"/>
              </a:ext>
            </a:extLst>
          </p:cNvPr>
          <p:cNvSpPr txBox="1">
            <a:spLocks noGrp="1"/>
          </p:cNvSpPr>
          <p:nvPr>
            <p:ph type="sldNum" sz="quarter" idx="8"/>
          </p:nvPr>
        </p:nvSpPr>
        <p:spPr/>
        <p:txBody>
          <a:bodyPr/>
          <a:lstStyle>
            <a:lvl1pPr>
              <a:defRPr/>
            </a:lvl1pPr>
          </a:lstStyle>
          <a:p>
            <a:pPr lvl="0"/>
            <a:fld id="{2B39682E-E350-4D47-A5B6-34A70997154C}" type="slidenum">
              <a:t>‹#›</a:t>
            </a:fld>
            <a:endParaRPr lang="en-GB"/>
          </a:p>
        </p:txBody>
      </p:sp>
    </p:spTree>
    <p:extLst>
      <p:ext uri="{BB962C8B-B14F-4D97-AF65-F5344CB8AC3E}">
        <p14:creationId xmlns:p14="http://schemas.microsoft.com/office/powerpoint/2010/main" val="179519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12C41-EB14-5390-78C1-4FF69F4BCA1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529203C-F990-B069-47D8-86928B3D209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0E182-98C1-D80A-A88A-63A711AF4BDF}"/>
              </a:ext>
            </a:extLst>
          </p:cNvPr>
          <p:cNvSpPr txBox="1">
            <a:spLocks noGrp="1"/>
          </p:cNvSpPr>
          <p:nvPr>
            <p:ph type="dt" sz="half" idx="7"/>
          </p:nvPr>
        </p:nvSpPr>
        <p:spPr/>
        <p:txBody>
          <a:bodyPr/>
          <a:lstStyle>
            <a:lvl1pPr>
              <a:defRPr/>
            </a:lvl1pPr>
          </a:lstStyle>
          <a:p>
            <a:pPr lvl="0"/>
            <a:fld id="{5987F40C-299B-401B-915A-E6E60EDF182A}" type="datetime1">
              <a:rPr lang="en-GB"/>
              <a:pPr lvl="0"/>
              <a:t>06/08/2022</a:t>
            </a:fld>
            <a:endParaRPr lang="en-GB"/>
          </a:p>
        </p:txBody>
      </p:sp>
      <p:sp>
        <p:nvSpPr>
          <p:cNvPr id="5" name="Footer Placeholder 4">
            <a:extLst>
              <a:ext uri="{FF2B5EF4-FFF2-40B4-BE49-F238E27FC236}">
                <a16:creationId xmlns:a16="http://schemas.microsoft.com/office/drawing/2014/main" id="{A17F4233-AB4B-EEFF-827D-AECD77DDC66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E4202A3-CE63-433E-1C4A-3564D1570E24}"/>
              </a:ext>
            </a:extLst>
          </p:cNvPr>
          <p:cNvSpPr txBox="1">
            <a:spLocks noGrp="1"/>
          </p:cNvSpPr>
          <p:nvPr>
            <p:ph type="sldNum" sz="quarter" idx="8"/>
          </p:nvPr>
        </p:nvSpPr>
        <p:spPr/>
        <p:txBody>
          <a:bodyPr/>
          <a:lstStyle>
            <a:lvl1pPr>
              <a:defRPr/>
            </a:lvl1pPr>
          </a:lstStyle>
          <a:p>
            <a:pPr lvl="0"/>
            <a:fld id="{A5DDCC13-BC78-43C4-AC6A-1F60B467986F}" type="slidenum">
              <a:t>‹#›</a:t>
            </a:fld>
            <a:endParaRPr lang="en-GB"/>
          </a:p>
        </p:txBody>
      </p:sp>
    </p:spTree>
    <p:extLst>
      <p:ext uri="{BB962C8B-B14F-4D97-AF65-F5344CB8AC3E}">
        <p14:creationId xmlns:p14="http://schemas.microsoft.com/office/powerpoint/2010/main" val="292349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E40BA1-02F2-7371-7E9C-27D90554AAC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395DCA2-C218-B34E-147F-F25082D76EE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DFC741-2EFC-4632-1924-B06DA806083C}"/>
              </a:ext>
            </a:extLst>
          </p:cNvPr>
          <p:cNvSpPr txBox="1">
            <a:spLocks noGrp="1"/>
          </p:cNvSpPr>
          <p:nvPr>
            <p:ph type="dt" sz="half" idx="7"/>
          </p:nvPr>
        </p:nvSpPr>
        <p:spPr/>
        <p:txBody>
          <a:bodyPr/>
          <a:lstStyle>
            <a:lvl1pPr>
              <a:defRPr/>
            </a:lvl1pPr>
          </a:lstStyle>
          <a:p>
            <a:pPr lvl="0"/>
            <a:fld id="{534F3131-A48F-4A77-A9DD-DB5BBDA7FDF6}" type="datetime1">
              <a:rPr lang="en-GB"/>
              <a:pPr lvl="0"/>
              <a:t>06/08/2022</a:t>
            </a:fld>
            <a:endParaRPr lang="en-GB"/>
          </a:p>
        </p:txBody>
      </p:sp>
      <p:sp>
        <p:nvSpPr>
          <p:cNvPr id="5" name="Footer Placeholder 4">
            <a:extLst>
              <a:ext uri="{FF2B5EF4-FFF2-40B4-BE49-F238E27FC236}">
                <a16:creationId xmlns:a16="http://schemas.microsoft.com/office/drawing/2014/main" id="{5C3F64C5-B8E5-127B-0649-FE5E0466451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184EFD8-9C4B-5B39-15EF-F0A57B056F7F}"/>
              </a:ext>
            </a:extLst>
          </p:cNvPr>
          <p:cNvSpPr txBox="1">
            <a:spLocks noGrp="1"/>
          </p:cNvSpPr>
          <p:nvPr>
            <p:ph type="sldNum" sz="quarter" idx="8"/>
          </p:nvPr>
        </p:nvSpPr>
        <p:spPr/>
        <p:txBody>
          <a:bodyPr/>
          <a:lstStyle>
            <a:lvl1pPr>
              <a:defRPr/>
            </a:lvl1pPr>
          </a:lstStyle>
          <a:p>
            <a:pPr lvl="0"/>
            <a:fld id="{A3A37CA5-275E-41C9-BC54-9CDC99709EDF}" type="slidenum">
              <a:t>‹#›</a:t>
            </a:fld>
            <a:endParaRPr lang="en-GB"/>
          </a:p>
        </p:txBody>
      </p:sp>
    </p:spTree>
    <p:extLst>
      <p:ext uri="{BB962C8B-B14F-4D97-AF65-F5344CB8AC3E}">
        <p14:creationId xmlns:p14="http://schemas.microsoft.com/office/powerpoint/2010/main" val="1152807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2C4BBA-0E69-60C3-2AE6-1BE1DC05764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B271311-02C8-1BD3-CF12-1590A3A65FD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C3F66-C422-29AC-16B7-8AE0049391EB}"/>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12E4165-72DC-4CFC-AE85-50093CF80537}" type="datetime1">
              <a:rPr lang="en-GB"/>
              <a:pPr lvl="0"/>
              <a:t>06/08/2022</a:t>
            </a:fld>
            <a:endParaRPr lang="en-GB"/>
          </a:p>
        </p:txBody>
      </p:sp>
      <p:sp>
        <p:nvSpPr>
          <p:cNvPr id="5" name="Footer Placeholder 4">
            <a:extLst>
              <a:ext uri="{FF2B5EF4-FFF2-40B4-BE49-F238E27FC236}">
                <a16:creationId xmlns:a16="http://schemas.microsoft.com/office/drawing/2014/main" id="{8C999FC5-11C4-781F-0B35-8B02089CF495}"/>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465B27FA-BC00-D8FD-6495-C285C198C72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E136C9C-DBBB-4F6D-803C-C05512C4C7E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3" descr="Network Technology Background">
            <a:extLst>
              <a:ext uri="{FF2B5EF4-FFF2-40B4-BE49-F238E27FC236}">
                <a16:creationId xmlns:a16="http://schemas.microsoft.com/office/drawing/2014/main" id="{45E68033-35A6-0698-3B96-534277AE84A3}"/>
              </a:ext>
            </a:extLst>
          </p:cNvPr>
          <p:cNvPicPr>
            <a:picLocks noChangeAspect="1"/>
          </p:cNvPicPr>
          <p:nvPr/>
        </p:nvPicPr>
        <p:blipFill>
          <a:blip r:embed="rId2"/>
          <a:srcRect b="3434"/>
          <a:stretch>
            <a:fillRect/>
          </a:stretch>
        </p:blipFill>
        <p:spPr>
          <a:xfrm>
            <a:off x="18" y="9"/>
            <a:ext cx="12191978" cy="6857990"/>
          </a:xfrm>
          <a:prstGeom prst="rect">
            <a:avLst/>
          </a:prstGeom>
          <a:noFill/>
          <a:ln cap="flat">
            <a:noFill/>
          </a:ln>
        </p:spPr>
      </p:pic>
      <p:sp>
        <p:nvSpPr>
          <p:cNvPr id="3" name="Title 1">
            <a:extLst>
              <a:ext uri="{FF2B5EF4-FFF2-40B4-BE49-F238E27FC236}">
                <a16:creationId xmlns:a16="http://schemas.microsoft.com/office/drawing/2014/main" id="{2CE41145-1ED2-6A36-3E68-B1CBF5CB2602}"/>
              </a:ext>
            </a:extLst>
          </p:cNvPr>
          <p:cNvSpPr txBox="1">
            <a:spLocks noGrp="1"/>
          </p:cNvSpPr>
          <p:nvPr>
            <p:ph type="title"/>
          </p:nvPr>
        </p:nvSpPr>
        <p:spPr>
          <a:xfrm>
            <a:off x="838203" y="1766593"/>
            <a:ext cx="10515600" cy="1441350"/>
          </a:xfrm>
        </p:spPr>
        <p:txBody>
          <a:bodyPr anchorCtr="1"/>
          <a:lstStyle/>
          <a:p>
            <a:pPr lvl="0" algn="ctr"/>
            <a:r>
              <a:rPr lang="en-GB" sz="6000" dirty="0">
                <a:solidFill>
                  <a:srgbClr val="FFFFFF"/>
                </a:solidFill>
              </a:rPr>
              <a:t>Academic and Employability Skills</a:t>
            </a:r>
          </a:p>
        </p:txBody>
      </p:sp>
      <p:sp>
        <p:nvSpPr>
          <p:cNvPr id="4" name="Content Placeholder 2">
            <a:extLst>
              <a:ext uri="{FF2B5EF4-FFF2-40B4-BE49-F238E27FC236}">
                <a16:creationId xmlns:a16="http://schemas.microsoft.com/office/drawing/2014/main" id="{6BF64087-66B0-CF29-E8E4-42DF00BD98ED}"/>
              </a:ext>
            </a:extLst>
          </p:cNvPr>
          <p:cNvSpPr txBox="1">
            <a:spLocks noGrp="1"/>
          </p:cNvSpPr>
          <p:nvPr>
            <p:ph idx="1"/>
          </p:nvPr>
        </p:nvSpPr>
        <p:spPr>
          <a:xfrm>
            <a:off x="838203" y="3334140"/>
            <a:ext cx="10515600" cy="2842823"/>
          </a:xfrm>
        </p:spPr>
        <p:txBody>
          <a:bodyPr anchorCtr="1"/>
          <a:lstStyle/>
          <a:p>
            <a:pPr marL="0" lvl="0" indent="0">
              <a:buNone/>
            </a:pPr>
            <a:r>
              <a:rPr lang="en-GB" sz="3200" dirty="0">
                <a:solidFill>
                  <a:srgbClr val="FFFFFF"/>
                </a:solidFill>
              </a:rPr>
              <a:t>Task 1: Individual presentation</a:t>
            </a:r>
          </a:p>
          <a:p>
            <a:pPr marL="0" lvl="0" indent="0" algn="ctr">
              <a:buNone/>
            </a:pPr>
            <a:endParaRPr lang="en-GB" sz="3200" dirty="0">
              <a:solidFill>
                <a:srgbClr val="FFFFFF"/>
              </a:solidFill>
            </a:endParaRPr>
          </a:p>
          <a:p>
            <a:pPr marL="0" lvl="0" indent="0">
              <a:buNone/>
            </a:pPr>
            <a:r>
              <a:rPr lang="en-GB" sz="3200" dirty="0">
                <a:solidFill>
                  <a:srgbClr val="FFFFFF"/>
                </a:solidFill>
              </a:rPr>
              <a:t>Student name: Jericho G. Mapoy</a:t>
            </a:r>
          </a:p>
          <a:p>
            <a:pPr marL="0" lvl="0" indent="0">
              <a:buNone/>
            </a:pPr>
            <a:r>
              <a:rPr lang="en-GB" sz="3200" dirty="0">
                <a:solidFill>
                  <a:srgbClr val="FFFFFF"/>
                </a:solidFill>
              </a:rPr>
              <a:t>Student number: 2132597</a:t>
            </a:r>
          </a:p>
          <a:p>
            <a:pPr marL="0" lvl="0" indent="0">
              <a:buNone/>
            </a:pPr>
            <a:endParaRPr lang="en-GB" dirty="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041">
            <a:extLst>
              <a:ext uri="{FF2B5EF4-FFF2-40B4-BE49-F238E27FC236}">
                <a16:creationId xmlns:a16="http://schemas.microsoft.com/office/drawing/2014/main" id="{4B28ACCE-B119-185D-DFF6-39004E1CFDEB}"/>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Wattle sites - ANU">
            <a:extLst>
              <a:ext uri="{FF2B5EF4-FFF2-40B4-BE49-F238E27FC236}">
                <a16:creationId xmlns:a16="http://schemas.microsoft.com/office/drawing/2014/main" id="{18338C6C-BA38-AE32-4AE0-DF1A40FB0C8E}"/>
              </a:ext>
            </a:extLst>
          </p:cNvPr>
          <p:cNvPicPr>
            <a:picLocks noChangeAspect="1"/>
          </p:cNvPicPr>
          <p:nvPr/>
        </p:nvPicPr>
        <p:blipFill>
          <a:blip r:embed="rId2"/>
          <a:srcRect t="3092" r="13818" b="5999"/>
          <a:stretch>
            <a:fillRect/>
          </a:stretch>
        </p:blipFill>
        <p:spPr>
          <a:xfrm>
            <a:off x="3523484" y="18297"/>
            <a:ext cx="8668512" cy="6857990"/>
          </a:xfrm>
          <a:prstGeom prst="rect">
            <a:avLst/>
          </a:prstGeom>
          <a:noFill/>
          <a:ln cap="flat">
            <a:noFill/>
          </a:ln>
        </p:spPr>
      </p:pic>
      <p:sp>
        <p:nvSpPr>
          <p:cNvPr id="4" name="Rectangle 1043">
            <a:extLst>
              <a:ext uri="{FF2B5EF4-FFF2-40B4-BE49-F238E27FC236}">
                <a16:creationId xmlns:a16="http://schemas.microsoft.com/office/drawing/2014/main" id="{6D2736C9-D50C-E2B8-1B04-D545D924234F}"/>
              </a:ext>
            </a:extLst>
          </p:cNvPr>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861E1538-B415-614B-0860-6755E389F735}"/>
              </a:ext>
            </a:extLst>
          </p:cNvPr>
          <p:cNvSpPr txBox="1">
            <a:spLocks noGrp="1"/>
          </p:cNvSpPr>
          <p:nvPr>
            <p:ph type="ctrTitle"/>
          </p:nvPr>
        </p:nvSpPr>
        <p:spPr>
          <a:xfrm>
            <a:off x="0" y="44246"/>
            <a:ext cx="4501344" cy="1570666"/>
          </a:xfrm>
        </p:spPr>
        <p:txBody>
          <a:bodyPr anchorCtr="0">
            <a:normAutofit/>
          </a:bodyPr>
          <a:lstStyle/>
          <a:p>
            <a:pPr lvl="0" algn="l"/>
            <a:r>
              <a:rPr lang="en-GB" dirty="0">
                <a:solidFill>
                  <a:srgbClr val="FFFFFF"/>
                </a:solidFill>
              </a:rPr>
              <a:t>Outline</a:t>
            </a:r>
          </a:p>
        </p:txBody>
      </p:sp>
      <p:sp>
        <p:nvSpPr>
          <p:cNvPr id="6" name="Subtitle 2">
            <a:extLst>
              <a:ext uri="{FF2B5EF4-FFF2-40B4-BE49-F238E27FC236}">
                <a16:creationId xmlns:a16="http://schemas.microsoft.com/office/drawing/2014/main" id="{3447A5F4-48E6-76E4-8EA3-FB78657CB362}"/>
              </a:ext>
            </a:extLst>
          </p:cNvPr>
          <p:cNvSpPr txBox="1">
            <a:spLocks noGrp="1"/>
          </p:cNvSpPr>
          <p:nvPr>
            <p:ph type="subTitle" idx="1"/>
          </p:nvPr>
        </p:nvSpPr>
        <p:spPr>
          <a:xfrm>
            <a:off x="0" y="1990443"/>
            <a:ext cx="3523484" cy="4370241"/>
          </a:xfrm>
        </p:spPr>
        <p:txBody>
          <a:bodyPr anchorCtr="0">
            <a:normAutofit/>
          </a:bodyPr>
          <a:lstStyle/>
          <a:p>
            <a:pPr marL="342900" lvl="0" indent="-342900" algn="l">
              <a:buChar char="•"/>
            </a:pPr>
            <a:r>
              <a:rPr lang="en-GB" sz="3200" dirty="0">
                <a:solidFill>
                  <a:srgbClr val="F2F2F2"/>
                </a:solidFill>
              </a:rPr>
              <a:t>Dream job</a:t>
            </a:r>
          </a:p>
          <a:p>
            <a:pPr marL="342900" lvl="0" indent="-342900" algn="l">
              <a:buChar char="•"/>
            </a:pPr>
            <a:r>
              <a:rPr lang="en-GB" sz="3200" dirty="0">
                <a:solidFill>
                  <a:srgbClr val="F2F2F2"/>
                </a:solidFill>
              </a:rPr>
              <a:t>Skills for job</a:t>
            </a:r>
          </a:p>
          <a:p>
            <a:pPr marL="342900" lvl="0" indent="-342900" algn="l">
              <a:buChar char="•"/>
            </a:pPr>
            <a:r>
              <a:rPr lang="en-GB" sz="3200" dirty="0">
                <a:solidFill>
                  <a:srgbClr val="F2F2F2"/>
                </a:solidFill>
              </a:rPr>
              <a:t>SWOT analysis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pic>
        <p:nvPicPr>
          <p:cNvPr id="2" name="Picture 4" descr="Skills Hospitality Management Consultants Can Provide - Perry Group">
            <a:extLst>
              <a:ext uri="{FF2B5EF4-FFF2-40B4-BE49-F238E27FC236}">
                <a16:creationId xmlns:a16="http://schemas.microsoft.com/office/drawing/2014/main" id="{FC4D809D-AB2D-C4DE-2FF5-7E3BBB8D69BD}"/>
              </a:ext>
            </a:extLst>
          </p:cNvPr>
          <p:cNvPicPr>
            <a:picLocks noChangeAspect="1"/>
          </p:cNvPicPr>
          <p:nvPr/>
        </p:nvPicPr>
        <p:blipFill>
          <a:blip r:embed="rId3"/>
          <a:srcRect l="5883" r="16172" b="-2"/>
          <a:stretch>
            <a:fillRect/>
          </a:stretch>
        </p:blipFill>
        <p:spPr>
          <a:xfrm>
            <a:off x="4767946" y="9"/>
            <a:ext cx="7424059" cy="6857990"/>
          </a:xfrm>
          <a:prstGeom prst="rect">
            <a:avLst/>
          </a:prstGeom>
          <a:noFill/>
          <a:ln cap="flat">
            <a:noFill/>
          </a:ln>
        </p:spPr>
      </p:pic>
      <p:sp>
        <p:nvSpPr>
          <p:cNvPr id="3" name="Freeform: Shape 2056">
            <a:extLst>
              <a:ext uri="{FF2B5EF4-FFF2-40B4-BE49-F238E27FC236}">
                <a16:creationId xmlns:a16="http://schemas.microsoft.com/office/drawing/2014/main" id="{400EA6F2-25FC-013D-A824-43E4C3AEB5A8}"/>
              </a:ext>
            </a:extLst>
          </p:cNvPr>
          <p:cNvSpPr>
            <a:spLocks noMove="1" noResize="1"/>
          </p:cNvSpPr>
          <p:nvPr/>
        </p:nvSpPr>
        <p:spPr>
          <a:xfrm>
            <a:off x="0" y="-475"/>
            <a:ext cx="8896782" cy="6858475"/>
          </a:xfrm>
          <a:custGeom>
            <a:avLst/>
            <a:gdLst>
              <a:gd name="f0" fmla="val 10800000"/>
              <a:gd name="f1" fmla="val 5400000"/>
              <a:gd name="f2" fmla="val 180"/>
              <a:gd name="f3" fmla="val w"/>
              <a:gd name="f4" fmla="val h"/>
              <a:gd name="f5" fmla="val 0"/>
              <a:gd name="f6" fmla="val 8896786"/>
              <a:gd name="f7" fmla="val 6858478"/>
              <a:gd name="f8" fmla="val 1472231"/>
              <a:gd name="f9" fmla="val 5720411"/>
              <a:gd name="f10" fmla="val 5714834"/>
              <a:gd name="f11" fmla="val 4648606"/>
              <a:gd name="f12" fmla="val 6857915"/>
              <a:gd name="f13" fmla="val 1472491"/>
              <a:gd name="f14" fmla="+- 0 0 -90"/>
              <a:gd name="f15" fmla="*/ f3 1 8896786"/>
              <a:gd name="f16" fmla="*/ f4 1 6858478"/>
              <a:gd name="f17" fmla="val f5"/>
              <a:gd name="f18" fmla="val f6"/>
              <a:gd name="f19" fmla="val f7"/>
              <a:gd name="f20" fmla="*/ f14 f0 1"/>
              <a:gd name="f21" fmla="+- f19 0 f17"/>
              <a:gd name="f22" fmla="+- f18 0 f17"/>
              <a:gd name="f23" fmla="*/ f20 1 f2"/>
              <a:gd name="f24" fmla="*/ f22 1 8896786"/>
              <a:gd name="f25" fmla="*/ f21 1 6858478"/>
              <a:gd name="f26" fmla="*/ 1472231 f22 1"/>
              <a:gd name="f27" fmla="*/ 6858478 f21 1"/>
              <a:gd name="f28" fmla="*/ 8896786 f22 1"/>
              <a:gd name="f29" fmla="*/ 5720411 f22 1"/>
              <a:gd name="f30" fmla="*/ 0 f21 1"/>
              <a:gd name="f31" fmla="*/ 5714834 f22 1"/>
              <a:gd name="f32" fmla="*/ 4648606 f22 1"/>
              <a:gd name="f33" fmla="*/ 0 f22 1"/>
              <a:gd name="f34" fmla="*/ 6857915 f21 1"/>
              <a:gd name="f35" fmla="*/ 1472491 f22 1"/>
              <a:gd name="f36" fmla="+- f23 0 f1"/>
              <a:gd name="f37" fmla="*/ f26 1 8896786"/>
              <a:gd name="f38" fmla="*/ f27 1 6858478"/>
              <a:gd name="f39" fmla="*/ f28 1 8896786"/>
              <a:gd name="f40" fmla="*/ f29 1 8896786"/>
              <a:gd name="f41" fmla="*/ f30 1 6858478"/>
              <a:gd name="f42" fmla="*/ f31 1 8896786"/>
              <a:gd name="f43" fmla="*/ f32 1 8896786"/>
              <a:gd name="f44" fmla="*/ f33 1 8896786"/>
              <a:gd name="f45" fmla="*/ f34 1 6858478"/>
              <a:gd name="f46" fmla="*/ f35 1 8896786"/>
              <a:gd name="f47" fmla="*/ f17 1 f24"/>
              <a:gd name="f48" fmla="*/ f18 1 f24"/>
              <a:gd name="f49" fmla="*/ f17 1 f25"/>
              <a:gd name="f50" fmla="*/ f19 1 f25"/>
              <a:gd name="f51" fmla="*/ f37 1 f24"/>
              <a:gd name="f52" fmla="*/ f38 1 f25"/>
              <a:gd name="f53" fmla="*/ f39 1 f24"/>
              <a:gd name="f54" fmla="*/ f40 1 f24"/>
              <a:gd name="f55" fmla="*/ f41 1 f25"/>
              <a:gd name="f56" fmla="*/ f42 1 f24"/>
              <a:gd name="f57" fmla="*/ f43 1 f24"/>
              <a:gd name="f58" fmla="*/ f44 1 f24"/>
              <a:gd name="f59" fmla="*/ f45 1 f25"/>
              <a:gd name="f60" fmla="*/ f46 1 f24"/>
              <a:gd name="f61" fmla="*/ f47 f15 1"/>
              <a:gd name="f62" fmla="*/ f48 f15 1"/>
              <a:gd name="f63" fmla="*/ f50 f16 1"/>
              <a:gd name="f64" fmla="*/ f49 f16 1"/>
              <a:gd name="f65" fmla="*/ f51 f15 1"/>
              <a:gd name="f66" fmla="*/ f52 f16 1"/>
              <a:gd name="f67" fmla="*/ f53 f15 1"/>
              <a:gd name="f68" fmla="*/ f54 f15 1"/>
              <a:gd name="f69" fmla="*/ f55 f16 1"/>
              <a:gd name="f70" fmla="*/ f56 f15 1"/>
              <a:gd name="f71" fmla="*/ f57 f15 1"/>
              <a:gd name="f72" fmla="*/ f58 f15 1"/>
              <a:gd name="f73" fmla="*/ f59 f16 1"/>
              <a:gd name="f74" fmla="*/ f60 f15 1"/>
            </a:gdLst>
            <a:ahLst/>
            <a:cxnLst>
              <a:cxn ang="3cd4">
                <a:pos x="hc" y="t"/>
              </a:cxn>
              <a:cxn ang="0">
                <a:pos x="r" y="vc"/>
              </a:cxn>
              <a:cxn ang="cd4">
                <a:pos x="hc" y="b"/>
              </a:cxn>
              <a:cxn ang="cd2">
                <a:pos x="l" y="vc"/>
              </a:cxn>
              <a:cxn ang="f36">
                <a:pos x="f65" y="f66"/>
              </a:cxn>
              <a:cxn ang="f36">
                <a:pos x="f67" y="f66"/>
              </a:cxn>
              <a:cxn ang="f36">
                <a:pos x="f68" y="f69"/>
              </a:cxn>
              <a:cxn ang="f36">
                <a:pos x="f70" y="f69"/>
              </a:cxn>
              <a:cxn ang="f36">
                <a:pos x="f71" y="f69"/>
              </a:cxn>
              <a:cxn ang="f36">
                <a:pos x="f72" y="f69"/>
              </a:cxn>
              <a:cxn ang="f36">
                <a:pos x="f72" y="f73"/>
              </a:cxn>
              <a:cxn ang="f36">
                <a:pos x="f74" y="f73"/>
              </a:cxn>
            </a:cxnLst>
            <a:rect l="f61" t="f64" r="f62" b="f63"/>
            <a:pathLst>
              <a:path w="8896786" h="6858478">
                <a:moveTo>
                  <a:pt x="f8" y="f7"/>
                </a:moveTo>
                <a:lnTo>
                  <a:pt x="f6" y="f7"/>
                </a:lnTo>
                <a:lnTo>
                  <a:pt x="f9" y="f5"/>
                </a:lnTo>
                <a:lnTo>
                  <a:pt x="f10" y="f5"/>
                </a:lnTo>
                <a:lnTo>
                  <a:pt x="f11" y="f5"/>
                </a:lnTo>
                <a:lnTo>
                  <a:pt x="f5" y="f5"/>
                </a:lnTo>
                <a:lnTo>
                  <a:pt x="f5" y="f12"/>
                </a:lnTo>
                <a:lnTo>
                  <a:pt x="f13" y="f12"/>
                </a:lnTo>
                <a:close/>
              </a:path>
            </a:pathLst>
          </a:custGeom>
          <a:solidFill>
            <a:srgbClr val="262626">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2058">
            <a:extLst>
              <a:ext uri="{FF2B5EF4-FFF2-40B4-BE49-F238E27FC236}">
                <a16:creationId xmlns:a16="http://schemas.microsoft.com/office/drawing/2014/main" id="{0B9A6166-E809-BEC1-5CC1-B37E7AE11896}"/>
              </a:ext>
            </a:extLst>
          </p:cNvPr>
          <p:cNvSpPr>
            <a:spLocks noMove="1" noResize="1"/>
          </p:cNvSpPr>
          <p:nvPr/>
        </p:nvSpPr>
        <p:spPr>
          <a:xfrm>
            <a:off x="0" y="-475"/>
            <a:ext cx="8096253" cy="6858475"/>
          </a:xfrm>
          <a:custGeom>
            <a:avLst/>
            <a:gdLst>
              <a:gd name="f0" fmla="val 10800000"/>
              <a:gd name="f1" fmla="val 5400000"/>
              <a:gd name="f2" fmla="val 180"/>
              <a:gd name="f3" fmla="val w"/>
              <a:gd name="f4" fmla="val h"/>
              <a:gd name="f5" fmla="val 0"/>
              <a:gd name="f6" fmla="val 8096249"/>
              <a:gd name="f7" fmla="val 6858479"/>
              <a:gd name="f8" fmla="val 2130297"/>
              <a:gd name="f9" fmla="val 6858478"/>
              <a:gd name="f10" fmla="val 4919874"/>
              <a:gd name="f11" fmla="val 4914297"/>
              <a:gd name="f12" fmla="val 3848069"/>
              <a:gd name="f13" fmla="val 18197"/>
              <a:gd name="f14" fmla="val 479"/>
              <a:gd name="f15" fmla="+- 0 0 -90"/>
              <a:gd name="f16" fmla="*/ f3 1 8096249"/>
              <a:gd name="f17" fmla="*/ f4 1 6858479"/>
              <a:gd name="f18" fmla="val f5"/>
              <a:gd name="f19" fmla="val f6"/>
              <a:gd name="f20" fmla="val f7"/>
              <a:gd name="f21" fmla="*/ f15 f0 1"/>
              <a:gd name="f22" fmla="+- f20 0 f18"/>
              <a:gd name="f23" fmla="+- f19 0 f18"/>
              <a:gd name="f24" fmla="*/ f21 1 f2"/>
              <a:gd name="f25" fmla="*/ f23 1 8096249"/>
              <a:gd name="f26" fmla="*/ f22 1 6858479"/>
              <a:gd name="f27" fmla="*/ 0 f23 1"/>
              <a:gd name="f28" fmla="*/ 6858479 f22 1"/>
              <a:gd name="f29" fmla="*/ 2130297 f23 1"/>
              <a:gd name="f30" fmla="*/ 6858478 f22 1"/>
              <a:gd name="f31" fmla="*/ 8096249 f23 1"/>
              <a:gd name="f32" fmla="*/ 4919874 f23 1"/>
              <a:gd name="f33" fmla="*/ 0 f22 1"/>
              <a:gd name="f34" fmla="*/ 4914297 f23 1"/>
              <a:gd name="f35" fmla="*/ 3848069 f23 1"/>
              <a:gd name="f36" fmla="*/ 18197 f23 1"/>
              <a:gd name="f37" fmla="*/ 479 f22 1"/>
              <a:gd name="f38" fmla="+- f24 0 f1"/>
              <a:gd name="f39" fmla="*/ f27 1 8096249"/>
              <a:gd name="f40" fmla="*/ f28 1 6858479"/>
              <a:gd name="f41" fmla="*/ f29 1 8096249"/>
              <a:gd name="f42" fmla="*/ f30 1 6858479"/>
              <a:gd name="f43" fmla="*/ f31 1 8096249"/>
              <a:gd name="f44" fmla="*/ f32 1 8096249"/>
              <a:gd name="f45" fmla="*/ f33 1 6858479"/>
              <a:gd name="f46" fmla="*/ f34 1 8096249"/>
              <a:gd name="f47" fmla="*/ f35 1 8096249"/>
              <a:gd name="f48" fmla="*/ f36 1 8096249"/>
              <a:gd name="f49" fmla="*/ f37 1 6858479"/>
              <a:gd name="f50" fmla="*/ f18 1 f25"/>
              <a:gd name="f51" fmla="*/ f19 1 f25"/>
              <a:gd name="f52" fmla="*/ f18 1 f26"/>
              <a:gd name="f53" fmla="*/ f20 1 f26"/>
              <a:gd name="f54" fmla="*/ f39 1 f25"/>
              <a:gd name="f55" fmla="*/ f40 1 f26"/>
              <a:gd name="f56" fmla="*/ f41 1 f25"/>
              <a:gd name="f57" fmla="*/ f42 1 f26"/>
              <a:gd name="f58" fmla="*/ f43 1 f25"/>
              <a:gd name="f59" fmla="*/ f44 1 f25"/>
              <a:gd name="f60" fmla="*/ f45 1 f26"/>
              <a:gd name="f61" fmla="*/ f46 1 f25"/>
              <a:gd name="f62" fmla="*/ f47 1 f25"/>
              <a:gd name="f63" fmla="*/ f48 1 f25"/>
              <a:gd name="f64" fmla="*/ f49 1 f26"/>
              <a:gd name="f65" fmla="*/ f50 f16 1"/>
              <a:gd name="f66" fmla="*/ f51 f16 1"/>
              <a:gd name="f67" fmla="*/ f53 f17 1"/>
              <a:gd name="f68" fmla="*/ f52 f17 1"/>
              <a:gd name="f69" fmla="*/ f54 f16 1"/>
              <a:gd name="f70" fmla="*/ f55 f17 1"/>
              <a:gd name="f71" fmla="*/ f56 f16 1"/>
              <a:gd name="f72" fmla="*/ f57 f17 1"/>
              <a:gd name="f73" fmla="*/ f58 f16 1"/>
              <a:gd name="f74" fmla="*/ f59 f16 1"/>
              <a:gd name="f75" fmla="*/ f60 f17 1"/>
              <a:gd name="f76" fmla="*/ f61 f16 1"/>
              <a:gd name="f77" fmla="*/ f62 f16 1"/>
              <a:gd name="f78" fmla="*/ f63 f16 1"/>
              <a:gd name="f79" fmla="*/ f64 f17 1"/>
            </a:gdLst>
            <a:ahLst/>
            <a:cxnLst>
              <a:cxn ang="3cd4">
                <a:pos x="hc" y="t"/>
              </a:cxn>
              <a:cxn ang="0">
                <a:pos x="r" y="vc"/>
              </a:cxn>
              <a:cxn ang="cd4">
                <a:pos x="hc" y="b"/>
              </a:cxn>
              <a:cxn ang="cd2">
                <a:pos x="l" y="vc"/>
              </a:cxn>
              <a:cxn ang="f38">
                <a:pos x="f69" y="f70"/>
              </a:cxn>
              <a:cxn ang="f38">
                <a:pos x="f71" y="f70"/>
              </a:cxn>
              <a:cxn ang="f38">
                <a:pos x="f71" y="f72"/>
              </a:cxn>
              <a:cxn ang="f38">
                <a:pos x="f73" y="f72"/>
              </a:cxn>
              <a:cxn ang="f38">
                <a:pos x="f74" y="f75"/>
              </a:cxn>
              <a:cxn ang="f38">
                <a:pos x="f76" y="f75"/>
              </a:cxn>
              <a:cxn ang="f38">
                <a:pos x="f77" y="f75"/>
              </a:cxn>
              <a:cxn ang="f38">
                <a:pos x="f78" y="f75"/>
              </a:cxn>
              <a:cxn ang="f38">
                <a:pos x="f78" y="f79"/>
              </a:cxn>
              <a:cxn ang="f38">
                <a:pos x="f69" y="f79"/>
              </a:cxn>
            </a:cxnLst>
            <a:rect l="f65" t="f68" r="f66" b="f67"/>
            <a:pathLst>
              <a:path w="8096249" h="6858479">
                <a:moveTo>
                  <a:pt x="f5" y="f7"/>
                </a:moveTo>
                <a:lnTo>
                  <a:pt x="f8" y="f7"/>
                </a:lnTo>
                <a:lnTo>
                  <a:pt x="f8" y="f9"/>
                </a:lnTo>
                <a:lnTo>
                  <a:pt x="f6" y="f9"/>
                </a:lnTo>
                <a:lnTo>
                  <a:pt x="f10" y="f5"/>
                </a:lnTo>
                <a:lnTo>
                  <a:pt x="f11" y="f5"/>
                </a:lnTo>
                <a:lnTo>
                  <a:pt x="f12" y="f5"/>
                </a:lnTo>
                <a:lnTo>
                  <a:pt x="f13" y="f5"/>
                </a:lnTo>
                <a:lnTo>
                  <a:pt x="f13" y="f14"/>
                </a:lnTo>
                <a:lnTo>
                  <a:pt x="f5" y="f14"/>
                </a:lnTo>
                <a:close/>
              </a:path>
            </a:pathLst>
          </a:cu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7B1DA9A1-1179-1A41-4733-6A4201FCF037}"/>
              </a:ext>
            </a:extLst>
          </p:cNvPr>
          <p:cNvSpPr txBox="1">
            <a:spLocks noGrp="1"/>
          </p:cNvSpPr>
          <p:nvPr>
            <p:ph type="title"/>
          </p:nvPr>
        </p:nvSpPr>
        <p:spPr>
          <a:xfrm>
            <a:off x="378289" y="196278"/>
            <a:ext cx="6464961" cy="1781649"/>
          </a:xfrm>
        </p:spPr>
        <p:txBody>
          <a:bodyPr>
            <a:noAutofit/>
          </a:bodyPr>
          <a:lstStyle/>
          <a:p>
            <a:pPr lvl="0"/>
            <a:r>
              <a:rPr lang="en-GB" sz="6000" dirty="0">
                <a:solidFill>
                  <a:srgbClr val="FFFFFF"/>
                </a:solidFill>
              </a:rPr>
              <a:t>Hotel Business owner</a:t>
            </a:r>
          </a:p>
        </p:txBody>
      </p:sp>
      <p:sp>
        <p:nvSpPr>
          <p:cNvPr id="6" name="Content Placeholder 2">
            <a:extLst>
              <a:ext uri="{FF2B5EF4-FFF2-40B4-BE49-F238E27FC236}">
                <a16:creationId xmlns:a16="http://schemas.microsoft.com/office/drawing/2014/main" id="{085459DD-40E4-3719-3BA8-80BF493E04FA}"/>
              </a:ext>
            </a:extLst>
          </p:cNvPr>
          <p:cNvSpPr txBox="1">
            <a:spLocks noGrp="1"/>
          </p:cNvSpPr>
          <p:nvPr>
            <p:ph idx="1"/>
          </p:nvPr>
        </p:nvSpPr>
        <p:spPr>
          <a:xfrm>
            <a:off x="1040440" y="2174196"/>
            <a:ext cx="6015371" cy="3872159"/>
          </a:xfrm>
        </p:spPr>
        <p:txBody>
          <a:bodyPr anchor="ctr">
            <a:normAutofit/>
          </a:bodyPr>
          <a:lstStyle/>
          <a:p>
            <a:pPr marL="0" lvl="0" indent="0">
              <a:buNone/>
            </a:pPr>
            <a:r>
              <a:rPr lang="en-GB" sz="3200" b="1" dirty="0">
                <a:solidFill>
                  <a:srgbClr val="FFFFFF"/>
                </a:solidFill>
                <a:latin typeface="Calibri Light"/>
              </a:rPr>
              <a:t>Skills needed:</a:t>
            </a:r>
          </a:p>
          <a:p>
            <a:r>
              <a:rPr lang="en-GB" sz="3200" b="1" dirty="0">
                <a:solidFill>
                  <a:srgbClr val="FFFFFF"/>
                </a:solidFill>
                <a:latin typeface="Calibri Light"/>
              </a:rPr>
              <a:t>Leadership</a:t>
            </a:r>
          </a:p>
          <a:p>
            <a:pPr lvl="0"/>
            <a:r>
              <a:rPr lang="en-GB" sz="3200" b="1" dirty="0">
                <a:solidFill>
                  <a:srgbClr val="FFFFFF"/>
                </a:solidFill>
                <a:latin typeface="Calibri Light"/>
              </a:rPr>
              <a:t>Communication Skills</a:t>
            </a:r>
          </a:p>
          <a:p>
            <a:pPr lvl="0"/>
            <a:r>
              <a:rPr lang="en-GB" sz="3200" b="1" dirty="0">
                <a:solidFill>
                  <a:srgbClr val="FFFFFF"/>
                </a:solidFill>
                <a:latin typeface="Calibri Light"/>
              </a:rPr>
              <a:t>Teamwork</a:t>
            </a:r>
          </a:p>
          <a:p>
            <a:pPr lvl="0"/>
            <a:r>
              <a:rPr lang="en-GB" sz="3200" b="1" dirty="0">
                <a:solidFill>
                  <a:srgbClr val="FFFFFF"/>
                </a:solidFill>
                <a:latin typeface="Calibri Light"/>
              </a:rPr>
              <a:t>Financial Management</a:t>
            </a:r>
          </a:p>
          <a:p>
            <a:pPr lvl="0"/>
            <a:r>
              <a:rPr lang="en-GB" sz="3200" b="1" dirty="0">
                <a:solidFill>
                  <a:srgbClr val="FFFFFF"/>
                </a:solidFill>
                <a:latin typeface="Calibri Light"/>
              </a:rPr>
              <a:t>Customer Service</a:t>
            </a:r>
          </a:p>
          <a:p>
            <a:pPr lvl="0"/>
            <a:endParaRPr lang="en-GB" sz="2000" dirty="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41531668-346A-B323-DF14-D6CFCBAD61A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Display"/>
            </a:endParaRPr>
          </a:p>
        </p:txBody>
      </p:sp>
      <p:pic>
        <p:nvPicPr>
          <p:cNvPr id="3" name="Picture 3" descr="Network Technology Background">
            <a:extLst>
              <a:ext uri="{FF2B5EF4-FFF2-40B4-BE49-F238E27FC236}">
                <a16:creationId xmlns:a16="http://schemas.microsoft.com/office/drawing/2014/main" id="{3A42C3C9-788C-8C78-77D6-EFFD9BEC712B}"/>
              </a:ext>
            </a:extLst>
          </p:cNvPr>
          <p:cNvPicPr>
            <a:picLocks noChangeAspect="1"/>
          </p:cNvPicPr>
          <p:nvPr/>
        </p:nvPicPr>
        <p:blipFill>
          <a:blip r:embed="rId3"/>
          <a:srcRect b="3434"/>
          <a:stretch>
            <a:fillRect/>
          </a:stretch>
        </p:blipFill>
        <p:spPr>
          <a:xfrm>
            <a:off x="-402" y="0"/>
            <a:ext cx="12191978" cy="6857990"/>
          </a:xfrm>
          <a:prstGeom prst="rect">
            <a:avLst/>
          </a:prstGeom>
          <a:noFill/>
          <a:ln cap="flat">
            <a:noFill/>
          </a:ln>
        </p:spPr>
      </p:pic>
      <p:sp>
        <p:nvSpPr>
          <p:cNvPr id="4" name="Rectangle 23">
            <a:extLst>
              <a:ext uri="{FF2B5EF4-FFF2-40B4-BE49-F238E27FC236}">
                <a16:creationId xmlns:a16="http://schemas.microsoft.com/office/drawing/2014/main" id="{CCB0080B-A766-CE2E-2C5A-A069A24F24F8}"/>
              </a:ext>
            </a:extLst>
          </p:cNvPr>
          <p:cNvSpPr>
            <a:spLocks noMove="1" noResize="1"/>
          </p:cNvSpPr>
          <p:nvPr/>
        </p:nvSpPr>
        <p:spPr>
          <a:xfrm>
            <a:off x="-402" y="0"/>
            <a:ext cx="8543513" cy="6858000"/>
          </a:xfrm>
          <a:prstGeom prst="rect">
            <a:avLst/>
          </a:prstGeom>
          <a:gradFill>
            <a:gsLst>
              <a:gs pos="0">
                <a:srgbClr val="000000">
                  <a:alpha val="0"/>
                </a:srgbClr>
              </a:gs>
              <a:gs pos="100000">
                <a:srgbClr val="000000">
                  <a:alpha val="55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Display"/>
            </a:endParaRPr>
          </a:p>
        </p:txBody>
      </p:sp>
      <p:sp>
        <p:nvSpPr>
          <p:cNvPr id="5" name="Title 7">
            <a:extLst>
              <a:ext uri="{FF2B5EF4-FFF2-40B4-BE49-F238E27FC236}">
                <a16:creationId xmlns:a16="http://schemas.microsoft.com/office/drawing/2014/main" id="{72154694-82D8-4B1F-CFF7-AEAD583FD7A3}"/>
              </a:ext>
            </a:extLst>
          </p:cNvPr>
          <p:cNvSpPr txBox="1">
            <a:spLocks noGrp="1"/>
          </p:cNvSpPr>
          <p:nvPr>
            <p:ph type="title"/>
          </p:nvPr>
        </p:nvSpPr>
        <p:spPr/>
        <p:txBody>
          <a:bodyPr anchorCtr="1"/>
          <a:lstStyle/>
          <a:p>
            <a:pPr lvl="0" algn="ctr"/>
            <a:r>
              <a:rPr lang="en-GB" sz="4800">
                <a:solidFill>
                  <a:srgbClr val="FFFFFF"/>
                </a:solidFill>
              </a:rPr>
              <a:t>SWOT Analysis</a:t>
            </a:r>
          </a:p>
        </p:txBody>
      </p:sp>
      <p:pic>
        <p:nvPicPr>
          <p:cNvPr id="6" name="Content Placeholder 5" descr="Timeline&#10;&#10;Description automatically generated">
            <a:extLst>
              <a:ext uri="{FF2B5EF4-FFF2-40B4-BE49-F238E27FC236}">
                <a16:creationId xmlns:a16="http://schemas.microsoft.com/office/drawing/2014/main" id="{23EBC734-5645-B2A5-2AE1-F6A8385428E6}"/>
              </a:ext>
            </a:extLst>
          </p:cNvPr>
          <p:cNvPicPr>
            <a:picLocks noGrp="1" noChangeAspect="1"/>
          </p:cNvPicPr>
          <p:nvPr>
            <p:ph idx="1"/>
          </p:nvPr>
        </p:nvPicPr>
        <p:blipFill>
          <a:blip r:embed="rId4"/>
          <a:stretch>
            <a:fillRect/>
          </a:stretch>
        </p:blipFill>
        <p:spPr>
          <a:xfrm>
            <a:off x="1976393" y="1277270"/>
            <a:ext cx="7883225" cy="5304242"/>
          </a:xfrm>
        </p:spPr>
      </p:pic>
      <p:cxnSp>
        <p:nvCxnSpPr>
          <p:cNvPr id="7" name="Straight Connector 25">
            <a:extLst>
              <a:ext uri="{FF2B5EF4-FFF2-40B4-BE49-F238E27FC236}">
                <a16:creationId xmlns:a16="http://schemas.microsoft.com/office/drawing/2014/main" id="{82D8EB76-CD88-6BFD-D770-C113385E9EAA}"/>
              </a:ext>
            </a:extLst>
          </p:cNvPr>
          <p:cNvCxnSpPr>
            <a:cxnSpLocks noMove="1" noResize="1"/>
          </p:cNvCxnSpPr>
          <p:nvPr/>
        </p:nvCxnSpPr>
        <p:spPr>
          <a:xfrm>
            <a:off x="997528" y="4861206"/>
            <a:ext cx="978865" cy="0"/>
          </a:xfrm>
          <a:prstGeom prst="straightConnector1">
            <a:avLst/>
          </a:prstGeom>
          <a:noFill/>
          <a:ln w="76196" cap="flat">
            <a:solidFill>
              <a:srgbClr val="D937B0"/>
            </a:solidFill>
            <a:prstDash val="solid"/>
            <a:miter/>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3F3F3F"/>
        </a:solidFill>
        <a:effectLst/>
      </p:bgPr>
    </p:bg>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5DBED3D5-415B-AA43-6FF4-82B4051A126F}"/>
              </a:ext>
            </a:extLst>
          </p:cNvPr>
          <p:cNvSpPr txBox="1">
            <a:spLocks noGrp="1"/>
          </p:cNvSpPr>
          <p:nvPr>
            <p:ph type="title"/>
          </p:nvPr>
        </p:nvSpPr>
        <p:spPr>
          <a:xfrm>
            <a:off x="6289160" y="803327"/>
            <a:ext cx="5259711" cy="1325559"/>
          </a:xfrm>
        </p:spPr>
        <p:txBody>
          <a:bodyPr>
            <a:normAutofit/>
          </a:bodyPr>
          <a:lstStyle/>
          <a:p>
            <a:pPr lvl="0"/>
            <a:r>
              <a:rPr lang="en-US" sz="6000" b="1" dirty="0">
                <a:solidFill>
                  <a:srgbClr val="FFFFFF"/>
                </a:solidFill>
              </a:rPr>
              <a:t>SWOT Analysis</a:t>
            </a:r>
          </a:p>
        </p:txBody>
      </p:sp>
      <p:sp>
        <p:nvSpPr>
          <p:cNvPr id="3" name="Freeform: Shape 26">
            <a:extLst>
              <a:ext uri="{FF2B5EF4-FFF2-40B4-BE49-F238E27FC236}">
                <a16:creationId xmlns:a16="http://schemas.microsoft.com/office/drawing/2014/main" id="{37E2DF51-09E3-6BFF-A4F0-2D5B8B30E0DB}"/>
              </a:ext>
            </a:extLst>
          </p:cNvPr>
          <p:cNvSpPr>
            <a:spLocks noMove="1" noResize="1"/>
          </p:cNvSpPr>
          <p:nvPr/>
        </p:nvSpPr>
        <p:spPr>
          <a:xfrm>
            <a:off x="0" y="0"/>
            <a:ext cx="6136812" cy="5254919"/>
          </a:xfrm>
          <a:custGeom>
            <a:avLst/>
            <a:gdLst>
              <a:gd name="f0" fmla="val 10800000"/>
              <a:gd name="f1" fmla="val 5400000"/>
              <a:gd name="f2" fmla="val 180"/>
              <a:gd name="f3" fmla="val w"/>
              <a:gd name="f4" fmla="val h"/>
              <a:gd name="f5" fmla="val 0"/>
              <a:gd name="f6" fmla="val 6136816"/>
              <a:gd name="f7" fmla="val 5254922"/>
              <a:gd name="f8" fmla="val 6134892"/>
              <a:gd name="f9" fmla="val 111520"/>
              <a:gd name="f10" fmla="val 6124961"/>
              <a:gd name="f11" fmla="val 323936"/>
              <a:gd name="f12" fmla="val 6102367"/>
              <a:gd name="f13" fmla="val 538040"/>
              <a:gd name="f14" fmla="val 6066513"/>
              <a:gd name="f15" fmla="val 752995"/>
              <a:gd name="f16" fmla="val 5592281"/>
              <a:gd name="f17" fmla="val 3596146"/>
              <a:gd name="f18" fmla="val 2972232"/>
              <a:gd name="f19" fmla="val 5545369"/>
              <a:gd name="f20" fmla="val 140712"/>
              <a:gd name="f21" fmla="val 5219363"/>
              <a:gd name="f22" fmla="val 5199534"/>
              <a:gd name="f23" fmla="+- 0 0 -90"/>
              <a:gd name="f24" fmla="*/ f3 1 6136816"/>
              <a:gd name="f25" fmla="*/ f4 1 5254922"/>
              <a:gd name="f26" fmla="val f5"/>
              <a:gd name="f27" fmla="val f6"/>
              <a:gd name="f28" fmla="val f7"/>
              <a:gd name="f29" fmla="*/ f23 f0 1"/>
              <a:gd name="f30" fmla="+- f28 0 f26"/>
              <a:gd name="f31" fmla="+- f27 0 f26"/>
              <a:gd name="f32" fmla="*/ f29 1 f2"/>
              <a:gd name="f33" fmla="*/ f31 1 6136816"/>
              <a:gd name="f34" fmla="*/ f30 1 5254922"/>
              <a:gd name="f35" fmla="*/ 0 f31 1"/>
              <a:gd name="f36" fmla="*/ 0 f30 1"/>
              <a:gd name="f37" fmla="*/ 6136816 f31 1"/>
              <a:gd name="f38" fmla="*/ 6134892 f31 1"/>
              <a:gd name="f39" fmla="*/ 111520 f30 1"/>
              <a:gd name="f40" fmla="*/ 6066513 f31 1"/>
              <a:gd name="f41" fmla="*/ 752995 f30 1"/>
              <a:gd name="f42" fmla="*/ 140712 f31 1"/>
              <a:gd name="f43" fmla="*/ 5219363 f30 1"/>
              <a:gd name="f44" fmla="*/ 5199534 f30 1"/>
              <a:gd name="f45" fmla="+- f32 0 f1"/>
              <a:gd name="f46" fmla="*/ f35 1 6136816"/>
              <a:gd name="f47" fmla="*/ f36 1 5254922"/>
              <a:gd name="f48" fmla="*/ f37 1 6136816"/>
              <a:gd name="f49" fmla="*/ f38 1 6136816"/>
              <a:gd name="f50" fmla="*/ f39 1 5254922"/>
              <a:gd name="f51" fmla="*/ f40 1 6136816"/>
              <a:gd name="f52" fmla="*/ f41 1 5254922"/>
              <a:gd name="f53" fmla="*/ f42 1 6136816"/>
              <a:gd name="f54" fmla="*/ f43 1 5254922"/>
              <a:gd name="f55" fmla="*/ f44 1 5254922"/>
              <a:gd name="f56" fmla="*/ f26 1 f33"/>
              <a:gd name="f57" fmla="*/ f27 1 f33"/>
              <a:gd name="f58" fmla="*/ f26 1 f34"/>
              <a:gd name="f59" fmla="*/ f28 1 f34"/>
              <a:gd name="f60" fmla="*/ f46 1 f33"/>
              <a:gd name="f61" fmla="*/ f47 1 f34"/>
              <a:gd name="f62" fmla="*/ f48 1 f33"/>
              <a:gd name="f63" fmla="*/ f49 1 f33"/>
              <a:gd name="f64" fmla="*/ f50 1 f34"/>
              <a:gd name="f65" fmla="*/ f51 1 f33"/>
              <a:gd name="f66" fmla="*/ f52 1 f34"/>
              <a:gd name="f67" fmla="*/ f53 1 f33"/>
              <a:gd name="f68" fmla="*/ f54 1 f34"/>
              <a:gd name="f69" fmla="*/ f55 1 f34"/>
              <a:gd name="f70" fmla="*/ f56 f24 1"/>
              <a:gd name="f71" fmla="*/ f57 f24 1"/>
              <a:gd name="f72" fmla="*/ f59 f25 1"/>
              <a:gd name="f73" fmla="*/ f58 f25 1"/>
              <a:gd name="f74" fmla="*/ f60 f24 1"/>
              <a:gd name="f75" fmla="*/ f61 f25 1"/>
              <a:gd name="f76" fmla="*/ f62 f24 1"/>
              <a:gd name="f77" fmla="*/ f63 f24 1"/>
              <a:gd name="f78" fmla="*/ f64 f25 1"/>
              <a:gd name="f79" fmla="*/ f65 f24 1"/>
              <a:gd name="f80" fmla="*/ f66 f25 1"/>
              <a:gd name="f81" fmla="*/ f67 f24 1"/>
              <a:gd name="f82" fmla="*/ f68 f25 1"/>
              <a:gd name="f83" fmla="*/ f69 f25 1"/>
            </a:gdLst>
            <a:ahLst/>
            <a:cxnLst>
              <a:cxn ang="3cd4">
                <a:pos x="hc" y="t"/>
              </a:cxn>
              <a:cxn ang="0">
                <a:pos x="r" y="vc"/>
              </a:cxn>
              <a:cxn ang="cd4">
                <a:pos x="hc" y="b"/>
              </a:cxn>
              <a:cxn ang="cd2">
                <a:pos x="l" y="vc"/>
              </a:cxn>
              <a:cxn ang="f45">
                <a:pos x="f74" y="f75"/>
              </a:cxn>
              <a:cxn ang="f45">
                <a:pos x="f76" y="f75"/>
              </a:cxn>
              <a:cxn ang="f45">
                <a:pos x="f77" y="f78"/>
              </a:cxn>
              <a:cxn ang="f45">
                <a:pos x="f79" y="f80"/>
              </a:cxn>
              <a:cxn ang="f45">
                <a:pos x="f81" y="f82"/>
              </a:cxn>
              <a:cxn ang="f45">
                <a:pos x="f74" y="f83"/>
              </a:cxn>
            </a:cxnLst>
            <a:rect l="f70" t="f73" r="f71" b="f72"/>
            <a:pathLst>
              <a:path w="6136816" h="5254922">
                <a:moveTo>
                  <a:pt x="f5" y="f5"/>
                </a:moveTo>
                <a:lnTo>
                  <a:pt x="f6" y="f5"/>
                </a:lnTo>
                <a:lnTo>
                  <a:pt x="f8" y="f9"/>
                </a:lnTo>
                <a:cubicBezTo>
                  <a:pt x="f10" y="f11"/>
                  <a:pt x="f12" y="f13"/>
                  <a:pt x="f14" y="f15"/>
                </a:cubicBezTo>
                <a:cubicBezTo>
                  <a:pt x="f16" y="f17"/>
                  <a:pt x="f18" y="f19"/>
                  <a:pt x="f20" y="f21"/>
                </a:cubicBezTo>
                <a:lnTo>
                  <a:pt x="f5" y="f22"/>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Content Placeholder 16" descr="Text, whiteboard&#10;&#10;Description automatically generated">
            <a:extLst>
              <a:ext uri="{FF2B5EF4-FFF2-40B4-BE49-F238E27FC236}">
                <a16:creationId xmlns:a16="http://schemas.microsoft.com/office/drawing/2014/main" id="{416FFE6A-70BD-10B9-2686-52D817127BC4}"/>
              </a:ext>
            </a:extLst>
          </p:cNvPr>
          <p:cNvPicPr>
            <a:picLocks noGrp="1" noChangeAspect="1"/>
          </p:cNvPicPr>
          <p:nvPr>
            <p:ph idx="1"/>
          </p:nvPr>
        </p:nvPicPr>
        <p:blipFill>
          <a:blip r:embed="rId2"/>
          <a:srcRect l="27126" r="6707" b="-1"/>
          <a:stretch>
            <a:fillRect/>
          </a:stretch>
        </p:blipFill>
        <p:spPr>
          <a:xfrm>
            <a:off x="0" y="0"/>
            <a:ext cx="6181322" cy="6858000"/>
          </a:xfrm>
        </p:spPr>
      </p:pic>
      <p:sp>
        <p:nvSpPr>
          <p:cNvPr id="5" name="Content Placeholder 5">
            <a:extLst>
              <a:ext uri="{FF2B5EF4-FFF2-40B4-BE49-F238E27FC236}">
                <a16:creationId xmlns:a16="http://schemas.microsoft.com/office/drawing/2014/main" id="{FD67EB17-B3AA-26BE-88C3-752F63BBAD66}"/>
              </a:ext>
            </a:extLst>
          </p:cNvPr>
          <p:cNvSpPr txBox="1">
            <a:spLocks noGrp="1"/>
          </p:cNvSpPr>
          <p:nvPr>
            <p:ph idx="2"/>
          </p:nvPr>
        </p:nvSpPr>
        <p:spPr>
          <a:xfrm>
            <a:off x="6289160" y="2279013"/>
            <a:ext cx="5259711" cy="3375919"/>
          </a:xfrm>
        </p:spPr>
        <p:txBody>
          <a:bodyPr>
            <a:noAutofit/>
          </a:bodyPr>
          <a:lstStyle/>
          <a:p>
            <a:pPr marL="0" lvl="0" indent="0">
              <a:buNone/>
            </a:pPr>
            <a:r>
              <a:rPr lang="en-US" sz="3200" b="1" dirty="0">
                <a:solidFill>
                  <a:srgbClr val="FFFFFF"/>
                </a:solidFill>
              </a:rPr>
              <a:t>Strengths</a:t>
            </a:r>
          </a:p>
          <a:p>
            <a:pPr lvl="0"/>
            <a:r>
              <a:rPr lang="en-US" sz="3200" dirty="0">
                <a:solidFill>
                  <a:srgbClr val="FFFFFF"/>
                </a:solidFill>
              </a:rPr>
              <a:t>Hard worker</a:t>
            </a:r>
          </a:p>
          <a:p>
            <a:pPr lvl="0"/>
            <a:r>
              <a:rPr lang="en-US" sz="3200" dirty="0">
                <a:solidFill>
                  <a:srgbClr val="FFFFFF"/>
                </a:solidFill>
              </a:rPr>
              <a:t>Business minded</a:t>
            </a:r>
          </a:p>
          <a:p>
            <a:pPr lvl="0"/>
            <a:r>
              <a:rPr lang="en-US" sz="3200" dirty="0">
                <a:solidFill>
                  <a:srgbClr val="FFFFFF"/>
                </a:solidFill>
              </a:rPr>
              <a:t>Risk taker</a:t>
            </a:r>
          </a:p>
          <a:p>
            <a:pPr marL="0" lvl="0" indent="0">
              <a:buNone/>
            </a:pPr>
            <a:r>
              <a:rPr lang="en-US" sz="3200" b="1" dirty="0">
                <a:solidFill>
                  <a:srgbClr val="FFFFFF"/>
                </a:solidFill>
              </a:rPr>
              <a:t>Weaknesses</a:t>
            </a:r>
          </a:p>
          <a:p>
            <a:pPr lvl="0"/>
            <a:r>
              <a:rPr lang="en-US" sz="3200" dirty="0">
                <a:solidFill>
                  <a:srgbClr val="FFFFFF"/>
                </a:solidFill>
              </a:rPr>
              <a:t>Lack of organizational skills</a:t>
            </a:r>
          </a:p>
          <a:p>
            <a:pPr lvl="0"/>
            <a:r>
              <a:rPr lang="en-US" sz="3200" dirty="0">
                <a:solidFill>
                  <a:srgbClr val="FFFFFF"/>
                </a:solidFill>
              </a:rPr>
              <a:t>Lack of Leadership skills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3F3F3F"/>
        </a:solidFill>
        <a:effectLst/>
      </p:bgPr>
    </p:bg>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F9713FB-EACA-60CC-F021-BB880B4585D7}"/>
              </a:ext>
            </a:extLst>
          </p:cNvPr>
          <p:cNvSpPr txBox="1">
            <a:spLocks noGrp="1"/>
          </p:cNvSpPr>
          <p:nvPr>
            <p:ph type="title"/>
          </p:nvPr>
        </p:nvSpPr>
        <p:spPr>
          <a:xfrm>
            <a:off x="6289160" y="803327"/>
            <a:ext cx="5259711" cy="1325559"/>
          </a:xfrm>
        </p:spPr>
        <p:txBody>
          <a:bodyPr>
            <a:normAutofit/>
          </a:bodyPr>
          <a:lstStyle/>
          <a:p>
            <a:pPr lvl="0"/>
            <a:r>
              <a:rPr lang="en-US" sz="6000" b="1" dirty="0">
                <a:solidFill>
                  <a:srgbClr val="FFFFFF"/>
                </a:solidFill>
              </a:rPr>
              <a:t>SWOT Analysis</a:t>
            </a:r>
          </a:p>
        </p:txBody>
      </p:sp>
      <p:sp>
        <p:nvSpPr>
          <p:cNvPr id="3" name="Freeform: Shape 31">
            <a:extLst>
              <a:ext uri="{FF2B5EF4-FFF2-40B4-BE49-F238E27FC236}">
                <a16:creationId xmlns:a16="http://schemas.microsoft.com/office/drawing/2014/main" id="{0D307277-8394-D5CB-A7EC-23D5BA4A9901}"/>
              </a:ext>
            </a:extLst>
          </p:cNvPr>
          <p:cNvSpPr>
            <a:spLocks noMove="1" noResize="1"/>
          </p:cNvSpPr>
          <p:nvPr/>
        </p:nvSpPr>
        <p:spPr>
          <a:xfrm>
            <a:off x="0" y="0"/>
            <a:ext cx="6136812" cy="5254919"/>
          </a:xfrm>
          <a:custGeom>
            <a:avLst/>
            <a:gdLst>
              <a:gd name="f0" fmla="val 10800000"/>
              <a:gd name="f1" fmla="val 5400000"/>
              <a:gd name="f2" fmla="val 180"/>
              <a:gd name="f3" fmla="val w"/>
              <a:gd name="f4" fmla="val h"/>
              <a:gd name="f5" fmla="val 0"/>
              <a:gd name="f6" fmla="val 6136816"/>
              <a:gd name="f7" fmla="val 5254922"/>
              <a:gd name="f8" fmla="val 6134892"/>
              <a:gd name="f9" fmla="val 111520"/>
              <a:gd name="f10" fmla="val 6124961"/>
              <a:gd name="f11" fmla="val 323936"/>
              <a:gd name="f12" fmla="val 6102367"/>
              <a:gd name="f13" fmla="val 538040"/>
              <a:gd name="f14" fmla="val 6066513"/>
              <a:gd name="f15" fmla="val 752995"/>
              <a:gd name="f16" fmla="val 5592281"/>
              <a:gd name="f17" fmla="val 3596146"/>
              <a:gd name="f18" fmla="val 2972232"/>
              <a:gd name="f19" fmla="val 5545369"/>
              <a:gd name="f20" fmla="val 140712"/>
              <a:gd name="f21" fmla="val 5219363"/>
              <a:gd name="f22" fmla="val 5199534"/>
              <a:gd name="f23" fmla="+- 0 0 -90"/>
              <a:gd name="f24" fmla="*/ f3 1 6136816"/>
              <a:gd name="f25" fmla="*/ f4 1 5254922"/>
              <a:gd name="f26" fmla="val f5"/>
              <a:gd name="f27" fmla="val f6"/>
              <a:gd name="f28" fmla="val f7"/>
              <a:gd name="f29" fmla="*/ f23 f0 1"/>
              <a:gd name="f30" fmla="+- f28 0 f26"/>
              <a:gd name="f31" fmla="+- f27 0 f26"/>
              <a:gd name="f32" fmla="*/ f29 1 f2"/>
              <a:gd name="f33" fmla="*/ f31 1 6136816"/>
              <a:gd name="f34" fmla="*/ f30 1 5254922"/>
              <a:gd name="f35" fmla="*/ 0 f31 1"/>
              <a:gd name="f36" fmla="*/ 0 f30 1"/>
              <a:gd name="f37" fmla="*/ 6136816 f31 1"/>
              <a:gd name="f38" fmla="*/ 6134892 f31 1"/>
              <a:gd name="f39" fmla="*/ 111520 f30 1"/>
              <a:gd name="f40" fmla="*/ 6066513 f31 1"/>
              <a:gd name="f41" fmla="*/ 752995 f30 1"/>
              <a:gd name="f42" fmla="*/ 140712 f31 1"/>
              <a:gd name="f43" fmla="*/ 5219363 f30 1"/>
              <a:gd name="f44" fmla="*/ 5199534 f30 1"/>
              <a:gd name="f45" fmla="+- f32 0 f1"/>
              <a:gd name="f46" fmla="*/ f35 1 6136816"/>
              <a:gd name="f47" fmla="*/ f36 1 5254922"/>
              <a:gd name="f48" fmla="*/ f37 1 6136816"/>
              <a:gd name="f49" fmla="*/ f38 1 6136816"/>
              <a:gd name="f50" fmla="*/ f39 1 5254922"/>
              <a:gd name="f51" fmla="*/ f40 1 6136816"/>
              <a:gd name="f52" fmla="*/ f41 1 5254922"/>
              <a:gd name="f53" fmla="*/ f42 1 6136816"/>
              <a:gd name="f54" fmla="*/ f43 1 5254922"/>
              <a:gd name="f55" fmla="*/ f44 1 5254922"/>
              <a:gd name="f56" fmla="*/ f26 1 f33"/>
              <a:gd name="f57" fmla="*/ f27 1 f33"/>
              <a:gd name="f58" fmla="*/ f26 1 f34"/>
              <a:gd name="f59" fmla="*/ f28 1 f34"/>
              <a:gd name="f60" fmla="*/ f46 1 f33"/>
              <a:gd name="f61" fmla="*/ f47 1 f34"/>
              <a:gd name="f62" fmla="*/ f48 1 f33"/>
              <a:gd name="f63" fmla="*/ f49 1 f33"/>
              <a:gd name="f64" fmla="*/ f50 1 f34"/>
              <a:gd name="f65" fmla="*/ f51 1 f33"/>
              <a:gd name="f66" fmla="*/ f52 1 f34"/>
              <a:gd name="f67" fmla="*/ f53 1 f33"/>
              <a:gd name="f68" fmla="*/ f54 1 f34"/>
              <a:gd name="f69" fmla="*/ f55 1 f34"/>
              <a:gd name="f70" fmla="*/ f56 f24 1"/>
              <a:gd name="f71" fmla="*/ f57 f24 1"/>
              <a:gd name="f72" fmla="*/ f59 f25 1"/>
              <a:gd name="f73" fmla="*/ f58 f25 1"/>
              <a:gd name="f74" fmla="*/ f60 f24 1"/>
              <a:gd name="f75" fmla="*/ f61 f25 1"/>
              <a:gd name="f76" fmla="*/ f62 f24 1"/>
              <a:gd name="f77" fmla="*/ f63 f24 1"/>
              <a:gd name="f78" fmla="*/ f64 f25 1"/>
              <a:gd name="f79" fmla="*/ f65 f24 1"/>
              <a:gd name="f80" fmla="*/ f66 f25 1"/>
              <a:gd name="f81" fmla="*/ f67 f24 1"/>
              <a:gd name="f82" fmla="*/ f68 f25 1"/>
              <a:gd name="f83" fmla="*/ f69 f25 1"/>
            </a:gdLst>
            <a:ahLst/>
            <a:cxnLst>
              <a:cxn ang="3cd4">
                <a:pos x="hc" y="t"/>
              </a:cxn>
              <a:cxn ang="0">
                <a:pos x="r" y="vc"/>
              </a:cxn>
              <a:cxn ang="cd4">
                <a:pos x="hc" y="b"/>
              </a:cxn>
              <a:cxn ang="cd2">
                <a:pos x="l" y="vc"/>
              </a:cxn>
              <a:cxn ang="f45">
                <a:pos x="f74" y="f75"/>
              </a:cxn>
              <a:cxn ang="f45">
                <a:pos x="f76" y="f75"/>
              </a:cxn>
              <a:cxn ang="f45">
                <a:pos x="f77" y="f78"/>
              </a:cxn>
              <a:cxn ang="f45">
                <a:pos x="f79" y="f80"/>
              </a:cxn>
              <a:cxn ang="f45">
                <a:pos x="f81" y="f82"/>
              </a:cxn>
              <a:cxn ang="f45">
                <a:pos x="f74" y="f83"/>
              </a:cxn>
            </a:cxnLst>
            <a:rect l="f70" t="f73" r="f71" b="f72"/>
            <a:pathLst>
              <a:path w="6136816" h="5254922">
                <a:moveTo>
                  <a:pt x="f5" y="f5"/>
                </a:moveTo>
                <a:lnTo>
                  <a:pt x="f6" y="f5"/>
                </a:lnTo>
                <a:lnTo>
                  <a:pt x="f8" y="f9"/>
                </a:lnTo>
                <a:cubicBezTo>
                  <a:pt x="f10" y="f11"/>
                  <a:pt x="f12" y="f13"/>
                  <a:pt x="f14" y="f15"/>
                </a:cubicBezTo>
                <a:cubicBezTo>
                  <a:pt x="f16" y="f17"/>
                  <a:pt x="f18" y="f19"/>
                  <a:pt x="f20" y="f21"/>
                </a:cubicBezTo>
                <a:lnTo>
                  <a:pt x="f5" y="f22"/>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Content Placeholder 26" descr="Graphical user interface, text&#10;&#10;Description automatically generated">
            <a:extLst>
              <a:ext uri="{FF2B5EF4-FFF2-40B4-BE49-F238E27FC236}">
                <a16:creationId xmlns:a16="http://schemas.microsoft.com/office/drawing/2014/main" id="{D7AFBEC5-9063-3B68-B4D9-AAB3AFFD0A95}"/>
              </a:ext>
            </a:extLst>
          </p:cNvPr>
          <p:cNvPicPr>
            <a:picLocks noGrp="1" noChangeAspect="1"/>
          </p:cNvPicPr>
          <p:nvPr>
            <p:ph idx="1"/>
          </p:nvPr>
        </p:nvPicPr>
        <p:blipFill>
          <a:blip r:embed="rId2"/>
          <a:srcRect t="3317" r="-2" b="11668"/>
          <a:stretch>
            <a:fillRect/>
          </a:stretch>
        </p:blipFill>
        <p:spPr>
          <a:xfrm>
            <a:off x="0" y="0"/>
            <a:ext cx="6136812" cy="6858000"/>
          </a:xfrm>
        </p:spPr>
      </p:pic>
      <p:sp>
        <p:nvSpPr>
          <p:cNvPr id="5" name="Content Placeholder 5">
            <a:extLst>
              <a:ext uri="{FF2B5EF4-FFF2-40B4-BE49-F238E27FC236}">
                <a16:creationId xmlns:a16="http://schemas.microsoft.com/office/drawing/2014/main" id="{80061F5F-4BB8-B93F-3853-6126DA39102F}"/>
              </a:ext>
            </a:extLst>
          </p:cNvPr>
          <p:cNvSpPr txBox="1">
            <a:spLocks noGrp="1"/>
          </p:cNvSpPr>
          <p:nvPr>
            <p:ph idx="2"/>
          </p:nvPr>
        </p:nvSpPr>
        <p:spPr>
          <a:xfrm>
            <a:off x="6289160" y="2279013"/>
            <a:ext cx="5259711" cy="3200756"/>
          </a:xfrm>
        </p:spPr>
        <p:txBody>
          <a:bodyPr>
            <a:noAutofit/>
          </a:bodyPr>
          <a:lstStyle/>
          <a:p>
            <a:pPr marL="0" lvl="0" indent="0">
              <a:buNone/>
            </a:pPr>
            <a:r>
              <a:rPr lang="en-US" sz="3200" b="1" dirty="0">
                <a:solidFill>
                  <a:srgbClr val="FFFFFF"/>
                </a:solidFill>
              </a:rPr>
              <a:t>Opportunities</a:t>
            </a:r>
          </a:p>
          <a:p>
            <a:pPr lvl="0"/>
            <a:r>
              <a:rPr lang="en-US" sz="3200" dirty="0">
                <a:solidFill>
                  <a:srgbClr val="FFFFFF"/>
                </a:solidFill>
              </a:rPr>
              <a:t>Training available to learn of necessary skills</a:t>
            </a:r>
          </a:p>
          <a:p>
            <a:pPr lvl="0"/>
            <a:r>
              <a:rPr lang="en-US" sz="3200" dirty="0">
                <a:solidFill>
                  <a:srgbClr val="FFFFFF"/>
                </a:solidFill>
              </a:rPr>
              <a:t>Investing in good location for new branch</a:t>
            </a:r>
          </a:p>
          <a:p>
            <a:pPr marL="0" lvl="0" indent="0">
              <a:buNone/>
            </a:pPr>
            <a:r>
              <a:rPr lang="en-US" sz="3200" b="1" dirty="0">
                <a:solidFill>
                  <a:srgbClr val="FFFFFF"/>
                </a:solidFill>
              </a:rPr>
              <a:t>Threats</a:t>
            </a:r>
          </a:p>
          <a:p>
            <a:pPr lvl="0"/>
            <a:r>
              <a:rPr lang="en-US" sz="3200" dirty="0">
                <a:solidFill>
                  <a:srgbClr val="FFFFFF"/>
                </a:solidFill>
              </a:rPr>
              <a:t>Emerging competitors</a:t>
            </a:r>
          </a:p>
          <a:p>
            <a:pPr lvl="0"/>
            <a:r>
              <a:rPr lang="en-US" sz="3200" dirty="0">
                <a:solidFill>
                  <a:srgbClr val="FFFFFF"/>
                </a:solidFill>
              </a:rPr>
              <a:t>Bad review</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Network Technology Background">
            <a:extLst>
              <a:ext uri="{FF2B5EF4-FFF2-40B4-BE49-F238E27FC236}">
                <a16:creationId xmlns:a16="http://schemas.microsoft.com/office/drawing/2014/main" id="{45E68033-35A6-0698-3B96-534277AE84A3}"/>
              </a:ext>
            </a:extLst>
          </p:cNvPr>
          <p:cNvPicPr>
            <a:picLocks noChangeAspect="1"/>
          </p:cNvPicPr>
          <p:nvPr/>
        </p:nvPicPr>
        <p:blipFill>
          <a:blip r:embed="rId2"/>
          <a:srcRect b="3434"/>
          <a:stretch>
            <a:fillRect/>
          </a:stretch>
        </p:blipFill>
        <p:spPr>
          <a:xfrm>
            <a:off x="18" y="9"/>
            <a:ext cx="12191978" cy="6857990"/>
          </a:xfrm>
          <a:prstGeom prst="rect">
            <a:avLst/>
          </a:prstGeom>
          <a:noFill/>
          <a:ln cap="flat">
            <a:noFill/>
          </a:ln>
        </p:spPr>
      </p:pic>
      <p:sp>
        <p:nvSpPr>
          <p:cNvPr id="3" name="Title 1">
            <a:extLst>
              <a:ext uri="{FF2B5EF4-FFF2-40B4-BE49-F238E27FC236}">
                <a16:creationId xmlns:a16="http://schemas.microsoft.com/office/drawing/2014/main" id="{2CE41145-1ED2-6A36-3E68-B1CBF5CB2602}"/>
              </a:ext>
            </a:extLst>
          </p:cNvPr>
          <p:cNvSpPr txBox="1">
            <a:spLocks noGrp="1"/>
          </p:cNvSpPr>
          <p:nvPr>
            <p:ph type="title"/>
          </p:nvPr>
        </p:nvSpPr>
        <p:spPr>
          <a:xfrm>
            <a:off x="838203" y="274320"/>
            <a:ext cx="10515600" cy="1449977"/>
          </a:xfrm>
        </p:spPr>
        <p:txBody>
          <a:bodyPr anchorCtr="1"/>
          <a:lstStyle/>
          <a:p>
            <a:pPr lvl="0" algn="ctr"/>
            <a:r>
              <a:rPr lang="en-GB" sz="6000" dirty="0">
                <a:solidFill>
                  <a:srgbClr val="FFFFFF"/>
                </a:solidFill>
              </a:rPr>
              <a:t>References:</a:t>
            </a:r>
          </a:p>
        </p:txBody>
      </p:sp>
      <p:sp>
        <p:nvSpPr>
          <p:cNvPr id="7" name="Rectangle 1">
            <a:extLst>
              <a:ext uri="{FF2B5EF4-FFF2-40B4-BE49-F238E27FC236}">
                <a16:creationId xmlns:a16="http://schemas.microsoft.com/office/drawing/2014/main" id="{68F1E3A4-56A4-90CD-082D-C8A478658EB3}"/>
              </a:ext>
            </a:extLst>
          </p:cNvPr>
          <p:cNvSpPr>
            <a:spLocks noGrp="1" noChangeArrowheads="1"/>
          </p:cNvSpPr>
          <p:nvPr>
            <p:ph idx="1"/>
          </p:nvPr>
        </p:nvSpPr>
        <p:spPr bwMode="auto">
          <a:xfrm>
            <a:off x="1125583" y="2062012"/>
            <a:ext cx="9216177"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Ciapponi</a:t>
            </a:r>
            <a: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 n.d.. </a:t>
            </a:r>
            <a:r>
              <a:rPr kumimoji="0" lang="en-US" altLang="en-US" sz="2000" b="0" i="1"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EHLinsights</a:t>
            </a:r>
            <a:r>
              <a:rPr kumimoji="0" lang="en-US" altLang="en-US" sz="20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https://hospitalityinsights.ehl.edu/hotel-entrepeneur-hospitality-skills-list</a:t>
            </a:r>
            <a:b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6 August 2022].</a:t>
            </a:r>
            <a:endParaRPr kumimoji="0" lang="en-GB" altLang="en-US" sz="20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64333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AES presentation" id="{8AC5FD1D-9D70-4B15-8D23-0CE6692C94E0}" vid="{A5E099B2-14A4-4F4B-8C28-C77773648F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7" ma:contentTypeDescription="Create a new document." ma:contentTypeScope="" ma:versionID="3092008b80f6b7613b61f405559e3aaa">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97bb9376b91d2c8c68992364072e39ba"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3A4180-AD11-4AEF-97CF-3E8C24E2A0D6}">
  <ds:schemaRefs>
    <ds:schemaRef ds:uri="http://purl.org/dc/dcmitype/"/>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ec64fcab-bbc9-4804-8cc6-0a77e40cec50"/>
    <ds:schemaRef ds:uri="http://schemas.openxmlformats.org/package/2006/metadata/core-properties"/>
    <ds:schemaRef ds:uri="ab0404f2-73f1-4c8b-8b8f-e15f0c5ca697"/>
    <ds:schemaRef ds:uri="http://purl.org/dc/terms/"/>
  </ds:schemaRefs>
</ds:datastoreItem>
</file>

<file path=customXml/itemProps2.xml><?xml version="1.0" encoding="utf-8"?>
<ds:datastoreItem xmlns:ds="http://schemas.openxmlformats.org/officeDocument/2006/customXml" ds:itemID="{4D9C1036-F556-4358-8B99-32C025EA5C52}">
  <ds:schemaRefs>
    <ds:schemaRef ds:uri="http://schemas.microsoft.com/sharepoint/v3/contenttype/forms"/>
  </ds:schemaRefs>
</ds:datastoreItem>
</file>

<file path=customXml/itemProps3.xml><?xml version="1.0" encoding="utf-8"?>
<ds:datastoreItem xmlns:ds="http://schemas.openxmlformats.org/officeDocument/2006/customXml" ds:itemID="{D77D695A-6798-4337-8A2D-515579A5B0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839</TotalTime>
  <Words>618</Words>
  <Application>Microsoft Office PowerPoint</Application>
  <PresentationFormat>Widescreen</PresentationFormat>
  <Paragraphs>50</Paragraphs>
  <Slides>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Grandview Display</vt:lpstr>
      <vt:lpstr>Open Sans</vt:lpstr>
      <vt:lpstr>ProximaNova-n4</vt:lpstr>
      <vt:lpstr>Office Theme</vt:lpstr>
      <vt:lpstr>Academic and Employability Skills</vt:lpstr>
      <vt:lpstr>Outline</vt:lpstr>
      <vt:lpstr>Hotel Business owner</vt:lpstr>
      <vt:lpstr>SWOT Analysis</vt:lpstr>
      <vt:lpstr>SWOT Analysis</vt:lpstr>
      <vt:lpstr>SWOT Analysis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Jericho Mapoy (2132597)</dc:creator>
  <cp:lastModifiedBy>Jericho</cp:lastModifiedBy>
  <cp:revision>11</cp:revision>
  <dcterms:created xsi:type="dcterms:W3CDTF">2022-07-26T16:56:53Z</dcterms:created>
  <dcterms:modified xsi:type="dcterms:W3CDTF">2022-08-06T20:29:47Z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