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27"/>
  </p:notesMasterIdLst>
  <p:sldIdLst>
    <p:sldId id="437" r:id="rId3"/>
    <p:sldId id="438" r:id="rId4"/>
    <p:sldId id="458" r:id="rId5"/>
    <p:sldId id="441" r:id="rId6"/>
    <p:sldId id="442" r:id="rId7"/>
    <p:sldId id="439" r:id="rId8"/>
    <p:sldId id="443" r:id="rId9"/>
    <p:sldId id="435" r:id="rId10"/>
    <p:sldId id="445" r:id="rId11"/>
    <p:sldId id="349" r:id="rId12"/>
    <p:sldId id="447" r:id="rId13"/>
    <p:sldId id="444" r:id="rId14"/>
    <p:sldId id="446" r:id="rId15"/>
    <p:sldId id="448" r:id="rId16"/>
    <p:sldId id="449" r:id="rId17"/>
    <p:sldId id="450" r:id="rId18"/>
    <p:sldId id="451" r:id="rId19"/>
    <p:sldId id="452" r:id="rId20"/>
    <p:sldId id="454" r:id="rId21"/>
    <p:sldId id="453" r:id="rId22"/>
    <p:sldId id="455" r:id="rId23"/>
    <p:sldId id="456" r:id="rId24"/>
    <p:sldId id="457" r:id="rId25"/>
    <p:sldId id="45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09" autoAdjust="0"/>
    <p:restoredTop sz="50061" autoAdjust="0"/>
  </p:normalViewPr>
  <p:slideViewPr>
    <p:cSldViewPr snapToGrid="0" snapToObjects="1">
      <p:cViewPr varScale="1">
        <p:scale>
          <a:sx n="40" d="100"/>
          <a:sy n="40" d="100"/>
        </p:scale>
        <p:origin x="1856" y="21"/>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66" d="100"/>
          <a:sy n="66" d="100"/>
        </p:scale>
        <p:origin x="1950"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9/24/2021</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yaF0CaNuUIc"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678956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1316834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3886643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280762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2563774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3657628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3777766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3048199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3889039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0" lvl="0" indent="0">
              <a:lnSpc>
                <a:spcPct val="107000"/>
              </a:lnSpc>
              <a:spcAft>
                <a:spcPts val="800"/>
              </a:spcAft>
              <a:buFont typeface="Symbol" panose="05050102010706020507" pitchFamily="18" charset="2"/>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Pause Panopto</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Let’s watch this short video 1 about the importance of physical development and physical literacy.  Make a note of what you notice for discussion.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https://www.youtube.com/watch?v=yaF0CaNuUIc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1820254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176652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3513386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678779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1182619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4990414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16854889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Key point</a:t>
            </a:r>
            <a:r>
              <a:rPr lang="en-GB" sz="1800" dirty="0">
                <a:effectLst/>
                <a:latin typeface="Calibri" panose="020F0502020204030204" pitchFamily="34" charset="0"/>
                <a:ea typeface="Calibri" panose="020F0502020204030204" pitchFamily="34" charset="0"/>
                <a:cs typeface="Times New Roman" panose="02020603050405020304" pitchFamily="18" charset="0"/>
              </a:rPr>
              <a:t> -  For teachers, it is the same classroom management skills that are used to arrange experiences inside and outside the classroom.  Taking groups of children outside can feel a little daunting and children can behave differently at first.  It is up to you to establish the same rules and high expectations for behaviour as you would expect inside the school building, in the way learners respond to you and fellow pupils. You must transfer the expectation that learners will look after equipment as you would expect in a classroom setting.  It is highly likely that you will have to outline these expectations very clearly to learners and frequently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‘…….and STOP’</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class many times to remind them and reinforce expected behaviours.  It is worth spending time talking about expectations in the classroom before going to the hall, yard or field to teach and learn.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Your use of voice in outdoor settings needs to be different.  You will have to project it over o wider area sometimes for short communications with learners.   For points that may take longer, bring them in around you ensuring all can see and are attentive to your points.  Keep these micro-teaching episodes brief – consider providing a visual model (using learners or you, adults and learners) of what you want learners to achieve.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Few teachers are instantly comfortable with each Area of Learning and Experience.  For the majority, there are areas where there is a path to be followed from initial discomfort and uncertainty, towards increased subject knowledge and greater comfort and personal enjoyment from teaching this subject.  Wherever you identify yourself on this continuum, a positive outlook will nurture a ‘growth mindset’ towards the possibility that you all can become effective delivers of purposeful and enjoyable physical development experiences for all.</a:t>
            </a:r>
          </a:p>
          <a:p>
            <a:endParaRPr lang="en-GB" dirty="0"/>
          </a:p>
          <a:p>
            <a:pPr>
              <a:lnSpc>
                <a:spcPct val="115000"/>
              </a:lnSpc>
              <a:spcBef>
                <a:spcPts val="500"/>
              </a:spcBef>
              <a:spcAft>
                <a:spcPts val="1000"/>
              </a:spcAft>
            </a:pP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Pwynt</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allweddol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 </a:t>
            </a:r>
            <a:endParaRPr lang="en-GB" sz="1800" dirty="0">
              <a:effectLst/>
              <a:latin typeface="Calibri Light" panose="020F0302020204030204" pitchFamily="34" charset="0"/>
              <a:ea typeface="SimSun" panose="02010600030101010101" pitchFamily="2" charset="-122"/>
              <a:cs typeface="Times New Roman" panose="02020603050405020304" pitchFamily="18" charset="0"/>
            </a:endParaRPr>
          </a:p>
          <a:p>
            <a:pPr>
              <a:lnSpc>
                <a:spcPct val="115000"/>
              </a:lnSpc>
              <a:spcBef>
                <a:spcPts val="500"/>
              </a:spcBef>
              <a:spcAft>
                <a:spcPts val="1000"/>
              </a:spcAft>
            </a:pP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I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athrawon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un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sgiliau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rheoli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ystafell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ddosbarth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ddefnyddir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drefnu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profiadau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mewn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allan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ystafell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ddosbarth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Gall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mynd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â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grwpiau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blant</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allan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deimlo</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ychydig</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frawychus</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gall plant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ymddwyn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wahanol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dechrau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Chi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benderfynu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sefydlu'r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un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rheolau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disgwyliadau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uchel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gyfer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ymddygiad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ag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byddech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chi'n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ddisgwyl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mewn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adeilad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ysgol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ffordd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mae</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dysgwyr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ymateb</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chi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cyd-ddisgyblion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Rhaid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chi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drosglwyddo'r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disgwyliad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dysgwyr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gofalu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am offer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fel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byddech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chi'n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ddisgwyl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mewn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ystafell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ddosbarth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Mae’n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debygol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rhaid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ichi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amlinellu’r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disgwyliadau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hyn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glir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ddysgwyr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ac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aml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STOPio’r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dosbarth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lawer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gwaith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i’w</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hatgoffa</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ac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atgyfnerthu’r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ymddygiadau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disgwyliedig</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Mae'n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werth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treulio</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amser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siarad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am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ddisgwyliadau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ystafell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ddosbarth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mynd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neuadd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iard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neu'r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cae</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addysgu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dysgu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a:t>
            </a:r>
            <a:br>
              <a:rPr lang="en-GB" sz="1800" b="1" dirty="0">
                <a:effectLst/>
                <a:latin typeface="Calibri Light" panose="020F0302020204030204" pitchFamily="34" charset="0"/>
                <a:ea typeface="SimSun" panose="02010600030101010101" pitchFamily="2" charset="-122"/>
                <a:cs typeface="Times New Roman" panose="02020603050405020304" pitchFamily="18" charset="0"/>
              </a:rPr>
            </a:b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Mae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angen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defnydd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lais</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mewn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lleoliadau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agored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fod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wahanol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rhaid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chi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daflu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dros</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ardal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ehangach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weithiau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gyfer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cyfathrebu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â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dysgwyr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gyfer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pwyntiau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allai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gymryd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mwy</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amser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dewch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â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nhw</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o'ch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cwmpas</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gan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sicrhau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bod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pawb</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gallu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gweld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chlywed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eich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pwyntiau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ac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bod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talu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sylw</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iddynt</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Cadwch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penodau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meicro-addysgu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hyn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gryno</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ystyriwch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ddarparu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model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gweledol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gan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ddefnyddio</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dysgwyr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neu chi, neu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oedolion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dysgwyr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o'r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hyn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rydych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chi am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ddysgwyr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gyflawni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modelu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a:t>
            </a:r>
            <a:br>
              <a:rPr lang="en-GB" sz="1800" dirty="0">
                <a:effectLst/>
                <a:latin typeface="Arial" panose="020B0604020202020204" pitchFamily="34" charset="0"/>
                <a:ea typeface="SimSun" panose="02010600030101010101" pitchFamily="2" charset="-122"/>
                <a:cs typeface="Times New Roman" panose="02020603050405020304" pitchFamily="18" charset="0"/>
              </a:rPr>
            </a:br>
            <a:br>
              <a:rPr lang="en-GB" sz="1800" dirty="0">
                <a:effectLst/>
                <a:latin typeface="Arial" panose="020B0604020202020204" pitchFamily="34" charset="0"/>
                <a:ea typeface="SimSun" panose="02010600030101010101" pitchFamily="2" charset="-122"/>
                <a:cs typeface="Times New Roman" panose="02020603050405020304" pitchFamily="18" charset="0"/>
              </a:rPr>
            </a:b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Ychydig</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athrawon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sy'n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gyffyrddus</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unwaith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â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phob</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Maes</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Dysgu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Phrofiad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mwyafrif</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mae</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feysydd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lle</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mae</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llwybr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i'w</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ddilyn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anghysur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ac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ansicrwydd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cychwynnol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tuag</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fwy</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wybodaeth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bwnc</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mwy</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gysur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mwynhad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personol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ddysgu'r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pwnc</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hwn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Lle</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bynnag</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byddwch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nodi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eich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hun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ar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continwwm</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hwn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rhagolwg</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cadarnhaol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meithrin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meddylfryd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twf</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tuag</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posibilrwydd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y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gallwch</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chi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ddod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yn</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gyflwyniadau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effeithiol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o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brofiadau</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datblygiad</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corfforol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pwrpasol</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difyr</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i</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1800" b="1" dirty="0" err="1">
                <a:effectLst/>
                <a:latin typeface="Calibri Light" panose="020F0302020204030204" pitchFamily="34" charset="0"/>
                <a:ea typeface="SimSun" panose="02010600030101010101" pitchFamily="2" charset="-122"/>
                <a:cs typeface="Times New Roman" panose="02020603050405020304" pitchFamily="18" charset="0"/>
              </a:rPr>
              <a:t>bawb</a:t>
            </a:r>
            <a:r>
              <a:rPr lang="en-GB" sz="1800" b="1" dirty="0">
                <a:effectLst/>
                <a:latin typeface="Calibri Light" panose="020F0302020204030204" pitchFamily="34" charset="0"/>
                <a:ea typeface="SimSun" panose="02010600030101010101" pitchFamily="2" charset="-122"/>
                <a:cs typeface="Times New Roman" panose="02020603050405020304" pitchFamily="18" charset="0"/>
              </a:rPr>
              <a:t>.</a:t>
            </a:r>
            <a:endParaRPr lang="en-GB" sz="1800" dirty="0">
              <a:effectLst/>
              <a:latin typeface="Calibri Light" panose="020F0302020204030204" pitchFamily="34"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4044457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28650" y="1825625"/>
            <a:ext cx="78867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Vertical Title 1"/>
          <p:cNvSpPr>
            <a:spLocks noGrp="1"/>
          </p:cNvSpPr>
          <p:nvPr>
            <p:ph type="title" orient="vert"/>
          </p:nvPr>
        </p:nvSpPr>
        <p:spPr>
          <a:xfrm>
            <a:off x="6543675" y="365125"/>
            <a:ext cx="1971675"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28650" y="365125"/>
            <a:ext cx="5800725"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9/24/2021</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9/24/2021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9/24/2021</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0.PNG"/><Relationship Id="rId7"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3.jfif"/><Relationship Id="rId5" Type="http://schemas.openxmlformats.org/officeDocument/2006/relationships/image" Target="../media/image12.jfif"/><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youtube.com/watch?v=yaF0CaNuUIc"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uE0cYB-9UYw"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youtube.com/watch?v=UBPzn3J7NaQ"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9.jfif"/></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6g-Lh_z5JBI"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g"/><Relationship Id="rId7" Type="http://schemas.openxmlformats.org/officeDocument/2006/relationships/image" Target="../media/image27.jfif"/><Relationship Id="rId2" Type="http://schemas.openxmlformats.org/officeDocument/2006/relationships/image" Target="../media/image22.jfif"/><Relationship Id="rId1" Type="http://schemas.openxmlformats.org/officeDocument/2006/relationships/slideLayout" Target="../slideLayouts/slideLayout4.xml"/><Relationship Id="rId6" Type="http://schemas.openxmlformats.org/officeDocument/2006/relationships/image" Target="../media/image26.jpg"/><Relationship Id="rId5" Type="http://schemas.openxmlformats.org/officeDocument/2006/relationships/image" Target="../media/image25.jpeg"/><Relationship Id="rId4" Type="http://schemas.openxmlformats.org/officeDocument/2006/relationships/image" Target="../media/image24.jpg"/></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913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7FCEA4-ABDE-4DEB-92DD-16753AB794BA}"/>
              </a:ext>
            </a:extLst>
          </p:cNvPr>
          <p:cNvSpPr>
            <a:spLocks noGrp="1"/>
          </p:cNvSpPr>
          <p:nvPr>
            <p:ph type="title"/>
          </p:nvPr>
        </p:nvSpPr>
        <p:spPr>
          <a:xfrm>
            <a:off x="554222" y="14252"/>
            <a:ext cx="7886700" cy="1325563"/>
          </a:xfrm>
        </p:spPr>
        <p:txBody>
          <a:bodyPr>
            <a:normAutofit/>
          </a:bodyPr>
          <a:lstStyle/>
          <a:p>
            <a:r>
              <a:rPr lang="en-GB" sz="3200" dirty="0"/>
              <a:t>ECAD6007 </a:t>
            </a:r>
            <a:r>
              <a:rPr lang="en-GB" sz="3200" dirty="0" err="1"/>
              <a:t>Llythrennedd</a:t>
            </a:r>
            <a:r>
              <a:rPr lang="en-GB" sz="3200" dirty="0"/>
              <a:t> </a:t>
            </a:r>
            <a:r>
              <a:rPr lang="en-GB" sz="3200" dirty="0" err="1"/>
              <a:t>Corfforol</a:t>
            </a:r>
            <a:r>
              <a:rPr lang="en-GB" sz="3200" dirty="0"/>
              <a:t> (</a:t>
            </a:r>
            <a:r>
              <a:rPr lang="en-GB" sz="3200" dirty="0" err="1"/>
              <a:t>Cynradd</a:t>
            </a:r>
            <a:r>
              <a:rPr lang="en-GB" sz="3200" dirty="0"/>
              <a:t>)/ Physical Literacy (Primary)</a:t>
            </a:r>
          </a:p>
        </p:txBody>
      </p:sp>
      <p:pic>
        <p:nvPicPr>
          <p:cNvPr id="7" name="Content Placeholder 6" descr="A picture containing text, newspaper, screenshot&#10;&#10;Description automatically generated">
            <a:extLst>
              <a:ext uri="{FF2B5EF4-FFF2-40B4-BE49-F238E27FC236}">
                <a16:creationId xmlns:a16="http://schemas.microsoft.com/office/drawing/2014/main" id="{2EEBFDA9-D271-472D-A5A6-36B5B3080B29}"/>
              </a:ext>
            </a:extLst>
          </p:cNvPr>
          <p:cNvPicPr>
            <a:picLocks noGrp="1" noChangeAspect="1"/>
          </p:cNvPicPr>
          <p:nvPr>
            <p:ph sz="half" idx="1"/>
          </p:nvPr>
        </p:nvPicPr>
        <p:blipFill>
          <a:blip r:embed="rId3"/>
          <a:stretch>
            <a:fillRect/>
          </a:stretch>
        </p:blipFill>
        <p:spPr>
          <a:xfrm>
            <a:off x="4853935" y="1339815"/>
            <a:ext cx="3666732" cy="4265804"/>
          </a:xfrm>
        </p:spPr>
      </p:pic>
      <p:sp>
        <p:nvSpPr>
          <p:cNvPr id="8" name="TextBox 7">
            <a:extLst>
              <a:ext uri="{FF2B5EF4-FFF2-40B4-BE49-F238E27FC236}">
                <a16:creationId xmlns:a16="http://schemas.microsoft.com/office/drawing/2014/main" id="{0B796F39-4BC9-4F42-8087-A183215C7E00}"/>
              </a:ext>
            </a:extLst>
          </p:cNvPr>
          <p:cNvSpPr txBox="1"/>
          <p:nvPr/>
        </p:nvSpPr>
        <p:spPr>
          <a:xfrm>
            <a:off x="808074" y="4906926"/>
            <a:ext cx="3264196" cy="646331"/>
          </a:xfrm>
          <a:prstGeom prst="rect">
            <a:avLst/>
          </a:prstGeom>
          <a:noFill/>
        </p:spPr>
        <p:txBody>
          <a:bodyPr wrap="square" rtlCol="0">
            <a:spAutoFit/>
          </a:bodyPr>
          <a:lstStyle/>
          <a:p>
            <a:r>
              <a:rPr lang="en-GB" dirty="0"/>
              <a:t>Iwan Ellis-Williams</a:t>
            </a:r>
          </a:p>
          <a:p>
            <a:r>
              <a:rPr lang="en-GB" dirty="0"/>
              <a:t>Medi / September 2021</a:t>
            </a:r>
          </a:p>
        </p:txBody>
      </p:sp>
      <p:pic>
        <p:nvPicPr>
          <p:cNvPr id="10" name="Picture 9" descr="Graphical user interface, text, application&#10;&#10;Description automatically generated">
            <a:extLst>
              <a:ext uri="{FF2B5EF4-FFF2-40B4-BE49-F238E27FC236}">
                <a16:creationId xmlns:a16="http://schemas.microsoft.com/office/drawing/2014/main" id="{B5A5879D-E861-4051-B4CA-A07A9962AB59}"/>
              </a:ext>
            </a:extLst>
          </p:cNvPr>
          <p:cNvPicPr>
            <a:picLocks noChangeAspect="1"/>
          </p:cNvPicPr>
          <p:nvPr/>
        </p:nvPicPr>
        <p:blipFill>
          <a:blip r:embed="rId4"/>
          <a:stretch>
            <a:fillRect/>
          </a:stretch>
        </p:blipFill>
        <p:spPr>
          <a:xfrm>
            <a:off x="235245" y="1238693"/>
            <a:ext cx="4432447" cy="3721395"/>
          </a:xfrm>
          <a:prstGeom prst="rect">
            <a:avLst/>
          </a:prstGeom>
        </p:spPr>
      </p:pic>
    </p:spTree>
    <p:extLst>
      <p:ext uri="{BB962C8B-B14F-4D97-AF65-F5344CB8AC3E}">
        <p14:creationId xmlns:p14="http://schemas.microsoft.com/office/powerpoint/2010/main" val="163516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AA62E-A999-4096-BFB4-80C8D6BBC14E}"/>
              </a:ext>
            </a:extLst>
          </p:cNvPr>
          <p:cNvSpPr>
            <a:spLocks noGrp="1"/>
          </p:cNvSpPr>
          <p:nvPr>
            <p:ph type="title"/>
          </p:nvPr>
        </p:nvSpPr>
        <p:spPr/>
        <p:txBody>
          <a:bodyPr/>
          <a:lstStyle/>
          <a:p>
            <a:r>
              <a:rPr lang="en-GB" dirty="0"/>
              <a:t>(SIB)Plant a </a:t>
            </a:r>
            <a:r>
              <a:rPr lang="en-GB" dirty="0" err="1"/>
              <a:t>phobl</a:t>
            </a:r>
            <a:r>
              <a:rPr lang="en-GB" dirty="0"/>
              <a:t> </a:t>
            </a:r>
            <a:r>
              <a:rPr lang="en-GB" dirty="0" err="1"/>
              <a:t>ifanc</a:t>
            </a:r>
            <a:r>
              <a:rPr lang="en-GB" dirty="0"/>
              <a:t> / (WHO) Children and young people</a:t>
            </a:r>
          </a:p>
        </p:txBody>
      </p:sp>
      <p:sp>
        <p:nvSpPr>
          <p:cNvPr id="3" name="Content Placeholder 2">
            <a:extLst>
              <a:ext uri="{FF2B5EF4-FFF2-40B4-BE49-F238E27FC236}">
                <a16:creationId xmlns:a16="http://schemas.microsoft.com/office/drawing/2014/main" id="{89D14D89-3366-41E1-AED2-96BC38E00945}"/>
              </a:ext>
            </a:extLst>
          </p:cNvPr>
          <p:cNvSpPr>
            <a:spLocks noGrp="1"/>
          </p:cNvSpPr>
          <p:nvPr>
            <p:ph sz="half" idx="1"/>
          </p:nvPr>
        </p:nvSpPr>
        <p:spPr>
          <a:xfrm>
            <a:off x="628650" y="4446165"/>
            <a:ext cx="3886200" cy="1160551"/>
          </a:xfrm>
        </p:spPr>
        <p:txBody>
          <a:bodyPr/>
          <a:lstStyle/>
          <a:p>
            <a:endParaRPr lang="en-GB" dirty="0"/>
          </a:p>
        </p:txBody>
      </p:sp>
      <p:pic>
        <p:nvPicPr>
          <p:cNvPr id="6" name="Content Placeholder 5" descr="A picture containing text, indoor, screenshot&#10;&#10;Description automatically generated">
            <a:extLst>
              <a:ext uri="{FF2B5EF4-FFF2-40B4-BE49-F238E27FC236}">
                <a16:creationId xmlns:a16="http://schemas.microsoft.com/office/drawing/2014/main" id="{A68AFE09-E733-4D16-B39A-919C0E3F5FFE}"/>
              </a:ext>
            </a:extLst>
          </p:cNvPr>
          <p:cNvPicPr>
            <a:picLocks noGrp="1" noChangeAspect="1"/>
          </p:cNvPicPr>
          <p:nvPr>
            <p:ph sz="half" idx="2"/>
          </p:nvPr>
        </p:nvPicPr>
        <p:blipFill>
          <a:blip r:embed="rId2"/>
          <a:stretch>
            <a:fillRect/>
          </a:stretch>
        </p:blipFill>
        <p:spPr>
          <a:xfrm>
            <a:off x="41966" y="2126233"/>
            <a:ext cx="9102034" cy="1967442"/>
          </a:xfrm>
        </p:spPr>
      </p:pic>
    </p:spTree>
    <p:extLst>
      <p:ext uri="{BB962C8B-B14F-4D97-AF65-F5344CB8AC3E}">
        <p14:creationId xmlns:p14="http://schemas.microsoft.com/office/powerpoint/2010/main" val="191539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6FBFCA4-0B99-47AE-92EE-A2E94CC7F86A}"/>
              </a:ext>
            </a:extLst>
          </p:cNvPr>
          <p:cNvSpPr>
            <a:spLocks noGrp="1"/>
          </p:cNvSpPr>
          <p:nvPr>
            <p:ph type="title"/>
          </p:nvPr>
        </p:nvSpPr>
        <p:spPr>
          <a:xfrm>
            <a:off x="628650" y="620742"/>
            <a:ext cx="7886700" cy="1325563"/>
          </a:xfrm>
        </p:spPr>
        <p:txBody>
          <a:bodyPr>
            <a:normAutofit/>
          </a:bodyPr>
          <a:lstStyle/>
          <a:p>
            <a:r>
              <a:rPr lang="en-GB">
                <a:solidFill>
                  <a:srgbClr val="FFFFFF"/>
                </a:solidFill>
              </a:rPr>
              <a:t>Cyflwyniad / Introduction</a:t>
            </a:r>
          </a:p>
        </p:txBody>
      </p:sp>
      <p:cxnSp>
        <p:nvCxnSpPr>
          <p:cNvPr id="14" name="Straight Connector 13">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3B8E7A75-2F9A-47E9-837D-F135D280B445}"/>
              </a:ext>
            </a:extLst>
          </p:cNvPr>
          <p:cNvSpPr>
            <a:spLocks noGrp="1"/>
          </p:cNvSpPr>
          <p:nvPr>
            <p:ph sz="half" idx="1"/>
          </p:nvPr>
        </p:nvSpPr>
        <p:spPr>
          <a:xfrm>
            <a:off x="628650" y="2266345"/>
            <a:ext cx="3823335" cy="3910617"/>
          </a:xfrm>
        </p:spPr>
        <p:txBody>
          <a:bodyPr>
            <a:normAutofit/>
          </a:bodyPr>
          <a:lstStyle/>
          <a:p>
            <a:pPr marL="0" indent="0">
              <a:buNone/>
            </a:pPr>
            <a:r>
              <a:rPr lang="en-GB" sz="2100">
                <a:solidFill>
                  <a:srgbClr val="FFFFFF"/>
                </a:solidFill>
                <a:effectLst/>
                <a:latin typeface="Calibri" panose="020F0502020204030204" pitchFamily="34" charset="0"/>
                <a:ea typeface="SimSun" panose="02010600030101010101" pitchFamily="2" charset="-122"/>
                <a:cs typeface="Calibri" panose="020F0502020204030204" pitchFamily="34" charset="0"/>
              </a:rPr>
              <a:t>Cyflwyniad </a:t>
            </a:r>
            <a:r>
              <a:rPr lang="en-GB" sz="2100">
                <a:solidFill>
                  <a:srgbClr val="FFFFFF"/>
                </a:solidFill>
                <a:latin typeface="Calibri" panose="020F0502020204030204" pitchFamily="34" charset="0"/>
                <a:ea typeface="SimSun" panose="02010600030101010101" pitchFamily="2" charset="-122"/>
                <a:cs typeface="Calibri" panose="020F0502020204030204" pitchFamily="34" charset="0"/>
              </a:rPr>
              <a:t>at</a:t>
            </a:r>
            <a:r>
              <a:rPr lang="en-GB" sz="2100">
                <a:solidFill>
                  <a:srgbClr val="FFFFFF"/>
                </a:solidFill>
                <a:effectLst/>
                <a:latin typeface="Calibri" panose="020F0502020204030204" pitchFamily="34" charset="0"/>
                <a:ea typeface="SimSun" panose="02010600030101010101" pitchFamily="2" charset="-122"/>
                <a:cs typeface="Calibri" panose="020F0502020204030204" pitchFamily="34" charset="0"/>
              </a:rPr>
              <a:t> fanteision, a heriau cefnogi datblygiad corfforol plant a phobl ifanc fel rhan annatod o'u datblygiad cyfannol. Rydym hefyd yn archwilio rhai technegau a strategaethau ar gyfer profiadau addysgu a chynllunio mewn ffordd gynhwysol sy'n cyfrannu'n gadarnhaol at ddatblygiad pob dysgwr.</a:t>
            </a:r>
          </a:p>
          <a:p>
            <a:endParaRPr lang="en-GB" sz="2100">
              <a:solidFill>
                <a:srgbClr val="FFFFFF"/>
              </a:solidFill>
            </a:endParaRPr>
          </a:p>
        </p:txBody>
      </p:sp>
      <p:sp>
        <p:nvSpPr>
          <p:cNvPr id="7" name="Rectangle 1">
            <a:extLst>
              <a:ext uri="{FF2B5EF4-FFF2-40B4-BE49-F238E27FC236}">
                <a16:creationId xmlns:a16="http://schemas.microsoft.com/office/drawing/2014/main" id="{834B45F2-D90C-4852-B689-85240AB6149F}"/>
              </a:ext>
            </a:extLst>
          </p:cNvPr>
          <p:cNvSpPr>
            <a:spLocks noGrp="1" noChangeArrowheads="1"/>
          </p:cNvSpPr>
          <p:nvPr>
            <p:ph sz="half" idx="2"/>
          </p:nvPr>
        </p:nvSpPr>
        <p:spPr bwMode="auto">
          <a:xfrm>
            <a:off x="4692015" y="2266345"/>
            <a:ext cx="3823335" cy="391061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100" b="0"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Times New Roman" panose="02020603050405020304" pitchFamily="18" charset="0"/>
              </a:rPr>
              <a:t>An introduction to the benefits, and challenges of supporting </a:t>
            </a:r>
          </a:p>
          <a:p>
            <a:pPr marL="0" marR="0" lvl="0" indent="0" defTabSz="914400" rtl="0" eaLnBrk="0" fontAlgn="base" latinLnBrk="0" hangingPunct="0">
              <a:spcBef>
                <a:spcPct val="0"/>
              </a:spcBef>
              <a:spcAft>
                <a:spcPts val="600"/>
              </a:spcAft>
              <a:buClrTx/>
              <a:buSzTx/>
              <a:buFontTx/>
              <a:buNone/>
              <a:tabLst/>
            </a:pPr>
            <a:r>
              <a:rPr kumimoji="0" lang="en-US" altLang="en-US" sz="2100" b="0"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Times New Roman" panose="02020603050405020304" pitchFamily="18" charset="0"/>
              </a:rPr>
              <a:t>the physical development of children and young people as an integral part of their holistic development. We also examine some techniques and strategies for teaching and planning experiences in an inclusive way that contributes positively to the development of all learners.  </a:t>
            </a:r>
            <a:endParaRPr kumimoji="0" lang="en-US" altLang="en-US" sz="2100" b="0" i="0" u="none" strike="noStrike" cap="none" normalizeH="0" baseline="0">
              <a:ln>
                <a:noFill/>
              </a:ln>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229134830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46F1-6AE5-4AE6-B9ED-D5CEF617D593}"/>
              </a:ext>
            </a:extLst>
          </p:cNvPr>
          <p:cNvSpPr>
            <a:spLocks noGrp="1"/>
          </p:cNvSpPr>
          <p:nvPr>
            <p:ph type="title"/>
          </p:nvPr>
        </p:nvSpPr>
        <p:spPr/>
        <p:txBody>
          <a:bodyPr/>
          <a:lstStyle/>
          <a:p>
            <a:r>
              <a:rPr lang="en-GB" dirty="0" err="1"/>
              <a:t>Yn</a:t>
            </a:r>
            <a:r>
              <a:rPr lang="en-GB" dirty="0"/>
              <a:t> </a:t>
            </a:r>
            <a:r>
              <a:rPr lang="en-GB" dirty="0" err="1"/>
              <a:t>wahanol</a:t>
            </a:r>
            <a:r>
              <a:rPr lang="en-GB" dirty="0"/>
              <a:t> a </a:t>
            </a:r>
            <a:r>
              <a:rPr lang="en-GB" dirty="0" err="1"/>
              <a:t>chyfartal</a:t>
            </a:r>
            <a:r>
              <a:rPr lang="en-GB" dirty="0"/>
              <a:t> / Different and equal</a:t>
            </a:r>
          </a:p>
        </p:txBody>
      </p:sp>
      <p:pic>
        <p:nvPicPr>
          <p:cNvPr id="6" name="Content Placeholder 5" descr="A close-up of a logo&#10;&#10;Description automatically generated with low confidence">
            <a:extLst>
              <a:ext uri="{FF2B5EF4-FFF2-40B4-BE49-F238E27FC236}">
                <a16:creationId xmlns:a16="http://schemas.microsoft.com/office/drawing/2014/main" id="{CEC5BCB9-CAEE-413E-8156-E33446A027E2}"/>
              </a:ext>
            </a:extLst>
          </p:cNvPr>
          <p:cNvPicPr>
            <a:picLocks noGrp="1" noChangeAspect="1"/>
          </p:cNvPicPr>
          <p:nvPr>
            <p:ph sz="half" idx="1"/>
          </p:nvPr>
        </p:nvPicPr>
        <p:blipFill>
          <a:blip r:embed="rId3"/>
          <a:stretch>
            <a:fillRect/>
          </a:stretch>
        </p:blipFill>
        <p:spPr>
          <a:xfrm>
            <a:off x="2443319" y="1690689"/>
            <a:ext cx="3793123" cy="3793123"/>
          </a:xfrm>
        </p:spPr>
      </p:pic>
      <p:sp>
        <p:nvSpPr>
          <p:cNvPr id="4" name="Content Placeholder 3">
            <a:extLst>
              <a:ext uri="{FF2B5EF4-FFF2-40B4-BE49-F238E27FC236}">
                <a16:creationId xmlns:a16="http://schemas.microsoft.com/office/drawing/2014/main" id="{DF9731DA-F7B5-49DA-A723-3138A29492BA}"/>
              </a:ext>
            </a:extLst>
          </p:cNvPr>
          <p:cNvSpPr>
            <a:spLocks noGrp="1"/>
          </p:cNvSpPr>
          <p:nvPr>
            <p:ph sz="half" idx="2"/>
          </p:nvPr>
        </p:nvSpPr>
        <p:spPr>
          <a:xfrm>
            <a:off x="6328610" y="1825625"/>
            <a:ext cx="2186739" cy="3781091"/>
          </a:xfrm>
        </p:spPr>
        <p:txBody>
          <a:bodyPr/>
          <a:lstStyle/>
          <a:p>
            <a:pPr marL="0" indent="0">
              <a:buNone/>
            </a:pPr>
            <a:endParaRPr lang="en-GB" dirty="0">
              <a:solidFill>
                <a:srgbClr val="FF0000"/>
              </a:solidFill>
            </a:endParaRPr>
          </a:p>
        </p:txBody>
      </p:sp>
    </p:spTree>
    <p:extLst>
      <p:ext uri="{BB962C8B-B14F-4D97-AF65-F5344CB8AC3E}">
        <p14:creationId xmlns:p14="http://schemas.microsoft.com/office/powerpoint/2010/main" val="2154704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BD4BA0-5E13-4403-B4A7-40DF3A018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22F0806-F5D8-4CCD-A924-6CC3D7BB26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4" name="Freeform 5">
              <a:extLst>
                <a:ext uri="{FF2B5EF4-FFF2-40B4-BE49-F238E27FC236}">
                  <a16:creationId xmlns:a16="http://schemas.microsoft.com/office/drawing/2014/main" id="{C48C9CA8-31F2-4E7F-B5F8-52BB1996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C590ED89-E9C6-402B-8700-DCDA6695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a16="http://schemas.microsoft.com/office/drawing/2014/main" id="{1A6861F9-7385-40F8-BA83-B8DFF7F3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D41F8744-72EA-46E8-ABFE-852031D4A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a16="http://schemas.microsoft.com/office/drawing/2014/main" id="{9F0E0968-3DB0-43C4-8318-A6D9119D4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33CE9E31-D43C-454C-BFBE-C030D98E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a16="http://schemas.microsoft.com/office/drawing/2014/main" id="{3927A156-CD49-44E3-BA78-CE0AA0250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2B83C26B-3353-4E6D-86D4-9461A7A86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a16="http://schemas.microsoft.com/office/drawing/2014/main" id="{2FB70090-1FB7-4335-9B1E-1E7EC6A2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B862257F-455F-4E18-A480-B22E8EFE1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3C9DF0C4-8430-481B-B3E7-B8F79BC0F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91D50B8E-D94F-4944-9FD2-08DD35E29B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9B0A066C-DC3D-4E53-AC63-00DF45416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D2D040EF-76C0-496D-8C72-9DB143C3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15FC8221-21EA-4D83-809B-108B7E0C5B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5A181F7D-35FA-49F3-8BCB-5D7250BA4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188DFD0A-AECC-43FC-B06B-D2A8A2EB9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1769DE60-D3FA-40D0-96A4-6BEAD0C3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18E5EA87-065F-44FB-B99A-484483E31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6" name="Content Placeholder 5" descr="A picture containing person, road, sport, bicycle&#10;&#10;Description automatically generated">
            <a:extLst>
              <a:ext uri="{FF2B5EF4-FFF2-40B4-BE49-F238E27FC236}">
                <a16:creationId xmlns:a16="http://schemas.microsoft.com/office/drawing/2014/main" id="{6686B386-29A0-4876-B50A-3B24DC8BA3B6}"/>
              </a:ext>
            </a:extLst>
          </p:cNvPr>
          <p:cNvPicPr>
            <a:picLocks noGrp="1" noChangeAspect="1"/>
          </p:cNvPicPr>
          <p:nvPr>
            <p:ph sz="half" idx="1"/>
          </p:nvPr>
        </p:nvPicPr>
        <p:blipFill rotWithShape="1">
          <a:blip r:embed="rId3"/>
          <a:srcRect l="21651" r="14553" b="-1"/>
          <a:stretch/>
        </p:blipFill>
        <p:spPr>
          <a:xfrm>
            <a:off x="20" y="10"/>
            <a:ext cx="9141694" cy="5696067"/>
          </a:xfrm>
          <a:custGeom>
            <a:avLst/>
            <a:gdLst/>
            <a:ahLst/>
            <a:cxnLst/>
            <a:rect l="l" t="t" r="r" b="b"/>
            <a:pathLst>
              <a:path w="12188952" h="5696077">
                <a:moveTo>
                  <a:pt x="0" y="0"/>
                </a:moveTo>
                <a:lnTo>
                  <a:pt x="12188952" y="0"/>
                </a:lnTo>
                <a:lnTo>
                  <a:pt x="12188952" y="4710335"/>
                </a:lnTo>
                <a:lnTo>
                  <a:pt x="12113803" y="4718295"/>
                </a:lnTo>
                <a:cubicBezTo>
                  <a:pt x="10139508" y="4916244"/>
                  <a:pt x="8237152" y="5009247"/>
                  <a:pt x="6753597" y="5041852"/>
                </a:cubicBezTo>
                <a:cubicBezTo>
                  <a:pt x="4940362" y="5081701"/>
                  <a:pt x="2657278" y="5062371"/>
                  <a:pt x="400746" y="4870509"/>
                </a:cubicBezTo>
                <a:lnTo>
                  <a:pt x="3700" y="4833875"/>
                </a:lnTo>
                <a:lnTo>
                  <a:pt x="3700" y="5696077"/>
                </a:lnTo>
                <a:lnTo>
                  <a:pt x="0" y="5696077"/>
                </a:lnTo>
                <a:close/>
              </a:path>
            </a:pathLst>
          </a:custGeom>
        </p:spPr>
      </p:pic>
      <p:sp>
        <p:nvSpPr>
          <p:cNvPr id="2" name="Title 1">
            <a:extLst>
              <a:ext uri="{FF2B5EF4-FFF2-40B4-BE49-F238E27FC236}">
                <a16:creationId xmlns:a16="http://schemas.microsoft.com/office/drawing/2014/main" id="{0C98DE47-AD2B-4811-B989-47F2052613F3}"/>
              </a:ext>
            </a:extLst>
          </p:cNvPr>
          <p:cNvSpPr>
            <a:spLocks noGrp="1"/>
          </p:cNvSpPr>
          <p:nvPr>
            <p:ph type="title"/>
          </p:nvPr>
        </p:nvSpPr>
        <p:spPr>
          <a:xfrm>
            <a:off x="1035558" y="5202936"/>
            <a:ext cx="7077456" cy="786384"/>
          </a:xfrm>
        </p:spPr>
        <p:txBody>
          <a:bodyPr vert="horz" lIns="91440" tIns="45720" rIns="91440" bIns="45720" rtlCol="0" anchor="ctr">
            <a:normAutofit/>
          </a:bodyPr>
          <a:lstStyle/>
          <a:p>
            <a:pPr algn="ctr"/>
            <a:r>
              <a:rPr lang="en-US" sz="3500">
                <a:solidFill>
                  <a:schemeClr val="bg1"/>
                </a:solidFill>
              </a:rPr>
              <a:t>Bod yn gynhwysol / Being inclusive</a:t>
            </a:r>
          </a:p>
        </p:txBody>
      </p:sp>
    </p:spTree>
    <p:extLst>
      <p:ext uri="{BB962C8B-B14F-4D97-AF65-F5344CB8AC3E}">
        <p14:creationId xmlns:p14="http://schemas.microsoft.com/office/powerpoint/2010/main" val="2814405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FBD4BA0-5E13-4403-B4A7-40DF3A018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622F0806-F5D8-4CCD-A924-6CC3D7BB26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6" name="Freeform 5">
              <a:extLst>
                <a:ext uri="{FF2B5EF4-FFF2-40B4-BE49-F238E27FC236}">
                  <a16:creationId xmlns:a16="http://schemas.microsoft.com/office/drawing/2014/main" id="{C48C9CA8-31F2-4E7F-B5F8-52BB1996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6">
              <a:extLst>
                <a:ext uri="{FF2B5EF4-FFF2-40B4-BE49-F238E27FC236}">
                  <a16:creationId xmlns:a16="http://schemas.microsoft.com/office/drawing/2014/main" id="{C590ED89-E9C6-402B-8700-DCDA6695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7">
              <a:extLst>
                <a:ext uri="{FF2B5EF4-FFF2-40B4-BE49-F238E27FC236}">
                  <a16:creationId xmlns:a16="http://schemas.microsoft.com/office/drawing/2014/main" id="{1A6861F9-7385-40F8-BA83-B8DFF7F3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8">
              <a:extLst>
                <a:ext uri="{FF2B5EF4-FFF2-40B4-BE49-F238E27FC236}">
                  <a16:creationId xmlns:a16="http://schemas.microsoft.com/office/drawing/2014/main" id="{D41F8744-72EA-46E8-ABFE-852031D4A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9">
              <a:extLst>
                <a:ext uri="{FF2B5EF4-FFF2-40B4-BE49-F238E27FC236}">
                  <a16:creationId xmlns:a16="http://schemas.microsoft.com/office/drawing/2014/main" id="{9F0E0968-3DB0-43C4-8318-A6D9119D4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0">
              <a:extLst>
                <a:ext uri="{FF2B5EF4-FFF2-40B4-BE49-F238E27FC236}">
                  <a16:creationId xmlns:a16="http://schemas.microsoft.com/office/drawing/2014/main" id="{33CE9E31-D43C-454C-BFBE-C030D98E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1">
              <a:extLst>
                <a:ext uri="{FF2B5EF4-FFF2-40B4-BE49-F238E27FC236}">
                  <a16:creationId xmlns:a16="http://schemas.microsoft.com/office/drawing/2014/main" id="{3927A156-CD49-44E3-BA78-CE0AA0250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2">
              <a:extLst>
                <a:ext uri="{FF2B5EF4-FFF2-40B4-BE49-F238E27FC236}">
                  <a16:creationId xmlns:a16="http://schemas.microsoft.com/office/drawing/2014/main" id="{2B83C26B-3353-4E6D-86D4-9461A7A86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3">
              <a:extLst>
                <a:ext uri="{FF2B5EF4-FFF2-40B4-BE49-F238E27FC236}">
                  <a16:creationId xmlns:a16="http://schemas.microsoft.com/office/drawing/2014/main" id="{2FB70090-1FB7-4335-9B1E-1E7EC6A2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4">
              <a:extLst>
                <a:ext uri="{FF2B5EF4-FFF2-40B4-BE49-F238E27FC236}">
                  <a16:creationId xmlns:a16="http://schemas.microsoft.com/office/drawing/2014/main" id="{B862257F-455F-4E18-A480-B22E8EFE1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15">
              <a:extLst>
                <a:ext uri="{FF2B5EF4-FFF2-40B4-BE49-F238E27FC236}">
                  <a16:creationId xmlns:a16="http://schemas.microsoft.com/office/drawing/2014/main" id="{3C9DF0C4-8430-481B-B3E7-B8F79BC0F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6">
              <a:extLst>
                <a:ext uri="{FF2B5EF4-FFF2-40B4-BE49-F238E27FC236}">
                  <a16:creationId xmlns:a16="http://schemas.microsoft.com/office/drawing/2014/main" id="{91D50B8E-D94F-4944-9FD2-08DD35E29B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8" name="Freeform 17">
              <a:extLst>
                <a:ext uri="{FF2B5EF4-FFF2-40B4-BE49-F238E27FC236}">
                  <a16:creationId xmlns:a16="http://schemas.microsoft.com/office/drawing/2014/main" id="{9B0A066C-DC3D-4E53-AC63-00DF45416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8">
              <a:extLst>
                <a:ext uri="{FF2B5EF4-FFF2-40B4-BE49-F238E27FC236}">
                  <a16:creationId xmlns:a16="http://schemas.microsoft.com/office/drawing/2014/main" id="{D2D040EF-76C0-496D-8C72-9DB143C3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9">
              <a:extLst>
                <a:ext uri="{FF2B5EF4-FFF2-40B4-BE49-F238E27FC236}">
                  <a16:creationId xmlns:a16="http://schemas.microsoft.com/office/drawing/2014/main" id="{15FC8221-21EA-4D83-809B-108B7E0C5B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0">
              <a:extLst>
                <a:ext uri="{FF2B5EF4-FFF2-40B4-BE49-F238E27FC236}">
                  <a16:creationId xmlns:a16="http://schemas.microsoft.com/office/drawing/2014/main" id="{5A181F7D-35FA-49F3-8BCB-5D7250BA4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1">
              <a:extLst>
                <a:ext uri="{FF2B5EF4-FFF2-40B4-BE49-F238E27FC236}">
                  <a16:creationId xmlns:a16="http://schemas.microsoft.com/office/drawing/2014/main" id="{188DFD0A-AECC-43FC-B06B-D2A8A2EB9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2">
              <a:extLst>
                <a:ext uri="{FF2B5EF4-FFF2-40B4-BE49-F238E27FC236}">
                  <a16:creationId xmlns:a16="http://schemas.microsoft.com/office/drawing/2014/main" id="{1769DE60-D3FA-40D0-96A4-6BEAD0C3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4" name="Freeform 23">
              <a:extLst>
                <a:ext uri="{FF2B5EF4-FFF2-40B4-BE49-F238E27FC236}">
                  <a16:creationId xmlns:a16="http://schemas.microsoft.com/office/drawing/2014/main" id="{18E5EA87-065F-44FB-B99A-484483E31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8" name="Content Placeholder 7" descr="A group of people playing basketball&#10;&#10;Description automatically generated with medium confidence">
            <a:extLst>
              <a:ext uri="{FF2B5EF4-FFF2-40B4-BE49-F238E27FC236}">
                <a16:creationId xmlns:a16="http://schemas.microsoft.com/office/drawing/2014/main" id="{656ED574-3E4B-4E0B-B7C9-983854646F6E}"/>
              </a:ext>
            </a:extLst>
          </p:cNvPr>
          <p:cNvPicPr>
            <a:picLocks noGrp="1" noChangeAspect="1"/>
          </p:cNvPicPr>
          <p:nvPr>
            <p:ph sz="half" idx="1"/>
          </p:nvPr>
        </p:nvPicPr>
        <p:blipFill rotWithShape="1">
          <a:blip r:embed="rId3"/>
          <a:srcRect t="5403" r="-1" b="11518"/>
          <a:stretch/>
        </p:blipFill>
        <p:spPr>
          <a:xfrm>
            <a:off x="20" y="10"/>
            <a:ext cx="9141694" cy="5696067"/>
          </a:xfrm>
          <a:custGeom>
            <a:avLst/>
            <a:gdLst/>
            <a:ahLst/>
            <a:cxnLst/>
            <a:rect l="l" t="t" r="r" b="b"/>
            <a:pathLst>
              <a:path w="12188952" h="5696077">
                <a:moveTo>
                  <a:pt x="0" y="0"/>
                </a:moveTo>
                <a:lnTo>
                  <a:pt x="12188952" y="0"/>
                </a:lnTo>
                <a:lnTo>
                  <a:pt x="12188952" y="4710335"/>
                </a:lnTo>
                <a:lnTo>
                  <a:pt x="12113803" y="4718295"/>
                </a:lnTo>
                <a:cubicBezTo>
                  <a:pt x="10139508" y="4916244"/>
                  <a:pt x="8237152" y="5009247"/>
                  <a:pt x="6753597" y="5041852"/>
                </a:cubicBezTo>
                <a:cubicBezTo>
                  <a:pt x="4940362" y="5081701"/>
                  <a:pt x="2657278" y="5062371"/>
                  <a:pt x="400746" y="4870509"/>
                </a:cubicBezTo>
                <a:lnTo>
                  <a:pt x="3700" y="4833875"/>
                </a:lnTo>
                <a:lnTo>
                  <a:pt x="3700" y="5696077"/>
                </a:lnTo>
                <a:lnTo>
                  <a:pt x="0" y="5696077"/>
                </a:lnTo>
                <a:close/>
              </a:path>
            </a:pathLst>
          </a:custGeom>
        </p:spPr>
      </p:pic>
      <p:sp>
        <p:nvSpPr>
          <p:cNvPr id="2" name="Title 1">
            <a:extLst>
              <a:ext uri="{FF2B5EF4-FFF2-40B4-BE49-F238E27FC236}">
                <a16:creationId xmlns:a16="http://schemas.microsoft.com/office/drawing/2014/main" id="{C839B2FE-BC2B-41D8-A340-9A77DB8229E7}"/>
              </a:ext>
            </a:extLst>
          </p:cNvPr>
          <p:cNvSpPr>
            <a:spLocks noGrp="1"/>
          </p:cNvSpPr>
          <p:nvPr>
            <p:ph type="title"/>
          </p:nvPr>
        </p:nvSpPr>
        <p:spPr>
          <a:xfrm>
            <a:off x="1035558" y="5202936"/>
            <a:ext cx="7077456" cy="786384"/>
          </a:xfrm>
        </p:spPr>
        <p:txBody>
          <a:bodyPr vert="horz" lIns="91440" tIns="45720" rIns="91440" bIns="45720" rtlCol="0" anchor="ctr">
            <a:normAutofit/>
          </a:bodyPr>
          <a:lstStyle/>
          <a:p>
            <a:pPr algn="ctr"/>
            <a:r>
              <a:rPr lang="en-US" sz="2500">
                <a:solidFill>
                  <a:schemeClr val="bg1"/>
                </a:solidFill>
              </a:rPr>
              <a:t>Cynllunio profiadau o ansawdd uchel / Planning high quality experiences</a:t>
            </a:r>
          </a:p>
        </p:txBody>
      </p:sp>
    </p:spTree>
    <p:extLst>
      <p:ext uri="{BB962C8B-B14F-4D97-AF65-F5344CB8AC3E}">
        <p14:creationId xmlns:p14="http://schemas.microsoft.com/office/powerpoint/2010/main" val="637851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D6F179-C1F8-49BF-B1C8-3CF45975BEB9}"/>
              </a:ext>
            </a:extLst>
          </p:cNvPr>
          <p:cNvSpPr>
            <a:spLocks noGrp="1"/>
          </p:cNvSpPr>
          <p:nvPr>
            <p:ph type="title"/>
          </p:nvPr>
        </p:nvSpPr>
        <p:spPr/>
        <p:txBody>
          <a:bodyPr>
            <a:normAutofit fontScale="90000"/>
          </a:bodyPr>
          <a:lstStyle/>
          <a:p>
            <a:r>
              <a:rPr lang="en-GB" dirty="0"/>
              <a:t>Whitehead M. (2010) </a:t>
            </a:r>
            <a:r>
              <a:rPr lang="en-GB" dirty="0" err="1"/>
              <a:t>Diffiniad</a:t>
            </a:r>
            <a:r>
              <a:rPr lang="en-GB" dirty="0"/>
              <a:t> o </a:t>
            </a:r>
            <a:r>
              <a:rPr lang="en-GB" dirty="0" err="1"/>
              <a:t>lythrennedd</a:t>
            </a:r>
            <a:r>
              <a:rPr lang="en-GB" dirty="0"/>
              <a:t> </a:t>
            </a:r>
            <a:r>
              <a:rPr lang="en-GB" dirty="0" err="1"/>
              <a:t>corfforol</a:t>
            </a:r>
            <a:r>
              <a:rPr lang="en-GB" dirty="0"/>
              <a:t> / Definition of Physical Literacy</a:t>
            </a:r>
          </a:p>
        </p:txBody>
      </p:sp>
      <p:sp>
        <p:nvSpPr>
          <p:cNvPr id="5" name="Content Placeholder 4">
            <a:extLst>
              <a:ext uri="{FF2B5EF4-FFF2-40B4-BE49-F238E27FC236}">
                <a16:creationId xmlns:a16="http://schemas.microsoft.com/office/drawing/2014/main" id="{98DD70C1-E638-4F03-A709-461B3630CFEE}"/>
              </a:ext>
            </a:extLst>
          </p:cNvPr>
          <p:cNvSpPr>
            <a:spLocks noGrp="1"/>
          </p:cNvSpPr>
          <p:nvPr>
            <p:ph sz="half" idx="1"/>
          </p:nvPr>
        </p:nvSpPr>
        <p:spPr/>
        <p:txBody>
          <a:bodyPr/>
          <a:lstStyle/>
          <a:p>
            <a:endParaRPr lang="en-GB" dirty="0"/>
          </a:p>
        </p:txBody>
      </p:sp>
      <p:sp>
        <p:nvSpPr>
          <p:cNvPr id="6" name="Content Placeholder 5">
            <a:extLst>
              <a:ext uri="{FF2B5EF4-FFF2-40B4-BE49-F238E27FC236}">
                <a16:creationId xmlns:a16="http://schemas.microsoft.com/office/drawing/2014/main" id="{988B82A4-C65B-4123-B3D7-9876AA662305}"/>
              </a:ext>
            </a:extLst>
          </p:cNvPr>
          <p:cNvSpPr>
            <a:spLocks noGrp="1"/>
          </p:cNvSpPr>
          <p:nvPr>
            <p:ph sz="half" idx="2"/>
          </p:nvPr>
        </p:nvSpPr>
        <p:spPr>
          <a:xfrm>
            <a:off x="628650" y="2426365"/>
            <a:ext cx="7930559" cy="3781091"/>
          </a:xfrm>
        </p:spPr>
        <p:txBody>
          <a:bodyPr/>
          <a:lstStyle/>
          <a:p>
            <a:pPr marL="0" indent="0">
              <a:buNone/>
            </a:pPr>
            <a:r>
              <a:rPr lang="en-GB" dirty="0">
                <a:effectLst/>
                <a:latin typeface="Calibri" panose="020F0502020204030204" pitchFamily="34" charset="0"/>
                <a:ea typeface="Calibri" panose="020F0502020204030204" pitchFamily="34" charset="0"/>
                <a:cs typeface="Times New Roman" panose="02020603050405020304" pitchFamily="18" charset="0"/>
              </a:rPr>
              <a:t>As appropriate to each individual’s endowment, physical literacy can be described as the motivation, confidence, physical competence, knowledge and understanding to maintain physical activity throughout the </a:t>
            </a:r>
            <a:r>
              <a:rPr lang="en-GB" dirty="0" err="1">
                <a:effectLst/>
                <a:latin typeface="Calibri" panose="020F0502020204030204" pitchFamily="34" charset="0"/>
                <a:ea typeface="Calibri" panose="020F0502020204030204" pitchFamily="34" charset="0"/>
                <a:cs typeface="Times New Roman" panose="02020603050405020304" pitchFamily="18" charset="0"/>
              </a:rPr>
              <a:t>lifecourse</a:t>
            </a:r>
            <a:r>
              <a:rPr lang="en-GB" dirty="0">
                <a:effectLst/>
                <a:latin typeface="Calibri" panose="020F0502020204030204" pitchFamily="34" charset="0"/>
                <a:ea typeface="Calibri" panose="020F0502020204030204" pitchFamily="34" charset="0"/>
                <a:cs typeface="Times New Roman" panose="02020603050405020304" pitchFamily="18" charset="0"/>
              </a:rPr>
              <a:t>.</a:t>
            </a:r>
          </a:p>
          <a:p>
            <a:pPr marL="0" indent="0">
              <a:buNone/>
            </a:pPr>
            <a:r>
              <a:rPr lang="en-GB" dirty="0"/>
              <a:t>					(Whitehead 2010)</a:t>
            </a:r>
          </a:p>
        </p:txBody>
      </p:sp>
    </p:spTree>
    <p:extLst>
      <p:ext uri="{BB962C8B-B14F-4D97-AF65-F5344CB8AC3E}">
        <p14:creationId xmlns:p14="http://schemas.microsoft.com/office/powerpoint/2010/main" val="2249296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9D3EC-AE73-4EBB-91A7-FE4E1612BD2F}"/>
              </a:ext>
            </a:extLst>
          </p:cNvPr>
          <p:cNvSpPr>
            <a:spLocks noGrp="1"/>
          </p:cNvSpPr>
          <p:nvPr>
            <p:ph type="title"/>
          </p:nvPr>
        </p:nvSpPr>
        <p:spPr>
          <a:xfrm>
            <a:off x="628650" y="365126"/>
            <a:ext cx="3129618" cy="532495"/>
          </a:xfrm>
        </p:spPr>
        <p:txBody>
          <a:bodyPr>
            <a:normAutofit/>
          </a:bodyPr>
          <a:lstStyle/>
          <a:p>
            <a:r>
              <a:rPr lang="en-GB" sz="1800" dirty="0" err="1"/>
              <a:t>Cymhelliant</a:t>
            </a:r>
            <a:r>
              <a:rPr lang="en-GB" sz="1800" dirty="0"/>
              <a:t> /Motivation</a:t>
            </a:r>
          </a:p>
        </p:txBody>
      </p:sp>
      <p:pic>
        <p:nvPicPr>
          <p:cNvPr id="6" name="Content Placeholder 5" descr="Graphical user interface&#10;&#10;Description automatically generated">
            <a:extLst>
              <a:ext uri="{FF2B5EF4-FFF2-40B4-BE49-F238E27FC236}">
                <a16:creationId xmlns:a16="http://schemas.microsoft.com/office/drawing/2014/main" id="{5761803D-4D3D-4AEA-BC93-D4AC5009E626}"/>
              </a:ext>
            </a:extLst>
          </p:cNvPr>
          <p:cNvPicPr>
            <a:picLocks noGrp="1" noChangeAspect="1"/>
          </p:cNvPicPr>
          <p:nvPr>
            <p:ph sz="half" idx="1"/>
          </p:nvPr>
        </p:nvPicPr>
        <p:blipFill>
          <a:blip r:embed="rId3"/>
          <a:stretch>
            <a:fillRect/>
          </a:stretch>
        </p:blipFill>
        <p:spPr>
          <a:xfrm>
            <a:off x="628650" y="959820"/>
            <a:ext cx="3205275" cy="1813045"/>
          </a:xfrm>
        </p:spPr>
      </p:pic>
      <p:sp>
        <p:nvSpPr>
          <p:cNvPr id="4" name="Content Placeholder 3">
            <a:extLst>
              <a:ext uri="{FF2B5EF4-FFF2-40B4-BE49-F238E27FC236}">
                <a16:creationId xmlns:a16="http://schemas.microsoft.com/office/drawing/2014/main" id="{C66E9C6F-E7C0-488F-B3CE-9E0E7DC8737B}"/>
              </a:ext>
            </a:extLst>
          </p:cNvPr>
          <p:cNvSpPr>
            <a:spLocks noGrp="1"/>
          </p:cNvSpPr>
          <p:nvPr>
            <p:ph sz="half" idx="2"/>
          </p:nvPr>
        </p:nvSpPr>
        <p:spPr>
          <a:xfrm>
            <a:off x="4461370" y="379545"/>
            <a:ext cx="3886200" cy="825296"/>
          </a:xfrm>
        </p:spPr>
        <p:txBody>
          <a:bodyPr>
            <a:normAutofit/>
          </a:bodyPr>
          <a:lstStyle/>
          <a:p>
            <a:pPr marL="0" indent="0">
              <a:buNone/>
            </a:pPr>
            <a:r>
              <a:rPr lang="en-GB" sz="1800" dirty="0" err="1"/>
              <a:t>Gwybodaeth</a:t>
            </a:r>
            <a:r>
              <a:rPr lang="en-GB" sz="1800" dirty="0"/>
              <a:t> a </a:t>
            </a:r>
            <a:r>
              <a:rPr lang="en-GB" sz="1800" dirty="0" err="1"/>
              <a:t>dealltwriaeth</a:t>
            </a:r>
            <a:r>
              <a:rPr lang="en-GB" sz="1800" dirty="0"/>
              <a:t> / Knowledge and understanding</a:t>
            </a:r>
          </a:p>
        </p:txBody>
      </p:sp>
      <p:pic>
        <p:nvPicPr>
          <p:cNvPr id="5" name="Content Placeholder 5" descr="A group of people playing football&#10;&#10;Description automatically generated with medium confidence">
            <a:extLst>
              <a:ext uri="{FF2B5EF4-FFF2-40B4-BE49-F238E27FC236}">
                <a16:creationId xmlns:a16="http://schemas.microsoft.com/office/drawing/2014/main" id="{6857175D-1668-4031-809A-BE5A1C60911A}"/>
              </a:ext>
            </a:extLst>
          </p:cNvPr>
          <p:cNvPicPr>
            <a:picLocks noChangeAspect="1"/>
          </p:cNvPicPr>
          <p:nvPr/>
        </p:nvPicPr>
        <p:blipFill>
          <a:blip r:embed="rId4"/>
          <a:stretch>
            <a:fillRect/>
          </a:stretch>
        </p:blipFill>
        <p:spPr>
          <a:xfrm>
            <a:off x="754506" y="3576925"/>
            <a:ext cx="3079419" cy="1813045"/>
          </a:xfrm>
          <a:prstGeom prst="rect">
            <a:avLst/>
          </a:prstGeom>
        </p:spPr>
      </p:pic>
      <p:sp>
        <p:nvSpPr>
          <p:cNvPr id="3" name="TextBox 2">
            <a:extLst>
              <a:ext uri="{FF2B5EF4-FFF2-40B4-BE49-F238E27FC236}">
                <a16:creationId xmlns:a16="http://schemas.microsoft.com/office/drawing/2014/main" id="{A3EFEBA8-72DA-4056-A998-D11116C86F2E}"/>
              </a:ext>
            </a:extLst>
          </p:cNvPr>
          <p:cNvSpPr txBox="1"/>
          <p:nvPr/>
        </p:nvSpPr>
        <p:spPr>
          <a:xfrm>
            <a:off x="754506" y="2944536"/>
            <a:ext cx="2903094" cy="646331"/>
          </a:xfrm>
          <a:prstGeom prst="rect">
            <a:avLst/>
          </a:prstGeom>
          <a:noFill/>
        </p:spPr>
        <p:txBody>
          <a:bodyPr wrap="square" rtlCol="0">
            <a:spAutoFit/>
          </a:bodyPr>
          <a:lstStyle/>
          <a:p>
            <a:r>
              <a:rPr lang="en-GB" dirty="0"/>
              <a:t>Confidence and competence / </a:t>
            </a:r>
            <a:r>
              <a:rPr lang="en-GB" dirty="0" err="1"/>
              <a:t>Hyder</a:t>
            </a:r>
            <a:r>
              <a:rPr lang="en-GB" dirty="0"/>
              <a:t> a </a:t>
            </a:r>
            <a:r>
              <a:rPr lang="en-GB" dirty="0" err="1"/>
              <a:t>chymhwysedd</a:t>
            </a:r>
            <a:endParaRPr lang="en-GB" dirty="0"/>
          </a:p>
        </p:txBody>
      </p:sp>
      <p:pic>
        <p:nvPicPr>
          <p:cNvPr id="8" name="Picture 7" descr="A picture containing text, clipart&#10;&#10;Description automatically generated">
            <a:extLst>
              <a:ext uri="{FF2B5EF4-FFF2-40B4-BE49-F238E27FC236}">
                <a16:creationId xmlns:a16="http://schemas.microsoft.com/office/drawing/2014/main" id="{DAC428F7-53D4-4F62-A4C2-3C680D65DBE2}"/>
              </a:ext>
            </a:extLst>
          </p:cNvPr>
          <p:cNvPicPr>
            <a:picLocks noChangeAspect="1"/>
          </p:cNvPicPr>
          <p:nvPr/>
        </p:nvPicPr>
        <p:blipFill>
          <a:blip r:embed="rId5"/>
          <a:stretch>
            <a:fillRect/>
          </a:stretch>
        </p:blipFill>
        <p:spPr>
          <a:xfrm>
            <a:off x="4515376" y="1079699"/>
            <a:ext cx="1396443" cy="646331"/>
          </a:xfrm>
          <a:prstGeom prst="rect">
            <a:avLst/>
          </a:prstGeom>
        </p:spPr>
      </p:pic>
      <p:pic>
        <p:nvPicPr>
          <p:cNvPr id="10" name="Picture 9" descr="A group of people riding bikes&#10;&#10;Description automatically generated with low confidence">
            <a:extLst>
              <a:ext uri="{FF2B5EF4-FFF2-40B4-BE49-F238E27FC236}">
                <a16:creationId xmlns:a16="http://schemas.microsoft.com/office/drawing/2014/main" id="{13152D33-2BD6-4D26-9B44-5C324642C50E}"/>
              </a:ext>
            </a:extLst>
          </p:cNvPr>
          <p:cNvPicPr>
            <a:picLocks noChangeAspect="1"/>
          </p:cNvPicPr>
          <p:nvPr/>
        </p:nvPicPr>
        <p:blipFill>
          <a:blip r:embed="rId6"/>
          <a:stretch>
            <a:fillRect/>
          </a:stretch>
        </p:blipFill>
        <p:spPr>
          <a:xfrm>
            <a:off x="6328969" y="1116408"/>
            <a:ext cx="1830008" cy="1219243"/>
          </a:xfrm>
          <a:prstGeom prst="rect">
            <a:avLst/>
          </a:prstGeom>
        </p:spPr>
      </p:pic>
      <p:pic>
        <p:nvPicPr>
          <p:cNvPr id="12" name="Picture 11" descr="A group of people running&#10;&#10;Description automatically generated">
            <a:extLst>
              <a:ext uri="{FF2B5EF4-FFF2-40B4-BE49-F238E27FC236}">
                <a16:creationId xmlns:a16="http://schemas.microsoft.com/office/drawing/2014/main" id="{9E671DD3-E5A1-4408-A222-56FE63185EDC}"/>
              </a:ext>
            </a:extLst>
          </p:cNvPr>
          <p:cNvPicPr>
            <a:picLocks noChangeAspect="1"/>
          </p:cNvPicPr>
          <p:nvPr/>
        </p:nvPicPr>
        <p:blipFill>
          <a:blip r:embed="rId7"/>
          <a:stretch>
            <a:fillRect/>
          </a:stretch>
        </p:blipFill>
        <p:spPr>
          <a:xfrm>
            <a:off x="4528005" y="2583716"/>
            <a:ext cx="2416029" cy="1149476"/>
          </a:xfrm>
          <a:prstGeom prst="rect">
            <a:avLst/>
          </a:prstGeom>
        </p:spPr>
      </p:pic>
      <p:pic>
        <p:nvPicPr>
          <p:cNvPr id="14" name="Picture 13" descr="A picture containing grass, outdoor, person, athletic game&#10;&#10;Description automatically generated">
            <a:extLst>
              <a:ext uri="{FF2B5EF4-FFF2-40B4-BE49-F238E27FC236}">
                <a16:creationId xmlns:a16="http://schemas.microsoft.com/office/drawing/2014/main" id="{F9C9E28A-D6D7-4E21-81AE-404EE284060B}"/>
              </a:ext>
            </a:extLst>
          </p:cNvPr>
          <p:cNvPicPr>
            <a:picLocks noChangeAspect="1"/>
          </p:cNvPicPr>
          <p:nvPr/>
        </p:nvPicPr>
        <p:blipFill>
          <a:blip r:embed="rId8"/>
          <a:stretch>
            <a:fillRect/>
          </a:stretch>
        </p:blipFill>
        <p:spPr>
          <a:xfrm>
            <a:off x="6073475" y="3981257"/>
            <a:ext cx="2625790" cy="1557672"/>
          </a:xfrm>
          <a:prstGeom prst="rect">
            <a:avLst/>
          </a:prstGeom>
        </p:spPr>
      </p:pic>
      <p:sp>
        <p:nvSpPr>
          <p:cNvPr id="15" name="TextBox 14">
            <a:extLst>
              <a:ext uri="{FF2B5EF4-FFF2-40B4-BE49-F238E27FC236}">
                <a16:creationId xmlns:a16="http://schemas.microsoft.com/office/drawing/2014/main" id="{31CCC094-76FA-4D00-8681-E790FC47333B}"/>
              </a:ext>
            </a:extLst>
          </p:cNvPr>
          <p:cNvSpPr txBox="1"/>
          <p:nvPr/>
        </p:nvSpPr>
        <p:spPr>
          <a:xfrm>
            <a:off x="4219662" y="4202884"/>
            <a:ext cx="1602298" cy="646331"/>
          </a:xfrm>
          <a:prstGeom prst="rect">
            <a:avLst/>
          </a:prstGeom>
          <a:noFill/>
        </p:spPr>
        <p:txBody>
          <a:bodyPr wrap="square" rtlCol="0">
            <a:spAutoFit/>
          </a:bodyPr>
          <a:lstStyle/>
          <a:p>
            <a:r>
              <a:rPr lang="en-GB" dirty="0" err="1"/>
              <a:t>Hyd</a:t>
            </a:r>
            <a:r>
              <a:rPr lang="en-GB" dirty="0"/>
              <a:t> </a:t>
            </a:r>
            <a:r>
              <a:rPr lang="en-GB" dirty="0" err="1"/>
              <a:t>oes</a:t>
            </a:r>
            <a:r>
              <a:rPr lang="en-GB" dirty="0"/>
              <a:t> / </a:t>
            </a:r>
            <a:r>
              <a:rPr lang="en-GB" dirty="0" err="1"/>
              <a:t>lifecourse</a:t>
            </a:r>
            <a:endParaRPr lang="en-GB" dirty="0"/>
          </a:p>
        </p:txBody>
      </p:sp>
    </p:spTree>
    <p:extLst>
      <p:ext uri="{BB962C8B-B14F-4D97-AF65-F5344CB8AC3E}">
        <p14:creationId xmlns:p14="http://schemas.microsoft.com/office/powerpoint/2010/main" val="3687994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MDaPh</a:t>
            </a:r>
            <a:r>
              <a:rPr lang="en-GB" dirty="0"/>
              <a:t> Iechyd a </a:t>
            </a:r>
            <a:r>
              <a:rPr lang="en-GB" dirty="0" err="1"/>
              <a:t>Lles</a:t>
            </a:r>
            <a:r>
              <a:rPr lang="en-GB" dirty="0"/>
              <a:t> / Health and Well-being </a:t>
            </a:r>
            <a:r>
              <a:rPr lang="en-GB" dirty="0" err="1"/>
              <a:t>AoLE</a:t>
            </a:r>
            <a:endParaRPr lang="en-GB" dirty="0"/>
          </a:p>
        </p:txBody>
      </p:sp>
      <p:sp>
        <p:nvSpPr>
          <p:cNvPr id="3" name="Content Placeholder 2"/>
          <p:cNvSpPr>
            <a:spLocks noGrp="1"/>
          </p:cNvSpPr>
          <p:nvPr>
            <p:ph sz="half" idx="1"/>
          </p:nvPr>
        </p:nvSpPr>
        <p:spPr/>
        <p:txBody>
          <a:bodyPr>
            <a:normAutofit/>
          </a:bodyPr>
          <a:lstStyle/>
          <a:p>
            <a:pPr lvl="1"/>
            <a:r>
              <a:rPr lang="en-GB" sz="2800" dirty="0"/>
              <a:t>Budd </a:t>
            </a:r>
            <a:r>
              <a:rPr lang="en-GB" sz="2800" dirty="0" err="1"/>
              <a:t>gydol</a:t>
            </a:r>
            <a:r>
              <a:rPr lang="en-GB" sz="2800" dirty="0"/>
              <a:t> </a:t>
            </a:r>
            <a:r>
              <a:rPr lang="en-GB" sz="2800" dirty="0" err="1"/>
              <a:t>oes</a:t>
            </a:r>
            <a:r>
              <a:rPr lang="en-GB" sz="2800" dirty="0"/>
              <a:t> iechyd </a:t>
            </a:r>
            <a:r>
              <a:rPr lang="en-GB" sz="2800" dirty="0" err="1"/>
              <a:t>corfforol</a:t>
            </a:r>
            <a:endParaRPr lang="en-GB" sz="2800" dirty="0"/>
          </a:p>
          <a:p>
            <a:pPr lvl="1"/>
            <a:r>
              <a:rPr lang="en-GB" sz="2800" dirty="0" err="1"/>
              <a:t>Ymateb</a:t>
            </a:r>
            <a:r>
              <a:rPr lang="en-GB" sz="2800" dirty="0"/>
              <a:t> at </a:t>
            </a:r>
            <a:r>
              <a:rPr lang="en-GB" sz="2800" dirty="0" err="1"/>
              <a:t>brofiadau</a:t>
            </a:r>
            <a:endParaRPr lang="en-GB" sz="2800" dirty="0"/>
          </a:p>
          <a:p>
            <a:pPr lvl="1"/>
            <a:r>
              <a:rPr lang="en-GB" sz="2800" dirty="0" err="1"/>
              <a:t>Dylanwad</a:t>
            </a:r>
            <a:r>
              <a:rPr lang="en-GB" sz="2800" dirty="0"/>
              <a:t> </a:t>
            </a:r>
            <a:r>
              <a:rPr lang="en-GB" sz="2800" dirty="0" err="1"/>
              <a:t>penderfyniadau</a:t>
            </a:r>
            <a:endParaRPr lang="en-GB" sz="2800" dirty="0"/>
          </a:p>
          <a:p>
            <a:pPr lvl="1"/>
            <a:r>
              <a:rPr lang="en-GB" sz="2800" dirty="0" err="1"/>
              <a:t>Ymwneud</a:t>
            </a:r>
            <a:r>
              <a:rPr lang="en-GB" sz="2800" dirty="0"/>
              <a:t> </a:t>
            </a:r>
            <a:r>
              <a:rPr lang="en-GB" sz="2800" dirty="0" err="1"/>
              <a:t>yn</a:t>
            </a:r>
            <a:r>
              <a:rPr lang="en-GB" sz="2800" dirty="0"/>
              <a:t> </a:t>
            </a:r>
            <a:r>
              <a:rPr lang="en-GB" sz="2800" dirty="0" err="1"/>
              <a:t>gymdeithasol</a:t>
            </a:r>
            <a:endParaRPr lang="en-GB" sz="2800" dirty="0"/>
          </a:p>
          <a:p>
            <a:pPr lvl="1"/>
            <a:r>
              <a:rPr lang="en-GB" sz="2800" dirty="0" err="1"/>
              <a:t>Perthynasau</a:t>
            </a:r>
            <a:r>
              <a:rPr lang="en-GB" sz="2800" dirty="0"/>
              <a:t> </a:t>
            </a:r>
            <a:r>
              <a:rPr lang="en-GB" sz="2800" dirty="0" err="1"/>
              <a:t>iâch</a:t>
            </a:r>
            <a:endParaRPr lang="en-GB" sz="2800" dirty="0"/>
          </a:p>
          <a:p>
            <a:endParaRPr lang="en-GB" dirty="0"/>
          </a:p>
        </p:txBody>
      </p:sp>
      <p:sp>
        <p:nvSpPr>
          <p:cNvPr id="4" name="Content Placeholder 3"/>
          <p:cNvSpPr>
            <a:spLocks noGrp="1"/>
          </p:cNvSpPr>
          <p:nvPr>
            <p:ph sz="half" idx="2"/>
          </p:nvPr>
        </p:nvSpPr>
        <p:spPr/>
        <p:txBody>
          <a:bodyPr>
            <a:normAutofit/>
          </a:bodyPr>
          <a:lstStyle/>
          <a:p>
            <a:pPr lvl="1"/>
            <a:r>
              <a:rPr lang="en-GB" sz="2800" dirty="0"/>
              <a:t>Lifelong benefit of physical health</a:t>
            </a:r>
          </a:p>
          <a:p>
            <a:pPr lvl="1"/>
            <a:r>
              <a:rPr lang="en-GB" sz="2800" dirty="0"/>
              <a:t>Responding to experiences</a:t>
            </a:r>
          </a:p>
          <a:p>
            <a:pPr lvl="1"/>
            <a:r>
              <a:rPr lang="en-GB" sz="2800" dirty="0"/>
              <a:t>Impact of decisions</a:t>
            </a:r>
          </a:p>
          <a:p>
            <a:pPr lvl="1"/>
            <a:r>
              <a:rPr lang="en-GB" sz="2800" dirty="0"/>
              <a:t>Engaging socially</a:t>
            </a:r>
          </a:p>
          <a:p>
            <a:pPr lvl="1"/>
            <a:r>
              <a:rPr lang="en-GB" sz="2800" dirty="0"/>
              <a:t>Healthy relationships</a:t>
            </a:r>
          </a:p>
          <a:p>
            <a:endParaRPr lang="en-GB" dirty="0"/>
          </a:p>
        </p:txBody>
      </p:sp>
    </p:spTree>
    <p:extLst>
      <p:ext uri="{BB962C8B-B14F-4D97-AF65-F5344CB8AC3E}">
        <p14:creationId xmlns:p14="http://schemas.microsoft.com/office/powerpoint/2010/main" val="3379428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10">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1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C5A88722-0D80-4200-B4DA-C6F1CCAF158D}"/>
              </a:ext>
            </a:extLst>
          </p:cNvPr>
          <p:cNvSpPr>
            <a:spLocks noGrp="1"/>
          </p:cNvSpPr>
          <p:nvPr>
            <p:ph type="title"/>
          </p:nvPr>
        </p:nvSpPr>
        <p:spPr>
          <a:xfrm>
            <a:off x="666473" y="4760132"/>
            <a:ext cx="2960565" cy="1777829"/>
          </a:xfrm>
        </p:spPr>
        <p:txBody>
          <a:bodyPr vert="horz" lIns="91440" tIns="45720" rIns="91440" bIns="45720" rtlCol="0" anchor="ctr">
            <a:normAutofit/>
          </a:bodyPr>
          <a:lstStyle/>
          <a:p>
            <a:r>
              <a:rPr lang="en-US" sz="3500" kern="1200">
                <a:solidFill>
                  <a:schemeClr val="tx1"/>
                </a:solidFill>
                <a:latin typeface="+mj-lt"/>
                <a:ea typeface="+mj-ea"/>
                <a:cs typeface="+mj-cs"/>
              </a:rPr>
              <a:t>Datblygiad plentyn / Child Development</a:t>
            </a:r>
          </a:p>
        </p:txBody>
      </p:sp>
      <p:sp>
        <p:nvSpPr>
          <p:cNvPr id="34" name="Freeform: Shape 33">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A group of children running&#10;&#10;Description automatically generated with medium confidence">
            <a:extLst>
              <a:ext uri="{FF2B5EF4-FFF2-40B4-BE49-F238E27FC236}">
                <a16:creationId xmlns:a16="http://schemas.microsoft.com/office/drawing/2014/main" id="{98E0AA7C-551F-43B8-9874-BE761CEE4B28}"/>
              </a:ext>
            </a:extLst>
          </p:cNvPr>
          <p:cNvPicPr>
            <a:picLocks noGrp="1" noChangeAspect="1"/>
          </p:cNvPicPr>
          <p:nvPr>
            <p:ph sz="half" idx="2"/>
          </p:nvPr>
        </p:nvPicPr>
        <p:blipFill>
          <a:blip r:embed="rId3"/>
          <a:stretch>
            <a:fillRect/>
          </a:stretch>
        </p:blipFill>
        <p:spPr>
          <a:xfrm>
            <a:off x="482600" y="1144137"/>
            <a:ext cx="8185545" cy="2414735"/>
          </a:xfrm>
          <a:prstGeom prst="rect">
            <a:avLst/>
          </a:prstGeom>
        </p:spPr>
      </p:pic>
      <p:sp>
        <p:nvSpPr>
          <p:cNvPr id="3" name="Content Placeholder 2">
            <a:extLst>
              <a:ext uri="{FF2B5EF4-FFF2-40B4-BE49-F238E27FC236}">
                <a16:creationId xmlns:a16="http://schemas.microsoft.com/office/drawing/2014/main" id="{022F898C-4B68-4E81-A175-D2DA85B9C0B8}"/>
              </a:ext>
            </a:extLst>
          </p:cNvPr>
          <p:cNvSpPr>
            <a:spLocks noGrp="1"/>
          </p:cNvSpPr>
          <p:nvPr>
            <p:ph sz="half" idx="1"/>
          </p:nvPr>
        </p:nvSpPr>
        <p:spPr>
          <a:xfrm>
            <a:off x="3838835" y="4767660"/>
            <a:ext cx="4711405" cy="1770300"/>
          </a:xfrm>
        </p:spPr>
        <p:txBody>
          <a:bodyPr vert="horz" lIns="91440" tIns="45720" rIns="91440" bIns="45720" rtlCol="0" anchor="ctr">
            <a:normAutofit/>
          </a:bodyPr>
          <a:lstStyle/>
          <a:p>
            <a:endParaRPr lang="en-US" sz="1600"/>
          </a:p>
        </p:txBody>
      </p:sp>
    </p:spTree>
    <p:extLst>
      <p:ext uri="{BB962C8B-B14F-4D97-AF65-F5344CB8AC3E}">
        <p14:creationId xmlns:p14="http://schemas.microsoft.com/office/powerpoint/2010/main" val="182529665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Content Placeholder 5" descr="A group of people in a room&#10;&#10;Description automatically generated with medium confidence">
            <a:extLst>
              <a:ext uri="{FF2B5EF4-FFF2-40B4-BE49-F238E27FC236}">
                <a16:creationId xmlns:a16="http://schemas.microsoft.com/office/drawing/2014/main" id="{4A854895-092D-4126-BAE9-9086076DE017}"/>
              </a:ext>
            </a:extLst>
          </p:cNvPr>
          <p:cNvPicPr>
            <a:picLocks noGrp="1" noChangeAspect="1"/>
          </p:cNvPicPr>
          <p:nvPr>
            <p:ph sz="half" idx="1"/>
          </p:nvPr>
        </p:nvPicPr>
        <p:blipFill rotWithShape="1">
          <a:blip r:embed="rId3"/>
          <a:srcRect r="-1" b="3201"/>
          <a:stretch/>
        </p:blipFill>
        <p:spPr>
          <a:xfrm>
            <a:off x="2306" y="-47836"/>
            <a:ext cx="9141694" cy="6857990"/>
          </a:xfrm>
          <a:prstGeom prst="rect">
            <a:avLst/>
          </a:prstGeom>
        </p:spPr>
      </p:pic>
      <p:sp>
        <p:nvSpPr>
          <p:cNvPr id="11" name="Freeform: Shape 10">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8262707"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CCF3C5-82D2-4C0B-9B65-9AFD8D379CCB}"/>
              </a:ext>
            </a:extLst>
          </p:cNvPr>
          <p:cNvSpPr>
            <a:spLocks noGrp="1"/>
          </p:cNvSpPr>
          <p:nvPr>
            <p:ph type="title"/>
          </p:nvPr>
        </p:nvSpPr>
        <p:spPr>
          <a:xfrm>
            <a:off x="463546" y="4185749"/>
            <a:ext cx="6949328" cy="622836"/>
          </a:xfrm>
        </p:spPr>
        <p:txBody>
          <a:bodyPr vert="horz" lIns="91440" tIns="45720" rIns="91440" bIns="45720" rtlCol="0" anchor="ctr">
            <a:normAutofit/>
          </a:bodyPr>
          <a:lstStyle/>
          <a:p>
            <a:r>
              <a:rPr lang="en-US" sz="3100"/>
              <a:t>Sgiliau echddygol bras / Gross motor skills</a:t>
            </a:r>
          </a:p>
        </p:txBody>
      </p:sp>
      <p:sp>
        <p:nvSpPr>
          <p:cNvPr id="4" name="Content Placeholder 3">
            <a:extLst>
              <a:ext uri="{FF2B5EF4-FFF2-40B4-BE49-F238E27FC236}">
                <a16:creationId xmlns:a16="http://schemas.microsoft.com/office/drawing/2014/main" id="{A50555FE-3F25-427A-8F8F-B9B5C4699A5A}"/>
              </a:ext>
            </a:extLst>
          </p:cNvPr>
          <p:cNvSpPr>
            <a:spLocks noGrp="1"/>
          </p:cNvSpPr>
          <p:nvPr>
            <p:ph sz="half" idx="2"/>
          </p:nvPr>
        </p:nvSpPr>
        <p:spPr>
          <a:xfrm>
            <a:off x="463547" y="4856921"/>
            <a:ext cx="7173771" cy="1249240"/>
          </a:xfrm>
        </p:spPr>
        <p:txBody>
          <a:bodyPr vert="horz" lIns="91440" tIns="45720" rIns="91440" bIns="45720" rtlCol="0">
            <a:normAutofit/>
          </a:bodyPr>
          <a:lstStyle/>
          <a:p>
            <a:pPr marL="0"/>
            <a:r>
              <a:rPr lang="en-US" sz="1600" u="sng" dirty="0">
                <a:effectLst/>
                <a:hlinkClick r:id="rId4"/>
              </a:rPr>
              <a:t>https://www.youtube.com/watch?v=yaF0CaNuUIc</a:t>
            </a:r>
            <a:endParaRPr lang="en-US" sz="1600" dirty="0">
              <a:effectLst/>
            </a:endParaRPr>
          </a:p>
          <a:p>
            <a:pPr marL="0"/>
            <a:endParaRPr lang="en-US" sz="1600" dirty="0"/>
          </a:p>
        </p:txBody>
      </p:sp>
    </p:spTree>
    <p:extLst>
      <p:ext uri="{BB962C8B-B14F-4D97-AF65-F5344CB8AC3E}">
        <p14:creationId xmlns:p14="http://schemas.microsoft.com/office/powerpoint/2010/main" val="164343148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8ADD92-CBA5-4F08-BF87-6770A3C3B957}"/>
              </a:ext>
            </a:extLst>
          </p:cNvPr>
          <p:cNvSpPr>
            <a:spLocks noGrp="1"/>
          </p:cNvSpPr>
          <p:nvPr>
            <p:ph type="title"/>
          </p:nvPr>
        </p:nvSpPr>
        <p:spPr>
          <a:xfrm>
            <a:off x="628650" y="1412488"/>
            <a:ext cx="2174391" cy="4363844"/>
          </a:xfrm>
        </p:spPr>
        <p:txBody>
          <a:bodyPr anchor="t">
            <a:normAutofit/>
          </a:bodyPr>
          <a:lstStyle/>
          <a:p>
            <a:r>
              <a:rPr lang="en-GB" sz="3500">
                <a:solidFill>
                  <a:srgbClr val="FFFFFF"/>
                </a:solidFill>
              </a:rPr>
              <a:t>Ansawdd y symud / Quality of movement</a:t>
            </a:r>
          </a:p>
        </p:txBody>
      </p:sp>
      <p:sp>
        <p:nvSpPr>
          <p:cNvPr id="3" name="Content Placeholder 2">
            <a:extLst>
              <a:ext uri="{FF2B5EF4-FFF2-40B4-BE49-F238E27FC236}">
                <a16:creationId xmlns:a16="http://schemas.microsoft.com/office/drawing/2014/main" id="{1DCECED9-7593-4F1B-AA39-E1DA3DACC3C6}"/>
              </a:ext>
            </a:extLst>
          </p:cNvPr>
          <p:cNvSpPr>
            <a:spLocks noGrp="1"/>
          </p:cNvSpPr>
          <p:nvPr>
            <p:ph sz="half" idx="1"/>
          </p:nvPr>
        </p:nvSpPr>
        <p:spPr>
          <a:xfrm>
            <a:off x="3285641" y="1412489"/>
            <a:ext cx="2570462" cy="4363844"/>
          </a:xfrm>
        </p:spPr>
        <p:txBody>
          <a:bodyPr>
            <a:normAutofit/>
          </a:bodyPr>
          <a:lstStyle/>
          <a:p>
            <a:r>
              <a:rPr lang="en-GB" sz="1700"/>
              <a:t>Edrychwch ar y ddau fideo yma hefyd.</a:t>
            </a:r>
          </a:p>
          <a:p>
            <a:r>
              <a:rPr lang="en-GB" sz="1700"/>
              <a:t>Look at these two videos too.</a:t>
            </a:r>
          </a:p>
          <a:p>
            <a:endParaRPr lang="en-GB" sz="1700"/>
          </a:p>
          <a:p>
            <a:pPr marL="0" indent="0">
              <a:buNone/>
            </a:pPr>
            <a:r>
              <a:rPr lang="en-GB" sz="1700"/>
              <a:t>A oes rhaid dysgu sgiliau symud i blant? Beth ydych chi’n ei feddwl?</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F6EB74D-288A-42B7-AE0C-3779B5DD7F39}"/>
              </a:ext>
            </a:extLst>
          </p:cNvPr>
          <p:cNvSpPr>
            <a:spLocks noGrp="1"/>
          </p:cNvSpPr>
          <p:nvPr>
            <p:ph sz="half" idx="2"/>
          </p:nvPr>
        </p:nvSpPr>
        <p:spPr>
          <a:xfrm>
            <a:off x="6338703" y="1412489"/>
            <a:ext cx="2398275" cy="4363844"/>
          </a:xfrm>
        </p:spPr>
        <p:txBody>
          <a:bodyPr>
            <a:normAutofit/>
          </a:bodyPr>
          <a:lstStyle/>
          <a:p>
            <a:pPr>
              <a:spcAft>
                <a:spcPts val="800"/>
              </a:spcAft>
            </a:pPr>
            <a:r>
              <a:rPr lang="en-GB" sz="1700" u="sng" dirty="0">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https://www.youtube.com/watch?v=uE0cYB-9UYw</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700" u="sng" dirty="0">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https://www.youtube.com/watch?v=UBPzn3J7NaQ</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700" dirty="0"/>
          </a:p>
          <a:p>
            <a:pPr marL="0" indent="0">
              <a:buNone/>
            </a:pPr>
            <a:r>
              <a:rPr lang="en-GB" sz="1700" dirty="0"/>
              <a:t>Is it necessary to teach movement skills to children? What do you think?</a:t>
            </a:r>
          </a:p>
        </p:txBody>
      </p:sp>
    </p:spTree>
    <p:extLst>
      <p:ext uri="{BB962C8B-B14F-4D97-AF65-F5344CB8AC3E}">
        <p14:creationId xmlns:p14="http://schemas.microsoft.com/office/powerpoint/2010/main" val="3984658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B9500-42EB-4F9E-9990-9EA7AEBD5550}"/>
              </a:ext>
            </a:extLst>
          </p:cNvPr>
          <p:cNvSpPr>
            <a:spLocks noGrp="1"/>
          </p:cNvSpPr>
          <p:nvPr>
            <p:ph type="title"/>
          </p:nvPr>
        </p:nvSpPr>
        <p:spPr>
          <a:xfrm>
            <a:off x="480060" y="4419600"/>
            <a:ext cx="8181594" cy="1203960"/>
          </a:xfrm>
        </p:spPr>
        <p:txBody>
          <a:bodyPr vert="horz" lIns="91440" tIns="45720" rIns="91440" bIns="45720" rtlCol="0" anchor="ctr">
            <a:normAutofit/>
          </a:bodyPr>
          <a:lstStyle/>
          <a:p>
            <a:pPr algn="ctr"/>
            <a:r>
              <a:rPr lang="en-US" sz="4000" kern="1200">
                <a:solidFill>
                  <a:schemeClr val="tx1"/>
                </a:solidFill>
                <a:latin typeface="+mj-lt"/>
                <a:ea typeface="+mj-ea"/>
                <a:cs typeface="+mj-cs"/>
              </a:rPr>
              <a:t>Swigen gwagle personol / Personal space bubble</a:t>
            </a:r>
          </a:p>
        </p:txBody>
      </p:sp>
      <p:pic>
        <p:nvPicPr>
          <p:cNvPr id="6" name="Content Placeholder 5" descr="A picture containing object, bubble, roller, microscope&#10;&#10;Description automatically generated">
            <a:extLst>
              <a:ext uri="{FF2B5EF4-FFF2-40B4-BE49-F238E27FC236}">
                <a16:creationId xmlns:a16="http://schemas.microsoft.com/office/drawing/2014/main" id="{E1E5F369-C199-4B9C-B10E-96D4B9A7307A}"/>
              </a:ext>
            </a:extLst>
          </p:cNvPr>
          <p:cNvPicPr>
            <a:picLocks noGrp="1" noChangeAspect="1"/>
          </p:cNvPicPr>
          <p:nvPr>
            <p:ph sz="half" idx="2"/>
          </p:nvPr>
        </p:nvPicPr>
        <p:blipFill rotWithShape="1">
          <a:blip r:embed="rId3"/>
          <a:srcRect l="15153" r="12368" b="1"/>
          <a:stretch/>
        </p:blipFill>
        <p:spPr>
          <a:xfrm>
            <a:off x="4" y="-11"/>
            <a:ext cx="4571996"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p:spPr>
      </p:pic>
      <p:pic>
        <p:nvPicPr>
          <p:cNvPr id="8" name="Content Placeholder 7" descr="A group of children playing with a frisbee&#10;&#10;Description automatically generated with medium confidence">
            <a:extLst>
              <a:ext uri="{FF2B5EF4-FFF2-40B4-BE49-F238E27FC236}">
                <a16:creationId xmlns:a16="http://schemas.microsoft.com/office/drawing/2014/main" id="{08EC4586-AE2F-4D87-9B8A-AC9797B969D5}"/>
              </a:ext>
            </a:extLst>
          </p:cNvPr>
          <p:cNvPicPr>
            <a:picLocks noGrp="1" noChangeAspect="1"/>
          </p:cNvPicPr>
          <p:nvPr>
            <p:ph sz="half" idx="1"/>
          </p:nvPr>
        </p:nvPicPr>
        <p:blipFill rotWithShape="1">
          <a:blip r:embed="rId4"/>
          <a:srcRect l="12699" r="13762" b="-3"/>
          <a:stretch/>
        </p:blipFill>
        <p:spPr>
          <a:xfrm>
            <a:off x="4514850" y="12"/>
            <a:ext cx="4629146"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
        <p:nvSpPr>
          <p:cNvPr id="15"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7560" y="5598439"/>
            <a:ext cx="2468880" cy="18288"/>
          </a:xfrm>
          <a:custGeom>
            <a:avLst/>
            <a:gdLst>
              <a:gd name="connsiteX0" fmla="*/ 0 w 2468880"/>
              <a:gd name="connsiteY0" fmla="*/ 0 h 18288"/>
              <a:gd name="connsiteX1" fmla="*/ 592531 w 2468880"/>
              <a:gd name="connsiteY1" fmla="*/ 0 h 18288"/>
              <a:gd name="connsiteX2" fmla="*/ 1160374 w 2468880"/>
              <a:gd name="connsiteY2" fmla="*/ 0 h 18288"/>
              <a:gd name="connsiteX3" fmla="*/ 1728216 w 2468880"/>
              <a:gd name="connsiteY3" fmla="*/ 0 h 18288"/>
              <a:gd name="connsiteX4" fmla="*/ 2468880 w 2468880"/>
              <a:gd name="connsiteY4" fmla="*/ 0 h 18288"/>
              <a:gd name="connsiteX5" fmla="*/ 2468880 w 2468880"/>
              <a:gd name="connsiteY5" fmla="*/ 18288 h 18288"/>
              <a:gd name="connsiteX6" fmla="*/ 1802282 w 2468880"/>
              <a:gd name="connsiteY6" fmla="*/ 18288 h 18288"/>
              <a:gd name="connsiteX7" fmla="*/ 1209751 w 2468880"/>
              <a:gd name="connsiteY7" fmla="*/ 18288 h 18288"/>
              <a:gd name="connsiteX8" fmla="*/ 641909 w 2468880"/>
              <a:gd name="connsiteY8" fmla="*/ 18288 h 18288"/>
              <a:gd name="connsiteX9" fmla="*/ 0 w 2468880"/>
              <a:gd name="connsiteY9" fmla="*/ 18288 h 18288"/>
              <a:gd name="connsiteX10" fmla="*/ 0 w 2468880"/>
              <a:gd name="connsiteY10" fmla="*/ 0 h 18288"/>
              <a:gd name="connsiteX0" fmla="*/ 0 w 2468880"/>
              <a:gd name="connsiteY0" fmla="*/ 0 h 18288"/>
              <a:gd name="connsiteX1" fmla="*/ 567842 w 2468880"/>
              <a:gd name="connsiteY1" fmla="*/ 0 h 18288"/>
              <a:gd name="connsiteX2" fmla="*/ 1234440 w 2468880"/>
              <a:gd name="connsiteY2" fmla="*/ 0 h 18288"/>
              <a:gd name="connsiteX3" fmla="*/ 1777594 w 2468880"/>
              <a:gd name="connsiteY3" fmla="*/ 0 h 18288"/>
              <a:gd name="connsiteX4" fmla="*/ 2468880 w 2468880"/>
              <a:gd name="connsiteY4" fmla="*/ 0 h 18288"/>
              <a:gd name="connsiteX5" fmla="*/ 2468880 w 2468880"/>
              <a:gd name="connsiteY5" fmla="*/ 18288 h 18288"/>
              <a:gd name="connsiteX6" fmla="*/ 1876349 w 2468880"/>
              <a:gd name="connsiteY6" fmla="*/ 18288 h 18288"/>
              <a:gd name="connsiteX7" fmla="*/ 1209751 w 2468880"/>
              <a:gd name="connsiteY7" fmla="*/ 18288 h 18288"/>
              <a:gd name="connsiteX8" fmla="*/ 617220 w 2468880"/>
              <a:gd name="connsiteY8" fmla="*/ 18288 h 18288"/>
              <a:gd name="connsiteX9" fmla="*/ 0 w 2468880"/>
              <a:gd name="connsiteY9" fmla="*/ 18288 h 18288"/>
              <a:gd name="connsiteX10" fmla="*/ 0 w 246888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68880" h="18288" fill="none" extrusionOk="0">
                <a:moveTo>
                  <a:pt x="0" y="0"/>
                </a:moveTo>
                <a:cubicBezTo>
                  <a:pt x="172691" y="-12357"/>
                  <a:pt x="387089" y="31321"/>
                  <a:pt x="592531" y="0"/>
                </a:cubicBezTo>
                <a:cubicBezTo>
                  <a:pt x="767979" y="-23244"/>
                  <a:pt x="871733" y="8472"/>
                  <a:pt x="1160374" y="0"/>
                </a:cubicBezTo>
                <a:cubicBezTo>
                  <a:pt x="1449601" y="-3911"/>
                  <a:pt x="1607266" y="19376"/>
                  <a:pt x="1728216" y="0"/>
                </a:cubicBezTo>
                <a:cubicBezTo>
                  <a:pt x="1818829" y="-58888"/>
                  <a:pt x="2275430" y="-9413"/>
                  <a:pt x="2468880" y="0"/>
                </a:cubicBezTo>
                <a:cubicBezTo>
                  <a:pt x="2467145" y="5314"/>
                  <a:pt x="2470816" y="12013"/>
                  <a:pt x="2468880" y="18288"/>
                </a:cubicBezTo>
                <a:cubicBezTo>
                  <a:pt x="2232442" y="-3319"/>
                  <a:pt x="2078773" y="23053"/>
                  <a:pt x="1802282" y="18288"/>
                </a:cubicBezTo>
                <a:cubicBezTo>
                  <a:pt x="1540683" y="32618"/>
                  <a:pt x="1384233" y="17358"/>
                  <a:pt x="1209751" y="18288"/>
                </a:cubicBezTo>
                <a:cubicBezTo>
                  <a:pt x="1038679" y="-28357"/>
                  <a:pt x="820616" y="4958"/>
                  <a:pt x="641909" y="18288"/>
                </a:cubicBezTo>
                <a:cubicBezTo>
                  <a:pt x="423595" y="12488"/>
                  <a:pt x="155068" y="41456"/>
                  <a:pt x="0" y="18288"/>
                </a:cubicBezTo>
                <a:cubicBezTo>
                  <a:pt x="898" y="13406"/>
                  <a:pt x="19" y="4120"/>
                  <a:pt x="0" y="0"/>
                </a:cubicBezTo>
                <a:close/>
              </a:path>
              <a:path w="2468880" h="18288" stroke="0" extrusionOk="0">
                <a:moveTo>
                  <a:pt x="0" y="0"/>
                </a:moveTo>
                <a:cubicBezTo>
                  <a:pt x="201127" y="34474"/>
                  <a:pt x="321325" y="11273"/>
                  <a:pt x="567842" y="0"/>
                </a:cubicBezTo>
                <a:cubicBezTo>
                  <a:pt x="816255" y="-37660"/>
                  <a:pt x="940209" y="-838"/>
                  <a:pt x="1234440" y="0"/>
                </a:cubicBezTo>
                <a:cubicBezTo>
                  <a:pt x="1509789" y="16874"/>
                  <a:pt x="1664509" y="5689"/>
                  <a:pt x="1777594" y="0"/>
                </a:cubicBezTo>
                <a:cubicBezTo>
                  <a:pt x="1845726" y="-6548"/>
                  <a:pt x="2193196" y="19370"/>
                  <a:pt x="2468880" y="0"/>
                </a:cubicBezTo>
                <a:cubicBezTo>
                  <a:pt x="2468174" y="8377"/>
                  <a:pt x="2470272" y="13210"/>
                  <a:pt x="2468880" y="18288"/>
                </a:cubicBezTo>
                <a:cubicBezTo>
                  <a:pt x="2271382" y="44380"/>
                  <a:pt x="1978656" y="31741"/>
                  <a:pt x="1876349" y="18288"/>
                </a:cubicBezTo>
                <a:cubicBezTo>
                  <a:pt x="1751977" y="-6016"/>
                  <a:pt x="1388067" y="3222"/>
                  <a:pt x="1209751" y="18288"/>
                </a:cubicBezTo>
                <a:cubicBezTo>
                  <a:pt x="1065802" y="31061"/>
                  <a:pt x="753821" y="-1004"/>
                  <a:pt x="617220" y="18288"/>
                </a:cubicBezTo>
                <a:cubicBezTo>
                  <a:pt x="481425" y="28412"/>
                  <a:pt x="248319" y="-391"/>
                  <a:pt x="0" y="18288"/>
                </a:cubicBezTo>
                <a:cubicBezTo>
                  <a:pt x="-445" y="10205"/>
                  <a:pt x="-140" y="6087"/>
                  <a:pt x="0" y="0"/>
                </a:cubicBezTo>
                <a:close/>
              </a:path>
              <a:path w="2468880" h="18288" fill="none" stroke="0" extrusionOk="0">
                <a:moveTo>
                  <a:pt x="0" y="0"/>
                </a:moveTo>
                <a:cubicBezTo>
                  <a:pt x="191987" y="-31891"/>
                  <a:pt x="414837" y="25678"/>
                  <a:pt x="592531" y="0"/>
                </a:cubicBezTo>
                <a:cubicBezTo>
                  <a:pt x="785000" y="-43603"/>
                  <a:pt x="868560" y="12415"/>
                  <a:pt x="1160374" y="0"/>
                </a:cubicBezTo>
                <a:cubicBezTo>
                  <a:pt x="1441409" y="-18672"/>
                  <a:pt x="1600372" y="47113"/>
                  <a:pt x="1728216" y="0"/>
                </a:cubicBezTo>
                <a:cubicBezTo>
                  <a:pt x="1847110" y="23792"/>
                  <a:pt x="2233557" y="23802"/>
                  <a:pt x="2468880" y="0"/>
                </a:cubicBezTo>
                <a:cubicBezTo>
                  <a:pt x="2467752" y="4917"/>
                  <a:pt x="2468978" y="13565"/>
                  <a:pt x="2468880" y="18288"/>
                </a:cubicBezTo>
                <a:cubicBezTo>
                  <a:pt x="2265563" y="-17971"/>
                  <a:pt x="2033349" y="16262"/>
                  <a:pt x="1802282" y="18288"/>
                </a:cubicBezTo>
                <a:cubicBezTo>
                  <a:pt x="1512355" y="31573"/>
                  <a:pt x="1367809" y="29302"/>
                  <a:pt x="1209751" y="18288"/>
                </a:cubicBezTo>
                <a:cubicBezTo>
                  <a:pt x="1060405" y="26129"/>
                  <a:pt x="875661" y="10838"/>
                  <a:pt x="641909" y="18288"/>
                </a:cubicBezTo>
                <a:cubicBezTo>
                  <a:pt x="461670" y="14581"/>
                  <a:pt x="162829" y="18463"/>
                  <a:pt x="0" y="18288"/>
                </a:cubicBezTo>
                <a:cubicBezTo>
                  <a:pt x="913" y="12991"/>
                  <a:pt x="-1021" y="455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custGeom>
                    <a:avLst/>
                    <a:gdLst>
                      <a:gd name="connsiteX0" fmla="*/ 0 w 2468880"/>
                      <a:gd name="connsiteY0" fmla="*/ 0 h 18288"/>
                      <a:gd name="connsiteX1" fmla="*/ 592531 w 2468880"/>
                      <a:gd name="connsiteY1" fmla="*/ 0 h 18288"/>
                      <a:gd name="connsiteX2" fmla="*/ 1160374 w 2468880"/>
                      <a:gd name="connsiteY2" fmla="*/ 0 h 18288"/>
                      <a:gd name="connsiteX3" fmla="*/ 1728216 w 2468880"/>
                      <a:gd name="connsiteY3" fmla="*/ 0 h 18288"/>
                      <a:gd name="connsiteX4" fmla="*/ 2468880 w 2468880"/>
                      <a:gd name="connsiteY4" fmla="*/ 0 h 18288"/>
                      <a:gd name="connsiteX5" fmla="*/ 2468880 w 2468880"/>
                      <a:gd name="connsiteY5" fmla="*/ 18288 h 18288"/>
                      <a:gd name="connsiteX6" fmla="*/ 1802282 w 2468880"/>
                      <a:gd name="connsiteY6" fmla="*/ 18288 h 18288"/>
                      <a:gd name="connsiteX7" fmla="*/ 1209751 w 2468880"/>
                      <a:gd name="connsiteY7" fmla="*/ 18288 h 18288"/>
                      <a:gd name="connsiteX8" fmla="*/ 641909 w 2468880"/>
                      <a:gd name="connsiteY8" fmla="*/ 18288 h 18288"/>
                      <a:gd name="connsiteX9" fmla="*/ 0 w 2468880"/>
                      <a:gd name="connsiteY9" fmla="*/ 18288 h 18288"/>
                      <a:gd name="connsiteX10" fmla="*/ 0 w 246888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68880" h="18288" fill="none" extrusionOk="0">
                        <a:moveTo>
                          <a:pt x="0" y="0"/>
                        </a:moveTo>
                        <a:cubicBezTo>
                          <a:pt x="171523" y="-1510"/>
                          <a:pt x="416079" y="20036"/>
                          <a:pt x="592531" y="0"/>
                        </a:cubicBezTo>
                        <a:cubicBezTo>
                          <a:pt x="768983" y="-20036"/>
                          <a:pt x="878305" y="13110"/>
                          <a:pt x="1160374" y="0"/>
                        </a:cubicBezTo>
                        <a:cubicBezTo>
                          <a:pt x="1442443" y="-13110"/>
                          <a:pt x="1612108" y="24695"/>
                          <a:pt x="1728216" y="0"/>
                        </a:cubicBezTo>
                        <a:cubicBezTo>
                          <a:pt x="1844324" y="-24695"/>
                          <a:pt x="2271040" y="20667"/>
                          <a:pt x="2468880" y="0"/>
                        </a:cubicBezTo>
                        <a:cubicBezTo>
                          <a:pt x="2468302" y="4771"/>
                          <a:pt x="2469633" y="12323"/>
                          <a:pt x="2468880" y="18288"/>
                        </a:cubicBezTo>
                        <a:cubicBezTo>
                          <a:pt x="2229297" y="-14659"/>
                          <a:pt x="2066775" y="30253"/>
                          <a:pt x="1802282" y="18288"/>
                        </a:cubicBezTo>
                        <a:cubicBezTo>
                          <a:pt x="1537789" y="6323"/>
                          <a:pt x="1379930" y="22266"/>
                          <a:pt x="1209751" y="18288"/>
                        </a:cubicBezTo>
                        <a:cubicBezTo>
                          <a:pt x="1039572" y="14310"/>
                          <a:pt x="837025" y="12850"/>
                          <a:pt x="641909" y="18288"/>
                        </a:cubicBezTo>
                        <a:cubicBezTo>
                          <a:pt x="446793" y="23726"/>
                          <a:pt x="170561" y="18472"/>
                          <a:pt x="0" y="18288"/>
                        </a:cubicBezTo>
                        <a:cubicBezTo>
                          <a:pt x="841" y="12879"/>
                          <a:pt x="-726" y="3977"/>
                          <a:pt x="0" y="0"/>
                        </a:cubicBezTo>
                        <a:close/>
                      </a:path>
                      <a:path w="2468880" h="18288" stroke="0" extrusionOk="0">
                        <a:moveTo>
                          <a:pt x="0" y="0"/>
                        </a:moveTo>
                        <a:cubicBezTo>
                          <a:pt x="190931" y="24910"/>
                          <a:pt x="333688" y="11559"/>
                          <a:pt x="567842" y="0"/>
                        </a:cubicBezTo>
                        <a:cubicBezTo>
                          <a:pt x="801996" y="-11559"/>
                          <a:pt x="939971" y="-5677"/>
                          <a:pt x="1234440" y="0"/>
                        </a:cubicBezTo>
                        <a:cubicBezTo>
                          <a:pt x="1528909" y="5677"/>
                          <a:pt x="1658539" y="5184"/>
                          <a:pt x="1777594" y="0"/>
                        </a:cubicBezTo>
                        <a:cubicBezTo>
                          <a:pt x="1896649" y="-5184"/>
                          <a:pt x="2186164" y="23915"/>
                          <a:pt x="2468880" y="0"/>
                        </a:cubicBezTo>
                        <a:cubicBezTo>
                          <a:pt x="2468266" y="8857"/>
                          <a:pt x="2469384" y="13619"/>
                          <a:pt x="2468880" y="18288"/>
                        </a:cubicBezTo>
                        <a:cubicBezTo>
                          <a:pt x="2271330" y="36599"/>
                          <a:pt x="2001027" y="31554"/>
                          <a:pt x="1876349" y="18288"/>
                        </a:cubicBezTo>
                        <a:cubicBezTo>
                          <a:pt x="1751671" y="5022"/>
                          <a:pt x="1364652" y="15063"/>
                          <a:pt x="1209751" y="18288"/>
                        </a:cubicBezTo>
                        <a:cubicBezTo>
                          <a:pt x="1054850" y="21513"/>
                          <a:pt x="748438" y="20074"/>
                          <a:pt x="617220" y="18288"/>
                        </a:cubicBezTo>
                        <a:cubicBezTo>
                          <a:pt x="486002" y="16502"/>
                          <a:pt x="237432" y="27200"/>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3358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7BB4C-8281-4F01-AD11-996152D00AC5}"/>
              </a:ext>
            </a:extLst>
          </p:cNvPr>
          <p:cNvSpPr>
            <a:spLocks noGrp="1"/>
          </p:cNvSpPr>
          <p:nvPr>
            <p:ph type="title"/>
          </p:nvPr>
        </p:nvSpPr>
        <p:spPr/>
        <p:txBody>
          <a:bodyPr/>
          <a:lstStyle/>
          <a:p>
            <a:r>
              <a:rPr lang="en-GB" dirty="0" err="1"/>
              <a:t>Safonau</a:t>
            </a:r>
            <a:r>
              <a:rPr lang="en-GB" dirty="0"/>
              <a:t> SAC </a:t>
            </a:r>
            <a:r>
              <a:rPr lang="en-GB" dirty="0" err="1"/>
              <a:t>pedagogaeth</a:t>
            </a:r>
            <a:r>
              <a:rPr lang="en-GB" dirty="0"/>
              <a:t> / QTS Standards - Pedagogy</a:t>
            </a:r>
          </a:p>
        </p:txBody>
      </p:sp>
      <p:sp>
        <p:nvSpPr>
          <p:cNvPr id="3" name="Content Placeholder 2">
            <a:extLst>
              <a:ext uri="{FF2B5EF4-FFF2-40B4-BE49-F238E27FC236}">
                <a16:creationId xmlns:a16="http://schemas.microsoft.com/office/drawing/2014/main" id="{360D078E-5634-4BE1-97C3-936E62D223C4}"/>
              </a:ext>
            </a:extLst>
          </p:cNvPr>
          <p:cNvSpPr>
            <a:spLocks noGrp="1"/>
          </p:cNvSpPr>
          <p:nvPr>
            <p:ph sz="half" idx="1"/>
          </p:nvPr>
        </p:nvSpPr>
        <p:spPr/>
        <p:txBody>
          <a:bodyPr/>
          <a:lstStyle/>
          <a:p>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Ysbrydoli</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cymell</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cynnal</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safonau</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anghenion</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unigolion</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herio</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cynhwysiant</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rheoli'r</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amgylchedd</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dysgu</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asesu</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ansawdd</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parch / model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rôl</a:t>
            </a:r>
            <a:r>
              <a:rPr lang="en-GB" sz="2800"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sz="2800" b="1" dirty="0" err="1">
                <a:effectLst/>
                <a:latin typeface="Calibri Light" panose="020F0302020204030204" pitchFamily="34" charset="0"/>
                <a:ea typeface="SimSun" panose="02010600030101010101" pitchFamily="2" charset="-122"/>
                <a:cs typeface="Times New Roman" panose="02020603050405020304" pitchFamily="18" charset="0"/>
              </a:rPr>
              <a:t>annog</a:t>
            </a:r>
            <a:endParaRPr lang="en-GB" sz="2800" dirty="0">
              <a:effectLst/>
              <a:latin typeface="Calibri Light" panose="020F0302020204030204" pitchFamily="34" charset="0"/>
              <a:ea typeface="SimSun" panose="02010600030101010101" pitchFamily="2" charset="-122"/>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6A62A7A-2318-4D21-837D-1D705094679C}"/>
              </a:ext>
            </a:extLst>
          </p:cNvPr>
          <p:cNvSpPr>
            <a:spLocks noGrp="1"/>
          </p:cNvSpPr>
          <p:nvPr>
            <p:ph sz="half" idx="2"/>
          </p:nvPr>
        </p:nvSpPr>
        <p:spPr>
          <a:xfrm>
            <a:off x="2571750" y="4884468"/>
            <a:ext cx="3886200" cy="745958"/>
          </a:xfrm>
        </p:spPr>
        <p:txBody>
          <a:bodyPr/>
          <a:lstStyle/>
          <a:p>
            <a:pPr marL="0" indent="0">
              <a:buNone/>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https://www.youtube.com/watch?v=6g-Lh_z5JBI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D48CAF38-9CEE-4770-9FAC-CF6C26D81676}"/>
              </a:ext>
            </a:extLst>
          </p:cNvPr>
          <p:cNvSpPr txBox="1"/>
          <p:nvPr/>
        </p:nvSpPr>
        <p:spPr>
          <a:xfrm>
            <a:off x="4812632" y="1825625"/>
            <a:ext cx="3645568" cy="3046988"/>
          </a:xfrm>
          <a:prstGeom prst="rect">
            <a:avLst/>
          </a:prstGeom>
          <a:noFill/>
        </p:spPr>
        <p:txBody>
          <a:bodyPr wrap="square" rtlCol="0">
            <a:spAutoFit/>
          </a:bodyPr>
          <a:lstStyle/>
          <a:p>
            <a:r>
              <a:rPr lang="en-GB" sz="2400" b="1" dirty="0">
                <a:effectLst/>
                <a:latin typeface="Calibri Light" panose="020F0302020204030204" pitchFamily="34" charset="0"/>
                <a:ea typeface="Calibri" panose="020F0502020204030204" pitchFamily="34" charset="0"/>
                <a:cs typeface="Calibri Light" panose="020F0302020204030204" pitchFamily="34" charset="0"/>
              </a:rPr>
              <a:t>Inspiring/ motivating/ maintaining standards / needs of individuals / challenge/ inclusion / managing the learning environment / assessing quality / respect / role model / encouraging </a:t>
            </a:r>
            <a:endParaRPr lang="en-GB" sz="2400"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18154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4088B-5CD8-48DD-B15F-738C81B59DF4}"/>
              </a:ext>
            </a:extLst>
          </p:cNvPr>
          <p:cNvSpPr>
            <a:spLocks noGrp="1"/>
          </p:cNvSpPr>
          <p:nvPr>
            <p:ph type="title"/>
          </p:nvPr>
        </p:nvSpPr>
        <p:spPr/>
        <p:txBody>
          <a:bodyPr>
            <a:normAutofit/>
          </a:bodyPr>
          <a:lstStyle/>
          <a:p>
            <a:pPr algn="ctr"/>
            <a:r>
              <a:rPr lang="en-GB" sz="2800" dirty="0" err="1">
                <a:effectLst/>
                <a:latin typeface="+mn-lt"/>
                <a:ea typeface="SimSun" panose="02010600030101010101" pitchFamily="2" charset="-122"/>
                <a:cs typeface="Times New Roman" panose="02020603050405020304" pitchFamily="18" charset="0"/>
              </a:rPr>
              <a:t>Datblygiad</a:t>
            </a:r>
            <a:r>
              <a:rPr lang="en-GB" sz="2800" dirty="0">
                <a:effectLst/>
                <a:latin typeface="+mn-lt"/>
                <a:ea typeface="SimSun" panose="02010600030101010101" pitchFamily="2" charset="-122"/>
                <a:cs typeface="Times New Roman" panose="02020603050405020304" pitchFamily="18" charset="0"/>
              </a:rPr>
              <a:t> </a:t>
            </a:r>
            <a:r>
              <a:rPr lang="en-GB" sz="2800" dirty="0" err="1">
                <a:effectLst/>
                <a:latin typeface="+mn-lt"/>
                <a:ea typeface="SimSun" panose="02010600030101010101" pitchFamily="2" charset="-122"/>
                <a:cs typeface="Times New Roman" panose="02020603050405020304" pitchFamily="18" charset="0"/>
              </a:rPr>
              <a:t>sgiliau</a:t>
            </a:r>
            <a:r>
              <a:rPr lang="en-GB" sz="2800" dirty="0">
                <a:effectLst/>
                <a:latin typeface="+mn-lt"/>
                <a:ea typeface="SimSun" panose="02010600030101010101" pitchFamily="2" charset="-122"/>
                <a:cs typeface="Times New Roman" panose="02020603050405020304" pitchFamily="18" charset="0"/>
              </a:rPr>
              <a:t> </a:t>
            </a:r>
            <a:r>
              <a:rPr lang="en-GB" sz="2800" dirty="0" err="1">
                <a:effectLst/>
                <a:latin typeface="+mn-lt"/>
                <a:ea typeface="SimSun" panose="02010600030101010101" pitchFamily="2" charset="-122"/>
                <a:cs typeface="Times New Roman" panose="02020603050405020304" pitchFamily="18" charset="0"/>
              </a:rPr>
              <a:t>echddygol</a:t>
            </a:r>
            <a:r>
              <a:rPr lang="en-GB" sz="2800" dirty="0">
                <a:effectLst/>
                <a:latin typeface="+mn-lt"/>
                <a:ea typeface="SimSun" panose="02010600030101010101" pitchFamily="2" charset="-122"/>
                <a:cs typeface="Times New Roman" panose="02020603050405020304" pitchFamily="18" charset="0"/>
              </a:rPr>
              <a:t> bras </a:t>
            </a:r>
            <a:r>
              <a:rPr lang="en-GB" sz="2800" dirty="0" err="1">
                <a:effectLst/>
                <a:latin typeface="+mn-lt"/>
                <a:ea typeface="SimSun" panose="02010600030101010101" pitchFamily="2" charset="-122"/>
                <a:cs typeface="Times New Roman" panose="02020603050405020304" pitchFamily="18" charset="0"/>
              </a:rPr>
              <a:t>pellach</a:t>
            </a:r>
            <a:r>
              <a:rPr lang="en-GB" sz="2800" dirty="0">
                <a:effectLst/>
                <a:latin typeface="+mn-lt"/>
                <a:ea typeface="SimSun" panose="02010600030101010101" pitchFamily="2" charset="-122"/>
                <a:cs typeface="Times New Roman" panose="02020603050405020304" pitchFamily="18" charset="0"/>
              </a:rPr>
              <a:t>  </a:t>
            </a:r>
            <a:br>
              <a:rPr lang="en-GB" sz="2800" dirty="0">
                <a:effectLst/>
                <a:latin typeface="+mn-lt"/>
                <a:ea typeface="SimSun" panose="02010600030101010101" pitchFamily="2" charset="-122"/>
                <a:cs typeface="Times New Roman" panose="02020603050405020304" pitchFamily="18" charset="0"/>
              </a:rPr>
            </a:br>
            <a:r>
              <a:rPr lang="en-GB" sz="2800" dirty="0">
                <a:effectLst/>
                <a:latin typeface="+mn-lt"/>
                <a:ea typeface="SimSun" panose="02010600030101010101" pitchFamily="2" charset="-122"/>
                <a:cs typeface="Times New Roman" panose="02020603050405020304" pitchFamily="18" charset="0"/>
              </a:rPr>
              <a:t> / </a:t>
            </a:r>
            <a:r>
              <a:rPr lang="en-GB" sz="2800" dirty="0">
                <a:effectLst/>
                <a:latin typeface="+mn-lt"/>
                <a:ea typeface="Calibri" panose="020F0502020204030204" pitchFamily="34" charset="0"/>
                <a:cs typeface="Times New Roman" panose="02020603050405020304" pitchFamily="18" charset="0"/>
              </a:rPr>
              <a:t>Further Gross motor skill development </a:t>
            </a:r>
            <a:endParaRPr lang="en-GB" sz="2800" dirty="0">
              <a:latin typeface="+mn-lt"/>
            </a:endParaRPr>
          </a:p>
        </p:txBody>
      </p:sp>
      <p:sp>
        <p:nvSpPr>
          <p:cNvPr id="3" name="Content Placeholder 2">
            <a:extLst>
              <a:ext uri="{FF2B5EF4-FFF2-40B4-BE49-F238E27FC236}">
                <a16:creationId xmlns:a16="http://schemas.microsoft.com/office/drawing/2014/main" id="{0E60D964-08AA-4A1E-BA08-B61077FBE5A0}"/>
              </a:ext>
            </a:extLst>
          </p:cNvPr>
          <p:cNvSpPr>
            <a:spLocks noGrp="1"/>
          </p:cNvSpPr>
          <p:nvPr>
            <p:ph sz="half" idx="1"/>
          </p:nvPr>
        </p:nvSpPr>
        <p:spPr>
          <a:xfrm>
            <a:off x="472240" y="1690689"/>
            <a:ext cx="3886200" cy="3781091"/>
          </a:xfrm>
        </p:spPr>
        <p:txBody>
          <a:bodyPr>
            <a:normAutofit fontScale="92500"/>
          </a:bodyPr>
          <a:lstStyle/>
          <a:p>
            <a:pPr marL="0" indent="0">
              <a:buNone/>
            </a:pP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cerdded</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rhedeg</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sgipio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carlamu</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neidio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am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bellter</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cropian</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hercian</a:t>
            </a:r>
            <a:r>
              <a:rPr lang="en-GB" b="1" dirty="0">
                <a:effectLst/>
                <a:latin typeface="Calibri Light" panose="020F0302020204030204" pitchFamily="34" charset="0"/>
                <a:ea typeface="SimSun" panose="02010600030101010101" pitchFamily="2" charset="-122"/>
                <a:cs typeface="Times New Roman" panose="02020603050405020304" pitchFamily="18" charset="0"/>
              </a:rPr>
              <a:t> (hop)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neidio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am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uchder</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cyflawni</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glaniad</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cytbwys</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cydbwysedd</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siapiau</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siâp</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syth</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siâp</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cwpan</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siâp</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cath</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hapus</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chath</a:t>
            </a:r>
            <a:r>
              <a:rPr lang="en-GB" b="1" dirty="0">
                <a:effectLst/>
                <a:latin typeface="Calibri Light" panose="020F0302020204030204" pitchFamily="34" charset="0"/>
                <a:ea typeface="SimSun" panose="02010600030101010101" pitchFamily="2" charset="-122"/>
                <a:cs typeface="Times New Roman" panose="02020603050405020304" pitchFamily="18" charset="0"/>
              </a:rPr>
              <a:t> blin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rhowl</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boncyff</a:t>
            </a:r>
            <a:endParaRPr lang="en-GB" b="1" dirty="0"/>
          </a:p>
        </p:txBody>
      </p:sp>
      <p:sp>
        <p:nvSpPr>
          <p:cNvPr id="4" name="Content Placeholder 3">
            <a:extLst>
              <a:ext uri="{FF2B5EF4-FFF2-40B4-BE49-F238E27FC236}">
                <a16:creationId xmlns:a16="http://schemas.microsoft.com/office/drawing/2014/main" id="{B0484A4B-BFE3-4A8E-B77E-2D7C698CADA2}"/>
              </a:ext>
            </a:extLst>
          </p:cNvPr>
          <p:cNvSpPr>
            <a:spLocks noGrp="1"/>
          </p:cNvSpPr>
          <p:nvPr>
            <p:ph sz="half" idx="2"/>
          </p:nvPr>
        </p:nvSpPr>
        <p:spPr>
          <a:xfrm>
            <a:off x="4785561" y="1690689"/>
            <a:ext cx="3886200" cy="3781091"/>
          </a:xfrm>
        </p:spPr>
        <p:txBody>
          <a:bodyPr>
            <a:normAutofit fontScale="92500"/>
          </a:bodyPr>
          <a:lstStyle/>
          <a:p>
            <a:pPr marL="0" indent="0">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walking/running/skipping/galloping/jumping for distance/crawling/ leaping hopping / jumping for height / executing a balanced landing / balance /   shapes – straight shape –star shape cup shape angry cat +happy cat / log roll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33131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sky, sport, various, different&#10;&#10;Description automatically generated">
            <a:extLst>
              <a:ext uri="{FF2B5EF4-FFF2-40B4-BE49-F238E27FC236}">
                <a16:creationId xmlns:a16="http://schemas.microsoft.com/office/drawing/2014/main" id="{F4873AA3-CA05-40A2-B009-CB7A157305F7}"/>
              </a:ext>
            </a:extLst>
          </p:cNvPr>
          <p:cNvPicPr>
            <a:picLocks noGrp="1" noChangeAspect="1"/>
          </p:cNvPicPr>
          <p:nvPr>
            <p:ph sz="half" idx="1"/>
          </p:nvPr>
        </p:nvPicPr>
        <p:blipFill>
          <a:blip r:embed="rId2"/>
          <a:stretch>
            <a:fillRect/>
          </a:stretch>
        </p:blipFill>
        <p:spPr>
          <a:xfrm>
            <a:off x="606829" y="643467"/>
            <a:ext cx="7930340" cy="5571065"/>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4154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C2CB5-F2C8-444A-AF55-AF8C27235469}"/>
              </a:ext>
            </a:extLst>
          </p:cNvPr>
          <p:cNvSpPr>
            <a:spLocks noGrp="1"/>
          </p:cNvSpPr>
          <p:nvPr>
            <p:ph type="title"/>
          </p:nvPr>
        </p:nvSpPr>
        <p:spPr/>
        <p:txBody>
          <a:bodyPr/>
          <a:lstStyle/>
          <a:p>
            <a:r>
              <a:rPr lang="en-GB" dirty="0" err="1"/>
              <a:t>Cynllunio</a:t>
            </a:r>
            <a:r>
              <a:rPr lang="en-GB" dirty="0"/>
              <a:t> </a:t>
            </a:r>
            <a:r>
              <a:rPr lang="en-GB" dirty="0" err="1"/>
              <a:t>profiad</a:t>
            </a:r>
            <a:r>
              <a:rPr lang="en-GB" dirty="0"/>
              <a:t> </a:t>
            </a:r>
            <a:r>
              <a:rPr lang="en-GB" dirty="0" err="1"/>
              <a:t>symud</a:t>
            </a:r>
            <a:r>
              <a:rPr lang="en-GB" dirty="0"/>
              <a:t> / Planning a movement experience</a:t>
            </a:r>
          </a:p>
        </p:txBody>
      </p:sp>
      <p:sp>
        <p:nvSpPr>
          <p:cNvPr id="3" name="Content Placeholder 2">
            <a:extLst>
              <a:ext uri="{FF2B5EF4-FFF2-40B4-BE49-F238E27FC236}">
                <a16:creationId xmlns:a16="http://schemas.microsoft.com/office/drawing/2014/main" id="{FD730913-AD5B-4D8E-AC1E-B2DD1DA7AFE1}"/>
              </a:ext>
            </a:extLst>
          </p:cNvPr>
          <p:cNvSpPr>
            <a:spLocks noGrp="1"/>
          </p:cNvSpPr>
          <p:nvPr>
            <p:ph sz="half" idx="1"/>
          </p:nvPr>
        </p:nvSpPr>
        <p:spPr/>
        <p:txBody>
          <a:bodyPr>
            <a:normAutofit lnSpcReduction="10000"/>
          </a:bodyPr>
          <a:lstStyle/>
          <a:p>
            <a:r>
              <a:rPr lang="en-GB" dirty="0" err="1"/>
              <a:t>Amcanion</a:t>
            </a:r>
            <a:endParaRPr lang="en-GB" dirty="0"/>
          </a:p>
          <a:p>
            <a:r>
              <a:rPr lang="en-GB" dirty="0" err="1"/>
              <a:t>Meini</a:t>
            </a:r>
            <a:r>
              <a:rPr lang="en-GB" dirty="0"/>
              <a:t> </a:t>
            </a:r>
            <a:r>
              <a:rPr lang="en-GB" dirty="0" err="1"/>
              <a:t>prawf</a:t>
            </a:r>
            <a:r>
              <a:rPr lang="en-GB" dirty="0"/>
              <a:t> </a:t>
            </a:r>
            <a:r>
              <a:rPr lang="en-GB" dirty="0" err="1"/>
              <a:t>llwyddiant</a:t>
            </a:r>
            <a:endParaRPr lang="en-GB" dirty="0"/>
          </a:p>
          <a:p>
            <a:r>
              <a:rPr lang="en-GB" dirty="0" err="1"/>
              <a:t>Cyswllt</a:t>
            </a:r>
            <a:r>
              <a:rPr lang="en-GB" dirty="0"/>
              <a:t> </a:t>
            </a:r>
            <a:r>
              <a:rPr lang="en-GB" dirty="0" err="1"/>
              <a:t>gyda</a:t>
            </a:r>
            <a:r>
              <a:rPr lang="en-GB" dirty="0"/>
              <a:t> </a:t>
            </a:r>
            <a:r>
              <a:rPr lang="en-GB" dirty="0" err="1"/>
              <a:t>dysgu</a:t>
            </a:r>
            <a:r>
              <a:rPr lang="en-GB" dirty="0"/>
              <a:t> </a:t>
            </a:r>
            <a:r>
              <a:rPr lang="en-GB" dirty="0" err="1"/>
              <a:t>blaenorol</a:t>
            </a:r>
            <a:endParaRPr lang="en-GB" dirty="0"/>
          </a:p>
          <a:p>
            <a:r>
              <a:rPr lang="en-GB" dirty="0" err="1"/>
              <a:t>Rhan</a:t>
            </a:r>
            <a:r>
              <a:rPr lang="en-GB" dirty="0"/>
              <a:t> </a:t>
            </a:r>
            <a:r>
              <a:rPr lang="en-GB" dirty="0" err="1"/>
              <a:t>agoriadol</a:t>
            </a:r>
            <a:endParaRPr lang="en-GB" dirty="0"/>
          </a:p>
          <a:p>
            <a:r>
              <a:rPr lang="en-GB" dirty="0" err="1"/>
              <a:t>Dysgu</a:t>
            </a:r>
            <a:r>
              <a:rPr lang="en-GB" dirty="0"/>
              <a:t> ag </a:t>
            </a:r>
            <a:r>
              <a:rPr lang="en-GB" dirty="0" err="1"/>
              <a:t>addysgu</a:t>
            </a:r>
            <a:r>
              <a:rPr lang="en-GB" dirty="0"/>
              <a:t> </a:t>
            </a:r>
            <a:r>
              <a:rPr lang="en-GB" dirty="0" err="1"/>
              <a:t>craidd</a:t>
            </a:r>
            <a:endParaRPr lang="en-GB" dirty="0"/>
          </a:p>
          <a:p>
            <a:r>
              <a:rPr lang="en-GB" dirty="0" err="1"/>
              <a:t>Clo</a:t>
            </a:r>
            <a:endParaRPr lang="en-GB" dirty="0"/>
          </a:p>
        </p:txBody>
      </p:sp>
      <p:sp>
        <p:nvSpPr>
          <p:cNvPr id="4" name="Content Placeholder 3">
            <a:extLst>
              <a:ext uri="{FF2B5EF4-FFF2-40B4-BE49-F238E27FC236}">
                <a16:creationId xmlns:a16="http://schemas.microsoft.com/office/drawing/2014/main" id="{8AFF7134-7B9E-4C2D-96C4-F6239B90CBEB}"/>
              </a:ext>
            </a:extLst>
          </p:cNvPr>
          <p:cNvSpPr>
            <a:spLocks noGrp="1"/>
          </p:cNvSpPr>
          <p:nvPr>
            <p:ph sz="half" idx="2"/>
          </p:nvPr>
        </p:nvSpPr>
        <p:spPr/>
        <p:txBody>
          <a:bodyPr>
            <a:normAutofit lnSpcReduction="10000"/>
          </a:bodyPr>
          <a:lstStyle/>
          <a:p>
            <a:r>
              <a:rPr lang="en-GB" dirty="0"/>
              <a:t>Objectives</a:t>
            </a:r>
          </a:p>
          <a:p>
            <a:r>
              <a:rPr lang="en-GB" dirty="0"/>
              <a:t>Success criteria</a:t>
            </a:r>
          </a:p>
          <a:p>
            <a:r>
              <a:rPr lang="en-GB" dirty="0"/>
              <a:t>Link to previous learning</a:t>
            </a:r>
          </a:p>
          <a:p>
            <a:r>
              <a:rPr lang="en-GB" dirty="0"/>
              <a:t>Opening phase</a:t>
            </a:r>
          </a:p>
          <a:p>
            <a:r>
              <a:rPr lang="en-GB" dirty="0"/>
              <a:t>Teaching and core learning</a:t>
            </a:r>
          </a:p>
          <a:p>
            <a:r>
              <a:rPr lang="en-GB" dirty="0"/>
              <a:t>Plenary</a:t>
            </a:r>
          </a:p>
        </p:txBody>
      </p:sp>
    </p:spTree>
    <p:extLst>
      <p:ext uri="{BB962C8B-B14F-4D97-AF65-F5344CB8AC3E}">
        <p14:creationId xmlns:p14="http://schemas.microsoft.com/office/powerpoint/2010/main" val="1975138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8A273-1F37-48D4-9FEA-B43EBEDBBEE7}"/>
              </a:ext>
            </a:extLst>
          </p:cNvPr>
          <p:cNvSpPr>
            <a:spLocks noGrp="1"/>
          </p:cNvSpPr>
          <p:nvPr>
            <p:ph type="title"/>
          </p:nvPr>
        </p:nvSpPr>
        <p:spPr>
          <a:xfrm>
            <a:off x="480060" y="325369"/>
            <a:ext cx="3276451" cy="1956841"/>
          </a:xfrm>
        </p:spPr>
        <p:txBody>
          <a:bodyPr vert="horz" lIns="91440" tIns="45720" rIns="91440" bIns="45720" rtlCol="0" anchor="b">
            <a:normAutofit/>
          </a:bodyPr>
          <a:lstStyle/>
          <a:p>
            <a:r>
              <a:rPr lang="en-US" sz="3600" dirty="0"/>
              <a:t>Offer a </a:t>
            </a:r>
            <a:r>
              <a:rPr lang="en-US" sz="3600" dirty="0" err="1"/>
              <a:t>symud</a:t>
            </a:r>
            <a:r>
              <a:rPr lang="en-US" sz="3600" dirty="0"/>
              <a:t> / Equipment and movement</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853218-F29F-4F5E-91B2-46B22F3183B0}"/>
              </a:ext>
            </a:extLst>
          </p:cNvPr>
          <p:cNvSpPr>
            <a:spLocks noGrp="1"/>
          </p:cNvSpPr>
          <p:nvPr>
            <p:ph sz="half" idx="1"/>
          </p:nvPr>
        </p:nvSpPr>
        <p:spPr>
          <a:xfrm>
            <a:off x="480060" y="2872899"/>
            <a:ext cx="3182691" cy="3320668"/>
          </a:xfrm>
        </p:spPr>
        <p:txBody>
          <a:bodyPr vert="horz" lIns="91440" tIns="45720" rIns="91440" bIns="45720" rtlCol="0">
            <a:normAutofit/>
          </a:bodyPr>
          <a:lstStyle/>
          <a:p>
            <a:endParaRPr lang="en-US" sz="1900" dirty="0"/>
          </a:p>
        </p:txBody>
      </p:sp>
      <p:pic>
        <p:nvPicPr>
          <p:cNvPr id="6" name="Content Placeholder 5">
            <a:extLst>
              <a:ext uri="{FF2B5EF4-FFF2-40B4-BE49-F238E27FC236}">
                <a16:creationId xmlns:a16="http://schemas.microsoft.com/office/drawing/2014/main" id="{8537C84A-768C-4198-8019-C3FAF04456EF}"/>
              </a:ext>
            </a:extLst>
          </p:cNvPr>
          <p:cNvPicPr>
            <a:picLocks noGrp="1" noChangeAspect="1"/>
          </p:cNvPicPr>
          <p:nvPr>
            <p:ph sz="half" idx="2"/>
          </p:nvPr>
        </p:nvPicPr>
        <p:blipFill rotWithShape="1">
          <a:blip r:embed="rId3"/>
          <a:srcRect l="10280" r="14493"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78033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8" name="Rectangle 24">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picture containing road, outdoor, sport&#10;&#10;Description automatically generated">
            <a:extLst>
              <a:ext uri="{FF2B5EF4-FFF2-40B4-BE49-F238E27FC236}">
                <a16:creationId xmlns:a16="http://schemas.microsoft.com/office/drawing/2014/main" id="{98222F4C-5413-433A-B68C-DAC257DE2F8E}"/>
              </a:ext>
            </a:extLst>
          </p:cNvPr>
          <p:cNvPicPr>
            <a:picLocks noChangeAspect="1"/>
          </p:cNvPicPr>
          <p:nvPr/>
        </p:nvPicPr>
        <p:blipFill rotWithShape="1">
          <a:blip r:embed="rId2"/>
          <a:srcRect l="3663" r="8627"/>
          <a:stretch/>
        </p:blipFill>
        <p:spPr>
          <a:xfrm>
            <a:off x="20" y="1"/>
            <a:ext cx="2227829" cy="3383279"/>
          </a:xfrm>
          <a:prstGeom prst="rect">
            <a:avLst/>
          </a:prstGeom>
        </p:spPr>
      </p:pic>
      <p:pic>
        <p:nvPicPr>
          <p:cNvPr id="18" name="Picture 17" descr="A picture containing road, outdoor, ground, child&#10;&#10;Description automatically generated">
            <a:extLst>
              <a:ext uri="{FF2B5EF4-FFF2-40B4-BE49-F238E27FC236}">
                <a16:creationId xmlns:a16="http://schemas.microsoft.com/office/drawing/2014/main" id="{12C4B0D8-9B8F-4C84-B525-DBFB8A72FADA}"/>
              </a:ext>
            </a:extLst>
          </p:cNvPr>
          <p:cNvPicPr>
            <a:picLocks noChangeAspect="1"/>
          </p:cNvPicPr>
          <p:nvPr/>
        </p:nvPicPr>
        <p:blipFill rotWithShape="1">
          <a:blip r:embed="rId3"/>
          <a:srcRect l="10785" r="39830" b="4"/>
          <a:stretch/>
        </p:blipFill>
        <p:spPr>
          <a:xfrm>
            <a:off x="2304717" y="10"/>
            <a:ext cx="2227848" cy="3383268"/>
          </a:xfrm>
          <a:prstGeom prst="rect">
            <a:avLst/>
          </a:prstGeom>
        </p:spPr>
      </p:pic>
      <p:pic>
        <p:nvPicPr>
          <p:cNvPr id="8" name="Content Placeholder 7" descr="A picture containing floor, indoor, sport, toy&#10;&#10;Description automatically generated">
            <a:extLst>
              <a:ext uri="{FF2B5EF4-FFF2-40B4-BE49-F238E27FC236}">
                <a16:creationId xmlns:a16="http://schemas.microsoft.com/office/drawing/2014/main" id="{E5F76356-61C8-4EFC-BCBF-42E1D180DD0D}"/>
              </a:ext>
            </a:extLst>
          </p:cNvPr>
          <p:cNvPicPr>
            <a:picLocks noChangeAspect="1"/>
          </p:cNvPicPr>
          <p:nvPr/>
        </p:nvPicPr>
        <p:blipFill rotWithShape="1">
          <a:blip r:embed="rId4"/>
          <a:srcRect l="3886" r="17215" b="-2"/>
          <a:stretch/>
        </p:blipFill>
        <p:spPr>
          <a:xfrm>
            <a:off x="4609431" y="10"/>
            <a:ext cx="2228850" cy="3383268"/>
          </a:xfrm>
          <a:prstGeom prst="rect">
            <a:avLst/>
          </a:prstGeom>
        </p:spPr>
      </p:pic>
      <p:pic>
        <p:nvPicPr>
          <p:cNvPr id="16" name="Picture 15" descr="A group of children playing with a frisbee&#10;&#10;Description automatically generated with low confidence">
            <a:extLst>
              <a:ext uri="{FF2B5EF4-FFF2-40B4-BE49-F238E27FC236}">
                <a16:creationId xmlns:a16="http://schemas.microsoft.com/office/drawing/2014/main" id="{0252ADF0-E580-4398-954A-BA7BD7258560}"/>
              </a:ext>
            </a:extLst>
          </p:cNvPr>
          <p:cNvPicPr>
            <a:picLocks noChangeAspect="1"/>
          </p:cNvPicPr>
          <p:nvPr/>
        </p:nvPicPr>
        <p:blipFill rotWithShape="1">
          <a:blip r:embed="rId5"/>
          <a:srcRect l="36276" r="14478" b="-2"/>
          <a:stretch/>
        </p:blipFill>
        <p:spPr>
          <a:xfrm flipH="1">
            <a:off x="6915150" y="10"/>
            <a:ext cx="2228850" cy="3383268"/>
          </a:xfrm>
          <a:prstGeom prst="rect">
            <a:avLst/>
          </a:prstGeom>
        </p:spPr>
      </p:pic>
      <p:pic>
        <p:nvPicPr>
          <p:cNvPr id="6" name="Content Placeholder 5" descr="A picture containing person, grass, child, outdoor&#10;&#10;Description automatically generated">
            <a:extLst>
              <a:ext uri="{FF2B5EF4-FFF2-40B4-BE49-F238E27FC236}">
                <a16:creationId xmlns:a16="http://schemas.microsoft.com/office/drawing/2014/main" id="{3C608A0F-B911-4C45-8B9B-05A3BF5FD617}"/>
              </a:ext>
            </a:extLst>
          </p:cNvPr>
          <p:cNvPicPr>
            <a:picLocks noGrp="1" noChangeAspect="1"/>
          </p:cNvPicPr>
          <p:nvPr>
            <p:ph sz="half" idx="2"/>
          </p:nvPr>
        </p:nvPicPr>
        <p:blipFill rotWithShape="1">
          <a:blip r:embed="rId6"/>
          <a:srcRect l="19625" r="14360" b="-2"/>
          <a:stretch/>
        </p:blipFill>
        <p:spPr>
          <a:xfrm>
            <a:off x="-762" y="3474720"/>
            <a:ext cx="2227848" cy="3383280"/>
          </a:xfrm>
          <a:prstGeom prst="rect">
            <a:avLst/>
          </a:prstGeom>
        </p:spPr>
      </p:pic>
      <p:sp>
        <p:nvSpPr>
          <p:cNvPr id="27" name="Rectangle 26">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9432" y="3474720"/>
            <a:ext cx="4534568" cy="3383281"/>
          </a:xfrm>
          <a:prstGeom prst="rect">
            <a:avLst/>
          </a:prstGeom>
          <a:solidFill>
            <a:srgbClr val="7171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058E81-1413-4BEF-889C-EC95A5DFCDC9}"/>
              </a:ext>
            </a:extLst>
          </p:cNvPr>
          <p:cNvSpPr>
            <a:spLocks noGrp="1"/>
          </p:cNvSpPr>
          <p:nvPr>
            <p:ph type="title"/>
          </p:nvPr>
        </p:nvSpPr>
        <p:spPr>
          <a:xfrm>
            <a:off x="4868739" y="3799272"/>
            <a:ext cx="3895311" cy="637124"/>
          </a:xfrm>
        </p:spPr>
        <p:txBody>
          <a:bodyPr vert="horz" lIns="91440" tIns="45720" rIns="91440" bIns="45720" rtlCol="0" anchor="ctr">
            <a:normAutofit fontScale="90000"/>
          </a:bodyPr>
          <a:lstStyle/>
          <a:p>
            <a:r>
              <a:rPr lang="en-US" sz="2400" kern="1200" dirty="0" err="1">
                <a:solidFill>
                  <a:srgbClr val="FFFFFF"/>
                </a:solidFill>
                <a:latin typeface="+mj-lt"/>
                <a:ea typeface="+mj-ea"/>
                <a:cs typeface="+mj-cs"/>
              </a:rPr>
              <a:t>Gweithgareddau</a:t>
            </a:r>
            <a:r>
              <a:rPr lang="en-US" sz="2400" kern="1200" dirty="0">
                <a:solidFill>
                  <a:srgbClr val="FFFFFF"/>
                </a:solidFill>
                <a:latin typeface="+mj-lt"/>
                <a:ea typeface="+mj-ea"/>
                <a:cs typeface="+mj-cs"/>
              </a:rPr>
              <a:t> </a:t>
            </a:r>
            <a:r>
              <a:rPr lang="en-US" sz="2400" kern="1200" dirty="0" err="1">
                <a:solidFill>
                  <a:srgbClr val="FFFFFF"/>
                </a:solidFill>
                <a:latin typeface="+mj-lt"/>
                <a:ea typeface="+mj-ea"/>
                <a:cs typeface="+mj-cs"/>
              </a:rPr>
              <a:t>corfforol</a:t>
            </a:r>
            <a:r>
              <a:rPr lang="en-US" sz="2400" kern="1200" dirty="0">
                <a:solidFill>
                  <a:srgbClr val="FFFFFF"/>
                </a:solidFill>
                <a:latin typeface="+mj-lt"/>
                <a:ea typeface="+mj-ea"/>
                <a:cs typeface="+mj-cs"/>
              </a:rPr>
              <a:t> </a:t>
            </a:r>
            <a:r>
              <a:rPr lang="en-US" sz="2400" kern="1200" dirty="0" err="1">
                <a:solidFill>
                  <a:srgbClr val="FFFFFF"/>
                </a:solidFill>
                <a:latin typeface="+mj-lt"/>
                <a:ea typeface="+mj-ea"/>
                <a:cs typeface="+mj-cs"/>
              </a:rPr>
              <a:t>tu</a:t>
            </a:r>
            <a:r>
              <a:rPr lang="en-US" sz="2400" kern="1200" dirty="0">
                <a:solidFill>
                  <a:srgbClr val="FFFFFF"/>
                </a:solidFill>
                <a:latin typeface="+mj-lt"/>
                <a:ea typeface="+mj-ea"/>
                <a:cs typeface="+mj-cs"/>
              </a:rPr>
              <a:t> </a:t>
            </a:r>
            <a:r>
              <a:rPr lang="en-US" sz="2400" kern="1200" dirty="0" err="1">
                <a:solidFill>
                  <a:srgbClr val="FFFFFF"/>
                </a:solidFill>
                <a:latin typeface="+mj-lt"/>
                <a:ea typeface="+mj-ea"/>
                <a:cs typeface="+mj-cs"/>
              </a:rPr>
              <a:t>fas</a:t>
            </a:r>
            <a:r>
              <a:rPr lang="en-US" sz="2400" kern="1200" dirty="0">
                <a:solidFill>
                  <a:srgbClr val="FFFFFF"/>
                </a:solidFill>
                <a:latin typeface="+mj-lt"/>
                <a:ea typeface="+mj-ea"/>
                <a:cs typeface="+mj-cs"/>
              </a:rPr>
              <a:t> / Physical activities outdoors….</a:t>
            </a:r>
          </a:p>
        </p:txBody>
      </p:sp>
      <p:pic>
        <p:nvPicPr>
          <p:cNvPr id="10" name="Picture 9" descr="A group of kids playing football&#10;&#10;Description automatically generated with medium confidence">
            <a:extLst>
              <a:ext uri="{FF2B5EF4-FFF2-40B4-BE49-F238E27FC236}">
                <a16:creationId xmlns:a16="http://schemas.microsoft.com/office/drawing/2014/main" id="{E582FA9F-D0B7-4F23-85EF-AAD81756D95C}"/>
              </a:ext>
            </a:extLst>
          </p:cNvPr>
          <p:cNvPicPr>
            <a:picLocks noChangeAspect="1"/>
          </p:cNvPicPr>
          <p:nvPr/>
        </p:nvPicPr>
        <p:blipFill rotWithShape="1">
          <a:blip r:embed="rId7"/>
          <a:srcRect l="30161" r="20455" b="4"/>
          <a:stretch/>
        </p:blipFill>
        <p:spPr>
          <a:xfrm>
            <a:off x="2294926" y="3474719"/>
            <a:ext cx="2227850" cy="3383280"/>
          </a:xfrm>
          <a:prstGeom prst="rect">
            <a:avLst/>
          </a:prstGeom>
        </p:spPr>
      </p:pic>
      <p:sp>
        <p:nvSpPr>
          <p:cNvPr id="22" name="Content Placeholder 21">
            <a:extLst>
              <a:ext uri="{FF2B5EF4-FFF2-40B4-BE49-F238E27FC236}">
                <a16:creationId xmlns:a16="http://schemas.microsoft.com/office/drawing/2014/main" id="{6EC876A5-CEE9-4881-944C-9BFBE7DA02DB}"/>
              </a:ext>
            </a:extLst>
          </p:cNvPr>
          <p:cNvSpPr>
            <a:spLocks noGrp="1"/>
          </p:cNvSpPr>
          <p:nvPr>
            <p:ph sz="half" idx="1"/>
          </p:nvPr>
        </p:nvSpPr>
        <p:spPr>
          <a:xfrm>
            <a:off x="4859736" y="4510585"/>
            <a:ext cx="4024957" cy="1758732"/>
          </a:xfrm>
        </p:spPr>
        <p:txBody>
          <a:bodyPr vert="horz" lIns="91440" tIns="45720" rIns="91440" bIns="45720" rtlCol="0">
            <a:normAutofit/>
          </a:bodyPr>
          <a:lstStyle/>
          <a:p>
            <a:endParaRPr lang="en-US" sz="1600">
              <a:solidFill>
                <a:srgbClr val="FFFFFF"/>
              </a:solidFill>
            </a:endParaRPr>
          </a:p>
        </p:txBody>
      </p:sp>
    </p:spTree>
    <p:extLst>
      <p:ext uri="{BB962C8B-B14F-4D97-AF65-F5344CB8AC3E}">
        <p14:creationId xmlns:p14="http://schemas.microsoft.com/office/powerpoint/2010/main" val="81382804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7A810-A4B9-4698-BBF3-A90F1DB665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3D4861-BA52-48BF-90BF-2556E80CB0FC}"/>
              </a:ext>
            </a:extLst>
          </p:cNvPr>
          <p:cNvSpPr>
            <a:spLocks noGrp="1"/>
          </p:cNvSpPr>
          <p:nvPr>
            <p:ph sz="half" idx="1"/>
          </p:nvPr>
        </p:nvSpPr>
        <p:spPr/>
        <p:txBody>
          <a:bodyPr/>
          <a:lstStyle/>
          <a:p>
            <a:endParaRPr lang="en-GB"/>
          </a:p>
        </p:txBody>
      </p:sp>
      <p:pic>
        <p:nvPicPr>
          <p:cNvPr id="5" name="Content Placeholder 4">
            <a:extLst>
              <a:ext uri="{FF2B5EF4-FFF2-40B4-BE49-F238E27FC236}">
                <a16:creationId xmlns:a16="http://schemas.microsoft.com/office/drawing/2014/main" id="{E80D6A11-2F19-4B0D-9B96-F668A957E2AD}"/>
              </a:ext>
            </a:extLst>
          </p:cNvPr>
          <p:cNvPicPr>
            <a:picLocks noGrp="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7358" y="276726"/>
            <a:ext cx="7997992" cy="5329990"/>
          </a:xfrm>
          <a:prstGeom prst="rect">
            <a:avLst/>
          </a:prstGeom>
        </p:spPr>
      </p:pic>
    </p:spTree>
    <p:extLst>
      <p:ext uri="{BB962C8B-B14F-4D97-AF65-F5344CB8AC3E}">
        <p14:creationId xmlns:p14="http://schemas.microsoft.com/office/powerpoint/2010/main" val="8224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0B7F6-B45B-455C-9851-E018F1CB42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6CE330-E3D6-49C4-8F8B-DF0DBA4716D1}"/>
              </a:ext>
            </a:extLst>
          </p:cNvPr>
          <p:cNvSpPr>
            <a:spLocks noGrp="1"/>
          </p:cNvSpPr>
          <p:nvPr>
            <p:ph sz="half" idx="1"/>
          </p:nvPr>
        </p:nvSpPr>
        <p:spPr/>
        <p:txBody>
          <a:bodyPr/>
          <a:lstStyle/>
          <a:p>
            <a:endParaRPr lang="en-GB"/>
          </a:p>
        </p:txBody>
      </p:sp>
      <p:pic>
        <p:nvPicPr>
          <p:cNvPr id="5" name="Content Placeholder 4">
            <a:extLst>
              <a:ext uri="{FF2B5EF4-FFF2-40B4-BE49-F238E27FC236}">
                <a16:creationId xmlns:a16="http://schemas.microsoft.com/office/drawing/2014/main" id="{E4ED1636-AE8F-4C17-A239-CB47B5950CD9}"/>
              </a:ext>
            </a:extLst>
          </p:cNvPr>
          <p:cNvPicPr>
            <a:picLocks noGrp="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06675" y="203830"/>
            <a:ext cx="8380125" cy="5402886"/>
          </a:xfrm>
          <a:prstGeom prst="rect">
            <a:avLst/>
          </a:prstGeom>
        </p:spPr>
      </p:pic>
    </p:spTree>
    <p:extLst>
      <p:ext uri="{BB962C8B-B14F-4D97-AF65-F5344CB8AC3E}">
        <p14:creationId xmlns:p14="http://schemas.microsoft.com/office/powerpoint/2010/main" val="1307104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BDB4-75C3-4377-8423-0BCADDD75BEF}"/>
              </a:ext>
            </a:extLst>
          </p:cNvPr>
          <p:cNvSpPr>
            <a:spLocks noGrp="1"/>
          </p:cNvSpPr>
          <p:nvPr>
            <p:ph type="title"/>
          </p:nvPr>
        </p:nvSpPr>
        <p:spPr/>
        <p:txBody>
          <a:bodyPr/>
          <a:lstStyle/>
          <a:p>
            <a:r>
              <a:rPr lang="en-GB" dirty="0" err="1"/>
              <a:t>Rhaid</a:t>
            </a:r>
            <a:r>
              <a:rPr lang="en-GB" dirty="0"/>
              <a:t> </a:t>
            </a:r>
            <a:r>
              <a:rPr lang="en-GB" dirty="0" err="1"/>
              <a:t>sgiliau</a:t>
            </a:r>
            <a:r>
              <a:rPr lang="en-GB" dirty="0"/>
              <a:t> </a:t>
            </a:r>
            <a:r>
              <a:rPr lang="en-GB" dirty="0" err="1"/>
              <a:t>i’w</a:t>
            </a:r>
            <a:r>
              <a:rPr lang="en-GB" dirty="0"/>
              <a:t> </a:t>
            </a:r>
            <a:r>
              <a:rPr lang="en-GB" dirty="0" err="1"/>
              <a:t>datblygu</a:t>
            </a:r>
            <a:r>
              <a:rPr lang="en-GB" dirty="0"/>
              <a:t> / Some skills to develop</a:t>
            </a:r>
          </a:p>
        </p:txBody>
      </p:sp>
      <p:sp>
        <p:nvSpPr>
          <p:cNvPr id="3" name="Content Placeholder 2">
            <a:extLst>
              <a:ext uri="{FF2B5EF4-FFF2-40B4-BE49-F238E27FC236}">
                <a16:creationId xmlns:a16="http://schemas.microsoft.com/office/drawing/2014/main" id="{DE09A127-50D2-487E-A095-FB671C69F769}"/>
              </a:ext>
            </a:extLst>
          </p:cNvPr>
          <p:cNvSpPr>
            <a:spLocks noGrp="1"/>
          </p:cNvSpPr>
          <p:nvPr>
            <p:ph sz="half" idx="1"/>
          </p:nvPr>
        </p:nvSpPr>
        <p:spPr/>
        <p:txBody>
          <a:bodyPr>
            <a:normAutofit fontScale="92500"/>
          </a:bodyPr>
          <a:lstStyle/>
          <a:p>
            <a:pPr marL="0" indent="0">
              <a:buNone/>
            </a:pPr>
            <a:r>
              <a:rPr lang="en-GB" b="1" dirty="0" err="1">
                <a:effectLst/>
                <a:latin typeface="Calibri Light" panose="020F0302020204030204" pitchFamily="34" charset="0"/>
                <a:ea typeface="SimSun" panose="02010600030101010101" pitchFamily="2" charset="-122"/>
                <a:cs typeface="Times New Roman" panose="02020603050405020304" pitchFamily="18" charset="0"/>
              </a:rPr>
              <a:t>Bownsio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pêl</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taflu</a:t>
            </a:r>
            <a:r>
              <a:rPr lang="en-GB" b="1" dirty="0">
                <a:effectLst/>
                <a:latin typeface="Calibri Light" panose="020F0302020204030204" pitchFamily="34" charset="0"/>
                <a:ea typeface="SimSun" panose="02010600030101010101" pitchFamily="2" charset="-122"/>
                <a:cs typeface="Times New Roman" panose="02020603050405020304" pitchFamily="18" charset="0"/>
              </a:rPr>
              <a:t> o dan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ysgwydd</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taflu</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dros</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ysgwydd</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driblo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â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thraed</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dal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gwrthrych</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osgoi</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rholio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o dan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ysgwydd</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cicio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pêl</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taflu</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dwy</a:t>
            </a:r>
            <a:r>
              <a:rPr lang="en-GB" b="1" dirty="0">
                <a:effectLst/>
                <a:latin typeface="Calibri Light" panose="020F0302020204030204" pitchFamily="34" charset="0"/>
                <a:ea typeface="SimSun" panose="02010600030101010101" pitchFamily="2" charset="-122"/>
                <a:cs typeface="Times New Roman" panose="02020603050405020304" pitchFamily="18" charset="0"/>
              </a:rPr>
              <a:t> law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driblo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â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dwylo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trapio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pêl</a:t>
            </a:r>
            <a:r>
              <a:rPr lang="en-GB" b="1" dirty="0">
                <a:effectLst/>
                <a:latin typeface="Calibri Light" panose="020F0302020204030204" pitchFamily="34" charset="0"/>
                <a:ea typeface="SimSun" panose="02010600030101010101" pitchFamily="2" charset="-122"/>
                <a:cs typeface="Times New Roman" panose="02020603050405020304" pitchFamily="18" charset="0"/>
              </a:rPr>
              <a:t> â thread / taro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gwrthrych</a:t>
            </a:r>
            <a:r>
              <a:rPr lang="en-GB" b="1" dirty="0">
                <a:effectLst/>
                <a:latin typeface="Calibri Light" panose="020F0302020204030204" pitchFamily="34" charset="0"/>
                <a:ea typeface="SimSun" panose="02010600030101010101" pitchFamily="2" charset="-122"/>
                <a:cs typeface="Times New Roman" panose="02020603050405020304" pitchFamily="18" charset="0"/>
              </a:rPr>
              <a:t> â </a:t>
            </a:r>
            <a:r>
              <a:rPr lang="en-GB" b="1" dirty="0" err="1">
                <a:effectLst/>
                <a:latin typeface="Calibri Light" panose="020F0302020204030204" pitchFamily="34" charset="0"/>
                <a:ea typeface="SimSun" panose="02010600030101010101" pitchFamily="2" charset="-122"/>
                <a:cs typeface="Times New Roman" panose="02020603050405020304" pitchFamily="18" charset="0"/>
              </a:rPr>
              <a:t>dwylo</a:t>
            </a:r>
            <a:r>
              <a:rPr lang="en-GB" b="1" dirty="0">
                <a:effectLst/>
                <a:latin typeface="Calibri Light" panose="020F0302020204030204" pitchFamily="34" charset="0"/>
                <a:ea typeface="SimSun" panose="02010600030101010101" pitchFamily="2" charset="-122"/>
                <a:cs typeface="Times New Roman" panose="02020603050405020304" pitchFamily="18" charset="0"/>
              </a:rPr>
              <a:t> neu bat/raced.</a:t>
            </a:r>
            <a:r>
              <a:rPr lang="en-GB" dirty="0">
                <a:solidFill>
                  <a:srgbClr val="000000"/>
                </a:solidFill>
                <a:effectLst/>
                <a:latin typeface="Arial" panose="020B0604020202020204" pitchFamily="34" charset="0"/>
                <a:ea typeface="SimSun" panose="02010600030101010101" pitchFamily="2" charset="-122"/>
              </a:rPr>
              <a:t> </a:t>
            </a:r>
            <a:endParaRPr lang="en-GB" dirty="0"/>
          </a:p>
        </p:txBody>
      </p:sp>
      <p:sp>
        <p:nvSpPr>
          <p:cNvPr id="4" name="Content Placeholder 3">
            <a:extLst>
              <a:ext uri="{FF2B5EF4-FFF2-40B4-BE49-F238E27FC236}">
                <a16:creationId xmlns:a16="http://schemas.microsoft.com/office/drawing/2014/main" id="{AB07DC23-0A33-44E8-9B53-32D2078ED99B}"/>
              </a:ext>
            </a:extLst>
          </p:cNvPr>
          <p:cNvSpPr>
            <a:spLocks noGrp="1"/>
          </p:cNvSpPr>
          <p:nvPr>
            <p:ph sz="half" idx="2"/>
          </p:nvPr>
        </p:nvSpPr>
        <p:spPr/>
        <p:txBody>
          <a:bodyPr>
            <a:normAutofit fontScale="92500"/>
          </a:bodyPr>
          <a:lstStyle/>
          <a:p>
            <a:pPr marL="0" indent="0">
              <a:buNone/>
            </a:pPr>
            <a:r>
              <a:rPr lang="en-GB" b="1" dirty="0">
                <a:effectLst/>
                <a:latin typeface="Calibri Light" panose="020F0302020204030204" pitchFamily="34" charset="0"/>
                <a:ea typeface="Calibri" panose="020F0502020204030204" pitchFamily="34" charset="0"/>
                <a:cs typeface="Calibri Light" panose="020F0302020204030204" pitchFamily="34" charset="0"/>
              </a:rPr>
              <a:t>Bouncing a ball / underarm throw / overarm throw/ dribbling with feet / catching an object / dodging / Underarm roll / kicking a ball / two handed throw / dribbling with hands / trapping a ball with feet, striking an object with a hands or a bat. </a:t>
            </a:r>
            <a:endParaRPr lang="en-GB" dirty="0">
              <a:effectLst/>
              <a:latin typeface="Calibri Light" panose="020F0302020204030204" pitchFamily="34" charset="0"/>
              <a:ea typeface="Calibri" panose="020F0502020204030204" pitchFamily="34" charset="0"/>
              <a:cs typeface="Calibri Light" panose="020F0302020204030204" pitchFamily="34" charset="0"/>
            </a:endParaRPr>
          </a:p>
          <a:p>
            <a:pPr marL="0" indent="0">
              <a:buNone/>
            </a:pPr>
            <a:endParaRPr lang="en-GB" dirty="0">
              <a:solidFill>
                <a:srgbClr val="FF0000"/>
              </a:solidFill>
            </a:endParaRPr>
          </a:p>
        </p:txBody>
      </p:sp>
    </p:spTree>
    <p:extLst>
      <p:ext uri="{BB962C8B-B14F-4D97-AF65-F5344CB8AC3E}">
        <p14:creationId xmlns:p14="http://schemas.microsoft.com/office/powerpoint/2010/main" val="62362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A8E062-C4DD-4FCA-BCFA-179D03C16B60}"/>
              </a:ext>
            </a:extLst>
          </p:cNvPr>
          <p:cNvSpPr>
            <a:spLocks noGrp="1"/>
          </p:cNvSpPr>
          <p:nvPr>
            <p:ph type="title"/>
          </p:nvPr>
        </p:nvSpPr>
        <p:spPr>
          <a:xfrm>
            <a:off x="628650" y="365127"/>
            <a:ext cx="7886700" cy="633164"/>
          </a:xfrm>
        </p:spPr>
        <p:txBody>
          <a:bodyPr>
            <a:normAutofit fontScale="90000"/>
          </a:bodyPr>
          <a:lstStyle/>
          <a:p>
            <a:r>
              <a:rPr lang="en-GB" dirty="0" err="1"/>
              <a:t>Cyfeirnodi</a:t>
            </a:r>
            <a:r>
              <a:rPr lang="en-GB" dirty="0"/>
              <a:t> / References</a:t>
            </a:r>
          </a:p>
        </p:txBody>
      </p:sp>
      <p:sp>
        <p:nvSpPr>
          <p:cNvPr id="6" name="Content Placeholder 5">
            <a:extLst>
              <a:ext uri="{FF2B5EF4-FFF2-40B4-BE49-F238E27FC236}">
                <a16:creationId xmlns:a16="http://schemas.microsoft.com/office/drawing/2014/main" id="{3B731CBE-7B49-4309-9764-B0BB2127D62C}"/>
              </a:ext>
            </a:extLst>
          </p:cNvPr>
          <p:cNvSpPr>
            <a:spLocks noGrp="1"/>
          </p:cNvSpPr>
          <p:nvPr>
            <p:ph sz="half" idx="1"/>
          </p:nvPr>
        </p:nvSpPr>
        <p:spPr>
          <a:xfrm>
            <a:off x="628650" y="1182849"/>
            <a:ext cx="7886700" cy="4423868"/>
          </a:xfrm>
        </p:spPr>
        <p:txBody>
          <a:bodyPr>
            <a:normAutofit/>
          </a:bodyPr>
          <a:lstStyle/>
          <a:p>
            <a:r>
              <a:rPr lang="en-GB" sz="1800" dirty="0"/>
              <a:t>Gadd J., Rhys-Jones K., Rainer P. and Meadows S. (2009) Play to Learn: Technical Skills Manual. Welsh Assembly Government </a:t>
            </a:r>
          </a:p>
          <a:p>
            <a:r>
              <a:rPr lang="en-GB" sz="1800" dirty="0"/>
              <a:t>Whitehead M. (2010) Physical Literacy: Throughout the </a:t>
            </a:r>
            <a:r>
              <a:rPr lang="en-GB" sz="1800" dirty="0" err="1"/>
              <a:t>lifecourse</a:t>
            </a:r>
            <a:r>
              <a:rPr lang="en-GB" sz="1800" dirty="0"/>
              <a:t>. Oxon. Routledge</a:t>
            </a:r>
          </a:p>
          <a:p>
            <a:r>
              <a:rPr lang="en-GB" sz="1800" dirty="0"/>
              <a:t>Dyson B. and Casey A. (2016) Cooperative Learning in Physical Education and </a:t>
            </a:r>
            <a:r>
              <a:rPr lang="en-GB" sz="1800" dirty="0" err="1"/>
              <a:t>Physcial</a:t>
            </a:r>
            <a:r>
              <a:rPr lang="en-GB" sz="1800" dirty="0"/>
              <a:t> Activity: A practical introduction. London Routledge</a:t>
            </a:r>
          </a:p>
          <a:p>
            <a:r>
              <a:rPr lang="en-GB" sz="1900" dirty="0" err="1"/>
              <a:t>Piek</a:t>
            </a:r>
            <a:r>
              <a:rPr lang="en-GB" sz="1900" dirty="0"/>
              <a:t> J., </a:t>
            </a:r>
            <a:r>
              <a:rPr lang="en-GB" sz="1900" dirty="0" err="1"/>
              <a:t>Baynman</a:t>
            </a:r>
            <a:r>
              <a:rPr lang="en-GB" sz="1900" dirty="0"/>
              <a:t> G. and Barrett N. (2006) The relationship between fine and gross motor ability, self-perceptions and self worth in children and adolescents. Human Movement Science. 2006. Vol 25. 65-75.</a:t>
            </a:r>
          </a:p>
          <a:p>
            <a:r>
              <a:rPr lang="en-GB" sz="1900" dirty="0"/>
              <a:t>Whitehead M., Durden-Myers E. and  Pot N. (2018) The value of fostering physical literacy. Human Kinetics. 2018. Vol 37. 252-261.</a:t>
            </a:r>
          </a:p>
          <a:p>
            <a:endParaRPr lang="en-GB" dirty="0"/>
          </a:p>
        </p:txBody>
      </p:sp>
    </p:spTree>
    <p:extLst>
      <p:ext uri="{BB962C8B-B14F-4D97-AF65-F5344CB8AC3E}">
        <p14:creationId xmlns:p14="http://schemas.microsoft.com/office/powerpoint/2010/main" val="38519321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7143</TotalTime>
  <Words>1627</Words>
  <Application>Microsoft Office PowerPoint</Application>
  <PresentationFormat>On-screen Show (4:3)</PresentationFormat>
  <Paragraphs>100</Paragraphs>
  <Slides>24</Slides>
  <Notes>17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24</vt:i4>
      </vt:variant>
    </vt:vector>
  </HeadingPairs>
  <TitlesOfParts>
    <vt:vector size="30" baseType="lpstr">
      <vt:lpstr>Arial</vt:lpstr>
      <vt:lpstr>Calibri</vt:lpstr>
      <vt:lpstr>Calibri Light</vt:lpstr>
      <vt:lpstr>Symbol</vt:lpstr>
      <vt:lpstr>Office Theme</vt:lpstr>
      <vt:lpstr>Custom Design</vt:lpstr>
      <vt:lpstr>PowerPoint Presentation</vt:lpstr>
      <vt:lpstr>ECAD6007 Llythrennedd Corfforol (Cynradd)/ Physical Literacy (Primary)</vt:lpstr>
      <vt:lpstr>(SIB)Plant a phobl ifanc / (WHO) Children and young people</vt:lpstr>
      <vt:lpstr>Cyflwyniad / Introduction</vt:lpstr>
      <vt:lpstr>Yn wahanol a chyfartal / Different and equal</vt:lpstr>
      <vt:lpstr>Bod yn gynhwysol / Being inclusive</vt:lpstr>
      <vt:lpstr>Cynllunio profiadau o ansawdd uchel / Planning high quality experiences</vt:lpstr>
      <vt:lpstr>Whitehead M. (2010) Diffiniad o lythrennedd corfforol / Definition of Physical Literacy</vt:lpstr>
      <vt:lpstr>Cymhelliant /Motivation</vt:lpstr>
      <vt:lpstr>MDaPh Iechyd a Lles / Health and Well-being AoLE</vt:lpstr>
      <vt:lpstr>Datblygiad plentyn / Child Development</vt:lpstr>
      <vt:lpstr>Sgiliau echddygol bras / Gross motor skills</vt:lpstr>
      <vt:lpstr>Ansawdd y symud / Quality of movement</vt:lpstr>
      <vt:lpstr>Swigen gwagle personol / Personal space bubble</vt:lpstr>
      <vt:lpstr>Safonau SAC pedagogaeth / QTS Standards - Pedagogy</vt:lpstr>
      <vt:lpstr>Datblygiad sgiliau echddygol bras pellach    / Further Gross motor skill development </vt:lpstr>
      <vt:lpstr>PowerPoint Presentation</vt:lpstr>
      <vt:lpstr>Cynllunio profiad symud / Planning a movement experience</vt:lpstr>
      <vt:lpstr>Offer a symud / Equipment and movement</vt:lpstr>
      <vt:lpstr>Gweithgareddau corfforol tu fas / Physical activities outdoors….</vt:lpstr>
      <vt:lpstr>PowerPoint Presentation</vt:lpstr>
      <vt:lpstr>PowerPoint Presentation</vt:lpstr>
      <vt:lpstr>Rhaid sgiliau i’w datblygu / Some skills to develop</vt:lpstr>
      <vt:lpstr>Cyfeirnodi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Iwan Ellis-Williams</cp:lastModifiedBy>
  <cp:revision>309</cp:revision>
  <dcterms:created xsi:type="dcterms:W3CDTF">2017-02-08T11:33:06Z</dcterms:created>
  <dcterms:modified xsi:type="dcterms:W3CDTF">2021-09-24T12:58:36Z</dcterms:modified>
</cp:coreProperties>
</file>