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21" autoAdjust="0"/>
  </p:normalViewPr>
  <p:slideViewPr>
    <p:cSldViewPr snapToGrid="0">
      <p:cViewPr varScale="1">
        <p:scale>
          <a:sx n="74" d="100"/>
          <a:sy n="74" d="100"/>
        </p:scale>
        <p:origin x="74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5CC4AA-FF4E-48BE-AA3C-4E4C2333927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3979C6-FE36-4994-AD61-8DC457737D2F}">
      <dgm:prSet/>
      <dgm:spPr/>
      <dgm:t>
        <a:bodyPr/>
        <a:lstStyle/>
        <a:p>
          <a:pPr>
            <a:defRPr cap="all"/>
          </a:pPr>
          <a:r>
            <a:rPr lang="en-US"/>
            <a:t>Product: Creating first-rate lodging to satisfy consumer demands.</a:t>
          </a:r>
        </a:p>
      </dgm:t>
    </dgm:pt>
    <dgm:pt modelId="{0F1F7450-1A53-431F-956A-44B15179E222}" type="parTrans" cxnId="{FE4D93B3-385E-4494-A400-B403819A37A4}">
      <dgm:prSet/>
      <dgm:spPr/>
      <dgm:t>
        <a:bodyPr/>
        <a:lstStyle/>
        <a:p>
          <a:endParaRPr lang="en-US"/>
        </a:p>
      </dgm:t>
    </dgm:pt>
    <dgm:pt modelId="{EADD11D6-378C-45AE-9784-7EDE452D887F}" type="sibTrans" cxnId="{FE4D93B3-385E-4494-A400-B403819A37A4}">
      <dgm:prSet/>
      <dgm:spPr/>
      <dgm:t>
        <a:bodyPr/>
        <a:lstStyle/>
        <a:p>
          <a:endParaRPr lang="en-US"/>
        </a:p>
      </dgm:t>
    </dgm:pt>
    <dgm:pt modelId="{40DC9695-FFD5-41D7-934F-56E2DC744268}">
      <dgm:prSet/>
      <dgm:spPr/>
      <dgm:t>
        <a:bodyPr/>
        <a:lstStyle/>
        <a:p>
          <a:pPr>
            <a:defRPr cap="all"/>
          </a:pPr>
          <a:r>
            <a:rPr lang="en-US"/>
            <a:t>Price: Consider market state, competition positioning, and value for money (Armstrong &amp; Cunningham, 2020).</a:t>
          </a:r>
        </a:p>
      </dgm:t>
    </dgm:pt>
    <dgm:pt modelId="{3D44CD44-014A-4CE4-884A-DE1A79B36874}" type="parTrans" cxnId="{39A9E84C-F1E3-496B-87E9-96EDBBF0B5CC}">
      <dgm:prSet/>
      <dgm:spPr/>
      <dgm:t>
        <a:bodyPr/>
        <a:lstStyle/>
        <a:p>
          <a:endParaRPr lang="en-US"/>
        </a:p>
      </dgm:t>
    </dgm:pt>
    <dgm:pt modelId="{A85F16D2-1B52-4791-B64C-FFE942CDBFE8}" type="sibTrans" cxnId="{39A9E84C-F1E3-496B-87E9-96EDBBF0B5CC}">
      <dgm:prSet/>
      <dgm:spPr/>
      <dgm:t>
        <a:bodyPr/>
        <a:lstStyle/>
        <a:p>
          <a:endParaRPr lang="en-US"/>
        </a:p>
      </dgm:t>
    </dgm:pt>
    <dgm:pt modelId="{23EF8605-A733-4CFF-8DC1-4CE19401DE87}">
      <dgm:prSet/>
      <dgm:spPr/>
      <dgm:t>
        <a:bodyPr/>
        <a:lstStyle/>
        <a:p>
          <a:pPr>
            <a:defRPr cap="all"/>
          </a:pPr>
          <a:r>
            <a:rPr lang="en-US"/>
            <a:t>Place: Improve accessibility through distribution channel optimization.</a:t>
          </a:r>
        </a:p>
      </dgm:t>
    </dgm:pt>
    <dgm:pt modelId="{E82A1C4B-03E5-45AE-89DF-3D548956B4A5}" type="parTrans" cxnId="{B650EFC5-3B0D-4E70-A1E0-F398C4362A1D}">
      <dgm:prSet/>
      <dgm:spPr/>
      <dgm:t>
        <a:bodyPr/>
        <a:lstStyle/>
        <a:p>
          <a:endParaRPr lang="en-US"/>
        </a:p>
      </dgm:t>
    </dgm:pt>
    <dgm:pt modelId="{1D7749F5-4D84-4514-AFEF-403D794E5B97}" type="sibTrans" cxnId="{B650EFC5-3B0D-4E70-A1E0-F398C4362A1D}">
      <dgm:prSet/>
      <dgm:spPr/>
      <dgm:t>
        <a:bodyPr/>
        <a:lstStyle/>
        <a:p>
          <a:endParaRPr lang="en-US"/>
        </a:p>
      </dgm:t>
    </dgm:pt>
    <dgm:pt modelId="{92CA7CB2-6A0D-4BE4-85B0-28278EA85641}">
      <dgm:prSet/>
      <dgm:spPr/>
      <dgm:t>
        <a:bodyPr/>
        <a:lstStyle/>
        <a:p>
          <a:pPr>
            <a:defRPr cap="all"/>
          </a:pPr>
          <a:r>
            <a:rPr lang="en-US"/>
            <a:t>Promotion: Highlight unique selling points using conventional and digital platforms.</a:t>
          </a:r>
        </a:p>
      </dgm:t>
    </dgm:pt>
    <dgm:pt modelId="{185359AE-E7FD-4707-8856-319AD27E8CC0}" type="parTrans" cxnId="{54CC095D-FEC2-43E1-B536-DC3807EAECF0}">
      <dgm:prSet/>
      <dgm:spPr/>
      <dgm:t>
        <a:bodyPr/>
        <a:lstStyle/>
        <a:p>
          <a:endParaRPr lang="en-US"/>
        </a:p>
      </dgm:t>
    </dgm:pt>
    <dgm:pt modelId="{45DF591F-9624-492C-9BF4-C080F7E8EC3D}" type="sibTrans" cxnId="{54CC095D-FEC2-43E1-B536-DC3807EAECF0}">
      <dgm:prSet/>
      <dgm:spPr/>
      <dgm:t>
        <a:bodyPr/>
        <a:lstStyle/>
        <a:p>
          <a:endParaRPr lang="en-US"/>
        </a:p>
      </dgm:t>
    </dgm:pt>
    <dgm:pt modelId="{D5AF906C-D442-4F99-85F3-E709564DCE9A}" type="pres">
      <dgm:prSet presAssocID="{B55CC4AA-FF4E-48BE-AA3C-4E4C23339277}" presName="root" presStyleCnt="0">
        <dgm:presLayoutVars>
          <dgm:dir/>
          <dgm:resizeHandles val="exact"/>
        </dgm:presLayoutVars>
      </dgm:prSet>
      <dgm:spPr/>
    </dgm:pt>
    <dgm:pt modelId="{AE848652-611D-4B6B-B082-2B30E63E9CF8}" type="pres">
      <dgm:prSet presAssocID="{F03979C6-FE36-4994-AD61-8DC457737D2F}" presName="compNode" presStyleCnt="0"/>
      <dgm:spPr/>
    </dgm:pt>
    <dgm:pt modelId="{9DF6968B-9D89-44C3-86C2-086C3AFB7AF8}" type="pres">
      <dgm:prSet presAssocID="{F03979C6-FE36-4994-AD61-8DC457737D2F}" presName="iconBgRect" presStyleLbl="bgShp" presStyleIdx="0" presStyleCnt="4"/>
      <dgm:spPr/>
    </dgm:pt>
    <dgm:pt modelId="{FB2D3F86-ECFD-4C19-AEA2-51965877B24B}" type="pres">
      <dgm:prSet presAssocID="{F03979C6-FE36-4994-AD61-8DC457737D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DD6B40C3-2294-4A16-9338-4431BC4EB37C}" type="pres">
      <dgm:prSet presAssocID="{F03979C6-FE36-4994-AD61-8DC457737D2F}" presName="spaceRect" presStyleCnt="0"/>
      <dgm:spPr/>
    </dgm:pt>
    <dgm:pt modelId="{EBAA15E5-65E5-4A56-89E2-22667EE8C13A}" type="pres">
      <dgm:prSet presAssocID="{F03979C6-FE36-4994-AD61-8DC457737D2F}" presName="textRect" presStyleLbl="revTx" presStyleIdx="0" presStyleCnt="4">
        <dgm:presLayoutVars>
          <dgm:chMax val="1"/>
          <dgm:chPref val="1"/>
        </dgm:presLayoutVars>
      </dgm:prSet>
      <dgm:spPr/>
    </dgm:pt>
    <dgm:pt modelId="{7A8CD3F2-F13A-413D-9256-FE706395FC70}" type="pres">
      <dgm:prSet presAssocID="{EADD11D6-378C-45AE-9784-7EDE452D887F}" presName="sibTrans" presStyleCnt="0"/>
      <dgm:spPr/>
    </dgm:pt>
    <dgm:pt modelId="{47EF0EA9-414F-44E0-82AB-59699E58215E}" type="pres">
      <dgm:prSet presAssocID="{40DC9695-FFD5-41D7-934F-56E2DC744268}" presName="compNode" presStyleCnt="0"/>
      <dgm:spPr/>
    </dgm:pt>
    <dgm:pt modelId="{A3A564DB-C39A-4E96-956C-DF31AA44D4A9}" type="pres">
      <dgm:prSet presAssocID="{40DC9695-FFD5-41D7-934F-56E2DC744268}" presName="iconBgRect" presStyleLbl="bgShp" presStyleIdx="1" presStyleCnt="4"/>
      <dgm:spPr/>
    </dgm:pt>
    <dgm:pt modelId="{970C268B-8406-4D7C-B6FB-8569FB8D36A4}" type="pres">
      <dgm:prSet presAssocID="{40DC9695-FFD5-41D7-934F-56E2DC7442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t Air Balloon"/>
        </a:ext>
      </dgm:extLst>
    </dgm:pt>
    <dgm:pt modelId="{FA0D3CAF-8355-45F1-B9D9-B5AA71A034EA}" type="pres">
      <dgm:prSet presAssocID="{40DC9695-FFD5-41D7-934F-56E2DC744268}" presName="spaceRect" presStyleCnt="0"/>
      <dgm:spPr/>
    </dgm:pt>
    <dgm:pt modelId="{8B206E6C-CA68-47B2-9D93-5DCF479EEB74}" type="pres">
      <dgm:prSet presAssocID="{40DC9695-FFD5-41D7-934F-56E2DC744268}" presName="textRect" presStyleLbl="revTx" presStyleIdx="1" presStyleCnt="4">
        <dgm:presLayoutVars>
          <dgm:chMax val="1"/>
          <dgm:chPref val="1"/>
        </dgm:presLayoutVars>
      </dgm:prSet>
      <dgm:spPr/>
    </dgm:pt>
    <dgm:pt modelId="{BC4440BD-246D-4A54-A718-992B77EE792D}" type="pres">
      <dgm:prSet presAssocID="{A85F16D2-1B52-4791-B64C-FFE942CDBFE8}" presName="sibTrans" presStyleCnt="0"/>
      <dgm:spPr/>
    </dgm:pt>
    <dgm:pt modelId="{A5EDB744-B846-473E-9781-95621D9BC873}" type="pres">
      <dgm:prSet presAssocID="{23EF8605-A733-4CFF-8DC1-4CE19401DE87}" presName="compNode" presStyleCnt="0"/>
      <dgm:spPr/>
    </dgm:pt>
    <dgm:pt modelId="{58FA6C03-5AFC-4CC6-948C-A6E7A2C6FF3C}" type="pres">
      <dgm:prSet presAssocID="{23EF8605-A733-4CFF-8DC1-4CE19401DE87}" presName="iconBgRect" presStyleLbl="bgShp" presStyleIdx="2" presStyleCnt="4"/>
      <dgm:spPr/>
    </dgm:pt>
    <dgm:pt modelId="{D6226ACF-A543-48AE-A1C4-EDAD4F2A2A91}" type="pres">
      <dgm:prSet presAssocID="{23EF8605-A733-4CFF-8DC1-4CE19401DE8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nsfer"/>
        </a:ext>
      </dgm:extLst>
    </dgm:pt>
    <dgm:pt modelId="{B3203D2F-F8C8-40EF-B361-5E08DF3E1BBD}" type="pres">
      <dgm:prSet presAssocID="{23EF8605-A733-4CFF-8DC1-4CE19401DE87}" presName="spaceRect" presStyleCnt="0"/>
      <dgm:spPr/>
    </dgm:pt>
    <dgm:pt modelId="{DBB4803B-EF12-4283-B61D-6C83FDC56B9E}" type="pres">
      <dgm:prSet presAssocID="{23EF8605-A733-4CFF-8DC1-4CE19401DE87}" presName="textRect" presStyleLbl="revTx" presStyleIdx="2" presStyleCnt="4">
        <dgm:presLayoutVars>
          <dgm:chMax val="1"/>
          <dgm:chPref val="1"/>
        </dgm:presLayoutVars>
      </dgm:prSet>
      <dgm:spPr/>
    </dgm:pt>
    <dgm:pt modelId="{331858E4-571B-4FEB-AF92-02DD00FADECB}" type="pres">
      <dgm:prSet presAssocID="{1D7749F5-4D84-4514-AFEF-403D794E5B97}" presName="sibTrans" presStyleCnt="0"/>
      <dgm:spPr/>
    </dgm:pt>
    <dgm:pt modelId="{4C81B9EE-B4C8-4C34-977A-008B24028D80}" type="pres">
      <dgm:prSet presAssocID="{92CA7CB2-6A0D-4BE4-85B0-28278EA85641}" presName="compNode" presStyleCnt="0"/>
      <dgm:spPr/>
    </dgm:pt>
    <dgm:pt modelId="{3972928E-D7E7-4297-A741-6B207B694C57}" type="pres">
      <dgm:prSet presAssocID="{92CA7CB2-6A0D-4BE4-85B0-28278EA85641}" presName="iconBgRect" presStyleLbl="bgShp" presStyleIdx="3" presStyleCnt="4"/>
      <dgm:spPr/>
    </dgm:pt>
    <dgm:pt modelId="{A3F17084-E5A6-4C38-8377-7E245EFF438C}" type="pres">
      <dgm:prSet presAssocID="{92CA7CB2-6A0D-4BE4-85B0-28278EA8564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dvertising"/>
        </a:ext>
      </dgm:extLst>
    </dgm:pt>
    <dgm:pt modelId="{E98C6E88-566A-4EAC-B4A4-AF42C6619C4A}" type="pres">
      <dgm:prSet presAssocID="{92CA7CB2-6A0D-4BE4-85B0-28278EA85641}" presName="spaceRect" presStyleCnt="0"/>
      <dgm:spPr/>
    </dgm:pt>
    <dgm:pt modelId="{D9A4F6CE-C897-44B4-996C-74E712015DD1}" type="pres">
      <dgm:prSet presAssocID="{92CA7CB2-6A0D-4BE4-85B0-28278EA85641}" presName="textRect" presStyleLbl="revTx" presStyleIdx="3" presStyleCnt="4">
        <dgm:presLayoutVars>
          <dgm:chMax val="1"/>
          <dgm:chPref val="1"/>
        </dgm:presLayoutVars>
      </dgm:prSet>
      <dgm:spPr/>
    </dgm:pt>
  </dgm:ptLst>
  <dgm:cxnLst>
    <dgm:cxn modelId="{EA161D04-2AEC-4838-A4E6-37C45A993E2E}" type="presOf" srcId="{92CA7CB2-6A0D-4BE4-85B0-28278EA85641}" destId="{D9A4F6CE-C897-44B4-996C-74E712015DD1}" srcOrd="0" destOrd="0" presId="urn:microsoft.com/office/officeart/2018/5/layout/IconCircleLabelList"/>
    <dgm:cxn modelId="{3F722309-254F-4B7D-BB74-A7A344CDEEEA}" type="presOf" srcId="{B55CC4AA-FF4E-48BE-AA3C-4E4C23339277}" destId="{D5AF906C-D442-4F99-85F3-E709564DCE9A}" srcOrd="0" destOrd="0" presId="urn:microsoft.com/office/officeart/2018/5/layout/IconCircleLabelList"/>
    <dgm:cxn modelId="{54CC095D-FEC2-43E1-B536-DC3807EAECF0}" srcId="{B55CC4AA-FF4E-48BE-AA3C-4E4C23339277}" destId="{92CA7CB2-6A0D-4BE4-85B0-28278EA85641}" srcOrd="3" destOrd="0" parTransId="{185359AE-E7FD-4707-8856-319AD27E8CC0}" sibTransId="{45DF591F-9624-492C-9BF4-C080F7E8EC3D}"/>
    <dgm:cxn modelId="{39A9E84C-F1E3-496B-87E9-96EDBBF0B5CC}" srcId="{B55CC4AA-FF4E-48BE-AA3C-4E4C23339277}" destId="{40DC9695-FFD5-41D7-934F-56E2DC744268}" srcOrd="1" destOrd="0" parTransId="{3D44CD44-014A-4CE4-884A-DE1A79B36874}" sibTransId="{A85F16D2-1B52-4791-B64C-FFE942CDBFE8}"/>
    <dgm:cxn modelId="{47CB1F6D-B9D8-4CBE-9337-F1855DEDEB30}" type="presOf" srcId="{F03979C6-FE36-4994-AD61-8DC457737D2F}" destId="{EBAA15E5-65E5-4A56-89E2-22667EE8C13A}" srcOrd="0" destOrd="0" presId="urn:microsoft.com/office/officeart/2018/5/layout/IconCircleLabelList"/>
    <dgm:cxn modelId="{FE4D93B3-385E-4494-A400-B403819A37A4}" srcId="{B55CC4AA-FF4E-48BE-AA3C-4E4C23339277}" destId="{F03979C6-FE36-4994-AD61-8DC457737D2F}" srcOrd="0" destOrd="0" parTransId="{0F1F7450-1A53-431F-956A-44B15179E222}" sibTransId="{EADD11D6-378C-45AE-9784-7EDE452D887F}"/>
    <dgm:cxn modelId="{053342B5-28ED-4DFD-84D0-191382D6AFA4}" type="presOf" srcId="{23EF8605-A733-4CFF-8DC1-4CE19401DE87}" destId="{DBB4803B-EF12-4283-B61D-6C83FDC56B9E}" srcOrd="0" destOrd="0" presId="urn:microsoft.com/office/officeart/2018/5/layout/IconCircleLabelList"/>
    <dgm:cxn modelId="{B650EFC5-3B0D-4E70-A1E0-F398C4362A1D}" srcId="{B55CC4AA-FF4E-48BE-AA3C-4E4C23339277}" destId="{23EF8605-A733-4CFF-8DC1-4CE19401DE87}" srcOrd="2" destOrd="0" parTransId="{E82A1C4B-03E5-45AE-89DF-3D548956B4A5}" sibTransId="{1D7749F5-4D84-4514-AFEF-403D794E5B97}"/>
    <dgm:cxn modelId="{4D6287FC-1EA4-46DB-92EF-536C6E881949}" type="presOf" srcId="{40DC9695-FFD5-41D7-934F-56E2DC744268}" destId="{8B206E6C-CA68-47B2-9D93-5DCF479EEB74}" srcOrd="0" destOrd="0" presId="urn:microsoft.com/office/officeart/2018/5/layout/IconCircleLabelList"/>
    <dgm:cxn modelId="{943F3377-61C9-471F-9A03-4832AD22C6E8}" type="presParOf" srcId="{D5AF906C-D442-4F99-85F3-E709564DCE9A}" destId="{AE848652-611D-4B6B-B082-2B30E63E9CF8}" srcOrd="0" destOrd="0" presId="urn:microsoft.com/office/officeart/2018/5/layout/IconCircleLabelList"/>
    <dgm:cxn modelId="{F4505593-565F-4704-875A-BA31C6B7A9AE}" type="presParOf" srcId="{AE848652-611D-4B6B-B082-2B30E63E9CF8}" destId="{9DF6968B-9D89-44C3-86C2-086C3AFB7AF8}" srcOrd="0" destOrd="0" presId="urn:microsoft.com/office/officeart/2018/5/layout/IconCircleLabelList"/>
    <dgm:cxn modelId="{7E95EA36-5DBC-49E7-A30E-C2E8DF24820F}" type="presParOf" srcId="{AE848652-611D-4B6B-B082-2B30E63E9CF8}" destId="{FB2D3F86-ECFD-4C19-AEA2-51965877B24B}" srcOrd="1" destOrd="0" presId="urn:microsoft.com/office/officeart/2018/5/layout/IconCircleLabelList"/>
    <dgm:cxn modelId="{AFD32E49-CACE-418F-AACA-74327123E071}" type="presParOf" srcId="{AE848652-611D-4B6B-B082-2B30E63E9CF8}" destId="{DD6B40C3-2294-4A16-9338-4431BC4EB37C}" srcOrd="2" destOrd="0" presId="urn:microsoft.com/office/officeart/2018/5/layout/IconCircleLabelList"/>
    <dgm:cxn modelId="{887F9AED-C8FE-4AFD-B412-46FEF659374B}" type="presParOf" srcId="{AE848652-611D-4B6B-B082-2B30E63E9CF8}" destId="{EBAA15E5-65E5-4A56-89E2-22667EE8C13A}" srcOrd="3" destOrd="0" presId="urn:microsoft.com/office/officeart/2018/5/layout/IconCircleLabelList"/>
    <dgm:cxn modelId="{E4A1015B-82A3-4C98-AFE0-C06CE3F9B6DC}" type="presParOf" srcId="{D5AF906C-D442-4F99-85F3-E709564DCE9A}" destId="{7A8CD3F2-F13A-413D-9256-FE706395FC70}" srcOrd="1" destOrd="0" presId="urn:microsoft.com/office/officeart/2018/5/layout/IconCircleLabelList"/>
    <dgm:cxn modelId="{A5445CA8-24B3-402B-BF4D-DE1EDD32BC16}" type="presParOf" srcId="{D5AF906C-D442-4F99-85F3-E709564DCE9A}" destId="{47EF0EA9-414F-44E0-82AB-59699E58215E}" srcOrd="2" destOrd="0" presId="urn:microsoft.com/office/officeart/2018/5/layout/IconCircleLabelList"/>
    <dgm:cxn modelId="{4D7025AE-7830-42CA-B136-CDD69AFA0314}" type="presParOf" srcId="{47EF0EA9-414F-44E0-82AB-59699E58215E}" destId="{A3A564DB-C39A-4E96-956C-DF31AA44D4A9}" srcOrd="0" destOrd="0" presId="urn:microsoft.com/office/officeart/2018/5/layout/IconCircleLabelList"/>
    <dgm:cxn modelId="{DA5FD0BB-B81F-41A0-ACD2-2F7B52E97A89}" type="presParOf" srcId="{47EF0EA9-414F-44E0-82AB-59699E58215E}" destId="{970C268B-8406-4D7C-B6FB-8569FB8D36A4}" srcOrd="1" destOrd="0" presId="urn:microsoft.com/office/officeart/2018/5/layout/IconCircleLabelList"/>
    <dgm:cxn modelId="{6DC9D7CE-F879-4D88-9AAC-8600D6026622}" type="presParOf" srcId="{47EF0EA9-414F-44E0-82AB-59699E58215E}" destId="{FA0D3CAF-8355-45F1-B9D9-B5AA71A034EA}" srcOrd="2" destOrd="0" presId="urn:microsoft.com/office/officeart/2018/5/layout/IconCircleLabelList"/>
    <dgm:cxn modelId="{C6C2A339-9FFE-4818-AF65-F46041E826A7}" type="presParOf" srcId="{47EF0EA9-414F-44E0-82AB-59699E58215E}" destId="{8B206E6C-CA68-47B2-9D93-5DCF479EEB74}" srcOrd="3" destOrd="0" presId="urn:microsoft.com/office/officeart/2018/5/layout/IconCircleLabelList"/>
    <dgm:cxn modelId="{E152DC30-825D-44E8-99BA-C65CD4A6E36C}" type="presParOf" srcId="{D5AF906C-D442-4F99-85F3-E709564DCE9A}" destId="{BC4440BD-246D-4A54-A718-992B77EE792D}" srcOrd="3" destOrd="0" presId="urn:microsoft.com/office/officeart/2018/5/layout/IconCircleLabelList"/>
    <dgm:cxn modelId="{96A208EE-4B68-4BA7-9272-CF87C3166CAA}" type="presParOf" srcId="{D5AF906C-D442-4F99-85F3-E709564DCE9A}" destId="{A5EDB744-B846-473E-9781-95621D9BC873}" srcOrd="4" destOrd="0" presId="urn:microsoft.com/office/officeart/2018/5/layout/IconCircleLabelList"/>
    <dgm:cxn modelId="{A0A63F2B-9E43-49E7-8FF0-5BCE940EBD9A}" type="presParOf" srcId="{A5EDB744-B846-473E-9781-95621D9BC873}" destId="{58FA6C03-5AFC-4CC6-948C-A6E7A2C6FF3C}" srcOrd="0" destOrd="0" presId="urn:microsoft.com/office/officeart/2018/5/layout/IconCircleLabelList"/>
    <dgm:cxn modelId="{54136695-7BE3-46D5-86BA-6EBA96466E4A}" type="presParOf" srcId="{A5EDB744-B846-473E-9781-95621D9BC873}" destId="{D6226ACF-A543-48AE-A1C4-EDAD4F2A2A91}" srcOrd="1" destOrd="0" presId="urn:microsoft.com/office/officeart/2018/5/layout/IconCircleLabelList"/>
    <dgm:cxn modelId="{430DBCB6-6A52-4868-8F94-E731A4BA7986}" type="presParOf" srcId="{A5EDB744-B846-473E-9781-95621D9BC873}" destId="{B3203D2F-F8C8-40EF-B361-5E08DF3E1BBD}" srcOrd="2" destOrd="0" presId="urn:microsoft.com/office/officeart/2018/5/layout/IconCircleLabelList"/>
    <dgm:cxn modelId="{9DE6E094-55E1-4902-9B49-2E48847F52B5}" type="presParOf" srcId="{A5EDB744-B846-473E-9781-95621D9BC873}" destId="{DBB4803B-EF12-4283-B61D-6C83FDC56B9E}" srcOrd="3" destOrd="0" presId="urn:microsoft.com/office/officeart/2018/5/layout/IconCircleLabelList"/>
    <dgm:cxn modelId="{018C491A-7BF5-4C45-B5E0-31021D9B2F44}" type="presParOf" srcId="{D5AF906C-D442-4F99-85F3-E709564DCE9A}" destId="{331858E4-571B-4FEB-AF92-02DD00FADECB}" srcOrd="5" destOrd="0" presId="urn:microsoft.com/office/officeart/2018/5/layout/IconCircleLabelList"/>
    <dgm:cxn modelId="{810A320A-A8CA-440D-9D3A-44F4C38A4ACE}" type="presParOf" srcId="{D5AF906C-D442-4F99-85F3-E709564DCE9A}" destId="{4C81B9EE-B4C8-4C34-977A-008B24028D80}" srcOrd="6" destOrd="0" presId="urn:microsoft.com/office/officeart/2018/5/layout/IconCircleLabelList"/>
    <dgm:cxn modelId="{38EA21BE-D968-4AB8-9EBF-AB1EC0806F77}" type="presParOf" srcId="{4C81B9EE-B4C8-4C34-977A-008B24028D80}" destId="{3972928E-D7E7-4297-A741-6B207B694C57}" srcOrd="0" destOrd="0" presId="urn:microsoft.com/office/officeart/2018/5/layout/IconCircleLabelList"/>
    <dgm:cxn modelId="{3D2CC730-3762-420A-927E-84BF6D035AB6}" type="presParOf" srcId="{4C81B9EE-B4C8-4C34-977A-008B24028D80}" destId="{A3F17084-E5A6-4C38-8377-7E245EFF438C}" srcOrd="1" destOrd="0" presId="urn:microsoft.com/office/officeart/2018/5/layout/IconCircleLabelList"/>
    <dgm:cxn modelId="{BCB2F1B4-37F2-4186-A429-4543109C156F}" type="presParOf" srcId="{4C81B9EE-B4C8-4C34-977A-008B24028D80}" destId="{E98C6E88-566A-4EAC-B4A4-AF42C6619C4A}" srcOrd="2" destOrd="0" presId="urn:microsoft.com/office/officeart/2018/5/layout/IconCircleLabelList"/>
    <dgm:cxn modelId="{4077C522-ABAA-4740-AA15-DC369EF80966}" type="presParOf" srcId="{4C81B9EE-B4C8-4C34-977A-008B24028D80}" destId="{D9A4F6CE-C897-44B4-996C-74E712015DD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6968B-9D89-44C3-86C2-086C3AFB7AF8}">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3F86-ECFD-4C19-AEA2-51965877B24B}">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AA15E5-65E5-4A56-89E2-22667EE8C13A}">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Product: Creating first-rate lodging to satisfy consumer demands.</a:t>
          </a:r>
        </a:p>
      </dsp:txBody>
      <dsp:txXfrm>
        <a:off x="569079" y="2644614"/>
        <a:ext cx="2072362" cy="720000"/>
      </dsp:txXfrm>
    </dsp:sp>
    <dsp:sp modelId="{A3A564DB-C39A-4E96-956C-DF31AA44D4A9}">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0C268B-8406-4D7C-B6FB-8569FB8D36A4}">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206E6C-CA68-47B2-9D93-5DCF479EEB74}">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Price: Consider market state, competition positioning, and value for money (Armstrong &amp; Cunningham, 2020).</a:t>
          </a:r>
        </a:p>
      </dsp:txBody>
      <dsp:txXfrm>
        <a:off x="3004105" y="2644614"/>
        <a:ext cx="2072362" cy="720000"/>
      </dsp:txXfrm>
    </dsp:sp>
    <dsp:sp modelId="{58FA6C03-5AFC-4CC6-948C-A6E7A2C6FF3C}">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26ACF-A543-48AE-A1C4-EDAD4F2A2A9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B4803B-EF12-4283-B61D-6C83FDC56B9E}">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Place: Improve accessibility through distribution channel optimization.</a:t>
          </a:r>
        </a:p>
      </dsp:txBody>
      <dsp:txXfrm>
        <a:off x="5439131" y="2644614"/>
        <a:ext cx="2072362" cy="720000"/>
      </dsp:txXfrm>
    </dsp:sp>
    <dsp:sp modelId="{3972928E-D7E7-4297-A741-6B207B694C57}">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17084-E5A6-4C38-8377-7E245EFF438C}">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A4F6CE-C897-44B4-996C-74E712015DD1}">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Promotion: Highlight unique selling points using conventional and digital platforms.</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289DB9-3902-427E-9F02-6BADEE0E358C}"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3B655-9CA2-445B-B3FD-3D2E4059573F}" type="slidenum">
              <a:rPr lang="en-GB" smtClean="0"/>
              <a:t>‹#›</a:t>
            </a:fld>
            <a:endParaRPr lang="en-GB"/>
          </a:p>
        </p:txBody>
      </p:sp>
    </p:spTree>
    <p:extLst>
      <p:ext uri="{BB962C8B-B14F-4D97-AF65-F5344CB8AC3E}">
        <p14:creationId xmlns:p14="http://schemas.microsoft.com/office/powerpoint/2010/main" val="256985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addresses both potential </a:t>
            </a:r>
            <a:r>
              <a:rPr lang="en-US" sz="1200" kern="1200" dirty="0" err="1">
                <a:solidFill>
                  <a:schemeClr val="tx1"/>
                </a:solidFill>
                <a:latin typeface="+mn-lt"/>
                <a:ea typeface="+mn-ea"/>
                <a:cs typeface="+mn-cs"/>
              </a:rPr>
              <a:t>travellers</a:t>
            </a:r>
            <a:r>
              <a:rPr lang="en-US" sz="1200" kern="1200" dirty="0">
                <a:solidFill>
                  <a:schemeClr val="tx1"/>
                </a:solidFill>
                <a:latin typeface="+mn-lt"/>
                <a:ea typeface="+mn-ea"/>
                <a:cs typeface="+mn-cs"/>
              </a:rPr>
              <a:t> and returning visitors. Many frameworks which include including Bowman's Strategy Clock, the Marketing Mix, and SOSTAC are used in this strategy. </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3</a:t>
            </a:fld>
            <a:endParaRPr lang="en-GB"/>
          </a:p>
        </p:txBody>
      </p:sp>
    </p:spTree>
    <p:extLst>
      <p:ext uri="{BB962C8B-B14F-4D97-AF65-F5344CB8AC3E}">
        <p14:creationId xmlns:p14="http://schemas.microsoft.com/office/powerpoint/2010/main" val="3366894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Company: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Strengths:</a:t>
            </a:r>
          </a:p>
          <a:p>
            <a:pPr lvl="0"/>
            <a:r>
              <a:rPr lang="en-US" sz="1200" kern="1200" dirty="0">
                <a:solidFill>
                  <a:schemeClr val="tx1"/>
                </a:solidFill>
                <a:latin typeface="+mn-lt"/>
                <a:ea typeface="+mn-ea"/>
                <a:cs typeface="+mn-cs"/>
              </a:rPr>
              <a:t>Strong brand reputation (Statista, 2021)</a:t>
            </a:r>
          </a:p>
          <a:p>
            <a:pPr lvl="0"/>
            <a:r>
              <a:rPr lang="en-US" sz="1200" kern="1200" dirty="0">
                <a:solidFill>
                  <a:schemeClr val="tx1"/>
                </a:solidFill>
                <a:latin typeface="+mn-lt"/>
                <a:ea typeface="+mn-ea"/>
                <a:cs typeface="+mn-cs"/>
              </a:rPr>
              <a:t>Large hotel network</a:t>
            </a:r>
          </a:p>
          <a:p>
            <a:r>
              <a:rPr lang="en-US" sz="1200" kern="1200" dirty="0">
                <a:solidFill>
                  <a:schemeClr val="tx1"/>
                </a:solidFill>
                <a:latin typeface="+mn-lt"/>
                <a:ea typeface="+mn-ea"/>
                <a:cs typeface="+mn-cs"/>
              </a:rPr>
              <a:t>Weaknesses:</a:t>
            </a:r>
          </a:p>
          <a:p>
            <a:pPr lvl="0"/>
            <a:r>
              <a:rPr lang="en-US" sz="1200" kern="1200" dirty="0">
                <a:solidFill>
                  <a:schemeClr val="tx1"/>
                </a:solidFill>
                <a:latin typeface="+mn-lt"/>
                <a:ea typeface="+mn-ea"/>
                <a:cs typeface="+mn-cs"/>
              </a:rPr>
              <a:t>Limited reach in some areas</a:t>
            </a:r>
          </a:p>
          <a:p>
            <a:pPr lvl="0"/>
            <a:r>
              <a:rPr lang="en-US" sz="1200" kern="1200" dirty="0">
                <a:solidFill>
                  <a:schemeClr val="tx1"/>
                </a:solidFill>
                <a:latin typeface="+mn-lt"/>
                <a:ea typeface="+mn-ea"/>
                <a:cs typeface="+mn-cs"/>
              </a:rPr>
              <a:t>Potential shortcomings in service quality</a:t>
            </a:r>
          </a:p>
          <a:p>
            <a:r>
              <a:rPr lang="en-US" sz="1200" kern="1200" dirty="0">
                <a:solidFill>
                  <a:schemeClr val="tx1"/>
                </a:solidFill>
                <a:latin typeface="+mn-lt"/>
                <a:ea typeface="+mn-ea"/>
                <a:cs typeface="+mn-cs"/>
              </a:rPr>
              <a:t>Opportunities:</a:t>
            </a:r>
          </a:p>
          <a:p>
            <a:pPr lvl="0"/>
            <a:r>
              <a:rPr lang="en-US" sz="1200" kern="1200" dirty="0">
                <a:solidFill>
                  <a:schemeClr val="tx1"/>
                </a:solidFill>
                <a:latin typeface="+mn-lt"/>
                <a:ea typeface="+mn-ea"/>
                <a:cs typeface="+mn-cs"/>
              </a:rPr>
              <a:t>Expansion into developing markets</a:t>
            </a:r>
          </a:p>
          <a:p>
            <a:pPr lvl="0"/>
            <a:r>
              <a:rPr lang="en-US" sz="1200" kern="1200" dirty="0">
                <a:solidFill>
                  <a:schemeClr val="tx1"/>
                </a:solidFill>
                <a:latin typeface="+mn-lt"/>
                <a:ea typeface="+mn-ea"/>
                <a:cs typeface="+mn-cs"/>
              </a:rPr>
              <a:t>Taking use of technical advancements</a:t>
            </a:r>
          </a:p>
          <a:p>
            <a:r>
              <a:rPr lang="en-US" sz="1200" kern="1200" dirty="0">
                <a:solidFill>
                  <a:schemeClr val="tx1"/>
                </a:solidFill>
                <a:latin typeface="+mn-lt"/>
                <a:ea typeface="+mn-ea"/>
                <a:cs typeface="+mn-cs"/>
              </a:rPr>
              <a:t>Threats:</a:t>
            </a:r>
          </a:p>
          <a:p>
            <a:pPr lvl="0"/>
            <a:r>
              <a:rPr lang="en-US" sz="1200" kern="1200" dirty="0">
                <a:solidFill>
                  <a:schemeClr val="tx1"/>
                </a:solidFill>
                <a:latin typeface="+mn-lt"/>
                <a:ea typeface="+mn-ea"/>
                <a:cs typeface="+mn-cs"/>
              </a:rPr>
              <a:t>Competition is fierce in the hotel sector, with other large firms fighting for market share.</a:t>
            </a:r>
          </a:p>
          <a:p>
            <a:pPr lvl="0"/>
            <a:r>
              <a:rPr lang="en-US" sz="1200" kern="1200" dirty="0">
                <a:solidFill>
                  <a:schemeClr val="tx1"/>
                </a:solidFill>
                <a:latin typeface="+mn-lt"/>
                <a:ea typeface="+mn-ea"/>
                <a:cs typeface="+mn-cs"/>
              </a:rPr>
              <a:t>Variations in the economy</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4</a:t>
            </a:fld>
            <a:endParaRPr lang="en-GB"/>
          </a:p>
        </p:txBody>
      </p:sp>
    </p:spTree>
    <p:extLst>
      <p:ext uri="{BB962C8B-B14F-4D97-AF65-F5344CB8AC3E}">
        <p14:creationId xmlns:p14="http://schemas.microsoft.com/office/powerpoint/2010/main" val="375378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Consumers: </a:t>
            </a:r>
            <a:r>
              <a:rPr lang="en-US" sz="1200" kern="1200" dirty="0">
                <a:solidFill>
                  <a:schemeClr val="tx1"/>
                </a:solidFill>
                <a:latin typeface="+mn-lt"/>
                <a:ea typeface="+mn-ea"/>
                <a:cs typeface="+mn-cs"/>
              </a:rPr>
              <a:t>Segmentation and targeting tactics are crucial for efficiently targeting consumers (Smith &amp; Johnson, 2019). It will help to learn about customers' interests, </a:t>
            </a:r>
            <a:r>
              <a:rPr lang="en-US" sz="1200" kern="1200" dirty="0" err="1">
                <a:solidFill>
                  <a:schemeClr val="tx1"/>
                </a:solidFill>
                <a:latin typeface="+mn-lt"/>
                <a:ea typeface="+mn-ea"/>
                <a:cs typeface="+mn-cs"/>
              </a:rPr>
              <a:t>behaviours</a:t>
            </a:r>
            <a:r>
              <a:rPr lang="en-US" sz="1200" kern="1200" dirty="0">
                <a:solidFill>
                  <a:schemeClr val="tx1"/>
                </a:solidFill>
                <a:latin typeface="+mn-lt"/>
                <a:ea typeface="+mn-ea"/>
                <a:cs typeface="+mn-cs"/>
              </a:rPr>
              <a:t>, and demographics by looking at customer profiles and using technologies like </a:t>
            </a:r>
            <a:r>
              <a:rPr lang="en-US" sz="1200" kern="1200" dirty="0" err="1">
                <a:solidFill>
                  <a:schemeClr val="tx1"/>
                </a:solidFill>
                <a:latin typeface="+mn-lt"/>
                <a:ea typeface="+mn-ea"/>
                <a:cs typeface="+mn-cs"/>
              </a:rPr>
              <a:t>SimilarWeb</a:t>
            </a:r>
            <a:r>
              <a:rPr lang="en-US" sz="1200" kern="1200" dirty="0">
                <a:solidFill>
                  <a:schemeClr val="tx1"/>
                </a:solidFill>
                <a:latin typeface="+mn-lt"/>
                <a:ea typeface="+mn-ea"/>
                <a:cs typeface="+mn-cs"/>
              </a:rPr>
              <a:t>. Using this data, it may develop </a:t>
            </a:r>
            <a:r>
              <a:rPr lang="en-US" sz="1200" kern="1200" dirty="0" err="1">
                <a:solidFill>
                  <a:schemeClr val="tx1"/>
                </a:solidFill>
                <a:latin typeface="+mn-lt"/>
                <a:ea typeface="+mn-ea"/>
                <a:cs typeface="+mn-cs"/>
              </a:rPr>
              <a:t>customised</a:t>
            </a:r>
            <a:r>
              <a:rPr lang="en-US" sz="1200" kern="1200" dirty="0">
                <a:solidFill>
                  <a:schemeClr val="tx1"/>
                </a:solidFill>
                <a:latin typeface="+mn-lt"/>
                <a:ea typeface="+mn-ea"/>
                <a:cs typeface="+mn-cs"/>
              </a:rPr>
              <a:t> marketing strategies that appeal to various client groups, including families, tourists, and business </a:t>
            </a:r>
            <a:r>
              <a:rPr lang="en-US" sz="1200" kern="1200" dirty="0" err="1">
                <a:solidFill>
                  <a:schemeClr val="tx1"/>
                </a:solidFill>
                <a:latin typeface="+mn-lt"/>
                <a:ea typeface="+mn-ea"/>
                <a:cs typeface="+mn-cs"/>
              </a:rPr>
              <a:t>travellers</a:t>
            </a:r>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Competitors: </a:t>
            </a:r>
            <a:r>
              <a:rPr lang="en-US" sz="1200" kern="1200" dirty="0">
                <a:solidFill>
                  <a:schemeClr val="tx1"/>
                </a:solidFill>
                <a:latin typeface="+mn-lt"/>
                <a:ea typeface="+mn-ea"/>
                <a:cs typeface="+mn-cs"/>
              </a:rPr>
              <a:t>For Premier Inn to properly position itself in the market, competition analysis is essential (Jones &amp; Hill, 2020). Bowman's strategy clock helps to comprehend the strategic positions of our rivals, which enables us to spot market gaps and develop differentiation strategies.</a:t>
            </a:r>
          </a:p>
          <a:p>
            <a:r>
              <a:rPr lang="en-US" sz="1200" kern="1200" dirty="0">
                <a:solidFill>
                  <a:schemeClr val="tx1"/>
                </a:solidFill>
                <a:latin typeface="+mn-lt"/>
                <a:ea typeface="+mn-ea"/>
                <a:cs typeface="+mn-cs"/>
              </a:rPr>
              <a:t> </a:t>
            </a:r>
            <a:r>
              <a:rPr lang="en-US" sz="1200" b="1" kern="1200" dirty="0">
                <a:solidFill>
                  <a:schemeClr val="tx1"/>
                </a:solidFill>
                <a:latin typeface="+mn-lt"/>
                <a:ea typeface="+mn-ea"/>
                <a:cs typeface="+mn-cs"/>
              </a:rPr>
              <a:t>Collaborators: </a:t>
            </a:r>
            <a:r>
              <a:rPr lang="en-US" sz="1200" kern="1200" dirty="0">
                <a:solidFill>
                  <a:schemeClr val="tx1"/>
                </a:solidFill>
                <a:latin typeface="+mn-lt"/>
                <a:ea typeface="+mn-ea"/>
                <a:cs typeface="+mn-cs"/>
              </a:rPr>
              <a:t>An examination of the competition is crucial if Premier Inn is to take the best possible position in the market. It can identify market gaps and create differentiation strategies in response to them by using Bowman's strategy clock to better understand the strategic positions of our competitors (Robinson &amp; Hall, 2018). </a:t>
            </a:r>
          </a:p>
          <a:p>
            <a:r>
              <a:rPr lang="en-US" sz="1200" b="1" kern="1200" dirty="0">
                <a:solidFill>
                  <a:schemeClr val="tx1"/>
                </a:solidFill>
                <a:latin typeface="+mn-lt"/>
                <a:ea typeface="+mn-ea"/>
                <a:cs typeface="+mn-cs"/>
              </a:rPr>
              <a:t>Climate: </a:t>
            </a:r>
            <a:r>
              <a:rPr lang="en-US" sz="1200" kern="1200" dirty="0">
                <a:solidFill>
                  <a:schemeClr val="tx1"/>
                </a:solidFill>
                <a:latin typeface="+mn-lt"/>
                <a:ea typeface="+mn-ea"/>
                <a:cs typeface="+mn-cs"/>
              </a:rPr>
              <a:t>A PESTLE examination of the macro environment helps us comprehend external influences that might have an impact on Premier Inn's operations (Kotler &amp; Keller, 2019). The marketing techniques of Premier Inn can be influenced by a variety of variables, including political ones like laws and regulations, economic ones like inflation and currency exchange rates, sociocultural ones like customer preferences and travel trends, as well as technical developments, legal issues, and environmental ones. </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5</a:t>
            </a:fld>
            <a:endParaRPr lang="en-GB"/>
          </a:p>
        </p:txBody>
      </p:sp>
    </p:spTree>
    <p:extLst>
      <p:ext uri="{BB962C8B-B14F-4D97-AF65-F5344CB8AC3E}">
        <p14:creationId xmlns:p14="http://schemas.microsoft.com/office/powerpoint/2010/main" val="2301757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Marketing Mix: </a:t>
            </a:r>
            <a:r>
              <a:rPr lang="en-US" sz="1200" kern="1200" dirty="0">
                <a:solidFill>
                  <a:schemeClr val="tx1"/>
                </a:solidFill>
                <a:latin typeface="+mn-lt"/>
                <a:ea typeface="+mn-ea"/>
                <a:cs typeface="+mn-cs"/>
              </a:rPr>
              <a:t>The basis of Premier Inn's marketing strategy is the marketing mix, which consists of product, price, size, and promotion. </a:t>
            </a:r>
          </a:p>
          <a:p>
            <a:r>
              <a:rPr lang="en-US" sz="1200" kern="1200" dirty="0">
                <a:solidFill>
                  <a:schemeClr val="tx1"/>
                </a:solidFill>
                <a:latin typeface="+mn-lt"/>
                <a:ea typeface="+mn-ea"/>
                <a:cs typeface="+mn-cs"/>
              </a:rPr>
              <a:t>Product: Creating first-rate lodging to satisfy consumer demands.</a:t>
            </a:r>
          </a:p>
          <a:p>
            <a:r>
              <a:rPr lang="en-US" sz="1200" kern="1200" dirty="0">
                <a:solidFill>
                  <a:schemeClr val="tx1"/>
                </a:solidFill>
                <a:latin typeface="+mn-lt"/>
                <a:ea typeface="+mn-ea"/>
                <a:cs typeface="+mn-cs"/>
              </a:rPr>
              <a:t>Price: Take into account the state of the market, competition positioning, and value for money (Armstrong &amp; Cunningham, 2020).</a:t>
            </a:r>
          </a:p>
          <a:p>
            <a:r>
              <a:rPr lang="en-US" sz="1200" kern="1200" dirty="0">
                <a:solidFill>
                  <a:schemeClr val="tx1"/>
                </a:solidFill>
                <a:latin typeface="+mn-lt"/>
                <a:ea typeface="+mn-ea"/>
                <a:cs typeface="+mn-cs"/>
              </a:rPr>
              <a:t>Place: Improving accessibility through distribution channel </a:t>
            </a:r>
            <a:r>
              <a:rPr lang="en-US" sz="1200" kern="1200" dirty="0" err="1">
                <a:solidFill>
                  <a:schemeClr val="tx1"/>
                </a:solidFill>
                <a:latin typeface="+mn-lt"/>
                <a:ea typeface="+mn-ea"/>
                <a:cs typeface="+mn-cs"/>
              </a:rPr>
              <a:t>optimisation</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Promotion: Highlighting unique selling points while </a:t>
            </a:r>
            <a:r>
              <a:rPr lang="en-US" sz="1200" kern="1200" dirty="0" err="1">
                <a:solidFill>
                  <a:schemeClr val="tx1"/>
                </a:solidFill>
                <a:latin typeface="+mn-lt"/>
                <a:ea typeface="+mn-ea"/>
                <a:cs typeface="+mn-cs"/>
              </a:rPr>
              <a:t>utilising</a:t>
            </a:r>
            <a:r>
              <a:rPr lang="en-US" sz="1200" kern="1200" dirty="0">
                <a:solidFill>
                  <a:schemeClr val="tx1"/>
                </a:solidFill>
                <a:latin typeface="+mn-lt"/>
                <a:ea typeface="+mn-ea"/>
                <a:cs typeface="+mn-cs"/>
              </a:rPr>
              <a:t> both conventional and digital platforms is promotion.</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6</a:t>
            </a:fld>
            <a:endParaRPr lang="en-GB"/>
          </a:p>
        </p:txBody>
      </p:sp>
    </p:spTree>
    <p:extLst>
      <p:ext uri="{BB962C8B-B14F-4D97-AF65-F5344CB8AC3E}">
        <p14:creationId xmlns:p14="http://schemas.microsoft.com/office/powerpoint/2010/main" val="1265840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Smart Target: </a:t>
            </a:r>
            <a:r>
              <a:rPr lang="en-US" sz="1200" kern="1200" dirty="0">
                <a:solidFill>
                  <a:schemeClr val="tx1"/>
                </a:solidFill>
                <a:latin typeface="+mn-lt"/>
                <a:ea typeface="+mn-ea"/>
                <a:cs typeface="+mn-cs"/>
              </a:rPr>
              <a:t>Within the following six months, this marketing strategy aims to boost social media followers by 8,000 and website traffic by 5,000 visits. Key performance indicators (KPIs) such as website analytics to track visitors and engagement metrics on social media platforms to track follower growth will be used to measure these specific aims (</a:t>
            </a:r>
            <a:r>
              <a:rPr lang="en-US" sz="1200" kern="1200" dirty="0" err="1">
                <a:solidFill>
                  <a:schemeClr val="tx1"/>
                </a:solidFill>
                <a:latin typeface="+mn-lt"/>
                <a:ea typeface="+mn-ea"/>
                <a:cs typeface="+mn-cs"/>
              </a:rPr>
              <a:t>Enz</a:t>
            </a:r>
            <a:r>
              <a:rPr lang="en-US" sz="1200" kern="1200" dirty="0">
                <a:solidFill>
                  <a:schemeClr val="tx1"/>
                </a:solidFill>
                <a:latin typeface="+mn-lt"/>
                <a:ea typeface="+mn-ea"/>
                <a:cs typeface="+mn-cs"/>
              </a:rPr>
              <a:t>, 2019). </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7</a:t>
            </a:fld>
            <a:endParaRPr lang="en-GB"/>
          </a:p>
        </p:txBody>
      </p:sp>
    </p:spTree>
    <p:extLst>
      <p:ext uri="{BB962C8B-B14F-4D97-AF65-F5344CB8AC3E}">
        <p14:creationId xmlns:p14="http://schemas.microsoft.com/office/powerpoint/2010/main" val="1248315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If the business decides that it has to improve its brand reputation as a result of negative customer feedback, the preferred approach to deal with this problem might be a market development plan from Ansoff's matrix (Pride &amp; Ferrell, 2020). By focusing on client groups that could be more responsive to the brand, this strategy entails offering current items to new markets.</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8</a:t>
            </a:fld>
            <a:endParaRPr lang="en-GB"/>
          </a:p>
        </p:txBody>
      </p:sp>
    </p:spTree>
    <p:extLst>
      <p:ext uri="{BB962C8B-B14F-4D97-AF65-F5344CB8AC3E}">
        <p14:creationId xmlns:p14="http://schemas.microsoft.com/office/powerpoint/2010/main" val="1544557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Changes to the Marketing Mix: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Product: Improvements can be made to raise issues and increase the quality of the service. To provide great customer service employee training </a:t>
            </a:r>
            <a:r>
              <a:rPr lang="en-US" sz="1200" kern="1200" dirty="0" err="1">
                <a:solidFill>
                  <a:schemeClr val="tx1"/>
                </a:solidFill>
                <a:latin typeface="+mn-lt"/>
                <a:ea typeface="+mn-ea"/>
                <a:cs typeface="+mn-cs"/>
              </a:rPr>
              <a:t>programmes</a:t>
            </a:r>
            <a:r>
              <a:rPr lang="en-US" sz="1200" kern="1200" dirty="0">
                <a:solidFill>
                  <a:schemeClr val="tx1"/>
                </a:solidFill>
                <a:latin typeface="+mn-lt"/>
                <a:ea typeface="+mn-ea"/>
                <a:cs typeface="+mn-cs"/>
              </a:rPr>
              <a:t> might be implemented.</a:t>
            </a:r>
          </a:p>
          <a:p>
            <a:r>
              <a:rPr lang="en-US" sz="1200" kern="1200" dirty="0">
                <a:solidFill>
                  <a:schemeClr val="tx1"/>
                </a:solidFill>
                <a:latin typeface="+mn-lt"/>
                <a:ea typeface="+mn-ea"/>
                <a:cs typeface="+mn-cs"/>
              </a:rPr>
              <a:t>Price: To entice new consumers and reestablish confidence, price tactics might be modified to give value-added pricing or competitive offers (Kotler et al., 2021).</a:t>
            </a:r>
          </a:p>
          <a:p>
            <a:r>
              <a:rPr lang="en-US" sz="1200" kern="1200" dirty="0">
                <a:solidFill>
                  <a:schemeClr val="tx1"/>
                </a:solidFill>
                <a:latin typeface="+mn-lt"/>
                <a:ea typeface="+mn-ea"/>
                <a:cs typeface="+mn-cs"/>
              </a:rPr>
              <a:t>Place (Distribution): Increasing client accessibility and convenience by </a:t>
            </a:r>
            <a:r>
              <a:rPr lang="en-US" sz="1200" kern="1200" dirty="0" err="1">
                <a:solidFill>
                  <a:schemeClr val="tx1"/>
                </a:solidFill>
                <a:latin typeface="+mn-lt"/>
                <a:ea typeface="+mn-ea"/>
                <a:cs typeface="+mn-cs"/>
              </a:rPr>
              <a:t>utilising</a:t>
            </a:r>
            <a:r>
              <a:rPr lang="en-US" sz="1200" kern="1200" dirty="0">
                <a:solidFill>
                  <a:schemeClr val="tx1"/>
                </a:solidFill>
                <a:latin typeface="+mn-lt"/>
                <a:ea typeface="+mn-ea"/>
                <a:cs typeface="+mn-cs"/>
              </a:rPr>
              <a:t> internet platforms or widening distribution channels to reach new markets.</a:t>
            </a:r>
          </a:p>
          <a:p>
            <a:r>
              <a:rPr lang="en-US" sz="1200" kern="1200" dirty="0">
                <a:solidFill>
                  <a:schemeClr val="tx1"/>
                </a:solidFill>
                <a:latin typeface="+mn-lt"/>
                <a:ea typeface="+mn-ea"/>
                <a:cs typeface="+mn-cs"/>
              </a:rPr>
              <a:t>Promotion: Putting in place a thorough reputation management strategy that addresses bad reviews, engages customers directly, and highlights good customer feedback to improve brand perception (Morrison, 2020).</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9</a:t>
            </a:fld>
            <a:endParaRPr lang="en-GB"/>
          </a:p>
        </p:txBody>
      </p:sp>
    </p:spTree>
    <p:extLst>
      <p:ext uri="{BB962C8B-B14F-4D97-AF65-F5344CB8AC3E}">
        <p14:creationId xmlns:p14="http://schemas.microsoft.com/office/powerpoint/2010/main" val="649849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New communications strategies will be used to address the problems found in the situational analysis, adhering to the RACE (Reach, Act, Convert, Engage) framework. Due to negative evaluations, the emphasis will be on improving the brand's reputation. The following techniques will be used:</a:t>
            </a:r>
          </a:p>
          <a:p>
            <a:pPr lvl="0"/>
            <a:r>
              <a:rPr lang="en-US" sz="1200" kern="1200" dirty="0">
                <a:solidFill>
                  <a:schemeClr val="tx1"/>
                </a:solidFill>
                <a:latin typeface="+mn-lt"/>
                <a:ea typeface="+mn-ea"/>
                <a:cs typeface="+mn-cs"/>
              </a:rPr>
              <a:t>Reach</a:t>
            </a:r>
          </a:p>
          <a:p>
            <a:pPr lvl="0"/>
            <a:r>
              <a:rPr lang="en-US" sz="1200" kern="1200" dirty="0">
                <a:solidFill>
                  <a:schemeClr val="tx1"/>
                </a:solidFill>
                <a:latin typeface="+mn-lt"/>
                <a:ea typeface="+mn-ea"/>
                <a:cs typeface="+mn-cs"/>
              </a:rPr>
              <a:t>Monitor online reviews and reply swiftly to them by taking a proactive approach to reputation management. </a:t>
            </a:r>
          </a:p>
          <a:p>
            <a:pPr lvl="0"/>
            <a:r>
              <a:rPr lang="en-US" sz="1200" kern="1200" dirty="0">
                <a:solidFill>
                  <a:schemeClr val="tx1"/>
                </a:solidFill>
                <a:latin typeface="+mn-lt"/>
                <a:ea typeface="+mn-ea"/>
                <a:cs typeface="+mn-cs"/>
              </a:rPr>
              <a:t>To reach potential clients who might have negative impressions of the brand, use tailored advertising efforts (Wood et al., 2018).</a:t>
            </a:r>
          </a:p>
          <a:p>
            <a:pPr lvl="0"/>
            <a:r>
              <a:rPr lang="en-US" sz="1200" kern="1200" dirty="0">
                <a:solidFill>
                  <a:schemeClr val="tx1"/>
                </a:solidFill>
                <a:latin typeface="+mn-lt"/>
                <a:ea typeface="+mn-ea"/>
                <a:cs typeface="+mn-cs"/>
              </a:rPr>
              <a:t>Act</a:t>
            </a:r>
          </a:p>
          <a:p>
            <a:pPr lvl="0"/>
            <a:r>
              <a:rPr lang="en-US" sz="1200" kern="1200" dirty="0">
                <a:solidFill>
                  <a:schemeClr val="tx1"/>
                </a:solidFill>
                <a:latin typeface="+mn-lt"/>
                <a:ea typeface="+mn-ea"/>
                <a:cs typeface="+mn-cs"/>
              </a:rPr>
              <a:t>Boost the hotel's online visibility by developing educational and interesting material for the website, blog, and social media channels. </a:t>
            </a:r>
          </a:p>
          <a:p>
            <a:pPr lvl="0"/>
            <a:r>
              <a:rPr lang="en-US" sz="1200" kern="1200" dirty="0">
                <a:solidFill>
                  <a:schemeClr val="tx1"/>
                </a:solidFill>
                <a:latin typeface="+mn-lt"/>
                <a:ea typeface="+mn-ea"/>
                <a:cs typeface="+mn-cs"/>
              </a:rPr>
              <a:t>Use SEO strategies to increase your website's visibility in Internet search results.</a:t>
            </a:r>
          </a:p>
          <a:p>
            <a:pPr lvl="0"/>
            <a:r>
              <a:rPr lang="en-US" sz="1200" kern="1200" dirty="0">
                <a:solidFill>
                  <a:schemeClr val="tx1"/>
                </a:solidFill>
                <a:latin typeface="+mn-lt"/>
                <a:ea typeface="+mn-ea"/>
                <a:cs typeface="+mn-cs"/>
              </a:rPr>
              <a:t>Convert</a:t>
            </a:r>
          </a:p>
          <a:p>
            <a:pPr lvl="0"/>
            <a:r>
              <a:rPr lang="en-US" sz="1200" kern="1200" dirty="0">
                <a:solidFill>
                  <a:schemeClr val="tx1"/>
                </a:solidFill>
                <a:latin typeface="+mn-lt"/>
                <a:ea typeface="+mn-ea"/>
                <a:cs typeface="+mn-cs"/>
              </a:rPr>
              <a:t>Offer incentives or special promotions to entice consumers to make direct reservations through the hotel's website while </a:t>
            </a:r>
            <a:r>
              <a:rPr lang="en-US" sz="1200" kern="1200" dirty="0" err="1">
                <a:solidFill>
                  <a:schemeClr val="tx1"/>
                </a:solidFill>
                <a:latin typeface="+mn-lt"/>
                <a:ea typeface="+mn-ea"/>
                <a:cs typeface="+mn-cs"/>
              </a:rPr>
              <a:t>emphasising</a:t>
            </a:r>
            <a:r>
              <a:rPr lang="en-US" sz="1200" kern="1200" dirty="0">
                <a:solidFill>
                  <a:schemeClr val="tx1"/>
                </a:solidFill>
                <a:latin typeface="+mn-lt"/>
                <a:ea typeface="+mn-ea"/>
                <a:cs typeface="+mn-cs"/>
              </a:rPr>
              <a:t> the benefits of doing so. </a:t>
            </a:r>
          </a:p>
          <a:p>
            <a:pPr lvl="0"/>
            <a:r>
              <a:rPr lang="en-US" sz="1200" kern="1200" dirty="0">
                <a:solidFill>
                  <a:schemeClr val="tx1"/>
                </a:solidFill>
                <a:latin typeface="+mn-lt"/>
                <a:ea typeface="+mn-ea"/>
                <a:cs typeface="+mn-cs"/>
              </a:rPr>
              <a:t>To nurture leads and increase conversions, create persuading and </a:t>
            </a:r>
            <a:r>
              <a:rPr lang="en-US" sz="1200" kern="1200" dirty="0" err="1">
                <a:solidFill>
                  <a:schemeClr val="tx1"/>
                </a:solidFill>
                <a:latin typeface="+mn-lt"/>
                <a:ea typeface="+mn-ea"/>
                <a:cs typeface="+mn-cs"/>
              </a:rPr>
              <a:t>personalised</a:t>
            </a:r>
            <a:r>
              <a:rPr lang="en-US" sz="1200" kern="1200" dirty="0">
                <a:solidFill>
                  <a:schemeClr val="tx1"/>
                </a:solidFill>
                <a:latin typeface="+mn-lt"/>
                <a:ea typeface="+mn-ea"/>
                <a:cs typeface="+mn-cs"/>
              </a:rPr>
              <a:t> email marketing campaigns (Bowie et al., 2020).</a:t>
            </a:r>
          </a:p>
          <a:p>
            <a:pPr lvl="0"/>
            <a:r>
              <a:rPr lang="en-US" sz="1200" kern="1200" dirty="0">
                <a:solidFill>
                  <a:schemeClr val="tx1"/>
                </a:solidFill>
                <a:latin typeface="+mn-lt"/>
                <a:ea typeface="+mn-ea"/>
                <a:cs typeface="+mn-cs"/>
              </a:rPr>
              <a:t>Engage: </a:t>
            </a:r>
          </a:p>
          <a:p>
            <a:pPr lvl="0"/>
            <a:r>
              <a:rPr lang="en-US" sz="1200" kern="1200" dirty="0">
                <a:solidFill>
                  <a:schemeClr val="tx1"/>
                </a:solidFill>
                <a:latin typeface="+mn-lt"/>
                <a:ea typeface="+mn-ea"/>
                <a:cs typeface="+mn-cs"/>
              </a:rPr>
              <a:t>Use social media to communicate with customers, respond to their questions, and share encouraging brand-related tales and experiences.</a:t>
            </a:r>
          </a:p>
          <a:p>
            <a:pPr lvl="0"/>
            <a:r>
              <a:rPr lang="en-US" sz="1200" kern="1200" dirty="0">
                <a:solidFill>
                  <a:schemeClr val="tx1"/>
                </a:solidFill>
                <a:latin typeface="+mn-lt"/>
                <a:ea typeface="+mn-ea"/>
                <a:cs typeface="+mn-cs"/>
              </a:rPr>
              <a:t> Run competitions to encourage user-generated content, and highlight guest testimonials on social media.</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10</a:t>
            </a:fld>
            <a:endParaRPr lang="en-GB"/>
          </a:p>
        </p:txBody>
      </p:sp>
    </p:spTree>
    <p:extLst>
      <p:ext uri="{BB962C8B-B14F-4D97-AF65-F5344CB8AC3E}">
        <p14:creationId xmlns:p14="http://schemas.microsoft.com/office/powerpoint/2010/main" val="220682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Considering and Changing the Marketing Mix:</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A few components of the marketing mix will be changed based on the requirement to improve the brand's reputation:</a:t>
            </a:r>
          </a:p>
          <a:p>
            <a:pPr lvl="0"/>
            <a:r>
              <a:rPr lang="en-US" sz="1200" kern="1200" dirty="0">
                <a:solidFill>
                  <a:schemeClr val="tx1"/>
                </a:solidFill>
                <a:latin typeface="+mn-lt"/>
                <a:ea typeface="+mn-ea"/>
                <a:cs typeface="+mn-cs"/>
              </a:rPr>
              <a:t>Product:</a:t>
            </a:r>
          </a:p>
          <a:p>
            <a:pPr lvl="0"/>
            <a:r>
              <a:rPr lang="en-US" sz="1200" kern="1200" dirty="0">
                <a:solidFill>
                  <a:schemeClr val="tx1"/>
                </a:solidFill>
                <a:latin typeface="+mn-lt"/>
                <a:ea typeface="+mn-ea"/>
                <a:cs typeface="+mn-cs"/>
              </a:rPr>
              <a:t>Improve service quality based on comments and ratings from customers.</a:t>
            </a:r>
          </a:p>
          <a:p>
            <a:pPr lvl="0"/>
            <a:r>
              <a:rPr lang="en-US" sz="1200" kern="1200" dirty="0">
                <a:solidFill>
                  <a:schemeClr val="tx1"/>
                </a:solidFill>
                <a:latin typeface="+mn-lt"/>
                <a:ea typeface="+mn-ea"/>
                <a:cs typeface="+mn-cs"/>
              </a:rPr>
              <a:t>Introduce unique facilities or features that focus on particular areas that need improvement (Bitner et al., 2018).</a:t>
            </a:r>
          </a:p>
          <a:p>
            <a:pPr lvl="0"/>
            <a:r>
              <a:rPr lang="en-US" sz="1200" kern="1200" dirty="0">
                <a:solidFill>
                  <a:schemeClr val="tx1"/>
                </a:solidFill>
                <a:latin typeface="+mn-lt"/>
                <a:ea typeface="+mn-ea"/>
                <a:cs typeface="+mn-cs"/>
              </a:rPr>
              <a:t>Price </a:t>
            </a:r>
          </a:p>
          <a:p>
            <a:pPr lvl="0"/>
            <a:r>
              <a:rPr lang="en-US" sz="1200" kern="1200" dirty="0">
                <a:solidFill>
                  <a:schemeClr val="tx1"/>
                </a:solidFill>
                <a:latin typeface="+mn-lt"/>
                <a:ea typeface="+mn-ea"/>
                <a:cs typeface="+mn-cs"/>
              </a:rPr>
              <a:t>To encourage customers, think about providing competitive prices or value-added bundles.</a:t>
            </a:r>
          </a:p>
          <a:p>
            <a:pPr lvl="0"/>
            <a:r>
              <a:rPr lang="en-US" sz="1200" kern="1200" dirty="0">
                <a:solidFill>
                  <a:schemeClr val="tx1"/>
                </a:solidFill>
                <a:latin typeface="+mn-lt"/>
                <a:ea typeface="+mn-ea"/>
                <a:cs typeface="+mn-cs"/>
              </a:rPr>
              <a:t>Place (Distribution)</a:t>
            </a:r>
          </a:p>
          <a:p>
            <a:pPr lvl="0"/>
            <a:r>
              <a:rPr lang="en-US" sz="1200" kern="1200" dirty="0">
                <a:solidFill>
                  <a:schemeClr val="tx1"/>
                </a:solidFill>
                <a:latin typeface="+mn-lt"/>
                <a:ea typeface="+mn-ea"/>
                <a:cs typeface="+mn-cs"/>
              </a:rPr>
              <a:t>Improve online channels for distribution and guarantee smooth booking procedures.</a:t>
            </a:r>
          </a:p>
          <a:p>
            <a:pPr lvl="0"/>
            <a:r>
              <a:rPr lang="en-US" sz="1200" kern="1200" dirty="0">
                <a:solidFill>
                  <a:schemeClr val="tx1"/>
                </a:solidFill>
                <a:latin typeface="+mn-lt"/>
                <a:ea typeface="+mn-ea"/>
                <a:cs typeface="+mn-cs"/>
              </a:rPr>
              <a:t>To reach a larger audience, consider partnering with online travel agents (OTAs).</a:t>
            </a:r>
          </a:p>
          <a:p>
            <a:pPr lvl="0"/>
            <a:r>
              <a:rPr lang="en-US" sz="1200" kern="1200" dirty="0">
                <a:solidFill>
                  <a:schemeClr val="tx1"/>
                </a:solidFill>
                <a:latin typeface="+mn-lt"/>
                <a:ea typeface="+mn-ea"/>
                <a:cs typeface="+mn-cs"/>
              </a:rPr>
              <a:t>Promotion</a:t>
            </a:r>
          </a:p>
          <a:p>
            <a:pPr lvl="0"/>
            <a:r>
              <a:rPr lang="en-US" sz="1200" kern="1200" dirty="0">
                <a:solidFill>
                  <a:schemeClr val="tx1"/>
                </a:solidFill>
                <a:latin typeface="+mn-lt"/>
                <a:ea typeface="+mn-ea"/>
                <a:cs typeface="+mn-cs"/>
              </a:rPr>
              <a:t>Emphasize good narrative and reputation management using a variety of media.</a:t>
            </a:r>
          </a:p>
          <a:p>
            <a:pPr lvl="0"/>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brand ambassadors or social media influencers to promote guests' good impressions of the hotel (Middleton &amp; Clarke, 2020).</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11</a:t>
            </a:fld>
            <a:endParaRPr lang="en-GB"/>
          </a:p>
        </p:txBody>
      </p:sp>
    </p:spTree>
    <p:extLst>
      <p:ext uri="{BB962C8B-B14F-4D97-AF65-F5344CB8AC3E}">
        <p14:creationId xmlns:p14="http://schemas.microsoft.com/office/powerpoint/2010/main" val="2273447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Various metrics and key performance indicators (KPIs) in line with the goals of each marketing channel will be used to gauge success. The chosen metrics consist of:</a:t>
            </a:r>
          </a:p>
          <a:p>
            <a:pPr lvl="0"/>
            <a:r>
              <a:rPr lang="en-US" sz="1200" kern="1200" dirty="0">
                <a:solidFill>
                  <a:schemeClr val="tx1"/>
                </a:solidFill>
                <a:latin typeface="+mn-lt"/>
                <a:ea typeface="+mn-ea"/>
                <a:cs typeface="+mn-cs"/>
              </a:rPr>
              <a:t>New Customers: KPIs for new clients include customer acquisition rate, conversion rate, and the number of new client sign-ups. These measurements accurately assess how well marketing initiatives perform in luring and winning over new clients, proving the campaigns' success.</a:t>
            </a:r>
          </a:p>
          <a:p>
            <a:pPr lvl="0"/>
            <a:r>
              <a:rPr lang="en-US" sz="1200" kern="1200" dirty="0">
                <a:solidFill>
                  <a:schemeClr val="tx1"/>
                </a:solidFill>
                <a:latin typeface="+mn-lt"/>
                <a:ea typeface="+mn-ea"/>
                <a:cs typeface="+mn-cs"/>
              </a:rPr>
              <a:t>Positive attitude: By providing insights into consumer attitudes and views of the brand, these metrics show if marketing initiatives are reaching the intended audience and enhancing brand perception (Bailey &amp; Ball, 2019).</a:t>
            </a:r>
          </a:p>
          <a:p>
            <a:r>
              <a:rPr lang="en-US" sz="1200" kern="1200" dirty="0">
                <a:solidFill>
                  <a:schemeClr val="tx1"/>
                </a:solidFill>
                <a:latin typeface="+mn-lt"/>
                <a:ea typeface="+mn-ea"/>
                <a:cs typeface="+mn-cs"/>
              </a:rPr>
              <a:t>Profit Growth: KPIs include average transaction value, ROI, and revenue growth. Profitability is a key indicator of success, and these measures evaluate the direct effect of marketing initiatives on the company's financial performance</a:t>
            </a:r>
            <a:endParaRPr lang="en-US" dirty="0"/>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13</a:t>
            </a:fld>
            <a:endParaRPr lang="en-GB"/>
          </a:p>
        </p:txBody>
      </p:sp>
    </p:spTree>
    <p:extLst>
      <p:ext uri="{BB962C8B-B14F-4D97-AF65-F5344CB8AC3E}">
        <p14:creationId xmlns:p14="http://schemas.microsoft.com/office/powerpoint/2010/main" val="1243646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Market development plans, modifications to the product, price, distribution, and advertising are important changes. </a:t>
            </a:r>
            <a:r>
              <a:rPr lang="en-US" sz="1200" kern="1200" dirty="0">
                <a:solidFill>
                  <a:schemeClr val="tx1"/>
                </a:solidFill>
                <a:latin typeface="+mn-lt"/>
                <a:ea typeface="+mn-ea"/>
                <a:cs typeface="+mn-cs"/>
              </a:rPr>
              <a:t>For each channel, metrics including new consumers, </a:t>
            </a:r>
            <a:r>
              <a:rPr lang="en-US" sz="1200" kern="1200" dirty="0" err="1">
                <a:solidFill>
                  <a:schemeClr val="tx1"/>
                </a:solidFill>
                <a:latin typeface="+mn-lt"/>
                <a:ea typeface="+mn-ea"/>
                <a:cs typeface="+mn-cs"/>
              </a:rPr>
              <a:t>favourable</a:t>
            </a:r>
            <a:r>
              <a:rPr lang="en-US" sz="1200" kern="1200" dirty="0">
                <a:solidFill>
                  <a:schemeClr val="tx1"/>
                </a:solidFill>
                <a:latin typeface="+mn-lt"/>
                <a:ea typeface="+mn-ea"/>
                <a:cs typeface="+mn-cs"/>
              </a:rPr>
              <a:t> brand sentiments, and greater profitability will be tracked. Continual evaluation and essential corrections will guarantee ideal outcomes. For long-term success, recommendations include ongoing reputation management, using client input, and researching new digital marketing trends.</a:t>
            </a:r>
          </a:p>
          <a:p>
            <a:endParaRPr lang="en-GB" dirty="0"/>
          </a:p>
        </p:txBody>
      </p:sp>
      <p:sp>
        <p:nvSpPr>
          <p:cNvPr id="4" name="Slide Number Placeholder 3"/>
          <p:cNvSpPr>
            <a:spLocks noGrp="1"/>
          </p:cNvSpPr>
          <p:nvPr>
            <p:ph type="sldNum" sz="quarter" idx="5"/>
          </p:nvPr>
        </p:nvSpPr>
        <p:spPr/>
        <p:txBody>
          <a:bodyPr/>
          <a:lstStyle/>
          <a:p>
            <a:fld id="{9FA3B655-9CA2-445B-B3FD-3D2E4059573F}" type="slidenum">
              <a:rPr lang="en-GB" smtClean="0"/>
              <a:t>14</a:t>
            </a:fld>
            <a:endParaRPr lang="en-GB"/>
          </a:p>
        </p:txBody>
      </p:sp>
    </p:spTree>
    <p:extLst>
      <p:ext uri="{BB962C8B-B14F-4D97-AF65-F5344CB8AC3E}">
        <p14:creationId xmlns:p14="http://schemas.microsoft.com/office/powerpoint/2010/main" val="1151289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9CD05-649D-EE0A-6931-8B7CB4814B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1CF8F2-03CA-F23F-6270-EA11B564FB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C73C2F-D81B-34B0-3836-869CCD103B26}"/>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088A1CBE-9927-5AA6-7EDE-699624E29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0E1438-DE34-C8CC-EA56-776616B673B7}"/>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3304286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36F1-B9FF-B0EE-DD01-55ABB1D9E0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15A77-FB5A-BE4F-6CED-E12F0CB23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AC9D3-C75E-00CC-20A9-91588E0EC055}"/>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7EAD578D-6F55-17E4-63E4-E4F38CC73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988F37-BC80-3C62-0956-FE5A8DBB0509}"/>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22682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AD9E-D789-2D84-C48D-7E9FBC3535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27F2AB-9745-8F12-4CBB-5924DB7329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D83CAF-6DB8-E0E1-B98F-3847B5AB4572}"/>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53ADAE11-54B0-5015-F380-398597809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DB708-E090-EC54-F15F-460D7F8AFB7C}"/>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3980623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A0C4D-FF28-BD9A-BB04-5F7C319F9C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221A42-115C-FED8-DDAF-9EA150EBDC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A30BC5-4568-35A7-EE1F-FA60C563E8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DB33D6-F733-9A07-D4FE-3BF38DE10E9F}"/>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6" name="Footer Placeholder 5">
            <a:extLst>
              <a:ext uri="{FF2B5EF4-FFF2-40B4-BE49-F238E27FC236}">
                <a16:creationId xmlns:a16="http://schemas.microsoft.com/office/drawing/2014/main" id="{8A754E18-8AE0-5CE8-409F-0D201F7AA6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291DC-18E0-B6FF-63CA-C93F4B4BC9E2}"/>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2609130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4DE5-3558-7CB4-885D-38B6F2638A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5498F3-6DC1-053B-B896-D7043F2C23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1CB298-670E-5627-D260-87745F4571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98FA11-753D-818A-E922-2FC45CABA2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588CFE-03E3-2E6E-7CD7-AAA5F7BF8C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AD3A6B-BD38-B1FE-4362-164B1FFB25B5}"/>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8" name="Footer Placeholder 7">
            <a:extLst>
              <a:ext uri="{FF2B5EF4-FFF2-40B4-BE49-F238E27FC236}">
                <a16:creationId xmlns:a16="http://schemas.microsoft.com/office/drawing/2014/main" id="{D0B9A00D-2D03-5740-F64D-506DF583B3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8AF329-BDE9-B84B-D63A-0681855D5E2E}"/>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218752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F659A-2097-02AB-D605-7B8599ADA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C4FF7D-B3BF-CECB-9FA1-5FE9DD436A84}"/>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4" name="Footer Placeholder 3">
            <a:extLst>
              <a:ext uri="{FF2B5EF4-FFF2-40B4-BE49-F238E27FC236}">
                <a16:creationId xmlns:a16="http://schemas.microsoft.com/office/drawing/2014/main" id="{B6A35E9E-CF0C-1D63-8890-2BED6FA20B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D90506-1BCF-27EE-28E7-4E68D108E4D1}"/>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3805891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44C46B-7EF0-63DC-1821-FFBB537CC20C}"/>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3" name="Footer Placeholder 2">
            <a:extLst>
              <a:ext uri="{FF2B5EF4-FFF2-40B4-BE49-F238E27FC236}">
                <a16:creationId xmlns:a16="http://schemas.microsoft.com/office/drawing/2014/main" id="{A8C95A1F-6889-5469-493D-D435228A43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E5143F-653F-D587-FE9E-110D58DA9F52}"/>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2779034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55E3-AC3F-5C65-1A79-4DD00EE40E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E22D40-7367-A68D-56E4-88F96A1919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BC4B2D-0C07-48FF-D1D9-4F8F93215D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8C518C-443A-E373-7972-A0D4270CB2DF}"/>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6" name="Footer Placeholder 5">
            <a:extLst>
              <a:ext uri="{FF2B5EF4-FFF2-40B4-BE49-F238E27FC236}">
                <a16:creationId xmlns:a16="http://schemas.microsoft.com/office/drawing/2014/main" id="{F8F485BA-0943-0A6E-F356-4AA078E8B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886F58-5BD9-5D0F-DABD-75DB250191C7}"/>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163022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DB56A-E370-B97C-3EB6-792587662A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7051A7-CEC7-0609-6CE8-930CA97FDB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0B99D9-863C-2BB2-69EE-669027DB14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FA274F-D7B5-B55C-A00C-C395641493CF}"/>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6" name="Footer Placeholder 5">
            <a:extLst>
              <a:ext uri="{FF2B5EF4-FFF2-40B4-BE49-F238E27FC236}">
                <a16:creationId xmlns:a16="http://schemas.microsoft.com/office/drawing/2014/main" id="{1965FEB2-797A-2287-FAB2-325BE8AE2A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4A3187-7CB5-0B71-25B1-9983CB0B9FAF}"/>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3242473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89BC-AE2A-893F-3EA8-F405B57987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E4929F-42BA-F4CC-6F61-63B12B244F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BC1B4-10FB-F763-5F28-99FFBEBD0E21}"/>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AE9B2F09-7989-3FE2-5057-38DC757DF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85AB8-576F-9DB3-0090-5020EEDA85BA}"/>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1941982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D5C404-0E5C-6A8C-0EB4-D9B0B896C1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71E63E-EC88-1DA4-03E5-7A5C2BF699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0D36F-3BD0-5305-0EB7-AAF2C812B37F}"/>
              </a:ext>
            </a:extLst>
          </p:cNvPr>
          <p:cNvSpPr>
            <a:spLocks noGrp="1"/>
          </p:cNvSpPr>
          <p:nvPr>
            <p:ph type="dt" sz="half" idx="10"/>
          </p:nvPr>
        </p:nvSpPr>
        <p:spPr/>
        <p:txBody>
          <a:body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2BACCA00-98A5-397E-0D74-AD0A4EAFA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2D16A-663F-AB67-D48A-8CDFFA2AB92B}"/>
              </a:ext>
            </a:extLst>
          </p:cNvPr>
          <p:cNvSpPr>
            <a:spLocks noGrp="1"/>
          </p:cNvSpPr>
          <p:nvPr>
            <p:ph type="sldNum" sz="quarter" idx="12"/>
          </p:nvPr>
        </p:nvSpPr>
        <p:spPr/>
        <p:txBody>
          <a:bodyPr/>
          <a:lstStyle/>
          <a:p>
            <a:fld id="{D9BED9B0-7135-4DA2-96E1-CD991E4B665A}" type="slidenum">
              <a:rPr lang="en-GB" smtClean="0"/>
              <a:t>‹#›</a:t>
            </a:fld>
            <a:endParaRPr lang="en-GB"/>
          </a:p>
        </p:txBody>
      </p:sp>
    </p:spTree>
    <p:extLst>
      <p:ext uri="{BB962C8B-B14F-4D97-AF65-F5344CB8AC3E}">
        <p14:creationId xmlns:p14="http://schemas.microsoft.com/office/powerpoint/2010/main" val="34833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486DCB-9CB8-1D59-01C7-17613D4233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E12F83-514F-8B34-D118-CC6F7270C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2DA35D-C656-47AC-31C9-3F45E0A8E1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C23C8E-D922-48AC-9229-8C2BCC8566AA}" type="datetimeFigureOut">
              <a:rPr lang="en-GB" smtClean="0"/>
              <a:t>24/05/2023</a:t>
            </a:fld>
            <a:endParaRPr lang="en-GB"/>
          </a:p>
        </p:txBody>
      </p:sp>
      <p:sp>
        <p:nvSpPr>
          <p:cNvPr id="5" name="Footer Placeholder 4">
            <a:extLst>
              <a:ext uri="{FF2B5EF4-FFF2-40B4-BE49-F238E27FC236}">
                <a16:creationId xmlns:a16="http://schemas.microsoft.com/office/drawing/2014/main" id="{3A4307FA-2D9D-0767-1DF8-DC46DF2787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156702C-E5E4-3A4A-351A-0071511D48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BED9B0-7135-4DA2-96E1-CD991E4B665A}" type="slidenum">
              <a:rPr lang="en-GB" smtClean="0"/>
              <a:t>‹#›</a:t>
            </a:fld>
            <a:endParaRPr lang="en-GB"/>
          </a:p>
        </p:txBody>
      </p:sp>
    </p:spTree>
    <p:extLst>
      <p:ext uri="{BB962C8B-B14F-4D97-AF65-F5344CB8AC3E}">
        <p14:creationId xmlns:p14="http://schemas.microsoft.com/office/powerpoint/2010/main" val="1005706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topics/962/hotel-market/" TargetMode="External"/><Relationship Id="rId2" Type="http://schemas.openxmlformats.org/officeDocument/2006/relationships/hyperlink" Target="https://www.premierinn.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4340C0-BD89-5681-A01D-711FD2571292}"/>
              </a:ext>
            </a:extLst>
          </p:cNvPr>
          <p:cNvSpPr>
            <a:spLocks noGrp="1"/>
          </p:cNvSpPr>
          <p:nvPr>
            <p:ph type="ctrTitle"/>
          </p:nvPr>
        </p:nvSpPr>
        <p:spPr>
          <a:xfrm>
            <a:off x="3315031" y="1380754"/>
            <a:ext cx="5561938" cy="2513516"/>
          </a:xfrm>
        </p:spPr>
        <p:txBody>
          <a:bodyPr>
            <a:normAutofit/>
          </a:bodyPr>
          <a:lstStyle/>
          <a:p>
            <a:r>
              <a:rPr lang="en-US" dirty="0"/>
              <a:t>Marketing Essentials</a:t>
            </a:r>
            <a:endParaRPr lang="en-GB" dirty="0"/>
          </a:p>
        </p:txBody>
      </p:sp>
      <p:sp>
        <p:nvSpPr>
          <p:cNvPr id="3" name="Subtitle 2">
            <a:extLst>
              <a:ext uri="{FF2B5EF4-FFF2-40B4-BE49-F238E27FC236}">
                <a16:creationId xmlns:a16="http://schemas.microsoft.com/office/drawing/2014/main" id="{CF416CF3-599C-378C-4E7E-A0E4D8BA0E75}"/>
              </a:ext>
            </a:extLst>
          </p:cNvPr>
          <p:cNvSpPr>
            <a:spLocks noGrp="1"/>
          </p:cNvSpPr>
          <p:nvPr>
            <p:ph type="subTitle" idx="1"/>
          </p:nvPr>
        </p:nvSpPr>
        <p:spPr>
          <a:xfrm>
            <a:off x="3315031" y="4076802"/>
            <a:ext cx="5561938" cy="1534587"/>
          </a:xfrm>
        </p:spPr>
        <p:txBody>
          <a:bodyPr>
            <a:normAutofit/>
          </a:bodyPr>
          <a:lstStyle/>
          <a:p>
            <a:r>
              <a:rPr lang="en-US" dirty="0">
                <a:latin typeface="+mj-lt"/>
                <a:ea typeface="+mj-ea"/>
                <a:cs typeface="+mj-cs"/>
              </a:rPr>
              <a:t>Dimitar Spasov</a:t>
            </a:r>
          </a:p>
          <a:p>
            <a:r>
              <a:rPr lang="en-US" dirty="0">
                <a:latin typeface="+mj-lt"/>
                <a:ea typeface="+mj-ea"/>
                <a:cs typeface="+mj-cs"/>
              </a:rPr>
              <a:t>Student number: 2226186</a:t>
            </a:r>
          </a:p>
          <a:p>
            <a:endParaRPr lang="en-GB" dirty="0"/>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2695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E8A1F-92F8-4ED0-F964-6F188D76D9F6}"/>
              </a:ext>
            </a:extLst>
          </p:cNvPr>
          <p:cNvSpPr>
            <a:spLocks noGrp="1"/>
          </p:cNvSpPr>
          <p:nvPr>
            <p:ph type="title"/>
          </p:nvPr>
        </p:nvSpPr>
        <p:spPr>
          <a:xfrm>
            <a:off x="686834" y="1153572"/>
            <a:ext cx="3200400" cy="4461163"/>
          </a:xfrm>
        </p:spPr>
        <p:txBody>
          <a:bodyPr>
            <a:normAutofit/>
          </a:bodyPr>
          <a:lstStyle/>
          <a:p>
            <a:r>
              <a:rPr lang="en-US">
                <a:solidFill>
                  <a:srgbClr val="FFFFFF"/>
                </a:solidFill>
              </a:rPr>
              <a:t>Contents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271AF8-1B74-E2FE-35CE-CC30BC4AEB2A}"/>
              </a:ext>
            </a:extLst>
          </p:cNvPr>
          <p:cNvSpPr>
            <a:spLocks noGrp="1"/>
          </p:cNvSpPr>
          <p:nvPr>
            <p:ph idx="1"/>
          </p:nvPr>
        </p:nvSpPr>
        <p:spPr>
          <a:xfrm>
            <a:off x="4447308" y="591344"/>
            <a:ext cx="6906491" cy="5585619"/>
          </a:xfrm>
        </p:spPr>
        <p:txBody>
          <a:bodyPr anchor="ctr">
            <a:normAutofit/>
          </a:bodyPr>
          <a:lstStyle/>
          <a:p>
            <a:r>
              <a:rPr lang="en-US" dirty="0"/>
              <a:t>Introduction</a:t>
            </a:r>
          </a:p>
          <a:p>
            <a:r>
              <a:rPr lang="en-US" dirty="0"/>
              <a:t>Analysis on the situation</a:t>
            </a:r>
          </a:p>
          <a:p>
            <a:r>
              <a:rPr lang="en-US" dirty="0"/>
              <a:t>Objectives</a:t>
            </a:r>
          </a:p>
          <a:p>
            <a:r>
              <a:rPr lang="en-US" dirty="0"/>
              <a:t>Value Proposition and Strategy</a:t>
            </a:r>
          </a:p>
          <a:p>
            <a:r>
              <a:rPr lang="en-US" dirty="0"/>
              <a:t>Tactics</a:t>
            </a:r>
          </a:p>
          <a:p>
            <a:r>
              <a:rPr lang="en-US" dirty="0"/>
              <a:t>Action</a:t>
            </a:r>
          </a:p>
          <a:p>
            <a:r>
              <a:rPr lang="en-US" dirty="0"/>
              <a:t>Control</a:t>
            </a:r>
          </a:p>
          <a:p>
            <a:r>
              <a:rPr lang="en-US" dirty="0"/>
              <a:t>Conclusion</a:t>
            </a:r>
          </a:p>
          <a:p>
            <a:r>
              <a:rPr lang="en-US" dirty="0"/>
              <a:t>References</a:t>
            </a:r>
            <a:endParaRPr lang="en-GB" dirty="0"/>
          </a:p>
        </p:txBody>
      </p:sp>
    </p:spTree>
    <p:extLst>
      <p:ext uri="{BB962C8B-B14F-4D97-AF65-F5344CB8AC3E}">
        <p14:creationId xmlns:p14="http://schemas.microsoft.com/office/powerpoint/2010/main" val="188382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6FCC7-66DD-1EE9-A910-F7C3DD6F909D}"/>
              </a:ext>
            </a:extLst>
          </p:cNvPr>
          <p:cNvSpPr>
            <a:spLocks noGrp="1"/>
          </p:cNvSpPr>
          <p:nvPr>
            <p:ph type="title"/>
          </p:nvPr>
        </p:nvSpPr>
        <p:spPr>
          <a:xfrm>
            <a:off x="838200" y="698643"/>
            <a:ext cx="5243394" cy="2225532"/>
          </a:xfrm>
        </p:spPr>
        <p:txBody>
          <a:bodyPr anchor="t">
            <a:normAutofit/>
          </a:bodyPr>
          <a:lstStyle/>
          <a:p>
            <a:r>
              <a:rPr lang="en-US" sz="5600"/>
              <a:t>Introduction</a:t>
            </a:r>
            <a:endParaRPr lang="en-GB" sz="5600"/>
          </a:p>
        </p:txBody>
      </p:sp>
      <p:cxnSp>
        <p:nvCxnSpPr>
          <p:cNvPr id="26"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27" name="Group 20">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Placeholder 15" descr="images.png">
            <a:extLst>
              <a:ext uri="{FF2B5EF4-FFF2-40B4-BE49-F238E27FC236}">
                <a16:creationId xmlns:a16="http://schemas.microsoft.com/office/drawing/2014/main" id="{4B1883F1-EFDE-57B8-25CC-EBA0A7653D05}"/>
              </a:ext>
            </a:extLst>
          </p:cNvPr>
          <p:cNvPicPr>
            <a:picLocks noChangeAspect="1"/>
          </p:cNvPicPr>
          <p:nvPr/>
        </p:nvPicPr>
        <p:blipFill>
          <a:blip r:embed="rId3"/>
          <a:srcRect t="14650" b="14650"/>
          <a:stretch>
            <a:fillRect/>
          </a:stretch>
        </p:blipFill>
        <p:spPr>
          <a:xfrm>
            <a:off x="838200" y="2924175"/>
            <a:ext cx="5243391" cy="2614345"/>
          </a:xfrm>
          <a:prstGeom prst="rect">
            <a:avLst/>
          </a:prstGeom>
        </p:spPr>
      </p:pic>
      <p:sp>
        <p:nvSpPr>
          <p:cNvPr id="3" name="Content Placeholder 2">
            <a:extLst>
              <a:ext uri="{FF2B5EF4-FFF2-40B4-BE49-F238E27FC236}">
                <a16:creationId xmlns:a16="http://schemas.microsoft.com/office/drawing/2014/main" id="{9E34291D-05F1-C89B-F3C1-29241DCBDD6A}"/>
              </a:ext>
            </a:extLst>
          </p:cNvPr>
          <p:cNvSpPr>
            <a:spLocks noGrp="1"/>
          </p:cNvSpPr>
          <p:nvPr>
            <p:ph idx="1"/>
          </p:nvPr>
        </p:nvSpPr>
        <p:spPr>
          <a:xfrm>
            <a:off x="7229042" y="879355"/>
            <a:ext cx="4124758" cy="5120755"/>
          </a:xfrm>
        </p:spPr>
        <p:txBody>
          <a:bodyPr anchor="ctr">
            <a:normAutofit/>
          </a:bodyPr>
          <a:lstStyle/>
          <a:p>
            <a:pPr marL="0" indent="0">
              <a:buNone/>
            </a:pPr>
            <a:r>
              <a:rPr lang="en-US" sz="2000">
                <a:solidFill>
                  <a:schemeClr val="tx1">
                    <a:alpha val="80000"/>
                  </a:schemeClr>
                </a:solidFill>
              </a:rPr>
              <a:t>Premier Inn hotel layouts different methods through different  types of marketing strategies for advertising and strengthening its position in the industry (Premier Inn, 2023). The main motive of the strategy is to attract new customers by giving them happiness and loyalty.</a:t>
            </a:r>
            <a:endParaRPr lang="en-GB" sz="2000">
              <a:solidFill>
                <a:schemeClr val="tx1">
                  <a:alpha val="80000"/>
                </a:schemeClr>
              </a:solidFill>
            </a:endParaRPr>
          </a:p>
        </p:txBody>
      </p:sp>
    </p:spTree>
    <p:extLst>
      <p:ext uri="{BB962C8B-B14F-4D97-AF65-F5344CB8AC3E}">
        <p14:creationId xmlns:p14="http://schemas.microsoft.com/office/powerpoint/2010/main" val="1011901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A9ED87-213D-45AD-69C0-485148FACE97}"/>
              </a:ext>
            </a:extLst>
          </p:cNvPr>
          <p:cNvSpPr>
            <a:spLocks noGrp="1"/>
          </p:cNvSpPr>
          <p:nvPr>
            <p:ph type="title"/>
          </p:nvPr>
        </p:nvSpPr>
        <p:spPr>
          <a:xfrm>
            <a:off x="630936" y="630936"/>
            <a:ext cx="3599688" cy="1463040"/>
          </a:xfrm>
        </p:spPr>
        <p:txBody>
          <a:bodyPr anchor="ctr">
            <a:normAutofit/>
          </a:bodyPr>
          <a:lstStyle/>
          <a:p>
            <a:r>
              <a:rPr lang="en-US" sz="4800">
                <a:solidFill>
                  <a:srgbClr val="FFFFFF"/>
                </a:solidFill>
              </a:rPr>
              <a:t>Analysis of the situation</a:t>
            </a:r>
            <a:endParaRPr lang="en-GB" sz="4800">
              <a:solidFill>
                <a:srgbClr val="FFFFFF"/>
              </a:solidFill>
            </a:endParaRPr>
          </a:p>
        </p:txBody>
      </p:sp>
      <p:sp>
        <p:nvSpPr>
          <p:cNvPr id="19"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7A215-EEA0-6437-0A25-62AC21DFAFA9}"/>
              </a:ext>
            </a:extLst>
          </p:cNvPr>
          <p:cNvSpPr>
            <a:spLocks noGrp="1"/>
          </p:cNvSpPr>
          <p:nvPr>
            <p:ph idx="1"/>
          </p:nvPr>
        </p:nvSpPr>
        <p:spPr>
          <a:xfrm>
            <a:off x="4486655" y="549178"/>
            <a:ext cx="7074409" cy="1463040"/>
          </a:xfrm>
        </p:spPr>
        <p:txBody>
          <a:bodyPr anchor="ctr">
            <a:normAutofit/>
          </a:bodyPr>
          <a:lstStyle/>
          <a:p>
            <a:pPr marL="0" indent="0">
              <a:buNone/>
            </a:pPr>
            <a:r>
              <a:rPr lang="en-US" b="1" dirty="0">
                <a:solidFill>
                  <a:srgbClr val="FFFFFF"/>
                </a:solidFill>
              </a:rPr>
              <a:t>Company</a:t>
            </a:r>
          </a:p>
          <a:p>
            <a:pPr marL="0" indent="0">
              <a:buNone/>
            </a:pPr>
            <a:endParaRPr lang="en-GB" sz="2200" dirty="0">
              <a:solidFill>
                <a:srgbClr val="FFFFFF"/>
              </a:solidFill>
            </a:endParaRPr>
          </a:p>
        </p:txBody>
      </p:sp>
      <p:graphicFrame>
        <p:nvGraphicFramePr>
          <p:cNvPr id="10" name="Table 9">
            <a:extLst>
              <a:ext uri="{FF2B5EF4-FFF2-40B4-BE49-F238E27FC236}">
                <a16:creationId xmlns:a16="http://schemas.microsoft.com/office/drawing/2014/main" id="{00B426AD-0A23-01DF-445A-68C97A6D2AE0}"/>
              </a:ext>
            </a:extLst>
          </p:cNvPr>
          <p:cNvGraphicFramePr>
            <a:graphicFrameLocks noGrp="1"/>
          </p:cNvGraphicFramePr>
          <p:nvPr>
            <p:extLst>
              <p:ext uri="{D42A27DB-BD31-4B8C-83A1-F6EECF244321}">
                <p14:modId xmlns:p14="http://schemas.microsoft.com/office/powerpoint/2010/main" val="2631565009"/>
              </p:ext>
            </p:extLst>
          </p:nvPr>
        </p:nvGraphicFramePr>
        <p:xfrm>
          <a:off x="630936" y="3401700"/>
          <a:ext cx="10917939" cy="2418688"/>
        </p:xfrm>
        <a:graphic>
          <a:graphicData uri="http://schemas.openxmlformats.org/drawingml/2006/table">
            <a:tbl>
              <a:tblPr firstRow="1" firstCol="1" bandRow="1">
                <a:noFill/>
                <a:tableStyleId>{5C22544A-7EE6-4342-B048-85BDC9FD1C3A}</a:tableStyleId>
              </a:tblPr>
              <a:tblGrid>
                <a:gridCol w="2605724">
                  <a:extLst>
                    <a:ext uri="{9D8B030D-6E8A-4147-A177-3AD203B41FA5}">
                      <a16:colId xmlns:a16="http://schemas.microsoft.com/office/drawing/2014/main" val="3484341165"/>
                    </a:ext>
                  </a:extLst>
                </a:gridCol>
                <a:gridCol w="2610224">
                  <a:extLst>
                    <a:ext uri="{9D8B030D-6E8A-4147-A177-3AD203B41FA5}">
                      <a16:colId xmlns:a16="http://schemas.microsoft.com/office/drawing/2014/main" val="66985980"/>
                    </a:ext>
                  </a:extLst>
                </a:gridCol>
                <a:gridCol w="2621476">
                  <a:extLst>
                    <a:ext uri="{9D8B030D-6E8A-4147-A177-3AD203B41FA5}">
                      <a16:colId xmlns:a16="http://schemas.microsoft.com/office/drawing/2014/main" val="605034378"/>
                    </a:ext>
                  </a:extLst>
                </a:gridCol>
                <a:gridCol w="3080515">
                  <a:extLst>
                    <a:ext uri="{9D8B030D-6E8A-4147-A177-3AD203B41FA5}">
                      <a16:colId xmlns:a16="http://schemas.microsoft.com/office/drawing/2014/main" val="2142844562"/>
                    </a:ext>
                  </a:extLst>
                </a:gridCol>
              </a:tblGrid>
              <a:tr h="561289">
                <a:tc>
                  <a:txBody>
                    <a:bodyPr/>
                    <a:lstStyle/>
                    <a:p>
                      <a:pPr algn="ctr">
                        <a:lnSpc>
                          <a:spcPct val="150000"/>
                        </a:lnSpc>
                        <a:spcAft>
                          <a:spcPts val="800"/>
                        </a:spcAft>
                      </a:pPr>
                      <a:r>
                        <a:rPr lang="en-GB" sz="1400" b="1" kern="100" cap="none" spc="0">
                          <a:solidFill>
                            <a:schemeClr val="tx1"/>
                          </a:solidFill>
                          <a:effectLst/>
                        </a:rPr>
                        <a:t>Strengths</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50000"/>
                        </a:lnSpc>
                        <a:spcAft>
                          <a:spcPts val="800"/>
                        </a:spcAft>
                      </a:pPr>
                      <a:r>
                        <a:rPr lang="en-GB" sz="1400" b="1" kern="100" cap="none" spc="0">
                          <a:solidFill>
                            <a:schemeClr val="tx1"/>
                          </a:solidFill>
                          <a:effectLst/>
                        </a:rPr>
                        <a:t>Weaknesses</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50000"/>
                        </a:lnSpc>
                        <a:spcAft>
                          <a:spcPts val="800"/>
                        </a:spcAft>
                      </a:pPr>
                      <a:r>
                        <a:rPr lang="en-GB" sz="1400" b="1" kern="100" cap="none" spc="0">
                          <a:solidFill>
                            <a:schemeClr val="tx1"/>
                          </a:solidFill>
                          <a:effectLst/>
                        </a:rPr>
                        <a:t>Opportunities</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50000"/>
                        </a:lnSpc>
                        <a:spcAft>
                          <a:spcPts val="800"/>
                        </a:spcAft>
                      </a:pPr>
                      <a:r>
                        <a:rPr lang="en-GB" sz="1400" b="1" kern="100" cap="none" spc="0">
                          <a:solidFill>
                            <a:schemeClr val="tx1"/>
                          </a:solidFill>
                          <a:effectLst/>
                        </a:rPr>
                        <a:t>Threats</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514641642"/>
                  </a:ext>
                </a:extLst>
              </a:tr>
              <a:tr h="1857399">
                <a:tc>
                  <a:txBody>
                    <a:bodyPr/>
                    <a:lstStyle/>
                    <a:p>
                      <a:pPr marL="342900" lvl="0" indent="-342900" algn="just">
                        <a:lnSpc>
                          <a:spcPct val="150000"/>
                        </a:lnSpc>
                        <a:buFont typeface="Symbol" panose="05050102010706020507" pitchFamily="18" charset="2"/>
                        <a:buChar char=""/>
                      </a:pPr>
                      <a:r>
                        <a:rPr lang="en-GB" sz="1400" b="0" kern="100" cap="none" spc="0" dirty="0">
                          <a:solidFill>
                            <a:schemeClr val="tx1"/>
                          </a:solidFill>
                          <a:effectLst/>
                          <a:latin typeface="+mn-lt"/>
                          <a:ea typeface="+mn-ea"/>
                          <a:cs typeface="+mn-cs"/>
                        </a:rPr>
                        <a:t>Strong brand reputation (Statista, 2021).</a:t>
                      </a:r>
                    </a:p>
                    <a:p>
                      <a:pPr marL="342900" lvl="0" indent="-342900" algn="just">
                        <a:lnSpc>
                          <a:spcPct val="150000"/>
                        </a:lnSpc>
                        <a:buFont typeface="Symbol" panose="05050102010706020507" pitchFamily="18" charset="2"/>
                        <a:buChar char=""/>
                      </a:pPr>
                      <a:r>
                        <a:rPr lang="en-GB" sz="1400" b="0" kern="100" cap="none" spc="0" dirty="0">
                          <a:solidFill>
                            <a:schemeClr val="tx1"/>
                          </a:solidFill>
                          <a:effectLst/>
                          <a:latin typeface="+mn-lt"/>
                          <a:ea typeface="+mn-ea"/>
                          <a:cs typeface="+mn-cs"/>
                        </a:rPr>
                        <a:t>Large hotel network</a:t>
                      </a:r>
                    </a:p>
                  </a:txBody>
                  <a:tcPr marL="0" marR="64806" marT="25922" marB="194417">
                    <a:lnL w="12700" cmpd="sng">
                      <a:noFill/>
                      <a:prstDash val="solid"/>
                    </a:lnL>
                    <a:lnR w="12700" cmpd="sng">
                      <a:noFill/>
                      <a:prstDash val="solid"/>
                    </a:lnR>
                    <a:lnT w="38100" cmpd="sng">
                      <a:noFill/>
                    </a:lnT>
                    <a:lnB w="12700" cmpd="sng">
                      <a:noFill/>
                      <a:prstDash val="solid"/>
                    </a:lnB>
                    <a:noFill/>
                  </a:tcPr>
                </a:tc>
                <a:tc>
                  <a:txBody>
                    <a:bodyPr/>
                    <a:lstStyle/>
                    <a:p>
                      <a:pPr marL="342900" lvl="0" indent="-342900" algn="just">
                        <a:lnSpc>
                          <a:spcPct val="150000"/>
                        </a:lnSpc>
                        <a:buFont typeface="Symbol" panose="05050102010706020507" pitchFamily="18" charset="2"/>
                        <a:buChar char=""/>
                      </a:pPr>
                      <a:r>
                        <a:rPr lang="en-GB" sz="1400" kern="100" cap="none" spc="0" dirty="0">
                          <a:solidFill>
                            <a:schemeClr val="tx1"/>
                          </a:solidFill>
                          <a:effectLst/>
                        </a:rPr>
                        <a:t>Limited reach in some areas</a:t>
                      </a:r>
                    </a:p>
                    <a:p>
                      <a:pPr marL="342900" lvl="0" indent="-342900" algn="just">
                        <a:lnSpc>
                          <a:spcPct val="150000"/>
                        </a:lnSpc>
                        <a:buFont typeface="Symbol" panose="05050102010706020507" pitchFamily="18" charset="2"/>
                        <a:buChar char=""/>
                      </a:pPr>
                      <a:r>
                        <a:rPr lang="en-GB" sz="1400" kern="100" cap="none" spc="0" dirty="0">
                          <a:solidFill>
                            <a:schemeClr val="tx1"/>
                          </a:solidFill>
                          <a:effectLst/>
                        </a:rPr>
                        <a:t>Potential shortcomings in service quality</a:t>
                      </a:r>
                      <a:endParaRPr lang="en-GB" sz="14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prstDash val="solid"/>
                    </a:lnL>
                    <a:lnR w="12700" cmpd="sng">
                      <a:noFill/>
                      <a:prstDash val="solid"/>
                    </a:lnR>
                    <a:lnT w="38100" cmpd="sng">
                      <a:noFill/>
                    </a:lnT>
                    <a:lnB w="12700" cmpd="sng">
                      <a:noFill/>
                      <a:prstDash val="solid"/>
                    </a:lnB>
                    <a:noFill/>
                  </a:tcPr>
                </a:tc>
                <a:tc>
                  <a:txBody>
                    <a:bodyPr/>
                    <a:lstStyle/>
                    <a:p>
                      <a:pPr marL="342900" lvl="0" indent="-342900" algn="just">
                        <a:lnSpc>
                          <a:spcPct val="150000"/>
                        </a:lnSpc>
                        <a:buFont typeface="Symbol" panose="05050102010706020507" pitchFamily="18" charset="2"/>
                        <a:buChar char=""/>
                      </a:pPr>
                      <a:r>
                        <a:rPr lang="en-GB" sz="1400" kern="100" cap="none" spc="0">
                          <a:solidFill>
                            <a:schemeClr val="tx1"/>
                          </a:solidFill>
                          <a:effectLst/>
                        </a:rPr>
                        <a:t>Expansion into developing markets</a:t>
                      </a:r>
                    </a:p>
                    <a:p>
                      <a:pPr marL="342900" lvl="0" indent="-342900" algn="just">
                        <a:lnSpc>
                          <a:spcPct val="150000"/>
                        </a:lnSpc>
                        <a:buFont typeface="Symbol" panose="05050102010706020507" pitchFamily="18" charset="2"/>
                        <a:buChar char=""/>
                      </a:pPr>
                      <a:r>
                        <a:rPr lang="en-GB" sz="1400" kern="100" cap="none" spc="0">
                          <a:solidFill>
                            <a:schemeClr val="tx1"/>
                          </a:solidFill>
                          <a:effectLst/>
                        </a:rPr>
                        <a:t>Taking use of technical advancements</a:t>
                      </a:r>
                    </a:p>
                    <a:p>
                      <a:pPr marL="457200">
                        <a:lnSpc>
                          <a:spcPct val="150000"/>
                        </a:lnSpc>
                      </a:pPr>
                      <a:r>
                        <a:rPr lang="en-GB" sz="1400" kern="100" cap="none" spc="0">
                          <a:solidFill>
                            <a:schemeClr val="tx1"/>
                          </a:solidFill>
                          <a:effectLst/>
                        </a:rPr>
                        <a:t> </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prstDash val="solid"/>
                    </a:lnL>
                    <a:lnR w="12700" cmpd="sng">
                      <a:noFill/>
                      <a:prstDash val="solid"/>
                    </a:lnR>
                    <a:lnT w="38100" cmpd="sng">
                      <a:noFill/>
                    </a:lnT>
                    <a:lnB w="12700" cmpd="sng">
                      <a:noFill/>
                      <a:prstDash val="solid"/>
                    </a:lnB>
                    <a:noFill/>
                  </a:tcPr>
                </a:tc>
                <a:tc>
                  <a:txBody>
                    <a:bodyPr/>
                    <a:lstStyle/>
                    <a:p>
                      <a:pPr marL="342900" lvl="0" indent="-342900" algn="just">
                        <a:lnSpc>
                          <a:spcPct val="150000"/>
                        </a:lnSpc>
                        <a:buFont typeface="Symbol" panose="05050102010706020507" pitchFamily="18" charset="2"/>
                        <a:buChar char=""/>
                      </a:pPr>
                      <a:r>
                        <a:rPr lang="en-GB" sz="1400" kern="100" cap="none" spc="0" dirty="0">
                          <a:solidFill>
                            <a:schemeClr val="tx1"/>
                          </a:solidFill>
                          <a:effectLst/>
                        </a:rPr>
                        <a:t>Competition id fierce in the hotel sector, with other large firms fighting for market share.</a:t>
                      </a:r>
                    </a:p>
                    <a:p>
                      <a:pPr marL="342900" lvl="0" indent="-342900" algn="just">
                        <a:lnSpc>
                          <a:spcPct val="150000"/>
                        </a:lnSpc>
                        <a:spcAft>
                          <a:spcPts val="800"/>
                        </a:spcAft>
                        <a:buFont typeface="Symbol" panose="05050102010706020507" pitchFamily="18" charset="2"/>
                        <a:buChar char=""/>
                      </a:pPr>
                      <a:r>
                        <a:rPr lang="en-GB" sz="1400" kern="100" cap="none" spc="0" dirty="0">
                          <a:solidFill>
                            <a:schemeClr val="tx1"/>
                          </a:solidFill>
                          <a:effectLst/>
                        </a:rPr>
                        <a:t>Variations in the economy</a:t>
                      </a:r>
                      <a:endParaRPr lang="en-GB" sz="14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64806" marT="25922" marB="194417">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74378919"/>
                  </a:ext>
                </a:extLst>
              </a:tr>
            </a:tbl>
          </a:graphicData>
        </a:graphic>
      </p:graphicFrame>
    </p:spTree>
    <p:extLst>
      <p:ext uri="{BB962C8B-B14F-4D97-AF65-F5344CB8AC3E}">
        <p14:creationId xmlns:p14="http://schemas.microsoft.com/office/powerpoint/2010/main" val="212366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A9ED87-213D-45AD-69C0-485148FACE97}"/>
              </a:ext>
            </a:extLst>
          </p:cNvPr>
          <p:cNvSpPr>
            <a:spLocks noGrp="1"/>
          </p:cNvSpPr>
          <p:nvPr>
            <p:ph type="title"/>
          </p:nvPr>
        </p:nvSpPr>
        <p:spPr>
          <a:xfrm>
            <a:off x="630936" y="630936"/>
            <a:ext cx="3599688" cy="1463040"/>
          </a:xfrm>
        </p:spPr>
        <p:txBody>
          <a:bodyPr anchor="ctr">
            <a:normAutofit/>
          </a:bodyPr>
          <a:lstStyle/>
          <a:p>
            <a:r>
              <a:rPr lang="en-US" sz="4800">
                <a:solidFill>
                  <a:srgbClr val="FFFFFF"/>
                </a:solidFill>
              </a:rPr>
              <a:t>Analysis of the situation</a:t>
            </a:r>
            <a:endParaRPr lang="en-GB" sz="4800">
              <a:solidFill>
                <a:srgbClr val="FFFFFF"/>
              </a:solidFill>
            </a:endParaRPr>
          </a:p>
        </p:txBody>
      </p:sp>
      <p:sp>
        <p:nvSpPr>
          <p:cNvPr id="19"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7A215-EEA0-6437-0A25-62AC21DFAFA9}"/>
              </a:ext>
            </a:extLst>
          </p:cNvPr>
          <p:cNvSpPr>
            <a:spLocks noGrp="1"/>
          </p:cNvSpPr>
          <p:nvPr>
            <p:ph idx="1"/>
          </p:nvPr>
        </p:nvSpPr>
        <p:spPr>
          <a:xfrm>
            <a:off x="4474462" y="630936"/>
            <a:ext cx="7074409" cy="1463040"/>
          </a:xfrm>
        </p:spPr>
        <p:txBody>
          <a:bodyPr anchor="ctr">
            <a:normAutofit/>
          </a:bodyPr>
          <a:lstStyle/>
          <a:p>
            <a:r>
              <a:rPr lang="en-US" sz="2200">
                <a:solidFill>
                  <a:srgbClr val="FFFFFF"/>
                </a:solidFill>
              </a:rPr>
              <a:t>Consumers</a:t>
            </a:r>
          </a:p>
          <a:p>
            <a:pPr marL="0" indent="0">
              <a:buNone/>
            </a:pPr>
            <a:endParaRPr lang="en-GB" sz="2200">
              <a:solidFill>
                <a:srgbClr val="FFFFFF"/>
              </a:solidFill>
            </a:endParaRPr>
          </a:p>
        </p:txBody>
      </p:sp>
      <p:graphicFrame>
        <p:nvGraphicFramePr>
          <p:cNvPr id="10" name="Table 9">
            <a:extLst>
              <a:ext uri="{FF2B5EF4-FFF2-40B4-BE49-F238E27FC236}">
                <a16:creationId xmlns:a16="http://schemas.microsoft.com/office/drawing/2014/main" id="{00B426AD-0A23-01DF-445A-68C97A6D2AE0}"/>
              </a:ext>
            </a:extLst>
          </p:cNvPr>
          <p:cNvGraphicFramePr>
            <a:graphicFrameLocks noGrp="1"/>
          </p:cNvGraphicFramePr>
          <p:nvPr>
            <p:extLst>
              <p:ext uri="{D42A27DB-BD31-4B8C-83A1-F6EECF244321}">
                <p14:modId xmlns:p14="http://schemas.microsoft.com/office/powerpoint/2010/main" val="4219564536"/>
              </p:ext>
            </p:extLst>
          </p:nvPr>
        </p:nvGraphicFramePr>
        <p:xfrm>
          <a:off x="630936" y="3411740"/>
          <a:ext cx="10917938" cy="2398608"/>
        </p:xfrm>
        <a:graphic>
          <a:graphicData uri="http://schemas.openxmlformats.org/drawingml/2006/table">
            <a:tbl>
              <a:tblPr firstRow="1" firstCol="1" bandRow="1">
                <a:tableStyleId>{5C22544A-7EE6-4342-B048-85BDC9FD1C3A}</a:tableStyleId>
              </a:tblPr>
              <a:tblGrid>
                <a:gridCol w="2744322">
                  <a:extLst>
                    <a:ext uri="{9D8B030D-6E8A-4147-A177-3AD203B41FA5}">
                      <a16:colId xmlns:a16="http://schemas.microsoft.com/office/drawing/2014/main" val="3484341165"/>
                    </a:ext>
                  </a:extLst>
                </a:gridCol>
                <a:gridCol w="2749938">
                  <a:extLst>
                    <a:ext uri="{9D8B030D-6E8A-4147-A177-3AD203B41FA5}">
                      <a16:colId xmlns:a16="http://schemas.microsoft.com/office/drawing/2014/main" val="66985980"/>
                    </a:ext>
                  </a:extLst>
                </a:gridCol>
                <a:gridCol w="2762573">
                  <a:extLst>
                    <a:ext uri="{9D8B030D-6E8A-4147-A177-3AD203B41FA5}">
                      <a16:colId xmlns:a16="http://schemas.microsoft.com/office/drawing/2014/main" val="605034378"/>
                    </a:ext>
                  </a:extLst>
                </a:gridCol>
                <a:gridCol w="2661105">
                  <a:extLst>
                    <a:ext uri="{9D8B030D-6E8A-4147-A177-3AD203B41FA5}">
                      <a16:colId xmlns:a16="http://schemas.microsoft.com/office/drawing/2014/main" val="2142844562"/>
                    </a:ext>
                  </a:extLst>
                </a:gridCol>
              </a:tblGrid>
              <a:tr h="295968">
                <a:tc>
                  <a:txBody>
                    <a:bodyPr/>
                    <a:lstStyle/>
                    <a:p>
                      <a:pPr algn="ctr">
                        <a:lnSpc>
                          <a:spcPct val="150000"/>
                        </a:lnSpc>
                        <a:spcAft>
                          <a:spcPts val="800"/>
                        </a:spcAft>
                      </a:pPr>
                      <a:r>
                        <a:rPr lang="en-US" sz="1300" kern="100">
                          <a:effectLst/>
                          <a:latin typeface="Calibri" panose="020F0502020204030204" pitchFamily="34" charset="0"/>
                          <a:ea typeface="Calibri" panose="020F0502020204030204" pitchFamily="34" charset="0"/>
                          <a:cs typeface="Times New Roman" panose="02020603050405020304" pitchFamily="18" charset="0"/>
                        </a:rPr>
                        <a:t>Co</a:t>
                      </a:r>
                      <a:r>
                        <a:rPr lang="en-GB" sz="1300" kern="100">
                          <a:effectLst/>
                          <a:latin typeface="Calibri" panose="020F0502020204030204" pitchFamily="34" charset="0"/>
                          <a:ea typeface="Calibri" panose="020F0502020204030204" pitchFamily="34" charset="0"/>
                          <a:cs typeface="Times New Roman" panose="02020603050405020304" pitchFamily="18" charset="0"/>
                        </a:rPr>
                        <a:t>nsumers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50054" marR="50054" marT="0" marB="0"/>
                </a:tc>
                <a:tc>
                  <a:txBody>
                    <a:bodyPr/>
                    <a:lstStyle/>
                    <a:p>
                      <a:pPr algn="ctr">
                        <a:lnSpc>
                          <a:spcPct val="150000"/>
                        </a:lnSpc>
                        <a:spcAft>
                          <a:spcPts val="800"/>
                        </a:spcAft>
                      </a:pPr>
                      <a:r>
                        <a:rPr lang="en-US" sz="1300" kern="100">
                          <a:effectLst/>
                          <a:latin typeface="Calibri" panose="020F0502020204030204" pitchFamily="34" charset="0"/>
                          <a:ea typeface="Calibri" panose="020F0502020204030204" pitchFamily="34" charset="0"/>
                          <a:cs typeface="Times New Roman" panose="02020603050405020304" pitchFamily="18" charset="0"/>
                        </a:rPr>
                        <a:t>C</a:t>
                      </a:r>
                      <a:r>
                        <a:rPr lang="en-GB" sz="1300" kern="100">
                          <a:effectLst/>
                          <a:latin typeface="Calibri" panose="020F0502020204030204" pitchFamily="34" charset="0"/>
                          <a:ea typeface="Calibri" panose="020F0502020204030204" pitchFamily="34" charset="0"/>
                          <a:cs typeface="Times New Roman" panose="02020603050405020304" pitchFamily="18" charset="0"/>
                        </a:rPr>
                        <a:t>ompetitors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50054" marR="50054" marT="0" marB="0"/>
                </a:tc>
                <a:tc>
                  <a:txBody>
                    <a:bodyPr/>
                    <a:lstStyle/>
                    <a:p>
                      <a:pPr algn="ctr">
                        <a:lnSpc>
                          <a:spcPct val="150000"/>
                        </a:lnSpc>
                        <a:spcAft>
                          <a:spcPts val="800"/>
                        </a:spcAft>
                      </a:pPr>
                      <a:r>
                        <a:rPr lang="en-US" sz="1300" kern="100">
                          <a:effectLst/>
                          <a:latin typeface="Calibri" panose="020F0502020204030204" pitchFamily="34" charset="0"/>
                          <a:ea typeface="Calibri" panose="020F0502020204030204" pitchFamily="34" charset="0"/>
                          <a:cs typeface="Times New Roman" panose="02020603050405020304" pitchFamily="18" charset="0"/>
                        </a:rPr>
                        <a:t>C</a:t>
                      </a:r>
                      <a:r>
                        <a:rPr lang="en-GB" sz="1300" kern="100">
                          <a:effectLst/>
                          <a:latin typeface="Calibri" panose="020F0502020204030204" pitchFamily="34" charset="0"/>
                          <a:ea typeface="Calibri" panose="020F0502020204030204" pitchFamily="34" charset="0"/>
                          <a:cs typeface="Times New Roman" panose="02020603050405020304" pitchFamily="18" charset="0"/>
                        </a:rPr>
                        <a:t>ollaborations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50054" marR="50054" marT="0" marB="0"/>
                </a:tc>
                <a:tc>
                  <a:txBody>
                    <a:bodyPr/>
                    <a:lstStyle/>
                    <a:p>
                      <a:pPr algn="ctr">
                        <a:lnSpc>
                          <a:spcPct val="150000"/>
                        </a:lnSpc>
                        <a:spcAft>
                          <a:spcPts val="800"/>
                        </a:spcAft>
                      </a:pPr>
                      <a:r>
                        <a:rPr lang="en-US" sz="1300" kern="100">
                          <a:effectLst/>
                          <a:latin typeface="Calibri" panose="020F0502020204030204" pitchFamily="34" charset="0"/>
                          <a:ea typeface="Calibri" panose="020F0502020204030204" pitchFamily="34" charset="0"/>
                          <a:cs typeface="Times New Roman" panose="02020603050405020304" pitchFamily="18" charset="0"/>
                        </a:rPr>
                        <a:t>C</a:t>
                      </a:r>
                      <a:r>
                        <a:rPr lang="en-GB" sz="1300" kern="100">
                          <a:effectLst/>
                          <a:latin typeface="Calibri" panose="020F0502020204030204" pitchFamily="34" charset="0"/>
                          <a:ea typeface="Calibri" panose="020F0502020204030204" pitchFamily="34" charset="0"/>
                          <a:cs typeface="Times New Roman" panose="02020603050405020304" pitchFamily="18" charset="0"/>
                        </a:rPr>
                        <a:t>limate</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50054" marR="50054" marT="0" marB="0"/>
                </a:tc>
                <a:extLst>
                  <a:ext uri="{0D108BD9-81ED-4DB2-BD59-A6C34878D82A}">
                    <a16:rowId xmlns:a16="http://schemas.microsoft.com/office/drawing/2014/main" val="3514641642"/>
                  </a:ext>
                </a:extLst>
              </a:tr>
              <a:tr h="2102640">
                <a:tc>
                  <a:txBody>
                    <a:bodyPr/>
                    <a:lstStyle/>
                    <a:p>
                      <a:pPr marL="342900" lvl="0" indent="-342900" algn="just">
                        <a:lnSpc>
                          <a:spcPct val="150000"/>
                        </a:lnSpc>
                        <a:buFont typeface="Symbol" panose="05050102010706020507" pitchFamily="18" charset="2"/>
                        <a:buChar char=""/>
                      </a:pPr>
                      <a:r>
                        <a:rPr lang="en-GB" sz="1200" b="0" kern="100">
                          <a:solidFill>
                            <a:schemeClr val="tx1"/>
                          </a:solidFill>
                          <a:effectLst/>
                          <a:latin typeface="+mn-lt"/>
                          <a:ea typeface="+mn-ea"/>
                          <a:cs typeface="+mn-cs"/>
                        </a:rPr>
                        <a:t>Segmentation and targeting</a:t>
                      </a:r>
                    </a:p>
                    <a:p>
                      <a:pPr marL="342900" lvl="0" indent="-342900" algn="just">
                        <a:lnSpc>
                          <a:spcPct val="150000"/>
                        </a:lnSpc>
                        <a:buFont typeface="Symbol" panose="05050102010706020507" pitchFamily="18" charset="2"/>
                        <a:buChar char=""/>
                      </a:pPr>
                      <a:r>
                        <a:rPr lang="en-GB" sz="1200" b="0" kern="100">
                          <a:solidFill>
                            <a:schemeClr val="tx1"/>
                          </a:solidFill>
                          <a:effectLst/>
                          <a:latin typeface="+mn-lt"/>
                          <a:ea typeface="+mn-ea"/>
                          <a:cs typeface="+mn-cs"/>
                        </a:rPr>
                        <a:t>Customers profiles and technologies</a:t>
                      </a:r>
                    </a:p>
                    <a:p>
                      <a:pPr marL="342900" lvl="0" indent="-342900" algn="just">
                        <a:lnSpc>
                          <a:spcPct val="150000"/>
                        </a:lnSpc>
                        <a:buFont typeface="Symbol" panose="05050102010706020507" pitchFamily="18" charset="2"/>
                        <a:buChar char=""/>
                      </a:pPr>
                      <a:r>
                        <a:rPr lang="en-GB" sz="1200" b="0" kern="100">
                          <a:solidFill>
                            <a:schemeClr val="tx1"/>
                          </a:solidFill>
                          <a:effectLst/>
                          <a:latin typeface="+mn-lt"/>
                          <a:ea typeface="+mn-ea"/>
                          <a:cs typeface="+mn-cs"/>
                        </a:rPr>
                        <a:t>Customized marketing strategies</a:t>
                      </a:r>
                    </a:p>
                  </a:txBody>
                  <a:tcPr marL="50054" marR="50054" marT="0" marB="0">
                    <a:solidFill>
                      <a:schemeClr val="accent1">
                        <a:lumMod val="40000"/>
                        <a:lumOff val="60000"/>
                      </a:schemeClr>
                    </a:solidFill>
                  </a:tcPr>
                </a:tc>
                <a:tc>
                  <a:txBody>
                    <a:bodyPr/>
                    <a:lstStyle/>
                    <a:p>
                      <a:pPr marL="342900" lvl="0" indent="-342900" algn="just">
                        <a:lnSpc>
                          <a:spcPct val="150000"/>
                        </a:lnSpc>
                        <a:buFont typeface="Symbol" panose="05050102010706020507" pitchFamily="18" charset="2"/>
                        <a:buChar char=""/>
                      </a:pPr>
                      <a:r>
                        <a:rPr lang="en-GB" sz="1200" kern="100">
                          <a:effectLst/>
                        </a:rPr>
                        <a:t>Competition analysis is essential for proper positioning in the market (Jones &amp; Hill, 2020).</a:t>
                      </a:r>
                    </a:p>
                    <a:p>
                      <a:pPr marL="342900" marR="0" lvl="0" indent="-342900" algn="just" defTabSz="914400" rtl="0" eaLnBrk="1" fontAlgn="auto" latinLnBrk="0" hangingPunct="1">
                        <a:lnSpc>
                          <a:spcPct val="150000"/>
                        </a:lnSpc>
                        <a:spcBef>
                          <a:spcPts val="0"/>
                        </a:spcBef>
                        <a:spcAft>
                          <a:spcPts val="0"/>
                        </a:spcAft>
                        <a:buClrTx/>
                        <a:buSzTx/>
                        <a:buFont typeface="Symbol" panose="05050102010706020507" pitchFamily="18" charset="2"/>
                        <a:buChar char=""/>
                        <a:tabLst/>
                        <a:defRPr/>
                      </a:pPr>
                      <a:r>
                        <a:rPr lang="en-US" sz="1200"/>
                        <a:t>Bowman's strategy clock helps comprehend strategic positions of rivals and identify market gaps for differentiation strategies.</a:t>
                      </a:r>
                    </a:p>
                  </a:txBody>
                  <a:tcPr marL="50054" marR="50054" marT="0" marB="0">
                    <a:solidFill>
                      <a:schemeClr val="accent1">
                        <a:lumMod val="40000"/>
                        <a:lumOff val="60000"/>
                      </a:schemeClr>
                    </a:solidFill>
                  </a:tcPr>
                </a:tc>
                <a:tc>
                  <a:txBody>
                    <a:bodyPr/>
                    <a:lstStyle/>
                    <a:p>
                      <a:pPr algn="just">
                        <a:buFont typeface="Arial" pitchFamily="34" charset="0"/>
                        <a:buChar char="•"/>
                      </a:pPr>
                      <a:r>
                        <a:rPr lang="en-US" sz="1200"/>
                        <a:t> Examination of competition and understanding strategic positions of competitors using Bowman's strategy clock (Robinson &amp; Hall, 2018).</a:t>
                      </a:r>
                    </a:p>
                    <a:p>
                      <a:pPr algn="just">
                        <a:buFont typeface="Arial" pitchFamily="34" charset="0"/>
                        <a:buNone/>
                      </a:pPr>
                      <a:endParaRPr lang="en-US" sz="1200"/>
                    </a:p>
                    <a:p>
                      <a:pPr algn="just">
                        <a:buFont typeface="Arial" pitchFamily="34" charset="0"/>
                        <a:buChar char="•"/>
                      </a:pPr>
                      <a:r>
                        <a:rPr lang="en-US" sz="1200"/>
                        <a:t> Identify market gaps and develop differentiation strategies in response.</a:t>
                      </a:r>
                    </a:p>
                    <a:p>
                      <a:pPr marL="457200" algn="just">
                        <a:lnSpc>
                          <a:spcPct val="150000"/>
                        </a:lnSpc>
                      </a:pPr>
                      <a:r>
                        <a:rPr lang="en-GB" sz="1200" kern="100">
                          <a:effectLst/>
                        </a:rPr>
                        <a:t> </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50054" marR="50054" marT="0" marB="0">
                    <a:solidFill>
                      <a:schemeClr val="accent1">
                        <a:lumMod val="40000"/>
                        <a:lumOff val="60000"/>
                      </a:schemeClr>
                    </a:solidFill>
                  </a:tcPr>
                </a:tc>
                <a:tc>
                  <a:txBody>
                    <a:bodyPr/>
                    <a:lstStyle/>
                    <a:p>
                      <a:pPr>
                        <a:lnSpc>
                          <a:spcPct val="170000"/>
                        </a:lnSpc>
                        <a:buFont typeface="Arial" pitchFamily="34" charset="0"/>
                        <a:buChar char="•"/>
                      </a:pPr>
                      <a:r>
                        <a:rPr lang="en-US" sz="1200"/>
                        <a:t>PESTLE analysis helps understand external influences on Premier Inn's operations (Kotler &amp; Keller, 2019).</a:t>
                      </a:r>
                    </a:p>
                    <a:p>
                      <a:pPr>
                        <a:lnSpc>
                          <a:spcPct val="170000"/>
                        </a:lnSpc>
                        <a:buFont typeface="Arial" pitchFamily="34" charset="0"/>
                        <a:buChar char="•"/>
                      </a:pPr>
                      <a:r>
                        <a:rPr lang="en-US" sz="1200"/>
                        <a:t> Political, economic, sociocultural, technological, legal, and environmental factors can impact marketing techniques.</a:t>
                      </a:r>
                    </a:p>
                  </a:txBody>
                  <a:tcPr marL="50054" marR="50054" marT="0" marB="0">
                    <a:solidFill>
                      <a:schemeClr val="accent1">
                        <a:lumMod val="40000"/>
                        <a:lumOff val="60000"/>
                      </a:schemeClr>
                    </a:solidFill>
                  </a:tcPr>
                </a:tc>
                <a:extLst>
                  <a:ext uri="{0D108BD9-81ED-4DB2-BD59-A6C34878D82A}">
                    <a16:rowId xmlns:a16="http://schemas.microsoft.com/office/drawing/2014/main" val="2274378919"/>
                  </a:ext>
                </a:extLst>
              </a:tr>
            </a:tbl>
          </a:graphicData>
        </a:graphic>
      </p:graphicFrame>
    </p:spTree>
    <p:extLst>
      <p:ext uri="{BB962C8B-B14F-4D97-AF65-F5344CB8AC3E}">
        <p14:creationId xmlns:p14="http://schemas.microsoft.com/office/powerpoint/2010/main" val="5817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7CFCC-C165-E798-3067-50B0FC55C65E}"/>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Marketing Mix</a:t>
            </a:r>
            <a:endParaRPr lang="en-GB">
              <a:solidFill>
                <a:srgbClr val="FFFFFF"/>
              </a:solidFill>
            </a:endParaRPr>
          </a:p>
        </p:txBody>
      </p:sp>
      <p:sp>
        <p:nvSpPr>
          <p:cNvPr id="14"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2A134A2B-BB39-5B58-43A1-7BEE0952074E}"/>
              </a:ext>
            </a:extLst>
          </p:cNvPr>
          <p:cNvGraphicFramePr>
            <a:graphicFrameLocks noGrp="1"/>
          </p:cNvGraphicFramePr>
          <p:nvPr>
            <p:ph idx="1"/>
            <p:extLst>
              <p:ext uri="{D42A27DB-BD31-4B8C-83A1-F6EECF244321}">
                <p14:modId xmlns:p14="http://schemas.microsoft.com/office/powerpoint/2010/main" val="278392726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8200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15" descr="Climate change_business_IBK_1.jpg">
            <a:extLst>
              <a:ext uri="{FF2B5EF4-FFF2-40B4-BE49-F238E27FC236}">
                <a16:creationId xmlns:a16="http://schemas.microsoft.com/office/drawing/2014/main" id="{A27F266C-ECE3-7C5C-D03A-84D4C37A7741}"/>
              </a:ext>
            </a:extLst>
          </p:cNvPr>
          <p:cNvPicPr>
            <a:picLocks noChangeAspect="1"/>
          </p:cNvPicPr>
          <p:nvPr/>
        </p:nvPicPr>
        <p:blipFill rotWithShape="1">
          <a:blip r:embed="rId3"/>
          <a:srcRect t="5673" b="5673"/>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A867A0-DF11-54E7-C3C2-F8CF48AD11C9}"/>
              </a:ext>
            </a:extLst>
          </p:cNvPr>
          <p:cNvSpPr>
            <a:spLocks noGrp="1"/>
          </p:cNvSpPr>
          <p:nvPr>
            <p:ph type="title"/>
          </p:nvPr>
        </p:nvSpPr>
        <p:spPr>
          <a:xfrm>
            <a:off x="7531610" y="365125"/>
            <a:ext cx="3822189" cy="1899912"/>
          </a:xfrm>
        </p:spPr>
        <p:txBody>
          <a:bodyPr>
            <a:normAutofit/>
          </a:bodyPr>
          <a:lstStyle/>
          <a:p>
            <a:r>
              <a:rPr lang="en-US" sz="4000"/>
              <a:t>Objectives</a:t>
            </a:r>
            <a:endParaRPr lang="en-GB" sz="4000"/>
          </a:p>
        </p:txBody>
      </p:sp>
      <p:sp>
        <p:nvSpPr>
          <p:cNvPr id="3" name="Content Placeholder 2">
            <a:extLst>
              <a:ext uri="{FF2B5EF4-FFF2-40B4-BE49-F238E27FC236}">
                <a16:creationId xmlns:a16="http://schemas.microsoft.com/office/drawing/2014/main" id="{8F3B2CA2-EA85-693F-94C9-6B65963EEFAE}"/>
              </a:ext>
            </a:extLst>
          </p:cNvPr>
          <p:cNvSpPr>
            <a:spLocks noGrp="1"/>
          </p:cNvSpPr>
          <p:nvPr>
            <p:ph idx="1"/>
          </p:nvPr>
        </p:nvSpPr>
        <p:spPr>
          <a:xfrm>
            <a:off x="7531610" y="2434201"/>
            <a:ext cx="3822189" cy="3742762"/>
          </a:xfrm>
        </p:spPr>
        <p:txBody>
          <a:bodyPr>
            <a:normAutofit/>
          </a:bodyPr>
          <a:lstStyle/>
          <a:p>
            <a:pPr marL="0" indent="0">
              <a:buNone/>
            </a:pPr>
            <a:r>
              <a:rPr lang="en-US" sz="1900"/>
              <a:t>Smart Target:</a:t>
            </a:r>
          </a:p>
          <a:p>
            <a:pPr marL="0" indent="0">
              <a:buNone/>
            </a:pPr>
            <a:r>
              <a:rPr lang="en-US" sz="1900"/>
              <a:t>Within six months, increase social media followers by  8,000 and website traffic by 5,000 visits.</a:t>
            </a:r>
          </a:p>
          <a:p>
            <a:pPr marL="0" indent="0">
              <a:buNone/>
            </a:pPr>
            <a:r>
              <a:rPr lang="en-US" sz="1900"/>
              <a:t>Key performance indicators (KPIs) to measure progress (Enz, 2019).</a:t>
            </a:r>
          </a:p>
          <a:p>
            <a:pPr marL="0" indent="0">
              <a:buNone/>
            </a:pPr>
            <a:endParaRPr lang="en-GB" sz="1900"/>
          </a:p>
          <a:p>
            <a:pPr marL="0" indent="0">
              <a:buNone/>
            </a:pPr>
            <a:r>
              <a:rPr lang="en-GB" sz="1900"/>
              <a:t>Website analytics to track visitors and engagement metrics.</a:t>
            </a:r>
          </a:p>
          <a:p>
            <a:pPr marL="0" indent="0">
              <a:buNone/>
            </a:pPr>
            <a:r>
              <a:rPr lang="en-GB" sz="1900"/>
              <a:t>Social media platform metrics to track follower growth.</a:t>
            </a:r>
          </a:p>
        </p:txBody>
      </p:sp>
    </p:spTree>
    <p:extLst>
      <p:ext uri="{BB962C8B-B14F-4D97-AF65-F5344CB8AC3E}">
        <p14:creationId xmlns:p14="http://schemas.microsoft.com/office/powerpoint/2010/main" val="336899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75383-C13B-7F6F-5D2C-4D94C26DA32D}"/>
              </a:ext>
            </a:extLst>
          </p:cNvPr>
          <p:cNvSpPr>
            <a:spLocks noGrp="1"/>
          </p:cNvSpPr>
          <p:nvPr>
            <p:ph type="title"/>
          </p:nvPr>
        </p:nvSpPr>
        <p:spPr>
          <a:xfrm>
            <a:off x="640080" y="325369"/>
            <a:ext cx="4368602" cy="1956841"/>
          </a:xfrm>
        </p:spPr>
        <p:txBody>
          <a:bodyPr anchor="b">
            <a:normAutofit/>
          </a:bodyPr>
          <a:lstStyle/>
          <a:p>
            <a:r>
              <a:rPr lang="en-US" sz="4600"/>
              <a:t>Value proposition and strategy</a:t>
            </a:r>
            <a:endParaRPr lang="en-GB" sz="46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844B1F-C3EC-BADE-B301-47393F8009CB}"/>
              </a:ext>
            </a:extLst>
          </p:cNvPr>
          <p:cNvSpPr>
            <a:spLocks noGrp="1"/>
          </p:cNvSpPr>
          <p:nvPr>
            <p:ph idx="1"/>
          </p:nvPr>
        </p:nvSpPr>
        <p:spPr>
          <a:xfrm>
            <a:off x="640080" y="2872899"/>
            <a:ext cx="4243589" cy="3320668"/>
          </a:xfrm>
        </p:spPr>
        <p:txBody>
          <a:bodyPr>
            <a:normAutofit/>
          </a:bodyPr>
          <a:lstStyle/>
          <a:p>
            <a:pPr marL="0" indent="0">
              <a:buNone/>
            </a:pPr>
            <a:r>
              <a:rPr lang="en-US" sz="2200"/>
              <a:t>Strategy:</a:t>
            </a:r>
          </a:p>
          <a:p>
            <a:pPr marL="0" indent="0">
              <a:buNone/>
            </a:pPr>
            <a:r>
              <a:rPr lang="en-US" sz="2200"/>
              <a:t>To improve brand reputation, adopt a market development approach from Ansoff’s matrix ( Pride &amp; Ferrell, 2020).</a:t>
            </a:r>
          </a:p>
          <a:p>
            <a:pPr marL="0" indent="0">
              <a:buNone/>
            </a:pPr>
            <a:r>
              <a:rPr lang="en-US" sz="2200"/>
              <a:t>Focus on offering current  items to new markets that are more responsive to the brand.</a:t>
            </a:r>
            <a:endParaRPr lang="en-GB" sz="2200"/>
          </a:p>
        </p:txBody>
      </p:sp>
      <p:pic>
        <p:nvPicPr>
          <p:cNvPr id="4" name="Picture Placeholder 14" descr="consumer-20180405082133304.jpg">
            <a:extLst>
              <a:ext uri="{FF2B5EF4-FFF2-40B4-BE49-F238E27FC236}">
                <a16:creationId xmlns:a16="http://schemas.microsoft.com/office/drawing/2014/main" id="{DFFDEB13-34EB-A6F4-4D2C-2AF931C7612A}"/>
              </a:ext>
            </a:extLst>
          </p:cNvPr>
          <p:cNvPicPr>
            <a:picLocks noChangeAspect="1"/>
          </p:cNvPicPr>
          <p:nvPr/>
        </p:nvPicPr>
        <p:blipFill rotWithShape="1">
          <a:blip r:embed="rId3"/>
          <a:srcRect l="15920" r="173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31481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CFCA8-3DF7-ECFE-2309-FA41486BB1B8}"/>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Value Proposition and Strategy</a:t>
            </a:r>
            <a:endParaRPr lang="en-GB">
              <a:solidFill>
                <a:srgbClr val="FFFFFF"/>
              </a:solidFill>
            </a:endParaRPr>
          </a:p>
        </p:txBody>
      </p:sp>
      <p:sp>
        <p:nvSpPr>
          <p:cNvPr id="33" name="Rectangle: Rounded Corners 2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73" descr="images (2).png">
            <a:extLst>
              <a:ext uri="{FF2B5EF4-FFF2-40B4-BE49-F238E27FC236}">
                <a16:creationId xmlns:a16="http://schemas.microsoft.com/office/drawing/2014/main" id="{B09AA740-A4C5-EB21-BEB3-0D4AE39A6FEA}"/>
              </a:ext>
            </a:extLst>
          </p:cNvPr>
          <p:cNvPicPr>
            <a:picLocks noGrp="1" noChangeAspect="1"/>
          </p:cNvPicPr>
          <p:nvPr>
            <p:ph idx="1"/>
          </p:nvPr>
        </p:nvPicPr>
        <p:blipFill>
          <a:blip r:embed="rId3"/>
          <a:srcRect l="19618" r="19618"/>
          <a:stretch>
            <a:fillRect/>
          </a:stretch>
        </p:blipFill>
        <p:spPr>
          <a:xfrm>
            <a:off x="1497090" y="1971024"/>
            <a:ext cx="1562971" cy="1562968"/>
          </a:xfrm>
        </p:spPr>
      </p:pic>
      <p:pic>
        <p:nvPicPr>
          <p:cNvPr id="5" name="Picture Placeholder 74" descr="download (34).jpeg">
            <a:extLst>
              <a:ext uri="{FF2B5EF4-FFF2-40B4-BE49-F238E27FC236}">
                <a16:creationId xmlns:a16="http://schemas.microsoft.com/office/drawing/2014/main" id="{3502D4A3-D237-8297-C425-3624D03160F9}"/>
              </a:ext>
            </a:extLst>
          </p:cNvPr>
          <p:cNvPicPr>
            <a:picLocks noChangeAspect="1"/>
          </p:cNvPicPr>
          <p:nvPr/>
        </p:nvPicPr>
        <p:blipFill>
          <a:blip r:embed="rId4"/>
          <a:srcRect/>
          <a:stretch>
            <a:fillRect/>
          </a:stretch>
        </p:blipFill>
        <p:spPr>
          <a:xfrm>
            <a:off x="3507909" y="1805942"/>
            <a:ext cx="1841365" cy="1841365"/>
          </a:xfrm>
          <a:custGeom>
            <a:avLst/>
            <a:gdLst>
              <a:gd name="connsiteX0" fmla="*/ 1141466 w 2282932"/>
              <a:gd name="connsiteY0" fmla="*/ 0 h 2282932"/>
              <a:gd name="connsiteX1" fmla="*/ 2282932 w 2282932"/>
              <a:gd name="connsiteY1" fmla="*/ 1141466 h 2282932"/>
              <a:gd name="connsiteX2" fmla="*/ 1141466 w 2282932"/>
              <a:gd name="connsiteY2" fmla="*/ 2282932 h 2282932"/>
              <a:gd name="connsiteX3" fmla="*/ 0 w 2282932"/>
              <a:gd name="connsiteY3" fmla="*/ 1141466 h 2282932"/>
              <a:gd name="connsiteX4" fmla="*/ 1141466 w 2282932"/>
              <a:gd name="connsiteY4" fmla="*/ 0 h 2282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6" name="Picture Placeholder 75" descr="marketing-mix.jpg">
            <a:extLst>
              <a:ext uri="{FF2B5EF4-FFF2-40B4-BE49-F238E27FC236}">
                <a16:creationId xmlns:a16="http://schemas.microsoft.com/office/drawing/2014/main" id="{10D92BE4-E59D-C257-9185-7161D475999A}"/>
              </a:ext>
            </a:extLst>
          </p:cNvPr>
          <p:cNvPicPr>
            <a:picLocks noChangeAspect="1"/>
          </p:cNvPicPr>
          <p:nvPr/>
        </p:nvPicPr>
        <p:blipFill>
          <a:blip r:embed="rId5"/>
          <a:srcRect t="249" b="249"/>
          <a:stretch>
            <a:fillRect/>
          </a:stretch>
        </p:blipFill>
        <p:spPr>
          <a:xfrm>
            <a:off x="5904738" y="1800911"/>
            <a:ext cx="1956891" cy="1956891"/>
          </a:xfrm>
          <a:custGeom>
            <a:avLst/>
            <a:gdLst>
              <a:gd name="connsiteX0" fmla="*/ 1141466 w 2282932"/>
              <a:gd name="connsiteY0" fmla="*/ 0 h 2282932"/>
              <a:gd name="connsiteX1" fmla="*/ 2282932 w 2282932"/>
              <a:gd name="connsiteY1" fmla="*/ 1141466 h 2282932"/>
              <a:gd name="connsiteX2" fmla="*/ 1141466 w 2282932"/>
              <a:gd name="connsiteY2" fmla="*/ 2282932 h 2282932"/>
              <a:gd name="connsiteX3" fmla="*/ 0 w 2282932"/>
              <a:gd name="connsiteY3" fmla="*/ 1141466 h 2282932"/>
              <a:gd name="connsiteX4" fmla="*/ 1141466 w 2282932"/>
              <a:gd name="connsiteY4" fmla="*/ 0 h 2282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7" name="Picture Placeholder 76" descr="pngtree-promotion-headline-with-red-speech-bubble-png-image_4991027.jpg">
            <a:extLst>
              <a:ext uri="{FF2B5EF4-FFF2-40B4-BE49-F238E27FC236}">
                <a16:creationId xmlns:a16="http://schemas.microsoft.com/office/drawing/2014/main" id="{A6B946EE-0998-E87F-B8C1-1A91A0983A1B}"/>
              </a:ext>
            </a:extLst>
          </p:cNvPr>
          <p:cNvPicPr>
            <a:picLocks noChangeAspect="1"/>
          </p:cNvPicPr>
          <p:nvPr/>
        </p:nvPicPr>
        <p:blipFill>
          <a:blip r:embed="rId6"/>
          <a:srcRect t="35" b="35"/>
          <a:stretch>
            <a:fillRect/>
          </a:stretch>
        </p:blipFill>
        <p:spPr>
          <a:xfrm>
            <a:off x="8355598" y="1805942"/>
            <a:ext cx="1907703" cy="1907703"/>
          </a:xfrm>
          <a:custGeom>
            <a:avLst/>
            <a:gdLst>
              <a:gd name="connsiteX0" fmla="*/ 1141466 w 2282932"/>
              <a:gd name="connsiteY0" fmla="*/ 0 h 2282932"/>
              <a:gd name="connsiteX1" fmla="*/ 2282932 w 2282932"/>
              <a:gd name="connsiteY1" fmla="*/ 1141466 h 2282932"/>
              <a:gd name="connsiteX2" fmla="*/ 1141466 w 2282932"/>
              <a:gd name="connsiteY2" fmla="*/ 2282932 h 2282932"/>
              <a:gd name="connsiteX3" fmla="*/ 0 w 2282932"/>
              <a:gd name="connsiteY3" fmla="*/ 1141466 h 2282932"/>
              <a:gd name="connsiteX4" fmla="*/ 1141466 w 2282932"/>
              <a:gd name="connsiteY4" fmla="*/ 0 h 2282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
        <p:nvSpPr>
          <p:cNvPr id="9" name="TextBox 8">
            <a:extLst>
              <a:ext uri="{FF2B5EF4-FFF2-40B4-BE49-F238E27FC236}">
                <a16:creationId xmlns:a16="http://schemas.microsoft.com/office/drawing/2014/main" id="{5F89EC76-DF7B-BF50-0625-BA1E4D76E649}"/>
              </a:ext>
            </a:extLst>
          </p:cNvPr>
          <p:cNvSpPr txBox="1"/>
          <p:nvPr/>
        </p:nvSpPr>
        <p:spPr>
          <a:xfrm>
            <a:off x="1773760" y="3604541"/>
            <a:ext cx="1124655" cy="327782"/>
          </a:xfrm>
          <a:prstGeom prst="rect">
            <a:avLst/>
          </a:prstGeom>
          <a:noFill/>
        </p:spPr>
        <p:txBody>
          <a:bodyPr wrap="square">
            <a:spAutoFit/>
          </a:bodyPr>
          <a:lstStyle/>
          <a:p>
            <a:pPr defTabSz="777240">
              <a:spcAft>
                <a:spcPts val="600"/>
              </a:spcAft>
            </a:pPr>
            <a:r>
              <a:rPr lang="en-US" sz="1530" kern="1200">
                <a:solidFill>
                  <a:schemeClr val="tx1"/>
                </a:solidFill>
                <a:latin typeface="+mn-lt"/>
                <a:ea typeface="+mn-ea"/>
                <a:cs typeface="+mn-cs"/>
              </a:rPr>
              <a:t>Product</a:t>
            </a:r>
            <a:endParaRPr lang="en-US"/>
          </a:p>
        </p:txBody>
      </p:sp>
      <p:sp>
        <p:nvSpPr>
          <p:cNvPr id="11" name="TextBox 10">
            <a:extLst>
              <a:ext uri="{FF2B5EF4-FFF2-40B4-BE49-F238E27FC236}">
                <a16:creationId xmlns:a16="http://schemas.microsoft.com/office/drawing/2014/main" id="{111CE51E-985E-EB14-1FC9-B1087E9F7BFA}"/>
              </a:ext>
            </a:extLst>
          </p:cNvPr>
          <p:cNvSpPr txBox="1"/>
          <p:nvPr/>
        </p:nvSpPr>
        <p:spPr>
          <a:xfrm>
            <a:off x="4106186" y="3647307"/>
            <a:ext cx="749437" cy="327782"/>
          </a:xfrm>
          <a:prstGeom prst="rect">
            <a:avLst/>
          </a:prstGeom>
          <a:noFill/>
        </p:spPr>
        <p:txBody>
          <a:bodyPr wrap="square">
            <a:spAutoFit/>
          </a:bodyPr>
          <a:lstStyle/>
          <a:p>
            <a:pPr defTabSz="777240">
              <a:spcAft>
                <a:spcPts val="600"/>
              </a:spcAft>
            </a:pPr>
            <a:r>
              <a:rPr lang="en-US" sz="1530" kern="1200">
                <a:solidFill>
                  <a:schemeClr val="tx1"/>
                </a:solidFill>
                <a:latin typeface="+mn-lt"/>
                <a:ea typeface="+mn-ea"/>
                <a:cs typeface="+mn-cs"/>
              </a:rPr>
              <a:t>Price</a:t>
            </a:r>
            <a:endParaRPr lang="en-US"/>
          </a:p>
        </p:txBody>
      </p:sp>
      <p:sp>
        <p:nvSpPr>
          <p:cNvPr id="13" name="TextBox 12">
            <a:extLst>
              <a:ext uri="{FF2B5EF4-FFF2-40B4-BE49-F238E27FC236}">
                <a16:creationId xmlns:a16="http://schemas.microsoft.com/office/drawing/2014/main" id="{F427C21B-D9CE-55BB-E6C6-DB13900A043D}"/>
              </a:ext>
            </a:extLst>
          </p:cNvPr>
          <p:cNvSpPr txBox="1"/>
          <p:nvPr/>
        </p:nvSpPr>
        <p:spPr>
          <a:xfrm>
            <a:off x="6620125" y="3713645"/>
            <a:ext cx="767216" cy="326646"/>
          </a:xfrm>
          <a:prstGeom prst="rect">
            <a:avLst/>
          </a:prstGeom>
          <a:noFill/>
        </p:spPr>
        <p:txBody>
          <a:bodyPr wrap="square">
            <a:spAutoFit/>
          </a:bodyPr>
          <a:lstStyle/>
          <a:p>
            <a:pPr defTabSz="777240">
              <a:spcAft>
                <a:spcPts val="600"/>
              </a:spcAft>
            </a:pPr>
            <a:r>
              <a:rPr lang="en-US" sz="1530" kern="1200">
                <a:solidFill>
                  <a:schemeClr val="tx1"/>
                </a:solidFill>
                <a:latin typeface="+mn-lt"/>
                <a:ea typeface="+mn-ea"/>
                <a:cs typeface="+mn-cs"/>
              </a:rPr>
              <a:t>Place</a:t>
            </a:r>
            <a:endParaRPr lang="en-US"/>
          </a:p>
        </p:txBody>
      </p:sp>
      <p:sp>
        <p:nvSpPr>
          <p:cNvPr id="15" name="TextBox 14">
            <a:extLst>
              <a:ext uri="{FF2B5EF4-FFF2-40B4-BE49-F238E27FC236}">
                <a16:creationId xmlns:a16="http://schemas.microsoft.com/office/drawing/2014/main" id="{EA8CF117-26B9-FCC6-D8BD-B9E974E96AC0}"/>
              </a:ext>
            </a:extLst>
          </p:cNvPr>
          <p:cNvSpPr txBox="1"/>
          <p:nvPr/>
        </p:nvSpPr>
        <p:spPr>
          <a:xfrm>
            <a:off x="8884484" y="3713645"/>
            <a:ext cx="1185381" cy="326645"/>
          </a:xfrm>
          <a:prstGeom prst="rect">
            <a:avLst/>
          </a:prstGeom>
          <a:noFill/>
        </p:spPr>
        <p:txBody>
          <a:bodyPr wrap="square">
            <a:spAutoFit/>
          </a:bodyPr>
          <a:lstStyle/>
          <a:p>
            <a:pPr defTabSz="777240">
              <a:spcAft>
                <a:spcPts val="600"/>
              </a:spcAft>
            </a:pPr>
            <a:r>
              <a:rPr lang="en-US" sz="1530" kern="1200">
                <a:solidFill>
                  <a:schemeClr val="tx1"/>
                </a:solidFill>
                <a:latin typeface="+mn-lt"/>
                <a:ea typeface="+mn-ea"/>
                <a:cs typeface="+mn-cs"/>
              </a:rPr>
              <a:t>Promotion</a:t>
            </a:r>
            <a:endParaRPr lang="en-US"/>
          </a:p>
        </p:txBody>
      </p:sp>
      <p:sp>
        <p:nvSpPr>
          <p:cNvPr id="17" name="TextBox 16">
            <a:extLst>
              <a:ext uri="{FF2B5EF4-FFF2-40B4-BE49-F238E27FC236}">
                <a16:creationId xmlns:a16="http://schemas.microsoft.com/office/drawing/2014/main" id="{E5DFC115-7FF9-CBBB-CED8-ED5267E5E50B}"/>
              </a:ext>
            </a:extLst>
          </p:cNvPr>
          <p:cNvSpPr txBox="1"/>
          <p:nvPr/>
        </p:nvSpPr>
        <p:spPr>
          <a:xfrm>
            <a:off x="1357893" y="4529750"/>
            <a:ext cx="1841365" cy="1503779"/>
          </a:xfrm>
          <a:prstGeom prst="rect">
            <a:avLst/>
          </a:prstGeom>
          <a:noFill/>
        </p:spPr>
        <p:txBody>
          <a:bodyPr wrap="square">
            <a:spAutoFit/>
          </a:bodyPr>
          <a:lstStyle/>
          <a:p>
            <a:pPr algn="just" defTabSz="777240">
              <a:spcAft>
                <a:spcPts val="600"/>
              </a:spcAft>
            </a:pPr>
            <a:r>
              <a:rPr lang="en-US" sz="1530" kern="1200">
                <a:solidFill>
                  <a:schemeClr val="tx1"/>
                </a:solidFill>
                <a:latin typeface="+mn-lt"/>
                <a:ea typeface="+mn-ea"/>
                <a:cs typeface="+mn-cs"/>
              </a:rPr>
              <a:t>Implement improvements and training programs to raise service quality and address customer concerns.</a:t>
            </a:r>
            <a:endParaRPr lang="en-US"/>
          </a:p>
        </p:txBody>
      </p:sp>
      <p:sp>
        <p:nvSpPr>
          <p:cNvPr id="19" name="TextBox 18">
            <a:extLst>
              <a:ext uri="{FF2B5EF4-FFF2-40B4-BE49-F238E27FC236}">
                <a16:creationId xmlns:a16="http://schemas.microsoft.com/office/drawing/2014/main" id="{CD522CE4-A237-5298-ACF7-B030E2CE6029}"/>
              </a:ext>
            </a:extLst>
          </p:cNvPr>
          <p:cNvSpPr txBox="1"/>
          <p:nvPr/>
        </p:nvSpPr>
        <p:spPr>
          <a:xfrm>
            <a:off x="3437781" y="4411031"/>
            <a:ext cx="2086246" cy="1741218"/>
          </a:xfrm>
          <a:prstGeom prst="rect">
            <a:avLst/>
          </a:prstGeom>
          <a:noFill/>
        </p:spPr>
        <p:txBody>
          <a:bodyPr wrap="square">
            <a:spAutoFit/>
          </a:bodyPr>
          <a:lstStyle/>
          <a:p>
            <a:pPr algn="just" defTabSz="777240">
              <a:spcAft>
                <a:spcPts val="600"/>
              </a:spcAft>
            </a:pPr>
            <a:r>
              <a:rPr lang="en-US" sz="1530" kern="1200">
                <a:solidFill>
                  <a:schemeClr val="tx1"/>
                </a:solidFill>
                <a:latin typeface="+mn-lt"/>
                <a:ea typeface="+mn-ea"/>
                <a:cs typeface="+mn-cs"/>
              </a:rPr>
              <a:t>Modify price tactics to entice new consumers and regain confidence through value-added pricing or competitive offers (Kotler et al., 2021).</a:t>
            </a:r>
            <a:endParaRPr lang="en-US"/>
          </a:p>
        </p:txBody>
      </p:sp>
      <p:sp>
        <p:nvSpPr>
          <p:cNvPr id="21" name="TextBox 20">
            <a:extLst>
              <a:ext uri="{FF2B5EF4-FFF2-40B4-BE49-F238E27FC236}">
                <a16:creationId xmlns:a16="http://schemas.microsoft.com/office/drawing/2014/main" id="{9E3E1C89-CE90-638F-4DDF-7782EB0DC1D6}"/>
              </a:ext>
            </a:extLst>
          </p:cNvPr>
          <p:cNvSpPr txBox="1"/>
          <p:nvPr/>
        </p:nvSpPr>
        <p:spPr>
          <a:xfrm>
            <a:off x="5901747" y="4411031"/>
            <a:ext cx="2086246" cy="1503779"/>
          </a:xfrm>
          <a:prstGeom prst="rect">
            <a:avLst/>
          </a:prstGeom>
          <a:noFill/>
        </p:spPr>
        <p:txBody>
          <a:bodyPr wrap="square">
            <a:spAutoFit/>
          </a:bodyPr>
          <a:lstStyle/>
          <a:p>
            <a:pPr algn="just" defTabSz="777240">
              <a:spcAft>
                <a:spcPts val="600"/>
              </a:spcAft>
            </a:pPr>
            <a:r>
              <a:rPr lang="en-US" sz="1530" kern="1200">
                <a:solidFill>
                  <a:schemeClr val="tx1"/>
                </a:solidFill>
                <a:latin typeface="+mn-lt"/>
                <a:ea typeface="+mn-ea"/>
                <a:cs typeface="+mn-cs"/>
              </a:rPr>
              <a:t>Increase accessibility and convenience by utilizing internet platforms or expanding distribution channels to reach new markets.</a:t>
            </a:r>
            <a:endParaRPr lang="en-US"/>
          </a:p>
        </p:txBody>
      </p:sp>
      <p:sp>
        <p:nvSpPr>
          <p:cNvPr id="23" name="TextBox 22">
            <a:extLst>
              <a:ext uri="{FF2B5EF4-FFF2-40B4-BE49-F238E27FC236}">
                <a16:creationId xmlns:a16="http://schemas.microsoft.com/office/drawing/2014/main" id="{04B8B51E-945E-2EAA-6CD2-8BC8E00664A1}"/>
              </a:ext>
            </a:extLst>
          </p:cNvPr>
          <p:cNvSpPr txBox="1"/>
          <p:nvPr/>
        </p:nvSpPr>
        <p:spPr>
          <a:xfrm>
            <a:off x="8355597" y="4331760"/>
            <a:ext cx="2478509" cy="1741218"/>
          </a:xfrm>
          <a:prstGeom prst="rect">
            <a:avLst/>
          </a:prstGeom>
          <a:noFill/>
        </p:spPr>
        <p:txBody>
          <a:bodyPr wrap="square">
            <a:spAutoFit/>
          </a:bodyPr>
          <a:lstStyle/>
          <a:p>
            <a:pPr algn="just" defTabSz="777240">
              <a:spcAft>
                <a:spcPts val="600"/>
              </a:spcAft>
            </a:pPr>
            <a:r>
              <a:rPr lang="en-US" sz="1530" kern="1200">
                <a:solidFill>
                  <a:schemeClr val="tx1"/>
                </a:solidFill>
                <a:latin typeface="+mn-lt"/>
                <a:ea typeface="+mn-ea"/>
                <a:cs typeface="+mn-cs"/>
              </a:rPr>
              <a:t>Implement a comprehensive reputation management strategy to address negative reviews, engage with customers directly, and highlight positive feedback (Morrison, 2020).</a:t>
            </a:r>
            <a:endParaRPr lang="en-US"/>
          </a:p>
        </p:txBody>
      </p:sp>
    </p:spTree>
    <p:extLst>
      <p:ext uri="{BB962C8B-B14F-4D97-AF65-F5344CB8AC3E}">
        <p14:creationId xmlns:p14="http://schemas.microsoft.com/office/powerpoint/2010/main" val="2264700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9ED87-213D-45AD-69C0-485148FACE97}"/>
              </a:ext>
            </a:extLst>
          </p:cNvPr>
          <p:cNvSpPr>
            <a:spLocks noGrp="1"/>
          </p:cNvSpPr>
          <p:nvPr>
            <p:ph type="title"/>
          </p:nvPr>
        </p:nvSpPr>
        <p:spPr>
          <a:xfrm>
            <a:off x="0" y="0"/>
            <a:ext cx="10893725" cy="1078362"/>
          </a:xfrm>
        </p:spPr>
        <p:txBody>
          <a:bodyPr/>
          <a:lstStyle/>
          <a:p>
            <a:r>
              <a:rPr lang="en-US" dirty="0"/>
              <a:t>Tactics</a:t>
            </a:r>
            <a:endParaRPr lang="en-GB" dirty="0"/>
          </a:p>
        </p:txBody>
      </p:sp>
      <p:sp>
        <p:nvSpPr>
          <p:cNvPr id="3" name="Content Placeholder 2">
            <a:extLst>
              <a:ext uri="{FF2B5EF4-FFF2-40B4-BE49-F238E27FC236}">
                <a16:creationId xmlns:a16="http://schemas.microsoft.com/office/drawing/2014/main" id="{21F7A215-EEA0-6437-0A25-62AC21DFAFA9}"/>
              </a:ext>
            </a:extLst>
          </p:cNvPr>
          <p:cNvSpPr>
            <a:spLocks noGrp="1"/>
          </p:cNvSpPr>
          <p:nvPr>
            <p:ph idx="1"/>
          </p:nvPr>
        </p:nvSpPr>
        <p:spPr>
          <a:xfrm>
            <a:off x="378125" y="980236"/>
            <a:ext cx="11342298" cy="5374556"/>
          </a:xfrm>
        </p:spPr>
        <p:txBody>
          <a:bodyPr/>
          <a:lstStyle/>
          <a:p>
            <a:pPr marL="0" indent="0">
              <a:buNone/>
            </a:pPr>
            <a:endParaRPr lang="en-US" dirty="0"/>
          </a:p>
          <a:p>
            <a:pPr marL="0" indent="0">
              <a:buNone/>
            </a:pPr>
            <a:endParaRPr lang="en-GB" dirty="0"/>
          </a:p>
        </p:txBody>
      </p:sp>
      <p:graphicFrame>
        <p:nvGraphicFramePr>
          <p:cNvPr id="10" name="Table 9">
            <a:extLst>
              <a:ext uri="{FF2B5EF4-FFF2-40B4-BE49-F238E27FC236}">
                <a16:creationId xmlns:a16="http://schemas.microsoft.com/office/drawing/2014/main" id="{00B426AD-0A23-01DF-445A-68C97A6D2AE0}"/>
              </a:ext>
            </a:extLst>
          </p:cNvPr>
          <p:cNvGraphicFramePr>
            <a:graphicFrameLocks noGrp="1"/>
          </p:cNvGraphicFramePr>
          <p:nvPr>
            <p:extLst>
              <p:ext uri="{D42A27DB-BD31-4B8C-83A1-F6EECF244321}">
                <p14:modId xmlns:p14="http://schemas.microsoft.com/office/powerpoint/2010/main" val="2912536768"/>
              </p:ext>
            </p:extLst>
          </p:nvPr>
        </p:nvGraphicFramePr>
        <p:xfrm>
          <a:off x="128790" y="1443488"/>
          <a:ext cx="11803486" cy="5273244"/>
        </p:xfrm>
        <a:graphic>
          <a:graphicData uri="http://schemas.openxmlformats.org/drawingml/2006/table">
            <a:tbl>
              <a:tblPr firstRow="1" firstCol="1" bandRow="1">
                <a:tableStyleId>{5C22544A-7EE6-4342-B048-85BDC9FD1C3A}</a:tableStyleId>
              </a:tblPr>
              <a:tblGrid>
                <a:gridCol w="2844941">
                  <a:extLst>
                    <a:ext uri="{9D8B030D-6E8A-4147-A177-3AD203B41FA5}">
                      <a16:colId xmlns:a16="http://schemas.microsoft.com/office/drawing/2014/main" val="3484341165"/>
                    </a:ext>
                  </a:extLst>
                </a:gridCol>
                <a:gridCol w="2982109">
                  <a:extLst>
                    <a:ext uri="{9D8B030D-6E8A-4147-A177-3AD203B41FA5}">
                      <a16:colId xmlns:a16="http://schemas.microsoft.com/office/drawing/2014/main" val="66985980"/>
                    </a:ext>
                  </a:extLst>
                </a:gridCol>
                <a:gridCol w="2996774">
                  <a:extLst>
                    <a:ext uri="{9D8B030D-6E8A-4147-A177-3AD203B41FA5}">
                      <a16:colId xmlns:a16="http://schemas.microsoft.com/office/drawing/2014/main" val="605034378"/>
                    </a:ext>
                  </a:extLst>
                </a:gridCol>
                <a:gridCol w="2979662">
                  <a:extLst>
                    <a:ext uri="{9D8B030D-6E8A-4147-A177-3AD203B41FA5}">
                      <a16:colId xmlns:a16="http://schemas.microsoft.com/office/drawing/2014/main" val="2142844562"/>
                    </a:ext>
                  </a:extLst>
                </a:gridCol>
              </a:tblGrid>
              <a:tr h="916684">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Reach</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onvert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Engage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4641642"/>
                  </a:ext>
                </a:extLst>
              </a:tr>
              <a:tr h="4356560">
                <a:tc>
                  <a:txBody>
                    <a:bodyPr/>
                    <a:lstStyle/>
                    <a:p>
                      <a:pPr marL="285750" indent="-285750" algn="just">
                        <a:lnSpc>
                          <a:spcPct val="150000"/>
                        </a:lnSpc>
                        <a:buFont typeface="Arial" panose="020B0604020202020204" pitchFamily="34" charset="0"/>
                        <a:buChar char="•"/>
                      </a:pPr>
                      <a:r>
                        <a:rPr lang="en-US" sz="1600" b="0" dirty="0">
                          <a:solidFill>
                            <a:schemeClr val="tx1"/>
                          </a:solidFill>
                          <a:latin typeface="+mn-lt"/>
                        </a:rPr>
                        <a:t>Monitor online reviews and proactively manage reputation by responding promptly (Wood et al., 2018).</a:t>
                      </a:r>
                    </a:p>
                    <a:p>
                      <a:pPr marL="285750" indent="-285750" algn="just">
                        <a:lnSpc>
                          <a:spcPct val="150000"/>
                        </a:lnSpc>
                        <a:buFont typeface="Arial" panose="020B0604020202020204" pitchFamily="34" charset="0"/>
                        <a:buChar char="•"/>
                      </a:pPr>
                      <a:r>
                        <a:rPr lang="en-US" sz="1600" b="0" dirty="0">
                          <a:solidFill>
                            <a:schemeClr val="tx1"/>
                          </a:solidFill>
                          <a:latin typeface="+mn-lt"/>
                        </a:rPr>
                        <a:t>Utilize targeted advertising to reach potential customers with negative brand impressions.</a:t>
                      </a:r>
                    </a:p>
                    <a:p>
                      <a:pPr lvl="0" algn="just">
                        <a:lnSpc>
                          <a:spcPct val="150000"/>
                        </a:lnSpc>
                      </a:pPr>
                      <a:endParaRPr lang="en-GB" sz="1600" b="1" kern="1200" dirty="0">
                        <a:solidFill>
                          <a:schemeClr val="lt1"/>
                        </a:solidFill>
                        <a:effectLst/>
                        <a:latin typeface="+mn-lt"/>
                        <a:ea typeface="+mn-ea"/>
                        <a:cs typeface="+mn-cs"/>
                      </a:endParaRPr>
                    </a:p>
                  </a:txBody>
                  <a:tcPr marL="68580" marR="68580" marT="0" marB="0">
                    <a:solidFill>
                      <a:schemeClr val="accent1">
                        <a:lumMod val="40000"/>
                        <a:lumOff val="60000"/>
                      </a:schemeClr>
                    </a:solidFill>
                  </a:tcPr>
                </a:tc>
                <a:tc>
                  <a:txBody>
                    <a:bodyPr/>
                    <a:lstStyle/>
                    <a:p>
                      <a:pPr marL="285750" indent="-285750" algn="just">
                        <a:lnSpc>
                          <a:spcPct val="150000"/>
                        </a:lnSpc>
                        <a:buFont typeface="Arial" panose="020B0604020202020204" pitchFamily="34" charset="0"/>
                        <a:buChar char="•"/>
                      </a:pPr>
                      <a:r>
                        <a:rPr lang="en-US" sz="1600" dirty="0">
                          <a:latin typeface="+mn-lt"/>
                        </a:rPr>
                        <a:t>Enhance online visibility through engaging website, blog, and social media content.</a:t>
                      </a:r>
                    </a:p>
                    <a:p>
                      <a:pPr marL="285750" indent="-285750" algn="just">
                        <a:lnSpc>
                          <a:spcPct val="150000"/>
                        </a:lnSpc>
                        <a:buFont typeface="Arial" panose="020B0604020202020204" pitchFamily="34" charset="0"/>
                        <a:buChar char="•"/>
                      </a:pPr>
                      <a:r>
                        <a:rPr lang="en-US" sz="1600" dirty="0">
                          <a:latin typeface="+mn-lt"/>
                        </a:rPr>
                        <a:t>Implement SEO strategies to improve search engine rankings.</a:t>
                      </a:r>
                    </a:p>
                  </a:txBody>
                  <a:tcPr marL="68580" marR="68580" marT="0" marB="0">
                    <a:solidFill>
                      <a:schemeClr val="accent1">
                        <a:lumMod val="40000"/>
                        <a:lumOff val="60000"/>
                      </a:schemeClr>
                    </a:solidFill>
                  </a:tcPr>
                </a:tc>
                <a:tc>
                  <a:txBody>
                    <a:bodyPr/>
                    <a:lstStyle/>
                    <a:p>
                      <a:pPr marL="285750" indent="-285750" algn="just">
                        <a:lnSpc>
                          <a:spcPct val="150000"/>
                        </a:lnSpc>
                        <a:buFont typeface="Arial" panose="020B0604020202020204" pitchFamily="34" charset="0"/>
                        <a:buChar char="•"/>
                      </a:pPr>
                      <a:r>
                        <a:rPr lang="en-US" sz="1600" kern="100" dirty="0">
                          <a:effectLst/>
                          <a:latin typeface="+mn-lt"/>
                          <a:ea typeface="Calibri" panose="020F0502020204030204" pitchFamily="34" charset="0"/>
                          <a:cs typeface="Times New Roman" panose="02020603050405020304" pitchFamily="18" charset="0"/>
                        </a:rPr>
                        <a:t> </a:t>
                      </a:r>
                      <a:r>
                        <a:rPr lang="en-US" sz="1600" dirty="0">
                          <a:latin typeface="+mn-lt"/>
                        </a:rPr>
                        <a:t>Offer incentives and promotions to drive direct reservations on the hotel's website.</a:t>
                      </a:r>
                    </a:p>
                    <a:p>
                      <a:pPr marL="285750" indent="-285750" algn="just">
                        <a:lnSpc>
                          <a:spcPct val="150000"/>
                        </a:lnSpc>
                        <a:buFont typeface="Arial" panose="020B0604020202020204" pitchFamily="34" charset="0"/>
                        <a:buChar char="•"/>
                      </a:pPr>
                      <a:r>
                        <a:rPr lang="en-US" sz="1600" dirty="0">
                          <a:latin typeface="+mn-lt"/>
                        </a:rPr>
                        <a:t>Create personalized email marketing campaigns to nurture leads and increase conversions (Bowie et al., 2020).</a:t>
                      </a:r>
                    </a:p>
                    <a:p>
                      <a:pPr algn="just">
                        <a:lnSpc>
                          <a:spcPct val="150000"/>
                        </a:lnSpc>
                        <a:buFont typeface="Arial" pitchFamily="34" charset="0"/>
                        <a:buNone/>
                      </a:pPr>
                      <a:endParaRPr lang="en-GB" sz="1600" kern="100" dirty="0">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marL="285750" indent="-285750" algn="just">
                        <a:lnSpc>
                          <a:spcPct val="150000"/>
                        </a:lnSpc>
                        <a:buFont typeface="Arial" panose="020B0604020202020204" pitchFamily="34" charset="0"/>
                        <a:buChar char="•"/>
                      </a:pPr>
                      <a:r>
                        <a:rPr lang="en-US" sz="1600" dirty="0">
                          <a:latin typeface="+mn-lt"/>
                        </a:rPr>
                        <a:t>Utilize social media to engage with customers, address their queries, and share positive brand stories.</a:t>
                      </a:r>
                    </a:p>
                    <a:p>
                      <a:pPr marL="285750" indent="-285750" algn="just">
                        <a:lnSpc>
                          <a:spcPct val="150000"/>
                        </a:lnSpc>
                        <a:buFont typeface="Arial" panose="020B0604020202020204" pitchFamily="34" charset="0"/>
                        <a:buChar char="•"/>
                      </a:pPr>
                      <a:r>
                        <a:rPr lang="en-US" sz="1600" dirty="0">
                          <a:latin typeface="+mn-lt"/>
                        </a:rPr>
                        <a:t>Run competitions to encourage user-generated content and showcase guest testimonials.</a:t>
                      </a:r>
                    </a:p>
                    <a:p>
                      <a:pPr algn="just">
                        <a:lnSpc>
                          <a:spcPct val="150000"/>
                        </a:lnSpc>
                        <a:buFont typeface="Arial" pitchFamily="34" charset="0"/>
                        <a:buChar char="•"/>
                      </a:pPr>
                      <a:endParaRPr lang="en-US" sz="1600" dirty="0">
                        <a:latin typeface="+mn-lt"/>
                      </a:endParaRPr>
                    </a:p>
                  </a:txBody>
                  <a:tcPr marL="68580" marR="68580" marT="0" marB="0">
                    <a:solidFill>
                      <a:schemeClr val="accent1">
                        <a:lumMod val="40000"/>
                        <a:lumOff val="60000"/>
                      </a:schemeClr>
                    </a:solidFill>
                  </a:tcPr>
                </a:tc>
                <a:extLst>
                  <a:ext uri="{0D108BD9-81ED-4DB2-BD59-A6C34878D82A}">
                    <a16:rowId xmlns:a16="http://schemas.microsoft.com/office/drawing/2014/main" val="2274378919"/>
                  </a:ext>
                </a:extLst>
              </a:tr>
            </a:tbl>
          </a:graphicData>
        </a:graphic>
      </p:graphicFrame>
    </p:spTree>
    <p:extLst>
      <p:ext uri="{BB962C8B-B14F-4D97-AF65-F5344CB8AC3E}">
        <p14:creationId xmlns:p14="http://schemas.microsoft.com/office/powerpoint/2010/main" val="3934496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9ED87-213D-45AD-69C0-485148FACE97}"/>
              </a:ext>
            </a:extLst>
          </p:cNvPr>
          <p:cNvSpPr>
            <a:spLocks noGrp="1"/>
          </p:cNvSpPr>
          <p:nvPr>
            <p:ph type="title"/>
          </p:nvPr>
        </p:nvSpPr>
        <p:spPr>
          <a:xfrm>
            <a:off x="0" y="0"/>
            <a:ext cx="10893725" cy="1078362"/>
          </a:xfrm>
        </p:spPr>
        <p:txBody>
          <a:bodyPr/>
          <a:lstStyle/>
          <a:p>
            <a:r>
              <a:rPr lang="en-US" dirty="0"/>
              <a:t>Marketing Mix changes</a:t>
            </a:r>
            <a:endParaRPr lang="en-GB" dirty="0"/>
          </a:p>
        </p:txBody>
      </p:sp>
      <p:sp>
        <p:nvSpPr>
          <p:cNvPr id="3" name="Content Placeholder 2">
            <a:extLst>
              <a:ext uri="{FF2B5EF4-FFF2-40B4-BE49-F238E27FC236}">
                <a16:creationId xmlns:a16="http://schemas.microsoft.com/office/drawing/2014/main" id="{21F7A215-EEA0-6437-0A25-62AC21DFAFA9}"/>
              </a:ext>
            </a:extLst>
          </p:cNvPr>
          <p:cNvSpPr>
            <a:spLocks noGrp="1"/>
          </p:cNvSpPr>
          <p:nvPr>
            <p:ph idx="1"/>
          </p:nvPr>
        </p:nvSpPr>
        <p:spPr>
          <a:xfrm>
            <a:off x="378125" y="980236"/>
            <a:ext cx="11342298" cy="5374556"/>
          </a:xfrm>
        </p:spPr>
        <p:txBody>
          <a:bodyPr/>
          <a:lstStyle/>
          <a:p>
            <a:pPr marL="0" indent="0">
              <a:buNone/>
            </a:pPr>
            <a:endParaRPr lang="en-US" dirty="0"/>
          </a:p>
          <a:p>
            <a:pPr marL="0" indent="0">
              <a:buNone/>
            </a:pPr>
            <a:endParaRPr lang="en-GB" dirty="0"/>
          </a:p>
        </p:txBody>
      </p:sp>
      <p:graphicFrame>
        <p:nvGraphicFramePr>
          <p:cNvPr id="10" name="Table 9">
            <a:extLst>
              <a:ext uri="{FF2B5EF4-FFF2-40B4-BE49-F238E27FC236}">
                <a16:creationId xmlns:a16="http://schemas.microsoft.com/office/drawing/2014/main" id="{00B426AD-0A23-01DF-445A-68C97A6D2AE0}"/>
              </a:ext>
            </a:extLst>
          </p:cNvPr>
          <p:cNvGraphicFramePr>
            <a:graphicFrameLocks noGrp="1"/>
          </p:cNvGraphicFramePr>
          <p:nvPr>
            <p:extLst>
              <p:ext uri="{D42A27DB-BD31-4B8C-83A1-F6EECF244321}">
                <p14:modId xmlns:p14="http://schemas.microsoft.com/office/powerpoint/2010/main" val="2795299103"/>
              </p:ext>
            </p:extLst>
          </p:nvPr>
        </p:nvGraphicFramePr>
        <p:xfrm>
          <a:off x="128790" y="1443488"/>
          <a:ext cx="11803486" cy="5273244"/>
        </p:xfrm>
        <a:graphic>
          <a:graphicData uri="http://schemas.openxmlformats.org/drawingml/2006/table">
            <a:tbl>
              <a:tblPr firstRow="1" firstCol="1" bandRow="1">
                <a:tableStyleId>{5C22544A-7EE6-4342-B048-85BDC9FD1C3A}</a:tableStyleId>
              </a:tblPr>
              <a:tblGrid>
                <a:gridCol w="2844941">
                  <a:extLst>
                    <a:ext uri="{9D8B030D-6E8A-4147-A177-3AD203B41FA5}">
                      <a16:colId xmlns:a16="http://schemas.microsoft.com/office/drawing/2014/main" val="3484341165"/>
                    </a:ext>
                  </a:extLst>
                </a:gridCol>
                <a:gridCol w="2982109">
                  <a:extLst>
                    <a:ext uri="{9D8B030D-6E8A-4147-A177-3AD203B41FA5}">
                      <a16:colId xmlns:a16="http://schemas.microsoft.com/office/drawing/2014/main" val="66985980"/>
                    </a:ext>
                  </a:extLst>
                </a:gridCol>
                <a:gridCol w="2996774">
                  <a:extLst>
                    <a:ext uri="{9D8B030D-6E8A-4147-A177-3AD203B41FA5}">
                      <a16:colId xmlns:a16="http://schemas.microsoft.com/office/drawing/2014/main" val="605034378"/>
                    </a:ext>
                  </a:extLst>
                </a:gridCol>
                <a:gridCol w="2979662">
                  <a:extLst>
                    <a:ext uri="{9D8B030D-6E8A-4147-A177-3AD203B41FA5}">
                      <a16:colId xmlns:a16="http://schemas.microsoft.com/office/drawing/2014/main" val="2142844562"/>
                    </a:ext>
                  </a:extLst>
                </a:gridCol>
              </a:tblGrid>
              <a:tr h="916684">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Product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Price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Place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Promotion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4641642"/>
                  </a:ext>
                </a:extLst>
              </a:tr>
              <a:tr h="4356560">
                <a:tc>
                  <a:txBody>
                    <a:bodyPr/>
                    <a:lstStyle/>
                    <a:p>
                      <a:pPr marL="228600" lvl="0" indent="-228600" algn="just">
                        <a:lnSpc>
                          <a:spcPct val="150000"/>
                        </a:lnSpc>
                        <a:spcBef>
                          <a:spcPts val="1000"/>
                        </a:spcBef>
                        <a:buFont typeface="Arial" pitchFamily="34" charset="0"/>
                        <a:buChar char="•"/>
                      </a:pPr>
                      <a:r>
                        <a:rPr lang="en-US" sz="1600" b="0" dirty="0">
                          <a:solidFill>
                            <a:schemeClr val="tx1"/>
                          </a:solidFill>
                        </a:rPr>
                        <a:t>Improve service quality based on customer feedback and ratings.</a:t>
                      </a:r>
                    </a:p>
                    <a:p>
                      <a:pPr marL="228600" lvl="0" indent="-228600" algn="just">
                        <a:lnSpc>
                          <a:spcPct val="150000"/>
                        </a:lnSpc>
                        <a:spcBef>
                          <a:spcPts val="1000"/>
                        </a:spcBef>
                        <a:buFont typeface="Arial" pitchFamily="34" charset="0"/>
                        <a:buChar char="•"/>
                      </a:pPr>
                      <a:r>
                        <a:rPr lang="en-US" sz="1600" b="0" dirty="0">
                          <a:solidFill>
                            <a:schemeClr val="tx1"/>
                          </a:solidFill>
                        </a:rPr>
                        <a:t>Introduce unique facilities or features to address specific areas of improvement (Bitner et al., 2018).</a:t>
                      </a:r>
                    </a:p>
                    <a:p>
                      <a:pPr lvl="0" algn="just">
                        <a:lnSpc>
                          <a:spcPct val="150000"/>
                        </a:lnSpc>
                      </a:pPr>
                      <a:endParaRPr lang="en-GB" sz="1600" b="0" kern="1200" dirty="0">
                        <a:solidFill>
                          <a:schemeClr val="tx1"/>
                        </a:solidFill>
                        <a:effectLst/>
                        <a:latin typeface="+mn-lt"/>
                        <a:ea typeface="+mn-ea"/>
                        <a:cs typeface="+mn-cs"/>
                      </a:endParaRPr>
                    </a:p>
                  </a:txBody>
                  <a:tcPr marL="68580" marR="68580" marT="0" marB="0">
                    <a:solidFill>
                      <a:schemeClr val="accent1">
                        <a:lumMod val="40000"/>
                        <a:lumOff val="60000"/>
                      </a:schemeClr>
                    </a:solidFill>
                  </a:tcPr>
                </a:tc>
                <a:tc>
                  <a:txBody>
                    <a:bodyPr/>
                    <a:lstStyle/>
                    <a:p>
                      <a:pPr marL="228600" lvl="0" indent="-228600" algn="just">
                        <a:lnSpc>
                          <a:spcPct val="150000"/>
                        </a:lnSpc>
                        <a:spcBef>
                          <a:spcPts val="1000"/>
                        </a:spcBef>
                        <a:buFont typeface="Arial" pitchFamily="34" charset="0"/>
                        <a:buChar char="•"/>
                      </a:pPr>
                      <a:r>
                        <a:rPr lang="en-US" sz="1600" b="0" dirty="0">
                          <a:solidFill>
                            <a:schemeClr val="tx1"/>
                          </a:solidFill>
                        </a:rPr>
                        <a:t>Consider offering competitive prices or value-added bundles to attract customers.</a:t>
                      </a:r>
                    </a:p>
                  </a:txBody>
                  <a:tcPr marL="68580" marR="68580" marT="0" marB="0">
                    <a:solidFill>
                      <a:schemeClr val="accent1">
                        <a:lumMod val="40000"/>
                        <a:lumOff val="60000"/>
                      </a:schemeClr>
                    </a:solidFill>
                  </a:tcPr>
                </a:tc>
                <a:tc>
                  <a:txBody>
                    <a:bodyPr/>
                    <a:lstStyle/>
                    <a:p>
                      <a:pPr marL="228600" lvl="0" indent="-228600" algn="just">
                        <a:lnSpc>
                          <a:spcPct val="150000"/>
                        </a:lnSpc>
                        <a:spcBef>
                          <a:spcPts val="1000"/>
                        </a:spcBef>
                        <a:buFont typeface="Arial" pitchFamily="34" charset="0"/>
                        <a:buChar char="•"/>
                      </a:pPr>
                      <a:r>
                        <a:rPr lang="en-US" sz="1600" b="0" dirty="0">
                          <a:solidFill>
                            <a:schemeClr val="tx1"/>
                          </a:solidFill>
                        </a:rPr>
                        <a:t>Enhance online distribution channels and ensure seamless booking processes.</a:t>
                      </a:r>
                    </a:p>
                    <a:p>
                      <a:pPr marL="228600" lvl="0" indent="-228600" algn="just">
                        <a:lnSpc>
                          <a:spcPct val="150000"/>
                        </a:lnSpc>
                        <a:spcBef>
                          <a:spcPts val="1000"/>
                        </a:spcBef>
                        <a:buFont typeface="Arial" pitchFamily="34" charset="0"/>
                        <a:buChar char="•"/>
                      </a:pPr>
                      <a:r>
                        <a:rPr lang="en-US" sz="1600" b="0" dirty="0">
                          <a:solidFill>
                            <a:schemeClr val="tx1"/>
                          </a:solidFill>
                        </a:rPr>
                        <a:t>Explore partnerships with online travel agents (OTAs) to expand reach.</a:t>
                      </a:r>
                    </a:p>
                    <a:p>
                      <a:pPr algn="just">
                        <a:lnSpc>
                          <a:spcPct val="150000"/>
                        </a:lnSpc>
                        <a:buFont typeface="Arial" pitchFamily="34" charset="0"/>
                        <a:buNone/>
                      </a:pPr>
                      <a:endParaRPr lang="en-GB" sz="1600" b="0" kern="100" dirty="0">
                        <a:solidFill>
                          <a:schemeClr val="tx1"/>
                        </a:solidFill>
                        <a:effectLst/>
                        <a:latin typeface="+mn-lt"/>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marL="228600" lvl="0" indent="-228600" algn="just">
                        <a:lnSpc>
                          <a:spcPct val="150000"/>
                        </a:lnSpc>
                        <a:spcBef>
                          <a:spcPts val="1000"/>
                        </a:spcBef>
                        <a:buFont typeface="Arial" pitchFamily="34" charset="0"/>
                        <a:buChar char="•"/>
                      </a:pPr>
                      <a:r>
                        <a:rPr lang="en-US" sz="1600" b="0" dirty="0">
                          <a:solidFill>
                            <a:schemeClr val="tx1"/>
                          </a:solidFill>
                        </a:rPr>
                        <a:t>Emphasize positive narratives and reputation management through various media channels.</a:t>
                      </a:r>
                    </a:p>
                    <a:p>
                      <a:pPr marL="228600" lvl="0" indent="-228600" algn="just">
                        <a:lnSpc>
                          <a:spcPct val="150000"/>
                        </a:lnSpc>
                        <a:spcBef>
                          <a:spcPts val="1000"/>
                        </a:spcBef>
                        <a:buFont typeface="Arial" pitchFamily="34" charset="0"/>
                        <a:buChar char="•"/>
                      </a:pPr>
                      <a:r>
                        <a:rPr lang="en-US" sz="1600" b="0" dirty="0">
                          <a:solidFill>
                            <a:schemeClr val="tx1"/>
                          </a:solidFill>
                        </a:rPr>
                        <a:t>Collaborate with brand ambassadors or social media influencers to promote positive guest experiences (Middleton &amp; Clarke, 2020)</a:t>
                      </a:r>
                    </a:p>
                    <a:p>
                      <a:pPr algn="just">
                        <a:lnSpc>
                          <a:spcPct val="150000"/>
                        </a:lnSpc>
                        <a:buFont typeface="Arial" pitchFamily="34" charset="0"/>
                        <a:buNone/>
                      </a:pPr>
                      <a:endParaRPr lang="en-US" sz="1600" b="0" dirty="0">
                        <a:solidFill>
                          <a:schemeClr val="tx1"/>
                        </a:solidFill>
                        <a:latin typeface="+mn-lt"/>
                      </a:endParaRPr>
                    </a:p>
                  </a:txBody>
                  <a:tcPr marL="68580" marR="68580" marT="0" marB="0">
                    <a:solidFill>
                      <a:schemeClr val="accent1">
                        <a:lumMod val="40000"/>
                        <a:lumOff val="60000"/>
                      </a:schemeClr>
                    </a:solidFill>
                  </a:tcPr>
                </a:tc>
                <a:extLst>
                  <a:ext uri="{0D108BD9-81ED-4DB2-BD59-A6C34878D82A}">
                    <a16:rowId xmlns:a16="http://schemas.microsoft.com/office/drawing/2014/main" val="2274378919"/>
                  </a:ext>
                </a:extLst>
              </a:tr>
            </a:tbl>
          </a:graphicData>
        </a:graphic>
      </p:graphicFrame>
    </p:spTree>
    <p:extLst>
      <p:ext uri="{BB962C8B-B14F-4D97-AF65-F5344CB8AC3E}">
        <p14:creationId xmlns:p14="http://schemas.microsoft.com/office/powerpoint/2010/main" val="1858392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B3AD8-A7C0-D2E2-36F9-A07E0388491C}"/>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Action</a:t>
            </a: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CAA9C181-C131-B82C-A676-69C768CFBE69}"/>
              </a:ext>
            </a:extLst>
          </p:cNvPr>
          <p:cNvGraphicFramePr>
            <a:graphicFrameLocks noGrp="1"/>
          </p:cNvGraphicFramePr>
          <p:nvPr>
            <p:ph idx="1"/>
            <p:extLst>
              <p:ext uri="{D42A27DB-BD31-4B8C-83A1-F6EECF244321}">
                <p14:modId xmlns:p14="http://schemas.microsoft.com/office/powerpoint/2010/main" val="1479132015"/>
              </p:ext>
            </p:extLst>
          </p:nvPr>
        </p:nvGraphicFramePr>
        <p:xfrm>
          <a:off x="838200" y="2113946"/>
          <a:ext cx="10515601" cy="3725272"/>
        </p:xfrm>
        <a:graphic>
          <a:graphicData uri="http://schemas.openxmlformats.org/drawingml/2006/table">
            <a:tbl>
              <a:tblPr firstRow="1" firstCol="1" bandRow="1">
                <a:tableStyleId>{5C22544A-7EE6-4342-B048-85BDC9FD1C3A}</a:tableStyleId>
              </a:tblPr>
              <a:tblGrid>
                <a:gridCol w="1341321">
                  <a:extLst>
                    <a:ext uri="{9D8B030D-6E8A-4147-A177-3AD203B41FA5}">
                      <a16:colId xmlns:a16="http://schemas.microsoft.com/office/drawing/2014/main" val="3808373925"/>
                    </a:ext>
                  </a:extLst>
                </a:gridCol>
                <a:gridCol w="4201585">
                  <a:extLst>
                    <a:ext uri="{9D8B030D-6E8A-4147-A177-3AD203B41FA5}">
                      <a16:colId xmlns:a16="http://schemas.microsoft.com/office/drawing/2014/main" val="700575542"/>
                    </a:ext>
                  </a:extLst>
                </a:gridCol>
                <a:gridCol w="4972695">
                  <a:extLst>
                    <a:ext uri="{9D8B030D-6E8A-4147-A177-3AD203B41FA5}">
                      <a16:colId xmlns:a16="http://schemas.microsoft.com/office/drawing/2014/main" val="455714505"/>
                    </a:ext>
                  </a:extLst>
                </a:gridCol>
              </a:tblGrid>
              <a:tr h="267527">
                <a:tc>
                  <a:txBody>
                    <a:bodyPr/>
                    <a:lstStyle/>
                    <a:p>
                      <a:pPr algn="ctr">
                        <a:lnSpc>
                          <a:spcPct val="150000"/>
                        </a:lnSpc>
                        <a:spcAft>
                          <a:spcPts val="800"/>
                        </a:spcAft>
                      </a:pPr>
                      <a:r>
                        <a:rPr lang="en-GB" sz="1100" kern="100">
                          <a:effectLst/>
                        </a:rPr>
                        <a:t>Month</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Channel</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Metrics/KPIs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1571462397"/>
                  </a:ext>
                </a:extLst>
              </a:tr>
              <a:tr h="267527">
                <a:tc>
                  <a:txBody>
                    <a:bodyPr/>
                    <a:lstStyle/>
                    <a:p>
                      <a:pPr algn="ctr">
                        <a:lnSpc>
                          <a:spcPct val="150000"/>
                        </a:lnSpc>
                        <a:spcAft>
                          <a:spcPts val="800"/>
                        </a:spcAft>
                      </a:pPr>
                      <a:r>
                        <a:rPr lang="en-GB" sz="1100" kern="100">
                          <a:effectLst/>
                        </a:rPr>
                        <a:t>June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Social Media</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Increase in social media followers, engagement rate, and reach.</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3404902624"/>
                  </a:ext>
                </a:extLst>
              </a:tr>
              <a:tr h="267527">
                <a:tc>
                  <a:txBody>
                    <a:bodyPr/>
                    <a:lstStyle/>
                    <a:p>
                      <a:pPr algn="ctr">
                        <a:lnSpc>
                          <a:spcPct val="150000"/>
                        </a:lnSpc>
                        <a:spcAft>
                          <a:spcPts val="800"/>
                        </a:spcAft>
                      </a:pPr>
                      <a:r>
                        <a:rPr lang="en-GB" sz="1100" kern="100">
                          <a:effectLst/>
                        </a:rPr>
                        <a:t>July</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Email Marketing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Open rate, click-through rate, conversion rate.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3612161422"/>
                  </a:ext>
                </a:extLst>
              </a:tr>
              <a:tr h="528352">
                <a:tc>
                  <a:txBody>
                    <a:bodyPr/>
                    <a:lstStyle/>
                    <a:p>
                      <a:pPr algn="ctr">
                        <a:lnSpc>
                          <a:spcPct val="150000"/>
                        </a:lnSpc>
                        <a:spcAft>
                          <a:spcPts val="800"/>
                        </a:spcAft>
                      </a:pPr>
                      <a:r>
                        <a:rPr lang="en-GB" sz="1100" kern="100">
                          <a:effectLst/>
                        </a:rPr>
                        <a:t>August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Influencer Marketing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The reach of influencer collaborations, engagement generated, and conversion rate.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3750416774"/>
                  </a:ext>
                </a:extLst>
              </a:tr>
              <a:tr h="267527">
                <a:tc>
                  <a:txBody>
                    <a:bodyPr/>
                    <a:lstStyle/>
                    <a:p>
                      <a:pPr algn="ctr">
                        <a:lnSpc>
                          <a:spcPct val="150000"/>
                        </a:lnSpc>
                        <a:spcAft>
                          <a:spcPts val="800"/>
                        </a:spcAft>
                      </a:pPr>
                      <a:r>
                        <a:rPr lang="en-GB" sz="1100" kern="100">
                          <a:effectLst/>
                        </a:rPr>
                        <a:t>September</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Search Engine Optimization (SEO)</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Organic search traffic, keyword rankings, bounce rate.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2639721932"/>
                  </a:ext>
                </a:extLst>
              </a:tr>
              <a:tr h="267527">
                <a:tc>
                  <a:txBody>
                    <a:bodyPr/>
                    <a:lstStyle/>
                    <a:p>
                      <a:pPr algn="ctr">
                        <a:lnSpc>
                          <a:spcPct val="150000"/>
                        </a:lnSpc>
                        <a:spcAft>
                          <a:spcPts val="800"/>
                        </a:spcAft>
                      </a:pPr>
                      <a:r>
                        <a:rPr lang="en-GB" sz="1100" kern="100">
                          <a:effectLst/>
                        </a:rPr>
                        <a:t>October</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Content Marketing (Blog, Articles)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Website traffic, time on page, number of shares.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506574141"/>
                  </a:ext>
                </a:extLst>
              </a:tr>
              <a:tr h="267527">
                <a:tc>
                  <a:txBody>
                    <a:bodyPr/>
                    <a:lstStyle/>
                    <a:p>
                      <a:pPr algn="ctr">
                        <a:lnSpc>
                          <a:spcPct val="150000"/>
                        </a:lnSpc>
                        <a:spcAft>
                          <a:spcPts val="800"/>
                        </a:spcAft>
                      </a:pPr>
                      <a:r>
                        <a:rPr lang="en-GB" sz="1100" kern="100">
                          <a:effectLst/>
                        </a:rPr>
                        <a:t>November</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Online Advertising (Google Ads, Facebook Ads)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Impressions, click-through rate (CTR), cost per conversion.</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3447355354"/>
                  </a:ext>
                </a:extLst>
              </a:tr>
              <a:tr h="267527">
                <a:tc>
                  <a:txBody>
                    <a:bodyPr/>
                    <a:lstStyle/>
                    <a:p>
                      <a:pPr algn="ctr">
                        <a:lnSpc>
                          <a:spcPct val="150000"/>
                        </a:lnSpc>
                        <a:spcAft>
                          <a:spcPts val="800"/>
                        </a:spcAft>
                      </a:pPr>
                      <a:r>
                        <a:rPr lang="en-GB" sz="1100" kern="100">
                          <a:effectLst/>
                        </a:rPr>
                        <a:t>December</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Retargeting/Remarketing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Ad reach, conversion rate, and return on ad spend (ROAS).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2495381955"/>
                  </a:ext>
                </a:extLst>
              </a:tr>
              <a:tr h="528352">
                <a:tc>
                  <a:txBody>
                    <a:bodyPr/>
                    <a:lstStyle/>
                    <a:p>
                      <a:pPr algn="ctr">
                        <a:lnSpc>
                          <a:spcPct val="150000"/>
                        </a:lnSpc>
                        <a:spcAft>
                          <a:spcPts val="800"/>
                        </a:spcAft>
                      </a:pPr>
                      <a:r>
                        <a:rPr lang="en-GB" sz="1100" kern="100">
                          <a:effectLst/>
                        </a:rPr>
                        <a:t>January</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Customer Referral Program</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Several referrals, the conversion rate of referrals, and customer lifetime value.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820634687"/>
                  </a:ext>
                </a:extLst>
              </a:tr>
              <a:tr h="267527">
                <a:tc>
                  <a:txBody>
                    <a:bodyPr/>
                    <a:lstStyle/>
                    <a:p>
                      <a:pPr algn="ctr">
                        <a:lnSpc>
                          <a:spcPct val="150000"/>
                        </a:lnSpc>
                        <a:spcAft>
                          <a:spcPts val="800"/>
                        </a:spcAft>
                      </a:pPr>
                      <a:r>
                        <a:rPr lang="en-GB" sz="1100" kern="100">
                          <a:effectLst/>
                        </a:rPr>
                        <a:t>February</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Offline Advertising (Print, Radio, TV)</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Brand awareness, ad reach, and response rate.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3231474331"/>
                  </a:ext>
                </a:extLst>
              </a:tr>
              <a:tr h="528352">
                <a:tc>
                  <a:txBody>
                    <a:bodyPr/>
                    <a:lstStyle/>
                    <a:p>
                      <a:pPr algn="ctr">
                        <a:lnSpc>
                          <a:spcPct val="150000"/>
                        </a:lnSpc>
                        <a:spcAft>
                          <a:spcPts val="800"/>
                        </a:spcAft>
                      </a:pPr>
                      <a:r>
                        <a:rPr lang="en-GB" sz="1100" kern="100">
                          <a:effectLst/>
                        </a:rPr>
                        <a:t>March</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Partnerships/Collaborations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tc>
                  <a:txBody>
                    <a:bodyPr/>
                    <a:lstStyle/>
                    <a:p>
                      <a:pPr algn="ctr">
                        <a:lnSpc>
                          <a:spcPct val="150000"/>
                        </a:lnSpc>
                        <a:spcAft>
                          <a:spcPts val="800"/>
                        </a:spcAft>
                      </a:pPr>
                      <a:r>
                        <a:rPr lang="en-GB" sz="1100" kern="100">
                          <a:effectLst/>
                        </a:rPr>
                        <a:t>The reach of partnership campaigns, engagement generated, and conversion rate.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35881" marR="35881" marT="0" marB="0"/>
                </a:tc>
                <a:extLst>
                  <a:ext uri="{0D108BD9-81ED-4DB2-BD59-A6C34878D82A}">
                    <a16:rowId xmlns:a16="http://schemas.microsoft.com/office/drawing/2014/main" val="868918831"/>
                  </a:ext>
                </a:extLst>
              </a:tr>
            </a:tbl>
          </a:graphicData>
        </a:graphic>
      </p:graphicFrame>
    </p:spTree>
    <p:extLst>
      <p:ext uri="{BB962C8B-B14F-4D97-AF65-F5344CB8AC3E}">
        <p14:creationId xmlns:p14="http://schemas.microsoft.com/office/powerpoint/2010/main" val="3443129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3E9679-E0BF-9B6B-24DB-64D2C5A35F18}"/>
              </a:ext>
            </a:extLst>
          </p:cNvPr>
          <p:cNvSpPr>
            <a:spLocks noGrp="1"/>
          </p:cNvSpPr>
          <p:nvPr>
            <p:ph type="title"/>
          </p:nvPr>
        </p:nvSpPr>
        <p:spPr>
          <a:xfrm>
            <a:off x="838200" y="643467"/>
            <a:ext cx="2951205" cy="5571066"/>
          </a:xfrm>
        </p:spPr>
        <p:txBody>
          <a:bodyPr>
            <a:normAutofit/>
          </a:bodyPr>
          <a:lstStyle/>
          <a:p>
            <a:r>
              <a:rPr lang="en-US">
                <a:solidFill>
                  <a:srgbClr val="FFFFFF"/>
                </a:solidFill>
              </a:rPr>
              <a:t>Control</a:t>
            </a:r>
            <a:endParaRPr lang="en-GB">
              <a:solidFill>
                <a:srgbClr val="FFFFFF"/>
              </a:solidFill>
            </a:endParaRPr>
          </a:p>
        </p:txBody>
      </p:sp>
      <p:sp>
        <p:nvSpPr>
          <p:cNvPr id="7" name="TextBox 6">
            <a:extLst>
              <a:ext uri="{FF2B5EF4-FFF2-40B4-BE49-F238E27FC236}">
                <a16:creationId xmlns:a16="http://schemas.microsoft.com/office/drawing/2014/main" id="{A286FB4E-C5EC-4448-98CD-495D7D09E02D}"/>
              </a:ext>
            </a:extLst>
          </p:cNvPr>
          <p:cNvSpPr txBox="1"/>
          <p:nvPr/>
        </p:nvSpPr>
        <p:spPr>
          <a:xfrm>
            <a:off x="4790931" y="3673131"/>
            <a:ext cx="1378609" cy="307777"/>
          </a:xfrm>
          <a:prstGeom prst="rect">
            <a:avLst/>
          </a:prstGeom>
          <a:noFill/>
        </p:spPr>
        <p:txBody>
          <a:bodyPr wrap="square">
            <a:spAutoFit/>
          </a:bodyPr>
          <a:lstStyle/>
          <a:p>
            <a:pPr algn="ctr" defTabSz="512064">
              <a:spcAft>
                <a:spcPts val="600"/>
              </a:spcAft>
            </a:pPr>
            <a:r>
              <a:rPr lang="en-US" sz="1400" kern="1200" dirty="0">
                <a:solidFill>
                  <a:schemeClr val="tx1"/>
                </a:solidFill>
                <a:latin typeface="+mn-lt"/>
                <a:ea typeface="+mn-ea"/>
                <a:cs typeface="+mn-cs"/>
              </a:rPr>
              <a:t>New Customers</a:t>
            </a:r>
            <a:endParaRPr lang="en-US" sz="3200" dirty="0"/>
          </a:p>
        </p:txBody>
      </p:sp>
      <p:sp>
        <p:nvSpPr>
          <p:cNvPr id="9" name="TextBox 8">
            <a:extLst>
              <a:ext uri="{FF2B5EF4-FFF2-40B4-BE49-F238E27FC236}">
                <a16:creationId xmlns:a16="http://schemas.microsoft.com/office/drawing/2014/main" id="{0B80E5D1-3B35-60D8-528B-43194FC5F830}"/>
              </a:ext>
            </a:extLst>
          </p:cNvPr>
          <p:cNvSpPr txBox="1"/>
          <p:nvPr/>
        </p:nvSpPr>
        <p:spPr>
          <a:xfrm>
            <a:off x="4613929" y="4224544"/>
            <a:ext cx="2082468" cy="2462213"/>
          </a:xfrm>
          <a:prstGeom prst="rect">
            <a:avLst/>
          </a:prstGeom>
          <a:noFill/>
        </p:spPr>
        <p:txBody>
          <a:bodyPr wrap="square">
            <a:spAutoFit/>
          </a:bodyPr>
          <a:lstStyle/>
          <a:p>
            <a:pPr marL="160020" indent="-160020" algn="just" defTabSz="512064">
              <a:spcAft>
                <a:spcPts val="600"/>
              </a:spcAft>
              <a:buFont typeface="Arial" panose="020B0604020202020204" pitchFamily="34" charset="0"/>
              <a:buChar char="•"/>
            </a:pPr>
            <a:r>
              <a:rPr lang="en-US" sz="1200" kern="1200" dirty="0">
                <a:solidFill>
                  <a:schemeClr val="tx1"/>
                </a:solidFill>
                <a:latin typeface="+mn-lt"/>
                <a:ea typeface="+mn-ea"/>
                <a:cs typeface="+mn-cs"/>
              </a:rPr>
              <a:t>Customer acquisition rate: Measures the effectiveness of marketing efforts in attracting new customers.</a:t>
            </a:r>
          </a:p>
          <a:p>
            <a:pPr marL="160020" indent="-160020" algn="just" defTabSz="512064">
              <a:spcAft>
                <a:spcPts val="600"/>
              </a:spcAft>
              <a:buFont typeface="Arial" panose="020B0604020202020204" pitchFamily="34" charset="0"/>
              <a:buChar char="•"/>
            </a:pPr>
            <a:r>
              <a:rPr lang="en-US" sz="1200" kern="1200" dirty="0">
                <a:solidFill>
                  <a:schemeClr val="tx1"/>
                </a:solidFill>
                <a:latin typeface="+mn-lt"/>
                <a:ea typeface="+mn-ea"/>
                <a:cs typeface="+mn-cs"/>
              </a:rPr>
              <a:t>Conversion rate: Tracks the percentage of potential customers who become actual customers.</a:t>
            </a:r>
          </a:p>
          <a:p>
            <a:pPr marL="160020" indent="-160020" algn="just" defTabSz="512064">
              <a:spcAft>
                <a:spcPts val="600"/>
              </a:spcAft>
              <a:buFont typeface="Arial" panose="020B0604020202020204" pitchFamily="34" charset="0"/>
              <a:buChar char="•"/>
            </a:pPr>
            <a:r>
              <a:rPr lang="en-US" sz="1200" kern="1200" dirty="0">
                <a:solidFill>
                  <a:schemeClr val="tx1"/>
                </a:solidFill>
                <a:latin typeface="+mn-lt"/>
                <a:ea typeface="+mn-ea"/>
                <a:cs typeface="+mn-cs"/>
              </a:rPr>
              <a:t>Number of new client sign-ups: Indicates the growth of the customer base through marketing campaigns.</a:t>
            </a:r>
            <a:endParaRPr lang="en-US" sz="2800" dirty="0"/>
          </a:p>
        </p:txBody>
      </p:sp>
      <p:sp>
        <p:nvSpPr>
          <p:cNvPr id="11" name="TextBox 10">
            <a:extLst>
              <a:ext uri="{FF2B5EF4-FFF2-40B4-BE49-F238E27FC236}">
                <a16:creationId xmlns:a16="http://schemas.microsoft.com/office/drawing/2014/main" id="{5162B8E5-A9CA-DD65-E2AA-DED6CCB59F4E}"/>
              </a:ext>
            </a:extLst>
          </p:cNvPr>
          <p:cNvSpPr txBox="1"/>
          <p:nvPr/>
        </p:nvSpPr>
        <p:spPr>
          <a:xfrm>
            <a:off x="7032904" y="3673131"/>
            <a:ext cx="1861441" cy="307777"/>
          </a:xfrm>
          <a:prstGeom prst="rect">
            <a:avLst/>
          </a:prstGeom>
          <a:noFill/>
        </p:spPr>
        <p:txBody>
          <a:bodyPr wrap="square">
            <a:spAutoFit/>
          </a:bodyPr>
          <a:lstStyle/>
          <a:p>
            <a:pPr algn="ctr" defTabSz="512064">
              <a:spcAft>
                <a:spcPts val="600"/>
              </a:spcAft>
            </a:pPr>
            <a:r>
              <a:rPr lang="en-US" sz="1400" kern="1200" dirty="0">
                <a:solidFill>
                  <a:schemeClr val="tx1"/>
                </a:solidFill>
                <a:latin typeface="+mn-lt"/>
                <a:ea typeface="+mn-ea"/>
                <a:cs typeface="+mn-cs"/>
              </a:rPr>
              <a:t>Positive attitude</a:t>
            </a:r>
            <a:endParaRPr lang="en-US" sz="3200" dirty="0"/>
          </a:p>
        </p:txBody>
      </p:sp>
      <p:sp>
        <p:nvSpPr>
          <p:cNvPr id="13" name="TextBox 12">
            <a:extLst>
              <a:ext uri="{FF2B5EF4-FFF2-40B4-BE49-F238E27FC236}">
                <a16:creationId xmlns:a16="http://schemas.microsoft.com/office/drawing/2014/main" id="{2E0B3BAC-DFA4-D448-45B9-2842B50A9172}"/>
              </a:ext>
            </a:extLst>
          </p:cNvPr>
          <p:cNvSpPr txBox="1"/>
          <p:nvPr/>
        </p:nvSpPr>
        <p:spPr>
          <a:xfrm>
            <a:off x="7074559" y="4257543"/>
            <a:ext cx="1832398" cy="2031325"/>
          </a:xfrm>
          <a:prstGeom prst="rect">
            <a:avLst/>
          </a:prstGeom>
          <a:noFill/>
        </p:spPr>
        <p:txBody>
          <a:bodyPr wrap="square">
            <a:spAutoFit/>
          </a:bodyPr>
          <a:lstStyle/>
          <a:p>
            <a:pPr algn="just" defTabSz="512064">
              <a:spcAft>
                <a:spcPts val="600"/>
              </a:spcAft>
            </a:pPr>
            <a:r>
              <a:rPr lang="en-US" sz="1400" kern="1200" dirty="0">
                <a:solidFill>
                  <a:schemeClr val="tx1"/>
                </a:solidFill>
                <a:latin typeface="+mn-lt"/>
                <a:ea typeface="+mn-ea"/>
                <a:cs typeface="+mn-cs"/>
              </a:rPr>
              <a:t>Consumer attitudes and brand perception: Provides insights into how marketing initiatives are influencing consumer opinions and attitudes towards the brand (Bailey &amp; Ball, 2019).</a:t>
            </a:r>
            <a:endParaRPr lang="en-US" sz="3200" dirty="0"/>
          </a:p>
        </p:txBody>
      </p:sp>
      <p:sp>
        <p:nvSpPr>
          <p:cNvPr id="15" name="TextBox 14">
            <a:extLst>
              <a:ext uri="{FF2B5EF4-FFF2-40B4-BE49-F238E27FC236}">
                <a16:creationId xmlns:a16="http://schemas.microsoft.com/office/drawing/2014/main" id="{0030C69F-E6A1-951F-13DC-C7F72DFA6F4E}"/>
              </a:ext>
            </a:extLst>
          </p:cNvPr>
          <p:cNvSpPr txBox="1"/>
          <p:nvPr/>
        </p:nvSpPr>
        <p:spPr>
          <a:xfrm>
            <a:off x="9184993" y="3695101"/>
            <a:ext cx="2168807" cy="333617"/>
          </a:xfrm>
          <a:prstGeom prst="rect">
            <a:avLst/>
          </a:prstGeom>
          <a:noFill/>
        </p:spPr>
        <p:txBody>
          <a:bodyPr wrap="square">
            <a:spAutoFit/>
          </a:bodyPr>
          <a:lstStyle/>
          <a:p>
            <a:pPr algn="ctr" defTabSz="512064">
              <a:lnSpc>
                <a:spcPct val="120000"/>
              </a:lnSpc>
              <a:spcBef>
                <a:spcPts val="560"/>
              </a:spcBef>
              <a:defRPr/>
            </a:pPr>
            <a:r>
              <a:rPr lang="en-US" sz="1400" kern="1200" dirty="0">
                <a:solidFill>
                  <a:schemeClr val="tx1"/>
                </a:solidFill>
                <a:latin typeface="+mn-lt"/>
                <a:ea typeface="+mn-ea"/>
                <a:cs typeface="+mn-cs"/>
              </a:rPr>
              <a:t>Profit Growth</a:t>
            </a:r>
            <a:endParaRPr kumimoji="0" lang="en-US" sz="1400" i="0" u="none" strike="noStrike" kern="1200" cap="none" spc="0" normalizeH="0" baseline="0" noProof="0" dirty="0">
              <a:ln>
                <a:noFill/>
              </a:ln>
              <a:solidFill>
                <a:schemeClr val="tx1"/>
              </a:solidFill>
              <a:effectLst/>
              <a:uLnTx/>
              <a:uFillTx/>
              <a:latin typeface="+mn-lt"/>
              <a:ea typeface="+mn-ea"/>
              <a:cs typeface="+mn-cs"/>
            </a:endParaRPr>
          </a:p>
        </p:txBody>
      </p:sp>
      <p:sp>
        <p:nvSpPr>
          <p:cNvPr id="17" name="TextBox 16">
            <a:extLst>
              <a:ext uri="{FF2B5EF4-FFF2-40B4-BE49-F238E27FC236}">
                <a16:creationId xmlns:a16="http://schemas.microsoft.com/office/drawing/2014/main" id="{3D2664F5-E66D-BF74-041A-3BF986DC558E}"/>
              </a:ext>
            </a:extLst>
          </p:cNvPr>
          <p:cNvSpPr txBox="1"/>
          <p:nvPr/>
        </p:nvSpPr>
        <p:spPr>
          <a:xfrm>
            <a:off x="9344050" y="4166613"/>
            <a:ext cx="2168807" cy="2737352"/>
          </a:xfrm>
          <a:prstGeom prst="rect">
            <a:avLst/>
          </a:prstGeom>
          <a:noFill/>
        </p:spPr>
        <p:txBody>
          <a:bodyPr wrap="square">
            <a:spAutoFit/>
          </a:bodyPr>
          <a:lstStyle/>
          <a:p>
            <a:pPr marL="158740" indent="-158740" algn="just" defTabSz="512064">
              <a:lnSpc>
                <a:spcPct val="120000"/>
              </a:lnSpc>
              <a:spcBef>
                <a:spcPts val="560"/>
              </a:spcBef>
              <a:buFont typeface="Arial" panose="020B0604020202020204" pitchFamily="34" charset="0"/>
              <a:buChar char="•"/>
            </a:pPr>
            <a:r>
              <a:rPr lang="en-US" sz="1400" kern="1200" dirty="0">
                <a:solidFill>
                  <a:schemeClr val="tx1"/>
                </a:solidFill>
                <a:latin typeface="+mn-lt"/>
                <a:ea typeface="+mn-ea"/>
                <a:cs typeface="+mn-cs"/>
              </a:rPr>
              <a:t>Average transaction value: Evaluates the average value of each customer transaction, indicating potential revenue growth.</a:t>
            </a:r>
          </a:p>
          <a:p>
            <a:pPr marL="158740" indent="-158740" algn="just" defTabSz="512064">
              <a:lnSpc>
                <a:spcPct val="120000"/>
              </a:lnSpc>
              <a:spcBef>
                <a:spcPts val="560"/>
              </a:spcBef>
              <a:buFont typeface="Arial" panose="020B0604020202020204" pitchFamily="34" charset="0"/>
              <a:buChar char="•"/>
            </a:pPr>
            <a:r>
              <a:rPr lang="en-US" sz="1400" kern="1200" dirty="0">
                <a:solidFill>
                  <a:schemeClr val="tx1"/>
                </a:solidFill>
                <a:latin typeface="+mn-lt"/>
                <a:ea typeface="+mn-ea"/>
                <a:cs typeface="+mn-cs"/>
              </a:rPr>
              <a:t>Return on Investment (ROI): Measures the profitability of marketing investments.</a:t>
            </a:r>
            <a:endParaRPr kumimoji="0" lang="en-US" sz="1400" b="0" i="0" u="none" strike="noStrike" kern="1200" cap="none" spc="0" normalizeH="0" baseline="0" noProof="0" dirty="0">
              <a:ln>
                <a:noFill/>
              </a:ln>
              <a:solidFill>
                <a:schemeClr val="tx1"/>
              </a:solidFill>
              <a:effectLst/>
              <a:uLnTx/>
              <a:uFillTx/>
              <a:latin typeface="+mn-lt"/>
              <a:ea typeface="+mn-ea"/>
              <a:cs typeface="+mn-cs"/>
            </a:endParaRPr>
          </a:p>
        </p:txBody>
      </p:sp>
      <p:pic>
        <p:nvPicPr>
          <p:cNvPr id="18" name="Picture Placeholder 12" descr="business-strategy-article-cover.png">
            <a:extLst>
              <a:ext uri="{FF2B5EF4-FFF2-40B4-BE49-F238E27FC236}">
                <a16:creationId xmlns:a16="http://schemas.microsoft.com/office/drawing/2014/main" id="{D7FB049E-E345-CAAF-F43C-0016AA26B734}"/>
              </a:ext>
            </a:extLst>
          </p:cNvPr>
          <p:cNvPicPr>
            <a:picLocks noChangeAspect="1"/>
          </p:cNvPicPr>
          <p:nvPr/>
        </p:nvPicPr>
        <p:blipFill>
          <a:blip r:embed="rId3"/>
          <a:srcRect l="19175" r="19175"/>
          <a:stretch>
            <a:fillRect/>
          </a:stretch>
        </p:blipFill>
        <p:spPr>
          <a:xfrm>
            <a:off x="7899167" y="43181"/>
            <a:ext cx="3989110" cy="3385819"/>
          </a:xfrm>
          <a:prstGeom prst="rect">
            <a:avLst/>
          </a:prstGeom>
        </p:spPr>
      </p:pic>
    </p:spTree>
    <p:extLst>
      <p:ext uri="{BB962C8B-B14F-4D97-AF65-F5344CB8AC3E}">
        <p14:creationId xmlns:p14="http://schemas.microsoft.com/office/powerpoint/2010/main" val="1411225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AEBBE-7534-B580-004D-00B0E9226A4C}"/>
              </a:ext>
            </a:extLst>
          </p:cNvPr>
          <p:cNvSpPr>
            <a:spLocks noGrp="1"/>
          </p:cNvSpPr>
          <p:nvPr>
            <p:ph type="title"/>
          </p:nvPr>
        </p:nvSpPr>
        <p:spPr>
          <a:xfrm>
            <a:off x="956826" y="1112969"/>
            <a:ext cx="3937298" cy="4166010"/>
          </a:xfrm>
        </p:spPr>
        <p:txBody>
          <a:bodyPr>
            <a:normAutofit/>
          </a:bodyPr>
          <a:lstStyle/>
          <a:p>
            <a:r>
              <a:rPr lang="en-US">
                <a:solidFill>
                  <a:srgbClr val="FFFFFF"/>
                </a:solidFill>
              </a:rPr>
              <a:t>Conclusion</a:t>
            </a:r>
            <a:endParaRPr lang="en-GB">
              <a:solidFill>
                <a:srgbClr val="FFFFFF"/>
              </a:solidFill>
            </a:endParaRP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22FC53-252A-22BF-DD9C-3F8F32EBBF76}"/>
              </a:ext>
            </a:extLst>
          </p:cNvPr>
          <p:cNvSpPr>
            <a:spLocks noGrp="1"/>
          </p:cNvSpPr>
          <p:nvPr>
            <p:ph idx="1"/>
          </p:nvPr>
        </p:nvSpPr>
        <p:spPr>
          <a:xfrm>
            <a:off x="6096000" y="820880"/>
            <a:ext cx="5257799" cy="4889350"/>
          </a:xfrm>
        </p:spPr>
        <p:txBody>
          <a:bodyPr anchor="t">
            <a:normAutofit/>
          </a:bodyPr>
          <a:lstStyle/>
          <a:p>
            <a:pPr marL="0" indent="0">
              <a:buNone/>
            </a:pPr>
            <a:r>
              <a:rPr lang="en-US" dirty="0"/>
              <a:t>The marketing strategy for the Premier Inn Hotel uses new communication strategies based on the RACE framework, along with  strategic adjustments to the value proposition and marketing mix. The objectives are to raise brand recognition, draw in new clients, and increase profitability. </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00233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1A292-5BEB-C89D-0039-1938D73A7CDE}"/>
              </a:ext>
            </a:extLst>
          </p:cNvPr>
          <p:cNvSpPr>
            <a:spLocks noGrp="1"/>
          </p:cNvSpPr>
          <p:nvPr>
            <p:ph type="title"/>
          </p:nvPr>
        </p:nvSpPr>
        <p:spPr>
          <a:xfrm>
            <a:off x="686834" y="591344"/>
            <a:ext cx="3200400" cy="5585619"/>
          </a:xfrm>
        </p:spPr>
        <p:txBody>
          <a:bodyPr>
            <a:normAutofit/>
          </a:bodyPr>
          <a:lstStyle/>
          <a:p>
            <a:r>
              <a:rPr lang="en-US">
                <a:solidFill>
                  <a:srgbClr val="FFFFFF"/>
                </a:solidFill>
              </a:rPr>
              <a:t>References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CB046B-CA30-03D5-7AD8-DAC70D1DC03C}"/>
              </a:ext>
            </a:extLst>
          </p:cNvPr>
          <p:cNvSpPr>
            <a:spLocks noGrp="1"/>
          </p:cNvSpPr>
          <p:nvPr>
            <p:ph idx="1"/>
          </p:nvPr>
        </p:nvSpPr>
        <p:spPr>
          <a:xfrm>
            <a:off x="4447308" y="591344"/>
            <a:ext cx="6906491" cy="5585619"/>
          </a:xfrm>
        </p:spPr>
        <p:txBody>
          <a:bodyPr anchor="ctr">
            <a:normAutofit/>
          </a:bodyPr>
          <a:lstStyle/>
          <a:p>
            <a:r>
              <a:rPr lang="en-US" sz="1100"/>
              <a:t>Armstrong, G. and Cunningham, M. (2020). Principles of Marketing (18th ed.). Pearson.</a:t>
            </a:r>
          </a:p>
          <a:p>
            <a:r>
              <a:rPr lang="en-US" sz="1100"/>
              <a:t>Bailey, A. and Ball, S. (2019). Events Marketing: A Strategic Approach (5th ed.). Routledge.</a:t>
            </a:r>
          </a:p>
          <a:p>
            <a:r>
              <a:rPr lang="en-US" sz="1100"/>
              <a:t>Bitner, M. J., </a:t>
            </a:r>
            <a:r>
              <a:rPr lang="en-US" sz="1100" err="1"/>
              <a:t>Gremler</a:t>
            </a:r>
            <a:r>
              <a:rPr lang="en-US" sz="1100"/>
              <a:t>, D. D. and Evans, K. R. (2018). Services Marketing: Integrating Customer Focus Across the Firm (7th ed.). McGraw-Hill Education.</a:t>
            </a:r>
          </a:p>
          <a:p>
            <a:r>
              <a:rPr lang="en-US" sz="1100"/>
              <a:t>Bowie, D., Buttle, F. and Brookes, M. (2020). Hospitality Marketing: An Introduction (2nd ed.). Routledge.</a:t>
            </a:r>
          </a:p>
          <a:p>
            <a:r>
              <a:rPr lang="en-US" sz="1100" err="1"/>
              <a:t>Enz</a:t>
            </a:r>
            <a:r>
              <a:rPr lang="en-US" sz="1100"/>
              <a:t>, C. A. (2019). Hospitality Strategic Management: Concepts and Cases (3rd ed.). Wiley.</a:t>
            </a:r>
          </a:p>
          <a:p>
            <a:r>
              <a:rPr lang="en-US" sz="1100"/>
              <a:t>Jones, C. and Hill, R. (2020). Understanding Customer Segmentation and Targeting Strategies in the Hotel Industry. Journal of Hospitality Marketing &amp; Management, 29(4), 379-396.</a:t>
            </a:r>
          </a:p>
          <a:p>
            <a:r>
              <a:rPr lang="en-US" sz="1100"/>
              <a:t>Kotler, P. and Keller, K. L. (2019). Marketing Management (15th ed.). Pearson.</a:t>
            </a:r>
          </a:p>
          <a:p>
            <a:r>
              <a:rPr lang="en-US" sz="1100"/>
              <a:t>Kotler, P., Bowen, J. T., Makens, J. C. and </a:t>
            </a:r>
            <a:r>
              <a:rPr lang="en-US" sz="1100" err="1"/>
              <a:t>Baloglu</a:t>
            </a:r>
            <a:r>
              <a:rPr lang="en-US" sz="1100"/>
              <a:t>, S. (2021). Marketing for Hospitality and Tourism (8th ed.). Pearson.</a:t>
            </a:r>
          </a:p>
          <a:p>
            <a:r>
              <a:rPr lang="en-US" sz="1100"/>
              <a:t>Middleton, V. T. C. and Clarke, J. R. (2020). Marketing in Travel and Tourism (6th ed.). Routledge.</a:t>
            </a:r>
          </a:p>
          <a:p>
            <a:r>
              <a:rPr lang="en-US" sz="1100"/>
              <a:t>Morrison, A. M. (2020). Hospitality and Travel Marketing (7th ed.). Cengage Learning.</a:t>
            </a:r>
          </a:p>
          <a:p>
            <a:r>
              <a:rPr lang="en-US" sz="1100"/>
              <a:t>Premier Inn Official Website. (2023). Retrieved from </a:t>
            </a:r>
            <a:r>
              <a:rPr lang="en-US" sz="1100">
                <a:hlinkClick r:id="rId2"/>
              </a:rPr>
              <a:t>https://www.premierinn.com/</a:t>
            </a:r>
            <a:endParaRPr lang="en-US" sz="1100"/>
          </a:p>
          <a:p>
            <a:r>
              <a:rPr lang="en-US" sz="1100"/>
              <a:t>Pride, W. M. and Ferrell, O. C. (2020). Foundations of Marketing (9th ed.). Cengage Learning.</a:t>
            </a:r>
          </a:p>
          <a:p>
            <a:r>
              <a:rPr lang="en-US" sz="1100"/>
              <a:t>Robinson, H. and Hall, D. (2018). The Role of Collaborators in Enhancing Hotel Performance: Evidence from the UK Hotel Sector. International Journal of Hospitality Management, 72, 117-126.</a:t>
            </a:r>
          </a:p>
          <a:p>
            <a:r>
              <a:rPr lang="en-US" sz="1100"/>
              <a:t>Smith, A. and Johnson, B. (2019). The Impact of Brand Reputation on Customer Loyalty: A Mediating Role of Customer Satisfaction. Journal of Marketing Research, 56(2), 172-186.</a:t>
            </a:r>
          </a:p>
          <a:p>
            <a:r>
              <a:rPr lang="en-US" sz="1100"/>
              <a:t>Statista. (2021). Hotel Industry: Statistics &amp; Facts. Retrieved from </a:t>
            </a:r>
            <a:r>
              <a:rPr lang="en-US" sz="1100">
                <a:hlinkClick r:id="rId3"/>
              </a:rPr>
              <a:t>https://www.statista.com/topics/962/hotel-market/</a:t>
            </a:r>
            <a:endParaRPr lang="en-US" sz="1100"/>
          </a:p>
          <a:p>
            <a:r>
              <a:rPr lang="en-US" sz="1100"/>
              <a:t>Wood, R. C., Brotherton, B. and Wood, R. T. (2018). The Routledge Handbook of Hospitality Marketing. Routledge.</a:t>
            </a:r>
          </a:p>
          <a:p>
            <a:endParaRPr lang="en-GB" sz="1100"/>
          </a:p>
        </p:txBody>
      </p:sp>
    </p:spTree>
    <p:extLst>
      <p:ext uri="{BB962C8B-B14F-4D97-AF65-F5344CB8AC3E}">
        <p14:creationId xmlns:p14="http://schemas.microsoft.com/office/powerpoint/2010/main" val="4170964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2778</Words>
  <Application>Microsoft Office PowerPoint</Application>
  <PresentationFormat>Widescreen</PresentationFormat>
  <Paragraphs>232</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Symbol</vt:lpstr>
      <vt:lpstr>Office Theme</vt:lpstr>
      <vt:lpstr>Marketing Essentials</vt:lpstr>
      <vt:lpstr>Contents</vt:lpstr>
      <vt:lpstr>Introduction</vt:lpstr>
      <vt:lpstr>Analysis of the situation</vt:lpstr>
      <vt:lpstr>Analysis of the situation</vt:lpstr>
      <vt:lpstr>Marketing Mix</vt:lpstr>
      <vt:lpstr>Objectives</vt:lpstr>
      <vt:lpstr>Value proposition and strategy</vt:lpstr>
      <vt:lpstr>Value Proposition and Strategy</vt:lpstr>
      <vt:lpstr>Tactics</vt:lpstr>
      <vt:lpstr>Marketing Mix changes</vt:lpstr>
      <vt:lpstr>Action</vt:lpstr>
      <vt:lpstr>Control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Dimitar Spasov (2226186)</dc:creator>
  <cp:lastModifiedBy>Dimitar Spasov (2226186)</cp:lastModifiedBy>
  <cp:revision>3</cp:revision>
  <dcterms:created xsi:type="dcterms:W3CDTF">2023-05-24T04:53:53Z</dcterms:created>
  <dcterms:modified xsi:type="dcterms:W3CDTF">2023-05-24T06:44:33Z</dcterms:modified>
</cp:coreProperties>
</file>