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58" r:id="rId4"/>
    <p:sldId id="271" r:id="rId5"/>
    <p:sldId id="259" r:id="rId6"/>
    <p:sldId id="275" r:id="rId7"/>
    <p:sldId id="260" r:id="rId8"/>
    <p:sldId id="261" r:id="rId9"/>
    <p:sldId id="262" r:id="rId10"/>
    <p:sldId id="266" r:id="rId11"/>
    <p:sldId id="272" r:id="rId12"/>
    <p:sldId id="273" r:id="rId13"/>
    <p:sldId id="276" r:id="rId14"/>
    <p:sldId id="263" r:id="rId15"/>
    <p:sldId id="264" r:id="rId16"/>
    <p:sldId id="265" r:id="rId17"/>
    <p:sldId id="267" r:id="rId18"/>
    <p:sldId id="268"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9373A-000C-4DDB-8DDC-4D2D913AC3B6}" v="1253" dt="2019-12-04T19:55:04.459"/>
    <p1510:client id="{3C49770A-7F56-4B33-8E0F-22A6E39EC3B4}" v="35" dt="2019-12-06T11:09:05.609"/>
    <p1510:client id="{C3972A94-AC89-44B1-9618-609875DA0A01}" v="116" dt="2019-12-05T15:27:31.506"/>
    <p1510:client id="{C7B9ACC8-748E-4B80-BA15-178AD307325D}" v="153" dt="2019-12-04T20:21:35.4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DA948B-7202-4014-9E9C-DCE003BF165B}" type="datetimeFigureOut">
              <a:rPr lang="en-GB"/>
              <a:t>06/12/2019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60C9F1-BAE9-422D-81A4-FE88CEC38B84}" type="slidenum">
              <a:rPr lang="en-GB"/>
              <a:t>‹#›</a:t>
            </a:fld>
            <a:endParaRPr lang="en-GB"/>
          </a:p>
        </p:txBody>
      </p:sp>
    </p:spTree>
    <p:extLst>
      <p:ext uri="{BB962C8B-B14F-4D97-AF65-F5344CB8AC3E}">
        <p14:creationId xmlns:p14="http://schemas.microsoft.com/office/powerpoint/2010/main" val="557218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early days of cinema, using </a:t>
            </a:r>
            <a:r>
              <a:rPr lang="en-US" dirty="0" err="1"/>
              <a:t>colour</a:t>
            </a:r>
            <a:r>
              <a:rPr lang="en-US" dirty="0"/>
              <a:t> in a film was a deliberate choice made by filmmakers, filters or painting each individual frame. Even in early cinema, </a:t>
            </a:r>
            <a:r>
              <a:rPr lang="en-US" dirty="0" err="1"/>
              <a:t>colour's</a:t>
            </a:r>
            <a:r>
              <a:rPr lang="en-US" dirty="0"/>
              <a:t> potential to communicate and manipulate was well understood. Now it’s more important than ever to understand how it can be used to not only make an image look beautiful, but to help tell the story. </a:t>
            </a:r>
            <a:endParaRPr lang="en-US"/>
          </a:p>
          <a:p>
            <a:endParaRPr lang="en-US"/>
          </a:p>
          <a:p>
            <a:r>
              <a:rPr lang="en-US" dirty="0" err="1"/>
              <a:t>Colour</a:t>
            </a:r>
            <a:r>
              <a:rPr lang="en-US" dirty="0"/>
              <a:t> palettes are an Under-</a:t>
            </a:r>
            <a:r>
              <a:rPr lang="en-US" dirty="0" err="1"/>
              <a:t>utilised</a:t>
            </a:r>
            <a:r>
              <a:rPr lang="en-US" dirty="0"/>
              <a:t> parts of your filmmaking process that can Make a film immersive</a:t>
            </a:r>
            <a:endParaRPr lang="en-GB" dirty="0"/>
          </a:p>
          <a:p>
            <a:endParaRPr lang="en-GB"/>
          </a:p>
          <a:p>
            <a:r>
              <a:rPr lang="en-US" dirty="0"/>
              <a:t>- fill a scene with emotion and tension, </a:t>
            </a:r>
            <a:endParaRPr lang="en-GB"/>
          </a:p>
          <a:p>
            <a:r>
              <a:rPr lang="en-US" dirty="0"/>
              <a:t>signify changes in characters and themes, </a:t>
            </a:r>
            <a:endParaRPr lang="en-GB"/>
          </a:p>
          <a:p>
            <a:r>
              <a:rPr lang="en-US" dirty="0"/>
              <a:t>atmosphere. </a:t>
            </a:r>
            <a:endParaRPr lang="en-GB"/>
          </a:p>
          <a:p>
            <a:r>
              <a:rPr lang="en-US" dirty="0" err="1"/>
              <a:t>colour</a:t>
            </a:r>
            <a:r>
              <a:rPr lang="en-US" dirty="0"/>
              <a:t> tells its own story and should be treated with as much weight as the script. </a:t>
            </a:r>
            <a:endParaRPr lang="en-GB"/>
          </a:p>
          <a:p>
            <a:endParaRPr lang="en-GB"/>
          </a:p>
          <a:p>
            <a:r>
              <a:rPr lang="en-US" dirty="0"/>
              <a:t>In post of course, a </a:t>
            </a:r>
            <a:r>
              <a:rPr lang="en-US" dirty="0" err="1"/>
              <a:t>colourist</a:t>
            </a:r>
            <a:r>
              <a:rPr lang="en-US" dirty="0"/>
              <a:t> can only work with what he (or she) is given, and so it can be argued that the overall look and feel of the image is the responsibility of the production designer. This is carefully planned by art department along with the Director and DOP.</a:t>
            </a:r>
            <a:endParaRPr lang="en-GB" dirty="0"/>
          </a:p>
          <a:p>
            <a:endParaRPr lang="en-GB"/>
          </a:p>
          <a:p>
            <a:endParaRPr lang="en-GB"/>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2110884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talking about production design. </a:t>
            </a:r>
            <a:r>
              <a:rPr lang="en-US" dirty="0" err="1"/>
              <a:t>Colour</a:t>
            </a:r>
            <a:r>
              <a:rPr lang="en-US" dirty="0"/>
              <a:t> should be seen as an entire character in your script, taking each one of your scenes in storyboard and assigning a </a:t>
            </a:r>
            <a:r>
              <a:rPr lang="en-US" dirty="0" err="1"/>
              <a:t>colour</a:t>
            </a:r>
            <a:r>
              <a:rPr lang="en-US" dirty="0"/>
              <a:t> to it—even if you don't end up using it. This can help give your design process a direction and purpose that can enhance the entire design process.</a:t>
            </a:r>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102695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Hue - main properties of a </a:t>
            </a:r>
            <a:r>
              <a:rPr lang="en-US" dirty="0" err="1"/>
              <a:t>colour</a:t>
            </a:r>
            <a:r>
              <a:rPr lang="en-US" dirty="0"/>
              <a:t>, defined as "the degree to which a stimulus can be described as similar to or different from stimuli that are described as red, green, blue, and yellow." What it actually means is that hue refers to what </a:t>
            </a:r>
            <a:r>
              <a:rPr lang="en-US" dirty="0" err="1"/>
              <a:t>colour</a:t>
            </a:r>
            <a:r>
              <a:rPr lang="en-US" dirty="0"/>
              <a:t> you're looking at.</a:t>
            </a:r>
          </a:p>
          <a:p>
            <a:r>
              <a:rPr lang="en-US" dirty="0"/>
              <a:t>Saturation- </a:t>
            </a:r>
            <a:r>
              <a:rPr lang="en-US" dirty="0" err="1"/>
              <a:t>colour</a:t>
            </a:r>
            <a:r>
              <a:rPr lang="en-US" dirty="0"/>
              <a:t> property that describes how intense of a </a:t>
            </a:r>
            <a:r>
              <a:rPr lang="en-US" dirty="0" err="1"/>
              <a:t>colour</a:t>
            </a:r>
            <a:r>
              <a:rPr lang="en-US" dirty="0"/>
              <a:t> we're getting. It's the deepness of the </a:t>
            </a:r>
            <a:r>
              <a:rPr lang="en-US" dirty="0" err="1"/>
              <a:t>colour</a:t>
            </a:r>
            <a:r>
              <a:rPr lang="en-US" dirty="0"/>
              <a:t> at hand.  The infographic below shows you how saturation works.  </a:t>
            </a:r>
            <a:endParaRPr lang="en-GB" dirty="0"/>
          </a:p>
          <a:p>
            <a:r>
              <a:rPr lang="en-US" dirty="0"/>
              <a:t>Value of a </a:t>
            </a:r>
            <a:r>
              <a:rPr lang="en-US" dirty="0" err="1"/>
              <a:t>colour</a:t>
            </a:r>
            <a:r>
              <a:rPr lang="en-US" dirty="0"/>
              <a:t> - describes whether or not a </a:t>
            </a:r>
            <a:r>
              <a:rPr lang="en-US" dirty="0" err="1"/>
              <a:t>colour</a:t>
            </a:r>
            <a:r>
              <a:rPr lang="en-US" dirty="0"/>
              <a:t> is dark or light. A dark blue would have a higher value. A light blue, a lower value.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2256235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Wes Anderson is notable for his use of monochromatic </a:t>
            </a:r>
            <a:r>
              <a:rPr lang="en-US" dirty="0" err="1"/>
              <a:t>colour</a:t>
            </a:r>
            <a:r>
              <a:rPr lang="en-US" dirty="0"/>
              <a:t> schemes. These schemes, based on a single </a:t>
            </a:r>
            <a:r>
              <a:rPr lang="en-US" dirty="0" err="1"/>
              <a:t>colour</a:t>
            </a:r>
            <a:r>
              <a:rPr lang="en-US" dirty="0"/>
              <a:t> hue, underscore his quirky sense of </a:t>
            </a:r>
            <a:r>
              <a:rPr lang="en-US" dirty="0" err="1"/>
              <a:t>humour</a:t>
            </a:r>
            <a:r>
              <a:rPr lang="en-US" dirty="0"/>
              <a:t>, style, and characters’ eccentricities. </a:t>
            </a:r>
            <a:endParaRPr lang="en-US"/>
          </a:p>
          <a:p>
            <a:r>
              <a:rPr lang="en-US" dirty="0"/>
              <a:t>Moonrise Kingdom, shades of yellows to accentuate feelings of innocence, youthfulness and nostalgia. Through careful production design and some light </a:t>
            </a:r>
            <a:r>
              <a:rPr lang="en-US" dirty="0" err="1"/>
              <a:t>colour</a:t>
            </a:r>
            <a:r>
              <a:rPr lang="en-US" dirty="0"/>
              <a:t> grading, this extreme </a:t>
            </a:r>
            <a:r>
              <a:rPr lang="en-US" dirty="0" err="1"/>
              <a:t>colour</a:t>
            </a:r>
            <a:r>
              <a:rPr lang="en-US" dirty="0"/>
              <a:t> harmony creates a heightened sense of reality that perfectly accents this charming runaway couple’s story.</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4250475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intense </a:t>
            </a:r>
            <a:r>
              <a:rPr lang="en-US" dirty="0" err="1"/>
              <a:t>colour</a:t>
            </a:r>
            <a:r>
              <a:rPr lang="en-US" dirty="0"/>
              <a:t> contrast </a:t>
            </a:r>
          </a:p>
          <a:p>
            <a:r>
              <a:rPr lang="en-US" dirty="0"/>
              <a:t>- located on opposite sides of the </a:t>
            </a:r>
            <a:r>
              <a:rPr lang="en-US" dirty="0" err="1"/>
              <a:t>colour</a:t>
            </a:r>
            <a:r>
              <a:rPr lang="en-US" dirty="0"/>
              <a:t> wheel </a:t>
            </a:r>
            <a:endParaRPr lang="en-GB"/>
          </a:p>
          <a:p>
            <a:r>
              <a:rPr lang="en-US" dirty="0"/>
              <a:t>always combine one warm and one cool </a:t>
            </a:r>
            <a:r>
              <a:rPr lang="en-US" dirty="0" err="1"/>
              <a:t>colour</a:t>
            </a:r>
            <a:r>
              <a:rPr lang="en-US" dirty="0"/>
              <a:t> to produce a vibrant, high-contrast effect. </a:t>
            </a:r>
            <a:endParaRPr lang="en-GB" dirty="0"/>
          </a:p>
          <a:p>
            <a:r>
              <a:rPr lang="en-US" dirty="0"/>
              <a:t>They can be used to spotlight a certain character or element on screen. </a:t>
            </a:r>
            <a:endParaRPr lang="en-GB" dirty="0"/>
          </a:p>
          <a:p>
            <a:r>
              <a:rPr lang="en-US" dirty="0"/>
              <a:t>In Damien Chazelle’s La </a:t>
            </a:r>
            <a:r>
              <a:rPr lang="en-US" dirty="0" err="1"/>
              <a:t>La</a:t>
            </a:r>
            <a:r>
              <a:rPr lang="en-US" dirty="0"/>
              <a:t> Land, Mia’s dress deeply contrasts against the purple sky, surrounding her in an electric energy.</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2382303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Often found in nature, analogous </a:t>
            </a:r>
            <a:r>
              <a:rPr lang="en-US" dirty="0" err="1"/>
              <a:t>colours</a:t>
            </a:r>
            <a:r>
              <a:rPr lang="en-US" dirty="0"/>
              <a:t> </a:t>
            </a:r>
            <a:r>
              <a:rPr lang="en-US" dirty="0" err="1"/>
              <a:t>neighbour</a:t>
            </a:r>
            <a:r>
              <a:rPr lang="en-US" dirty="0"/>
              <a:t> each other on the </a:t>
            </a:r>
            <a:r>
              <a:rPr lang="en-US" dirty="0" err="1"/>
              <a:t>colour</a:t>
            </a:r>
            <a:r>
              <a:rPr lang="en-US" dirty="0"/>
              <a:t> wheel. </a:t>
            </a:r>
          </a:p>
          <a:p>
            <a:r>
              <a:rPr lang="en-US" dirty="0"/>
              <a:t>Filmmakers often choose from either warm or cool </a:t>
            </a:r>
            <a:r>
              <a:rPr lang="en-US" dirty="0" err="1"/>
              <a:t>colours</a:t>
            </a:r>
            <a:r>
              <a:rPr lang="en-US" dirty="0"/>
              <a:t> for their analogous schemes.</a:t>
            </a:r>
            <a:endParaRPr lang="en-GB" dirty="0"/>
          </a:p>
          <a:p>
            <a:r>
              <a:rPr lang="en-US" dirty="0"/>
              <a:t>less contrast than with complementary </a:t>
            </a:r>
            <a:r>
              <a:rPr lang="en-US" dirty="0" err="1"/>
              <a:t>colours</a:t>
            </a:r>
            <a:r>
              <a:rPr lang="en-US" dirty="0"/>
              <a:t>, creating an overall balance and harmony</a:t>
            </a:r>
            <a:endParaRPr lang="en-GB" dirty="0"/>
          </a:p>
          <a:p>
            <a:r>
              <a:rPr lang="en-US" dirty="0"/>
              <a:t>Here’s a good example of an analogous scheme from the movie Moonlight using the cooler parts of the </a:t>
            </a:r>
            <a:r>
              <a:rPr lang="en-US" dirty="0" err="1"/>
              <a:t>colour</a:t>
            </a:r>
            <a:r>
              <a:rPr lang="en-US" dirty="0"/>
              <a:t> spectrum. It’s comprised of a vibrant array of blues, purples and greens. Analogous cool </a:t>
            </a:r>
            <a:r>
              <a:rPr lang="en-US" dirty="0" err="1"/>
              <a:t>colours</a:t>
            </a:r>
            <a:r>
              <a:rPr lang="en-US" dirty="0"/>
              <a:t> have a slightly more jarring effect. Moonlight is a movie all filmmakers should to watch if they want to learn just how to use </a:t>
            </a:r>
            <a:r>
              <a:rPr lang="en-US" dirty="0" err="1"/>
              <a:t>colour</a:t>
            </a:r>
            <a:r>
              <a:rPr lang="en-US" dirty="0"/>
              <a:t> schemes to represent a character’s journey.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768073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a:t>
            </a:r>
            <a:r>
              <a:rPr lang="en-US" dirty="0" err="1"/>
              <a:t>colours</a:t>
            </a:r>
            <a:r>
              <a:rPr lang="en-US" dirty="0"/>
              <a:t> arranged evenly spaced around the </a:t>
            </a:r>
            <a:r>
              <a:rPr lang="en-US" dirty="0" err="1"/>
              <a:t>colour</a:t>
            </a:r>
            <a:r>
              <a:rPr lang="en-US" dirty="0"/>
              <a:t> wheel. </a:t>
            </a:r>
            <a:endParaRPr lang="en-US"/>
          </a:p>
          <a:p>
            <a:r>
              <a:rPr lang="en-US" dirty="0"/>
              <a:t>One should be dominant, the others for accent. </a:t>
            </a:r>
            <a:endParaRPr lang="en-GB"/>
          </a:p>
          <a:p>
            <a:r>
              <a:rPr lang="en-US" dirty="0"/>
              <a:t>give a vibrant feel even if the hues are quite unsaturated.</a:t>
            </a:r>
            <a:endParaRPr lang="en-GB" dirty="0"/>
          </a:p>
          <a:p>
            <a:r>
              <a:rPr lang="en-US" dirty="0"/>
              <a:t>Triadic is one of the least common </a:t>
            </a:r>
            <a:r>
              <a:rPr lang="en-US" dirty="0" err="1"/>
              <a:t>colour</a:t>
            </a:r>
            <a:r>
              <a:rPr lang="en-US" dirty="0"/>
              <a:t> schemes in film and although difficult, can be quite striking.</a:t>
            </a:r>
            <a:endParaRPr lang="en-GB" dirty="0"/>
          </a:p>
          <a:p>
            <a:r>
              <a:rPr lang="en-US" dirty="0"/>
              <a:t>Jean-Luc Goddard’s 1964 “Pierrot Le Fou” makes use of a triadic </a:t>
            </a:r>
            <a:r>
              <a:rPr lang="en-US" dirty="0" err="1"/>
              <a:t>colour</a:t>
            </a:r>
            <a:r>
              <a:rPr lang="en-US" dirty="0"/>
              <a:t> scheme of red, blue and green.</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2615877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very similar to complimentary </a:t>
            </a:r>
            <a:r>
              <a:rPr lang="en-US" dirty="0" err="1"/>
              <a:t>colours</a:t>
            </a:r>
            <a:r>
              <a:rPr lang="en-US" dirty="0"/>
              <a:t> but instead of using the direct opposite </a:t>
            </a:r>
            <a:r>
              <a:rPr lang="en-US" dirty="0" err="1"/>
              <a:t>colour</a:t>
            </a:r>
            <a:r>
              <a:rPr lang="en-US" dirty="0"/>
              <a:t> of the base </a:t>
            </a:r>
            <a:r>
              <a:rPr lang="en-US" dirty="0" err="1"/>
              <a:t>colour</a:t>
            </a:r>
            <a:r>
              <a:rPr lang="en-US" dirty="0"/>
              <a:t>, it uses the two </a:t>
            </a:r>
            <a:r>
              <a:rPr lang="en-US" dirty="0" err="1"/>
              <a:t>colours</a:t>
            </a:r>
            <a:r>
              <a:rPr lang="en-US" dirty="0"/>
              <a:t> next to the opposite. </a:t>
            </a:r>
            <a:endParaRPr lang="en-US"/>
          </a:p>
          <a:p>
            <a:r>
              <a:rPr lang="en-US" dirty="0"/>
              <a:t>It has the same high contrast but less tension than a complimentary pair.</a:t>
            </a:r>
            <a:endParaRPr lang="en-GB" dirty="0"/>
          </a:p>
          <a:p>
            <a:r>
              <a:rPr lang="en-US" dirty="0"/>
              <a:t> </a:t>
            </a:r>
            <a:endParaRPr lang="en-GB" dirty="0"/>
          </a:p>
          <a:p>
            <a:r>
              <a:rPr lang="en-US" dirty="0"/>
              <a:t>A split complimentary </a:t>
            </a:r>
            <a:r>
              <a:rPr lang="en-US" dirty="0" err="1"/>
              <a:t>colour</a:t>
            </a:r>
            <a:r>
              <a:rPr lang="en-US" dirty="0"/>
              <a:t> scheme in this scene of the Coen Brother’s “Burn After Reading” of red, green and teal.</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7011637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Tetradic </a:t>
            </a:r>
            <a:r>
              <a:rPr lang="en-US" dirty="0" err="1"/>
              <a:t>colours</a:t>
            </a:r>
            <a:r>
              <a:rPr lang="en-US" dirty="0"/>
              <a:t> consist of four </a:t>
            </a:r>
            <a:r>
              <a:rPr lang="en-US" dirty="0" err="1"/>
              <a:t>colours</a:t>
            </a:r>
            <a:r>
              <a:rPr lang="en-US" dirty="0"/>
              <a:t> arranged into two complementary pairs. The result is a full palette with many possible variations. As with most of these </a:t>
            </a:r>
            <a:r>
              <a:rPr lang="en-US" dirty="0" err="1"/>
              <a:t>colour</a:t>
            </a:r>
            <a:r>
              <a:rPr lang="en-US" dirty="0"/>
              <a:t> harmonies, one </a:t>
            </a:r>
            <a:r>
              <a:rPr lang="en-US" dirty="0" err="1"/>
              <a:t>colour</a:t>
            </a:r>
            <a:r>
              <a:rPr lang="en-US" dirty="0"/>
              <a:t> is usually dominant.</a:t>
            </a:r>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983643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Discordance is a deliberate choice by the director to deviate from the balanced types of </a:t>
            </a:r>
            <a:r>
              <a:rPr lang="en-US" dirty="0" err="1"/>
              <a:t>colour</a:t>
            </a:r>
            <a:r>
              <a:rPr lang="en-US" dirty="0"/>
              <a:t> schemes and </a:t>
            </a:r>
            <a:r>
              <a:rPr lang="en-US" dirty="0" err="1"/>
              <a:t>colour</a:t>
            </a:r>
            <a:r>
              <a:rPr lang="en-US" dirty="0"/>
              <a:t> palettes we’ve mentioned to refocus attention.</a:t>
            </a:r>
          </a:p>
          <a:p>
            <a:r>
              <a:rPr lang="en-US" dirty="0"/>
              <a:t> </a:t>
            </a:r>
            <a:endParaRPr lang="en-GB" dirty="0"/>
          </a:p>
          <a:p>
            <a:r>
              <a:rPr lang="en-US" dirty="0"/>
              <a:t>In Sin City the sudden discordance within the </a:t>
            </a:r>
            <a:r>
              <a:rPr lang="en-US" dirty="0" err="1"/>
              <a:t>colour</a:t>
            </a:r>
            <a:r>
              <a:rPr lang="en-US" dirty="0"/>
              <a:t> palette is a reflection of graphic artist Frank Miller’s style. It also helps make certain elements “pop”.</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611354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Robert </a:t>
            </a:r>
            <a:r>
              <a:rPr lang="en-US" dirty="0" err="1"/>
              <a:t>Plutchik</a:t>
            </a:r>
            <a:r>
              <a:rPr lang="en-US" dirty="0"/>
              <a:t>, was a thought leader in the study of emotions. From this initial emotional theory </a:t>
            </a:r>
            <a:r>
              <a:rPr lang="en-US" dirty="0" err="1"/>
              <a:t>Plutchik</a:t>
            </a:r>
            <a:r>
              <a:rPr lang="en-US" dirty="0"/>
              <a:t> then developed a Wheel of Emotion. </a:t>
            </a:r>
            <a:endParaRPr lang="en-US"/>
          </a:p>
          <a:p>
            <a:r>
              <a:rPr lang="en-US" dirty="0"/>
              <a:t>designed to help the user understand the nuances of emotion and how emotions contrast with each other.</a:t>
            </a:r>
            <a:endParaRPr lang="en-GB" dirty="0"/>
          </a:p>
          <a:p>
            <a:r>
              <a:rPr lang="en-US" dirty="0"/>
              <a:t> </a:t>
            </a:r>
            <a:endParaRPr lang="en-GB" dirty="0"/>
          </a:p>
          <a:p>
            <a:r>
              <a:rPr lang="en-US" dirty="0"/>
              <a:t>used by designers to examine the complexities of emotion and to act as a “</a:t>
            </a:r>
            <a:r>
              <a:rPr lang="en-US" dirty="0" err="1"/>
              <a:t>colour</a:t>
            </a:r>
            <a:r>
              <a:rPr lang="en-US" dirty="0"/>
              <a:t> palette” for emotional design – with the idea being that blending different emotions will create different levels of emotional response and intensities of that response. </a:t>
            </a:r>
            <a:endParaRPr lang="en-GB"/>
          </a:p>
          <a:p>
            <a:r>
              <a:rPr lang="en-US" dirty="0"/>
              <a:t>The wheel is a simple, however, it focuses on the basic emotions that most designers are likely to want to elicit in their users and as such provides a useful starting point for emotional design. </a:t>
            </a:r>
            <a:endParaRPr lang="en-GB"/>
          </a:p>
          <a:p>
            <a:endParaRPr lang="en-US" dirty="0">
              <a:cs typeface="Calibri"/>
            </a:endParaRP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4065194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you're looking for a subtle way to make a scene resonate emotionally, there may be no better way than choosing a </a:t>
            </a:r>
            <a:r>
              <a:rPr lang="en-US" dirty="0" err="1"/>
              <a:t>colour</a:t>
            </a:r>
            <a:r>
              <a:rPr lang="en-US" dirty="0"/>
              <a:t> associated with the emotion you are trying to evoke. Here's how it works, as illustrated beautifully by video editor Lilly </a:t>
            </a:r>
            <a:r>
              <a:rPr lang="en-US" dirty="0" err="1"/>
              <a:t>Mtz</a:t>
            </a:r>
            <a:r>
              <a:rPr lang="en-US" dirty="0"/>
              <a:t>-Seara</a:t>
            </a:r>
          </a:p>
        </p:txBody>
      </p:sp>
      <p:sp>
        <p:nvSpPr>
          <p:cNvPr id="4" name="Slide Number Placeholder 3"/>
          <p:cNvSpPr>
            <a:spLocks noGrp="1"/>
          </p:cNvSpPr>
          <p:nvPr>
            <p:ph type="sldNum" sz="quarter" idx="5"/>
          </p:nvPr>
        </p:nvSpPr>
        <p:spPr/>
        <p:txBody>
          <a:bodyPr/>
          <a:lstStyle/>
          <a:p>
            <a:fld id="{0960C9F1-BAE9-422D-81A4-FE88CEC38B84}" type="slidenum">
              <a:rPr lang="en-GB"/>
              <a:t>‹#›</a:t>
            </a:fld>
            <a:endParaRPr lang="en-GB"/>
          </a:p>
        </p:txBody>
      </p:sp>
    </p:spTree>
    <p:extLst>
      <p:ext uri="{BB962C8B-B14F-4D97-AF65-F5344CB8AC3E}">
        <p14:creationId xmlns:p14="http://schemas.microsoft.com/office/powerpoint/2010/main" val="3127149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12/6/2019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4001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12/6/2019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8316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12/6/2019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9563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5421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30139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7341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9819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12/6/2019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95036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12/6/2019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1499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5458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12/6/2019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599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12/6/2019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3252381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0ZZgiSUyPDY?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gif"/></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gif"/></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gif"/></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gif"/></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gif"/></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player.vimeo.com/video/169046276?app_id=122963"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aXgFcNUWqX0?feature=oembed" TargetMode="External"/><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9FDEFE0-1A9A-4387-95B3-3EBCCC112402}"/>
              </a:ext>
            </a:extLst>
          </p:cNvPr>
          <p:cNvPicPr>
            <a:picLocks noChangeAspect="1"/>
          </p:cNvPicPr>
          <p:nvPr/>
        </p:nvPicPr>
        <p:blipFill rotWithShape="1">
          <a:blip r:embed="rId2"/>
          <a:srcRect t="2409" r="-2" b="1319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99510" y="2324906"/>
            <a:ext cx="3412067" cy="1588698"/>
          </a:xfrm>
        </p:spPr>
        <p:txBody>
          <a:bodyPr>
            <a:normAutofit/>
          </a:bodyPr>
          <a:lstStyle/>
          <a:p>
            <a:r>
              <a:rPr lang="en-GB" dirty="0">
                <a:solidFill>
                  <a:schemeClr val="tx1"/>
                </a:solidFill>
                <a:cs typeface="Calibri Light"/>
              </a:rPr>
              <a:t>Colour Theory </a:t>
            </a:r>
            <a:endParaRPr lang="en-GB" dirty="0">
              <a:solidFill>
                <a:schemeClr val="tx1"/>
              </a:solidFill>
            </a:endParaRPr>
          </a:p>
        </p:txBody>
      </p:sp>
      <p:sp>
        <p:nvSpPr>
          <p:cNvPr id="3" name="Subtitle 2"/>
          <p:cNvSpPr>
            <a:spLocks noGrp="1"/>
          </p:cNvSpPr>
          <p:nvPr>
            <p:ph type="subTitle" idx="1"/>
          </p:nvPr>
        </p:nvSpPr>
        <p:spPr>
          <a:xfrm>
            <a:off x="899510" y="3945249"/>
            <a:ext cx="3412067" cy="738820"/>
          </a:xfrm>
        </p:spPr>
        <p:txBody>
          <a:bodyPr>
            <a:normAutofit/>
          </a:bodyPr>
          <a:lstStyle/>
          <a:p>
            <a:r>
              <a:rPr lang="en-GB" dirty="0"/>
              <a:t>Colour in film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32D32-636C-4453-9CA8-C846C8EEC0C7}"/>
              </a:ext>
            </a:extLst>
          </p:cNvPr>
          <p:cNvSpPr>
            <a:spLocks noGrp="1"/>
          </p:cNvSpPr>
          <p:nvPr>
            <p:ph type="title"/>
          </p:nvPr>
        </p:nvSpPr>
        <p:spPr/>
        <p:txBody>
          <a:bodyPr>
            <a:normAutofit/>
          </a:bodyPr>
          <a:lstStyle/>
          <a:p>
            <a:r>
              <a:rPr lang="en-US" dirty="0" err="1"/>
              <a:t>Colour</a:t>
            </a:r>
            <a:r>
              <a:rPr lang="en-US" dirty="0"/>
              <a:t> palettes</a:t>
            </a:r>
          </a:p>
        </p:txBody>
      </p:sp>
      <p:sp>
        <p:nvSpPr>
          <p:cNvPr id="3" name="Content Placeholder 2">
            <a:extLst>
              <a:ext uri="{FF2B5EF4-FFF2-40B4-BE49-F238E27FC236}">
                <a16:creationId xmlns:a16="http://schemas.microsoft.com/office/drawing/2014/main" id="{B1443CF5-8101-4452-B946-7EEFE871AE69}"/>
              </a:ext>
            </a:extLst>
          </p:cNvPr>
          <p:cNvSpPr>
            <a:spLocks noGrp="1"/>
          </p:cNvSpPr>
          <p:nvPr>
            <p:ph idx="1"/>
          </p:nvPr>
        </p:nvSpPr>
        <p:spPr>
          <a:xfrm>
            <a:off x="518988" y="2045395"/>
            <a:ext cx="11029615" cy="774745"/>
          </a:xfrm>
        </p:spPr>
        <p:txBody>
          <a:bodyPr vert="horz" lIns="91440" tIns="45720" rIns="91440" bIns="45720" rtlCol="0" anchor="ctr">
            <a:noAutofit/>
          </a:bodyPr>
          <a:lstStyle/>
          <a:p>
            <a:pPr marL="0" indent="0">
              <a:buNone/>
            </a:pPr>
            <a:r>
              <a:rPr lang="en-US" sz="2200" dirty="0"/>
              <a:t>Make your film </a:t>
            </a:r>
            <a:r>
              <a:rPr lang="en-US" sz="2200" dirty="0" err="1"/>
              <a:t>colour</a:t>
            </a:r>
            <a:r>
              <a:rPr lang="en-US" sz="2200" dirty="0"/>
              <a:t> palette part of the storytelling process</a:t>
            </a:r>
          </a:p>
          <a:p>
            <a:pPr marL="305435" indent="-305435"/>
            <a:endParaRPr lang="en-US" dirty="0"/>
          </a:p>
        </p:txBody>
      </p:sp>
      <p:pic>
        <p:nvPicPr>
          <p:cNvPr id="4" name="Picture 4" descr="A picture containing person, sitting, front, looking&#10;&#10;Description generated with very high confidence">
            <a:extLst>
              <a:ext uri="{FF2B5EF4-FFF2-40B4-BE49-F238E27FC236}">
                <a16:creationId xmlns:a16="http://schemas.microsoft.com/office/drawing/2014/main" id="{DC4CB67B-4E8E-416C-9242-A57FA01AB856}"/>
              </a:ext>
            </a:extLst>
          </p:cNvPr>
          <p:cNvPicPr>
            <a:picLocks noChangeAspect="1"/>
          </p:cNvPicPr>
          <p:nvPr/>
        </p:nvPicPr>
        <p:blipFill>
          <a:blip r:embed="rId3"/>
          <a:stretch>
            <a:fillRect/>
          </a:stretch>
        </p:blipFill>
        <p:spPr>
          <a:xfrm>
            <a:off x="358590" y="2577014"/>
            <a:ext cx="11465854" cy="2790348"/>
          </a:xfrm>
          <a:prstGeom prst="rect">
            <a:avLst/>
          </a:prstGeom>
        </p:spPr>
      </p:pic>
      <p:sp>
        <p:nvSpPr>
          <p:cNvPr id="6" name="TextBox 5">
            <a:extLst>
              <a:ext uri="{FF2B5EF4-FFF2-40B4-BE49-F238E27FC236}">
                <a16:creationId xmlns:a16="http://schemas.microsoft.com/office/drawing/2014/main" id="{DA823C2D-0D22-4430-A938-4904F9B4748E}"/>
              </a:ext>
            </a:extLst>
          </p:cNvPr>
          <p:cNvSpPr txBox="1"/>
          <p:nvPr/>
        </p:nvSpPr>
        <p:spPr>
          <a:xfrm>
            <a:off x="595605" y="5688563"/>
            <a:ext cx="108375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t>"It’s easier to make color look good, but harder to make it service the story."</a:t>
            </a:r>
            <a:r>
              <a:rPr lang="en-US" dirty="0"/>
              <a:t> - Roger Deakins </a:t>
            </a:r>
            <a:endParaRPr lang="en-US"/>
          </a:p>
          <a:p>
            <a:pPr algn="l"/>
            <a:endParaRPr lang="en-US" dirty="0"/>
          </a:p>
        </p:txBody>
      </p:sp>
    </p:spTree>
    <p:extLst>
      <p:ext uri="{BB962C8B-B14F-4D97-AF65-F5344CB8AC3E}">
        <p14:creationId xmlns:p14="http://schemas.microsoft.com/office/powerpoint/2010/main" val="1530261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D141A-543A-43C8-9822-9DE65B678B08}"/>
              </a:ext>
            </a:extLst>
          </p:cNvPr>
          <p:cNvSpPr>
            <a:spLocks noGrp="1"/>
          </p:cNvSpPr>
          <p:nvPr>
            <p:ph type="title"/>
          </p:nvPr>
        </p:nvSpPr>
        <p:spPr/>
        <p:txBody>
          <a:bodyPr/>
          <a:lstStyle/>
          <a:p>
            <a:r>
              <a:rPr lang="en-US" dirty="0"/>
              <a:t>Film </a:t>
            </a:r>
            <a:r>
              <a:rPr lang="en-US" dirty="0" err="1"/>
              <a:t>colour</a:t>
            </a:r>
            <a:r>
              <a:rPr lang="en-US" dirty="0"/>
              <a:t> theory</a:t>
            </a:r>
          </a:p>
        </p:txBody>
      </p:sp>
      <p:sp>
        <p:nvSpPr>
          <p:cNvPr id="3" name="Content Placeholder 2">
            <a:extLst>
              <a:ext uri="{FF2B5EF4-FFF2-40B4-BE49-F238E27FC236}">
                <a16:creationId xmlns:a16="http://schemas.microsoft.com/office/drawing/2014/main" id="{4335B083-6099-4DE7-9261-8A9A4A3DE45A}"/>
              </a:ext>
            </a:extLst>
          </p:cNvPr>
          <p:cNvSpPr>
            <a:spLocks noGrp="1"/>
          </p:cNvSpPr>
          <p:nvPr>
            <p:ph idx="1"/>
          </p:nvPr>
        </p:nvSpPr>
        <p:spPr>
          <a:xfrm>
            <a:off x="581192" y="2340864"/>
            <a:ext cx="10947652" cy="3526910"/>
          </a:xfrm>
        </p:spPr>
        <p:txBody>
          <a:bodyPr>
            <a:normAutofit/>
          </a:bodyPr>
          <a:lstStyle/>
          <a:p>
            <a:pPr marL="0" indent="0">
              <a:buNone/>
            </a:pPr>
            <a:r>
              <a:rPr lang="en-US" sz="1600" b="1" dirty="0">
                <a:ea typeface="+mn-lt"/>
                <a:cs typeface="+mn-lt"/>
              </a:rPr>
              <a:t>Definition</a:t>
            </a:r>
          </a:p>
          <a:p>
            <a:pPr marL="0" indent="0">
              <a:buNone/>
            </a:pPr>
            <a:r>
              <a:rPr lang="en-US" sz="1600" dirty="0">
                <a:ea typeface="+mn-lt"/>
                <a:cs typeface="+mn-lt"/>
              </a:rPr>
              <a:t>A theory that states that certain colors in film illicit certain emotions from the audience. Manipulation of these colors can be used to guide the audience toward the intent of the author, juxtaposed against one another to send a message, or subverted to create dramatic irony. </a:t>
            </a:r>
            <a:endParaRPr lang="en-US" sz="1600"/>
          </a:p>
          <a:p>
            <a:pPr marL="305435" indent="-305435"/>
            <a:endParaRPr lang="en-US"/>
          </a:p>
        </p:txBody>
      </p:sp>
    </p:spTree>
    <p:extLst>
      <p:ext uri="{BB962C8B-B14F-4D97-AF65-F5344CB8AC3E}">
        <p14:creationId xmlns:p14="http://schemas.microsoft.com/office/powerpoint/2010/main" val="3373632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6">
            <a:hlinkClick r:id="" action="ppaction://media"/>
            <a:extLst>
              <a:ext uri="{FF2B5EF4-FFF2-40B4-BE49-F238E27FC236}">
                <a16:creationId xmlns:a16="http://schemas.microsoft.com/office/drawing/2014/main" id="{C9D4E5DF-4C46-42FB-AF8F-B787943EB255}"/>
              </a:ext>
            </a:extLst>
          </p:cNvPr>
          <p:cNvPicPr>
            <a:picLocks noRot="1" noChangeAspect="1"/>
          </p:cNvPicPr>
          <p:nvPr>
            <a:videoFile r:link="rId1"/>
          </p:nvPr>
        </p:nvPicPr>
        <p:blipFill>
          <a:blip r:embed="rId3"/>
          <a:stretch>
            <a:fillRect/>
          </a:stretch>
        </p:blipFill>
        <p:spPr>
          <a:xfrm>
            <a:off x="311020" y="-18465"/>
            <a:ext cx="11632162" cy="6863829"/>
          </a:xfrm>
          <a:prstGeom prst="rect">
            <a:avLst/>
          </a:prstGeom>
        </p:spPr>
      </p:pic>
    </p:spTree>
    <p:extLst>
      <p:ext uri="{BB962C8B-B14F-4D97-AF65-F5344CB8AC3E}">
        <p14:creationId xmlns:p14="http://schemas.microsoft.com/office/powerpoint/2010/main" val="277881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close up of graphics&#10;&#10;Description generated with high confidence">
            <a:extLst>
              <a:ext uri="{FF2B5EF4-FFF2-40B4-BE49-F238E27FC236}">
                <a16:creationId xmlns:a16="http://schemas.microsoft.com/office/drawing/2014/main" id="{708BF9B6-8C2E-421F-B491-4F7885A99A73}"/>
              </a:ext>
            </a:extLst>
          </p:cNvPr>
          <p:cNvPicPr>
            <a:picLocks noChangeAspect="1"/>
          </p:cNvPicPr>
          <p:nvPr/>
        </p:nvPicPr>
        <p:blipFill rotWithShape="1">
          <a:blip r:embed="rId2"/>
          <a:srcRect l="7033" t="8457" r="4945" b="9091"/>
          <a:stretch/>
        </p:blipFill>
        <p:spPr>
          <a:xfrm>
            <a:off x="303638" y="1551115"/>
            <a:ext cx="7685119" cy="3752870"/>
          </a:xfrm>
          <a:prstGeom prst="rect">
            <a:avLst/>
          </a:prstGeom>
        </p:spPr>
      </p:pic>
      <p:sp>
        <p:nvSpPr>
          <p:cNvPr id="25" name="Rectangle 24">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DAB181-D66E-456B-8C27-96474E61FF3A}"/>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a:solidFill>
                  <a:srgbClr val="FFFFFF"/>
                </a:solidFill>
              </a:rPr>
              <a:t>Colour theory Basics</a:t>
            </a:r>
          </a:p>
        </p:txBody>
      </p:sp>
    </p:spTree>
    <p:extLst>
      <p:ext uri="{BB962C8B-B14F-4D97-AF65-F5344CB8AC3E}">
        <p14:creationId xmlns:p14="http://schemas.microsoft.com/office/powerpoint/2010/main" val="3823764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729C-B23A-4BAC-A82B-8606100AD164}"/>
              </a:ext>
            </a:extLst>
          </p:cNvPr>
          <p:cNvSpPr>
            <a:spLocks noGrp="1"/>
          </p:cNvSpPr>
          <p:nvPr>
            <p:ph type="title"/>
          </p:nvPr>
        </p:nvSpPr>
        <p:spPr/>
        <p:txBody>
          <a:bodyPr/>
          <a:lstStyle/>
          <a:p>
            <a:r>
              <a:rPr lang="en-GB" dirty="0"/>
              <a:t>What goes into colour</a:t>
            </a:r>
          </a:p>
        </p:txBody>
      </p:sp>
      <p:pic>
        <p:nvPicPr>
          <p:cNvPr id="4" name="Picture 4" descr="A close up of a logo&#10;&#10;Description generated with very high confidence">
            <a:extLst>
              <a:ext uri="{FF2B5EF4-FFF2-40B4-BE49-F238E27FC236}">
                <a16:creationId xmlns:a16="http://schemas.microsoft.com/office/drawing/2014/main" id="{AC770C25-6B36-49E9-BE3D-08013C7E9B67}"/>
              </a:ext>
            </a:extLst>
          </p:cNvPr>
          <p:cNvPicPr>
            <a:picLocks noGrp="1" noChangeAspect="1"/>
          </p:cNvPicPr>
          <p:nvPr>
            <p:ph idx="1"/>
          </p:nvPr>
        </p:nvPicPr>
        <p:blipFill>
          <a:blip r:embed="rId3"/>
          <a:stretch>
            <a:fillRect/>
          </a:stretch>
        </p:blipFill>
        <p:spPr>
          <a:xfrm>
            <a:off x="581026" y="2737220"/>
            <a:ext cx="3372907" cy="3570607"/>
          </a:xfrm>
        </p:spPr>
      </p:pic>
      <p:pic>
        <p:nvPicPr>
          <p:cNvPr id="6" name="Picture 6">
            <a:extLst>
              <a:ext uri="{FF2B5EF4-FFF2-40B4-BE49-F238E27FC236}">
                <a16:creationId xmlns:a16="http://schemas.microsoft.com/office/drawing/2014/main" id="{3B4E4DE8-464C-49A4-B652-160303BF6843}"/>
              </a:ext>
            </a:extLst>
          </p:cNvPr>
          <p:cNvPicPr>
            <a:picLocks noChangeAspect="1"/>
          </p:cNvPicPr>
          <p:nvPr/>
        </p:nvPicPr>
        <p:blipFill>
          <a:blip r:embed="rId4"/>
          <a:stretch>
            <a:fillRect/>
          </a:stretch>
        </p:blipFill>
        <p:spPr>
          <a:xfrm>
            <a:off x="4165600" y="2787570"/>
            <a:ext cx="3801532" cy="3145526"/>
          </a:xfrm>
          <a:prstGeom prst="rect">
            <a:avLst/>
          </a:prstGeom>
        </p:spPr>
      </p:pic>
      <p:pic>
        <p:nvPicPr>
          <p:cNvPr id="8" name="Picture 8" descr="A picture containing building, cabinet&#10;&#10;Description generated with very high confidence">
            <a:extLst>
              <a:ext uri="{FF2B5EF4-FFF2-40B4-BE49-F238E27FC236}">
                <a16:creationId xmlns:a16="http://schemas.microsoft.com/office/drawing/2014/main" id="{5B346E15-6801-4694-85A7-39403C8E956D}"/>
              </a:ext>
            </a:extLst>
          </p:cNvPr>
          <p:cNvPicPr>
            <a:picLocks noChangeAspect="1"/>
          </p:cNvPicPr>
          <p:nvPr/>
        </p:nvPicPr>
        <p:blipFill>
          <a:blip r:embed="rId5"/>
          <a:stretch>
            <a:fillRect/>
          </a:stretch>
        </p:blipFill>
        <p:spPr>
          <a:xfrm>
            <a:off x="8415867" y="2735786"/>
            <a:ext cx="3251200" cy="3266028"/>
          </a:xfrm>
          <a:prstGeom prst="rect">
            <a:avLst/>
          </a:prstGeom>
        </p:spPr>
      </p:pic>
      <p:sp>
        <p:nvSpPr>
          <p:cNvPr id="10" name="TextBox 9">
            <a:extLst>
              <a:ext uri="{FF2B5EF4-FFF2-40B4-BE49-F238E27FC236}">
                <a16:creationId xmlns:a16="http://schemas.microsoft.com/office/drawing/2014/main" id="{B15AEF2A-0AFE-4E4E-B628-250B2D1C0D07}"/>
              </a:ext>
            </a:extLst>
          </p:cNvPr>
          <p:cNvSpPr txBox="1"/>
          <p:nvPr/>
        </p:nvSpPr>
        <p:spPr>
          <a:xfrm>
            <a:off x="1863012" y="2111829"/>
            <a:ext cx="81487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t>Hue</a:t>
            </a:r>
          </a:p>
        </p:txBody>
      </p:sp>
      <p:sp>
        <p:nvSpPr>
          <p:cNvPr id="11" name="TextBox 10">
            <a:extLst>
              <a:ext uri="{FF2B5EF4-FFF2-40B4-BE49-F238E27FC236}">
                <a16:creationId xmlns:a16="http://schemas.microsoft.com/office/drawing/2014/main" id="{B854F417-F45E-419B-9051-82305CB2B107}"/>
              </a:ext>
            </a:extLst>
          </p:cNvPr>
          <p:cNvSpPr txBox="1"/>
          <p:nvPr/>
        </p:nvSpPr>
        <p:spPr>
          <a:xfrm>
            <a:off x="5310479" y="2114744"/>
            <a:ext cx="15146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t>Saturation</a:t>
            </a:r>
          </a:p>
        </p:txBody>
      </p:sp>
      <p:sp>
        <p:nvSpPr>
          <p:cNvPr id="12" name="TextBox 11">
            <a:extLst>
              <a:ext uri="{FF2B5EF4-FFF2-40B4-BE49-F238E27FC236}">
                <a16:creationId xmlns:a16="http://schemas.microsoft.com/office/drawing/2014/main" id="{62990316-3599-4DB1-AEE8-D4E456B2E67D}"/>
              </a:ext>
            </a:extLst>
          </p:cNvPr>
          <p:cNvSpPr txBox="1"/>
          <p:nvPr/>
        </p:nvSpPr>
        <p:spPr>
          <a:xfrm>
            <a:off x="9566599" y="2016579"/>
            <a:ext cx="95483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t>Value</a:t>
            </a:r>
          </a:p>
        </p:txBody>
      </p:sp>
    </p:spTree>
    <p:extLst>
      <p:ext uri="{BB962C8B-B14F-4D97-AF65-F5344CB8AC3E}">
        <p14:creationId xmlns:p14="http://schemas.microsoft.com/office/powerpoint/2010/main" val="3074514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474B635-89F8-4E04-826F-BC694F791126}"/>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2800" dirty="0">
                <a:solidFill>
                  <a:schemeClr val="tx1"/>
                </a:solidFill>
              </a:rPr>
              <a:t>Monochromatic</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wearing a hat and sunglasses posing for the camera&#10;&#10;Description generated with very high confidence">
            <a:extLst>
              <a:ext uri="{FF2B5EF4-FFF2-40B4-BE49-F238E27FC236}">
                <a16:creationId xmlns:a16="http://schemas.microsoft.com/office/drawing/2014/main" id="{AC2356E3-130E-4DEA-A0D1-0DB961A10D4C}"/>
              </a:ext>
            </a:extLst>
          </p:cNvPr>
          <p:cNvPicPr>
            <a:picLocks noChangeAspect="1"/>
          </p:cNvPicPr>
          <p:nvPr/>
        </p:nvPicPr>
        <p:blipFill rotWithShape="1">
          <a:blip r:embed="rId3"/>
          <a:srcRect l="20515" r="13263" b="-1"/>
          <a:stretch/>
        </p:blipFill>
        <p:spPr>
          <a:xfrm>
            <a:off x="4654295" y="10"/>
            <a:ext cx="7537705" cy="6857990"/>
          </a:xfrm>
          <a:prstGeom prst="rect">
            <a:avLst/>
          </a:prstGeom>
        </p:spPr>
      </p:pic>
    </p:spTree>
    <p:extLst>
      <p:ext uri="{BB962C8B-B14F-4D97-AF65-F5344CB8AC3E}">
        <p14:creationId xmlns:p14="http://schemas.microsoft.com/office/powerpoint/2010/main" val="25672571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B1D31D5-803B-4881-A00E-B4CFD690FF57}"/>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2800" dirty="0">
                <a:solidFill>
                  <a:schemeClr val="tx1"/>
                </a:solidFill>
              </a:rPr>
              <a:t>Complementary</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standing next to a body of water&#10;&#10;Description generated with high confidence">
            <a:extLst>
              <a:ext uri="{FF2B5EF4-FFF2-40B4-BE49-F238E27FC236}">
                <a16:creationId xmlns:a16="http://schemas.microsoft.com/office/drawing/2014/main" id="{16297CA1-5996-4111-8886-ACEFE3106462}"/>
              </a:ext>
            </a:extLst>
          </p:cNvPr>
          <p:cNvPicPr>
            <a:picLocks noGrp="1" noChangeAspect="1"/>
          </p:cNvPicPr>
          <p:nvPr>
            <p:ph idx="1"/>
          </p:nvPr>
        </p:nvPicPr>
        <p:blipFill rotWithShape="1">
          <a:blip r:embed="rId3"/>
          <a:srcRect l="13730" r="23347" b="1"/>
          <a:stretch/>
        </p:blipFill>
        <p:spPr>
          <a:xfrm>
            <a:off x="4600507" y="-53778"/>
            <a:ext cx="7537705" cy="6857990"/>
          </a:xfrm>
          <a:prstGeom prst="rect">
            <a:avLst/>
          </a:prstGeom>
        </p:spPr>
      </p:pic>
      <p:pic>
        <p:nvPicPr>
          <p:cNvPr id="3" name="Picture 4" descr="A picture containing drawing&#10;&#10;Description generated with very high confidence">
            <a:extLst>
              <a:ext uri="{FF2B5EF4-FFF2-40B4-BE49-F238E27FC236}">
                <a16:creationId xmlns:a16="http://schemas.microsoft.com/office/drawing/2014/main" id="{C8C5F9EE-F82D-46B9-8016-25D03347717D}"/>
              </a:ext>
            </a:extLst>
          </p:cNvPr>
          <p:cNvPicPr>
            <a:picLocks noChangeAspect="1"/>
          </p:cNvPicPr>
          <p:nvPr/>
        </p:nvPicPr>
        <p:blipFill>
          <a:blip r:embed="rId4"/>
          <a:stretch>
            <a:fillRect/>
          </a:stretch>
        </p:blipFill>
        <p:spPr>
          <a:xfrm>
            <a:off x="1337690" y="3895315"/>
            <a:ext cx="1714500" cy="1714500"/>
          </a:xfrm>
          <a:prstGeom prst="rect">
            <a:avLst/>
          </a:prstGeom>
        </p:spPr>
      </p:pic>
    </p:spTree>
    <p:extLst>
      <p:ext uri="{BB962C8B-B14F-4D97-AF65-F5344CB8AC3E}">
        <p14:creationId xmlns:p14="http://schemas.microsoft.com/office/powerpoint/2010/main" val="106945953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200" dirty="0">
                <a:solidFill>
                  <a:schemeClr val="tx1"/>
                </a:solidFill>
              </a:rPr>
              <a:t>Analogous</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standing in front of a mirror posing for the camera&#10;&#10;Description generated with very high confidence">
            <a:extLst>
              <a:ext uri="{FF2B5EF4-FFF2-40B4-BE49-F238E27FC236}">
                <a16:creationId xmlns:a16="http://schemas.microsoft.com/office/drawing/2014/main" id="{89B12E5C-BE2B-4780-9626-50D8C66B438E}"/>
              </a:ext>
            </a:extLst>
          </p:cNvPr>
          <p:cNvPicPr>
            <a:picLocks noGrp="1" noChangeAspect="1"/>
          </p:cNvPicPr>
          <p:nvPr>
            <p:ph idx="1"/>
          </p:nvPr>
        </p:nvPicPr>
        <p:blipFill rotWithShape="1">
          <a:blip r:embed="rId3"/>
          <a:srcRect l="15067" r="11566" b="-1"/>
          <a:stretch/>
        </p:blipFill>
        <p:spPr>
          <a:xfrm>
            <a:off x="4654295" y="10"/>
            <a:ext cx="7537705" cy="6857990"/>
          </a:xfrm>
          <a:prstGeom prst="rect">
            <a:avLst/>
          </a:prstGeom>
        </p:spPr>
      </p:pic>
      <p:pic>
        <p:nvPicPr>
          <p:cNvPr id="3" name="Picture 4" descr="A picture containing device, drawing&#10;&#10;Description generated with very high confidence">
            <a:extLst>
              <a:ext uri="{FF2B5EF4-FFF2-40B4-BE49-F238E27FC236}">
                <a16:creationId xmlns:a16="http://schemas.microsoft.com/office/drawing/2014/main" id="{449E1512-C289-4DD0-BD97-04480F8E6AAB}"/>
              </a:ext>
            </a:extLst>
          </p:cNvPr>
          <p:cNvPicPr>
            <a:picLocks noChangeAspect="1"/>
          </p:cNvPicPr>
          <p:nvPr/>
        </p:nvPicPr>
        <p:blipFill>
          <a:blip r:embed="rId4"/>
          <a:stretch>
            <a:fillRect/>
          </a:stretch>
        </p:blipFill>
        <p:spPr>
          <a:xfrm>
            <a:off x="1335617" y="3782483"/>
            <a:ext cx="1714500" cy="1714500"/>
          </a:xfrm>
          <a:prstGeom prst="rect">
            <a:avLst/>
          </a:prstGeom>
        </p:spPr>
      </p:pic>
    </p:spTree>
    <p:extLst>
      <p:ext uri="{BB962C8B-B14F-4D97-AF65-F5344CB8AC3E}">
        <p14:creationId xmlns:p14="http://schemas.microsoft.com/office/powerpoint/2010/main" val="303503910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6" name="Rectangle 35">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Triadic</a:t>
            </a:r>
          </a:p>
        </p:txBody>
      </p:sp>
      <p:sp>
        <p:nvSpPr>
          <p:cNvPr id="38" name="Rectangle 37">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6" descr="A group of people sitting around a car&#10;&#10;Description generated with high confidence">
            <a:extLst>
              <a:ext uri="{FF2B5EF4-FFF2-40B4-BE49-F238E27FC236}">
                <a16:creationId xmlns:a16="http://schemas.microsoft.com/office/drawing/2014/main" id="{EC6795FE-A818-4FEB-AEDD-927937965DD0}"/>
              </a:ext>
            </a:extLst>
          </p:cNvPr>
          <p:cNvPicPr>
            <a:picLocks noGrp="1" noChangeAspect="1"/>
          </p:cNvPicPr>
          <p:nvPr>
            <p:ph idx="1"/>
          </p:nvPr>
        </p:nvPicPr>
        <p:blipFill rotWithShape="1">
          <a:blip r:embed="rId3"/>
          <a:srcRect l="22881" r="4302" b="-1"/>
          <a:stretch/>
        </p:blipFill>
        <p:spPr>
          <a:xfrm>
            <a:off x="4654295" y="10"/>
            <a:ext cx="7537705" cy="6857990"/>
          </a:xfrm>
          <a:prstGeom prst="rect">
            <a:avLst/>
          </a:prstGeom>
        </p:spPr>
      </p:pic>
      <p:pic>
        <p:nvPicPr>
          <p:cNvPr id="3" name="Picture 3" descr="A picture containing drawing&#10;&#10;Description generated with very high confidence">
            <a:extLst>
              <a:ext uri="{FF2B5EF4-FFF2-40B4-BE49-F238E27FC236}">
                <a16:creationId xmlns:a16="http://schemas.microsoft.com/office/drawing/2014/main" id="{6CCF22DD-1755-46BB-991E-827457B91AA3}"/>
              </a:ext>
            </a:extLst>
          </p:cNvPr>
          <p:cNvPicPr>
            <a:picLocks noChangeAspect="1"/>
          </p:cNvPicPr>
          <p:nvPr/>
        </p:nvPicPr>
        <p:blipFill>
          <a:blip r:embed="rId4"/>
          <a:stretch>
            <a:fillRect/>
          </a:stretch>
        </p:blipFill>
        <p:spPr>
          <a:xfrm>
            <a:off x="1437217" y="3901017"/>
            <a:ext cx="1714500" cy="1714500"/>
          </a:xfrm>
          <a:prstGeom prst="rect">
            <a:avLst/>
          </a:prstGeom>
        </p:spPr>
      </p:pic>
    </p:spTree>
    <p:extLst>
      <p:ext uri="{BB962C8B-B14F-4D97-AF65-F5344CB8AC3E}">
        <p14:creationId xmlns:p14="http://schemas.microsoft.com/office/powerpoint/2010/main" val="203553711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6" name="Rectangle 35">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81624"/>
            <a:ext cx="3717421" cy="3762066"/>
          </a:xfrm>
        </p:spPr>
        <p:txBody>
          <a:bodyPr vert="horz" lIns="91440" tIns="45720" rIns="91440" bIns="45720" rtlCol="0" anchor="ctr">
            <a:normAutofit/>
          </a:bodyPr>
          <a:lstStyle/>
          <a:p>
            <a:r>
              <a:rPr lang="en-US" sz="3200">
                <a:solidFill>
                  <a:schemeClr val="tx1"/>
                </a:solidFill>
              </a:rPr>
              <a:t>Split complimentary</a:t>
            </a:r>
          </a:p>
        </p:txBody>
      </p:sp>
      <p:sp>
        <p:nvSpPr>
          <p:cNvPr id="38" name="Rectangle 37">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6" descr="A picture containing building, person, man, holding&#10;&#10;Description generated with very high confidence">
            <a:extLst>
              <a:ext uri="{FF2B5EF4-FFF2-40B4-BE49-F238E27FC236}">
                <a16:creationId xmlns:a16="http://schemas.microsoft.com/office/drawing/2014/main" id="{40CFDF69-94F1-42F3-9C49-0E7B3A7F70A9}"/>
              </a:ext>
            </a:extLst>
          </p:cNvPr>
          <p:cNvPicPr>
            <a:picLocks noGrp="1" noChangeAspect="1"/>
          </p:cNvPicPr>
          <p:nvPr>
            <p:ph idx="1"/>
          </p:nvPr>
        </p:nvPicPr>
        <p:blipFill>
          <a:blip r:embed="rId3"/>
          <a:stretch>
            <a:fillRect/>
          </a:stretch>
        </p:blipFill>
        <p:spPr>
          <a:xfrm>
            <a:off x="4373872" y="90723"/>
            <a:ext cx="11046326" cy="6664556"/>
          </a:xfrm>
        </p:spPr>
      </p:pic>
      <p:pic>
        <p:nvPicPr>
          <p:cNvPr id="3" name="Picture 3" descr="A picture containing drawing&#10;&#10;Description generated with very high confidence">
            <a:extLst>
              <a:ext uri="{FF2B5EF4-FFF2-40B4-BE49-F238E27FC236}">
                <a16:creationId xmlns:a16="http://schemas.microsoft.com/office/drawing/2014/main" id="{81EA666D-267A-4788-AD5D-4E39F94A71CE}"/>
              </a:ext>
            </a:extLst>
          </p:cNvPr>
          <p:cNvPicPr>
            <a:picLocks noChangeAspect="1"/>
          </p:cNvPicPr>
          <p:nvPr/>
        </p:nvPicPr>
        <p:blipFill>
          <a:blip r:embed="rId4"/>
          <a:stretch>
            <a:fillRect/>
          </a:stretch>
        </p:blipFill>
        <p:spPr>
          <a:xfrm>
            <a:off x="1335617" y="3901017"/>
            <a:ext cx="1714500" cy="1714500"/>
          </a:xfrm>
          <a:prstGeom prst="rect">
            <a:avLst/>
          </a:prstGeom>
        </p:spPr>
      </p:pic>
    </p:spTree>
    <p:extLst>
      <p:ext uri="{BB962C8B-B14F-4D97-AF65-F5344CB8AC3E}">
        <p14:creationId xmlns:p14="http://schemas.microsoft.com/office/powerpoint/2010/main" val="234795679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4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50">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3" name="Rectangle 52">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Tetradic </a:t>
            </a:r>
            <a:br>
              <a:rPr lang="en-US" sz="3600">
                <a:solidFill>
                  <a:schemeClr val="tx1"/>
                </a:solidFill>
              </a:rPr>
            </a:br>
            <a:r>
              <a:rPr lang="en-US" sz="3600">
                <a:solidFill>
                  <a:schemeClr val="tx1"/>
                </a:solidFill>
              </a:rPr>
              <a:t>Color </a:t>
            </a:r>
            <a:br>
              <a:rPr lang="en-US" sz="3600">
                <a:solidFill>
                  <a:schemeClr val="tx1"/>
                </a:solidFill>
              </a:rPr>
            </a:br>
            <a:r>
              <a:rPr lang="en-US" sz="3600">
                <a:solidFill>
                  <a:schemeClr val="tx1"/>
                </a:solidFill>
              </a:rPr>
              <a:t>Scheme</a:t>
            </a:r>
          </a:p>
        </p:txBody>
      </p:sp>
      <p:sp>
        <p:nvSpPr>
          <p:cNvPr id="55" name="Rectangle 54">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 name="Picture 10" descr="A picture containing man, colorful, front, table&#10;&#10;Description generated with very high confidence">
            <a:extLst>
              <a:ext uri="{FF2B5EF4-FFF2-40B4-BE49-F238E27FC236}">
                <a16:creationId xmlns:a16="http://schemas.microsoft.com/office/drawing/2014/main" id="{9B73103E-05F6-4501-AF12-EE0CD980B393}"/>
              </a:ext>
            </a:extLst>
          </p:cNvPr>
          <p:cNvPicPr>
            <a:picLocks noGrp="1" noChangeAspect="1"/>
          </p:cNvPicPr>
          <p:nvPr>
            <p:ph idx="1"/>
          </p:nvPr>
        </p:nvPicPr>
        <p:blipFill rotWithShape="1">
          <a:blip r:embed="rId3"/>
          <a:srcRect l="16407" r="17370" b="-1"/>
          <a:stretch/>
        </p:blipFill>
        <p:spPr>
          <a:xfrm>
            <a:off x="4654295" y="10"/>
            <a:ext cx="7537705" cy="6857990"/>
          </a:xfrm>
          <a:prstGeom prst="rect">
            <a:avLst/>
          </a:prstGeom>
        </p:spPr>
      </p:pic>
      <p:pic>
        <p:nvPicPr>
          <p:cNvPr id="3" name="Picture 3" descr="A drawing of a cartoon character&#10;&#10;Description generated with high confidence">
            <a:extLst>
              <a:ext uri="{FF2B5EF4-FFF2-40B4-BE49-F238E27FC236}">
                <a16:creationId xmlns:a16="http://schemas.microsoft.com/office/drawing/2014/main" id="{317B8873-2916-4411-B88E-495C7F2B1217}"/>
              </a:ext>
            </a:extLst>
          </p:cNvPr>
          <p:cNvPicPr>
            <a:picLocks noChangeAspect="1"/>
          </p:cNvPicPr>
          <p:nvPr/>
        </p:nvPicPr>
        <p:blipFill>
          <a:blip r:embed="rId4"/>
          <a:stretch>
            <a:fillRect/>
          </a:stretch>
        </p:blipFill>
        <p:spPr>
          <a:xfrm>
            <a:off x="1140883" y="4061883"/>
            <a:ext cx="1714500" cy="1714500"/>
          </a:xfrm>
          <a:prstGeom prst="rect">
            <a:avLst/>
          </a:prstGeom>
        </p:spPr>
      </p:pic>
    </p:spTree>
    <p:extLst>
      <p:ext uri="{BB962C8B-B14F-4D97-AF65-F5344CB8AC3E}">
        <p14:creationId xmlns:p14="http://schemas.microsoft.com/office/powerpoint/2010/main" val="317579165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200" dirty="0">
                <a:solidFill>
                  <a:schemeClr val="tx1"/>
                </a:solidFill>
              </a:rPr>
              <a:t>Discordant</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6" descr="A person standing in front of a building&#10;&#10;Description generated with very high confidence">
            <a:extLst>
              <a:ext uri="{FF2B5EF4-FFF2-40B4-BE49-F238E27FC236}">
                <a16:creationId xmlns:a16="http://schemas.microsoft.com/office/drawing/2014/main" id="{7AB5C730-DB6F-4BB6-BAA9-07B9E7978972}"/>
              </a:ext>
            </a:extLst>
          </p:cNvPr>
          <p:cNvPicPr>
            <a:picLocks noChangeAspect="1"/>
          </p:cNvPicPr>
          <p:nvPr/>
        </p:nvPicPr>
        <p:blipFill rotWithShape="1">
          <a:blip r:embed="rId3"/>
          <a:srcRect l="16086" r="89" b="-1197"/>
          <a:stretch/>
        </p:blipFill>
        <p:spPr>
          <a:xfrm>
            <a:off x="4360333" y="1589"/>
            <a:ext cx="10923386" cy="6931088"/>
          </a:xfrm>
          <a:prstGeom prst="rect">
            <a:avLst/>
          </a:prstGeom>
        </p:spPr>
      </p:pic>
    </p:spTree>
    <p:extLst>
      <p:ext uri="{BB962C8B-B14F-4D97-AF65-F5344CB8AC3E}">
        <p14:creationId xmlns:p14="http://schemas.microsoft.com/office/powerpoint/2010/main" val="33212880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85929C-5D4F-40CA-9A77-032E0E942200}"/>
              </a:ext>
            </a:extLst>
          </p:cNvPr>
          <p:cNvSpPr>
            <a:spLocks noGrp="1"/>
          </p:cNvSpPr>
          <p:nvPr>
            <p:ph type="title"/>
          </p:nvPr>
        </p:nvSpPr>
        <p:spPr>
          <a:xfrm>
            <a:off x="633232" y="635895"/>
            <a:ext cx="3591988" cy="1406434"/>
          </a:xfrm>
        </p:spPr>
        <p:txBody>
          <a:bodyPr>
            <a:normAutofit/>
          </a:bodyPr>
          <a:lstStyle/>
          <a:p>
            <a:r>
              <a:rPr lang="en-US" dirty="0" err="1"/>
              <a:t>Plutchik's</a:t>
            </a:r>
          </a:p>
          <a:p>
            <a:r>
              <a:rPr lang="en-US" sz="2400" dirty="0"/>
              <a:t>Wheel of emotion</a:t>
            </a:r>
            <a:endParaRPr lang="en-US" dirty="0"/>
          </a:p>
        </p:txBody>
      </p:sp>
      <p:sp>
        <p:nvSpPr>
          <p:cNvPr id="17" name="Rectangle 16">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 name="Picture 10" descr="A picture containing accessory, umbrella&#10;&#10;Description generated with very high confidence">
            <a:extLst>
              <a:ext uri="{FF2B5EF4-FFF2-40B4-BE49-F238E27FC236}">
                <a16:creationId xmlns:a16="http://schemas.microsoft.com/office/drawing/2014/main" id="{7F4363AF-D9F7-4999-8F48-4F4B6CDAE0C5}"/>
              </a:ext>
            </a:extLst>
          </p:cNvPr>
          <p:cNvPicPr>
            <a:picLocks noGrp="1" noChangeAspect="1"/>
          </p:cNvPicPr>
          <p:nvPr>
            <p:ph idx="1"/>
          </p:nvPr>
        </p:nvPicPr>
        <p:blipFill>
          <a:blip r:embed="rId3"/>
          <a:stretch>
            <a:fillRect/>
          </a:stretch>
        </p:blipFill>
        <p:spPr>
          <a:xfrm>
            <a:off x="5074208" y="16"/>
            <a:ext cx="6787760" cy="6741928"/>
          </a:xfrm>
        </p:spPr>
      </p:pic>
      <p:sp>
        <p:nvSpPr>
          <p:cNvPr id="13" name="TextBox 12">
            <a:extLst>
              <a:ext uri="{FF2B5EF4-FFF2-40B4-BE49-F238E27FC236}">
                <a16:creationId xmlns:a16="http://schemas.microsoft.com/office/drawing/2014/main" id="{B5C7D712-C2DD-4BB9-AAD8-6B251114F5C7}"/>
              </a:ext>
            </a:extLst>
          </p:cNvPr>
          <p:cNvSpPr txBox="1"/>
          <p:nvPr/>
        </p:nvSpPr>
        <p:spPr>
          <a:xfrm>
            <a:off x="636003" y="2181808"/>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The 8 basic emotions:</a:t>
            </a:r>
            <a:endParaRPr lang="en-US"/>
          </a:p>
          <a:p>
            <a:endParaRPr lang="en-US" dirty="0">
              <a:ea typeface="+mn-lt"/>
              <a:cs typeface="+mn-lt"/>
            </a:endParaRPr>
          </a:p>
          <a:p>
            <a:pPr marL="285750" indent="-285750">
              <a:buFont typeface="Arial"/>
              <a:buChar char="•"/>
            </a:pPr>
            <a:r>
              <a:rPr lang="en-US" dirty="0">
                <a:ea typeface="+mn-lt"/>
                <a:cs typeface="+mn-lt"/>
              </a:rPr>
              <a:t>Anger</a:t>
            </a:r>
            <a:endParaRPr lang="en-US" dirty="0"/>
          </a:p>
          <a:p>
            <a:pPr marL="285750" indent="-285750">
              <a:buFont typeface="Arial"/>
              <a:buChar char="•"/>
            </a:pPr>
            <a:r>
              <a:rPr lang="en-US" dirty="0">
                <a:ea typeface="+mn-lt"/>
                <a:cs typeface="+mn-lt"/>
              </a:rPr>
              <a:t>Disgust</a:t>
            </a:r>
            <a:endParaRPr lang="en-US" dirty="0"/>
          </a:p>
          <a:p>
            <a:pPr marL="285750" indent="-285750">
              <a:buFont typeface="Arial"/>
              <a:buChar char="•"/>
            </a:pPr>
            <a:r>
              <a:rPr lang="en-US" dirty="0">
                <a:ea typeface="+mn-lt"/>
                <a:cs typeface="+mn-lt"/>
              </a:rPr>
              <a:t>Fear</a:t>
            </a:r>
            <a:endParaRPr lang="en-US" dirty="0"/>
          </a:p>
          <a:p>
            <a:pPr marL="285750" indent="-285750">
              <a:buFont typeface="Arial"/>
              <a:buChar char="•"/>
            </a:pPr>
            <a:r>
              <a:rPr lang="en-US" dirty="0">
                <a:ea typeface="+mn-lt"/>
                <a:cs typeface="+mn-lt"/>
              </a:rPr>
              <a:t>Sadness</a:t>
            </a:r>
            <a:endParaRPr lang="en-US" dirty="0"/>
          </a:p>
          <a:p>
            <a:pPr marL="285750" indent="-285750">
              <a:buFont typeface="Arial"/>
              <a:buChar char="•"/>
            </a:pPr>
            <a:r>
              <a:rPr lang="en-US" dirty="0">
                <a:ea typeface="+mn-lt"/>
                <a:cs typeface="+mn-lt"/>
              </a:rPr>
              <a:t>Anticipation</a:t>
            </a:r>
            <a:endParaRPr lang="en-US" dirty="0"/>
          </a:p>
          <a:p>
            <a:pPr marL="285750" indent="-285750">
              <a:buFont typeface="Arial"/>
              <a:buChar char="•"/>
            </a:pPr>
            <a:r>
              <a:rPr lang="en-US" dirty="0">
                <a:ea typeface="+mn-lt"/>
                <a:cs typeface="+mn-lt"/>
              </a:rPr>
              <a:t>Joy</a:t>
            </a:r>
            <a:endParaRPr lang="en-US" dirty="0"/>
          </a:p>
          <a:p>
            <a:pPr marL="285750" indent="-285750">
              <a:buFont typeface="Arial"/>
              <a:buChar char="•"/>
            </a:pPr>
            <a:r>
              <a:rPr lang="en-US" dirty="0">
                <a:ea typeface="+mn-lt"/>
                <a:cs typeface="+mn-lt"/>
              </a:rPr>
              <a:t>Surprise</a:t>
            </a:r>
            <a:endParaRPr lang="en-US" dirty="0"/>
          </a:p>
          <a:p>
            <a:pPr marL="285750" indent="-285750">
              <a:buFont typeface="Arial"/>
              <a:buChar char="•"/>
            </a:pPr>
            <a:r>
              <a:rPr lang="en-US" dirty="0">
                <a:ea typeface="+mn-lt"/>
                <a:cs typeface="+mn-lt"/>
              </a:rPr>
              <a:t>Trust</a:t>
            </a:r>
            <a:endParaRPr lang="en-US" dirty="0"/>
          </a:p>
          <a:p>
            <a:pPr algn="l"/>
            <a:endParaRPr lang="en-US" dirty="0"/>
          </a:p>
        </p:txBody>
      </p:sp>
    </p:spTree>
    <p:extLst>
      <p:ext uri="{BB962C8B-B14F-4D97-AF65-F5344CB8AC3E}">
        <p14:creationId xmlns:p14="http://schemas.microsoft.com/office/powerpoint/2010/main" val="3427314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817A545F-7085-4132-A906-72417BA14092}"/>
              </a:ext>
            </a:extLst>
          </p:cNvPr>
          <p:cNvPicPr>
            <a:picLocks noGrp="1" noRot="1" noChangeAspect="1"/>
          </p:cNvPicPr>
          <p:nvPr>
            <p:ph idx="1"/>
            <a:videoFile r:link="rId1"/>
          </p:nvPr>
        </p:nvPicPr>
        <p:blipFill>
          <a:blip r:embed="rId3"/>
          <a:stretch>
            <a:fillRect/>
          </a:stretch>
        </p:blipFill>
        <p:spPr>
          <a:xfrm>
            <a:off x="-15550" y="173509"/>
            <a:ext cx="12207549" cy="6554753"/>
          </a:xfrm>
        </p:spPr>
      </p:pic>
    </p:spTree>
    <p:extLst>
      <p:ext uri="{BB962C8B-B14F-4D97-AF65-F5344CB8AC3E}">
        <p14:creationId xmlns:p14="http://schemas.microsoft.com/office/powerpoint/2010/main" val="3124228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554F-8D09-4F2C-84B1-C9F147911502}"/>
              </a:ext>
            </a:extLst>
          </p:cNvPr>
          <p:cNvSpPr>
            <a:spLocks noGrp="1"/>
          </p:cNvSpPr>
          <p:nvPr>
            <p:ph type="title"/>
          </p:nvPr>
        </p:nvSpPr>
        <p:spPr>
          <a:xfrm>
            <a:off x="581192" y="702156"/>
            <a:ext cx="11029616" cy="893251"/>
          </a:xfrm>
        </p:spPr>
        <p:txBody>
          <a:bodyPr/>
          <a:lstStyle/>
          <a:p>
            <a:r>
              <a:rPr lang="en-US" dirty="0" err="1"/>
              <a:t>Colour</a:t>
            </a:r>
            <a:r>
              <a:rPr lang="en-US" dirty="0"/>
              <a:t> </a:t>
            </a:r>
            <a:r>
              <a:rPr lang="en-US" dirty="0" err="1"/>
              <a:t>psycology</a:t>
            </a:r>
          </a:p>
        </p:txBody>
      </p:sp>
      <p:sp>
        <p:nvSpPr>
          <p:cNvPr id="3" name="Content Placeholder 2">
            <a:extLst>
              <a:ext uri="{FF2B5EF4-FFF2-40B4-BE49-F238E27FC236}">
                <a16:creationId xmlns:a16="http://schemas.microsoft.com/office/drawing/2014/main" id="{BB8D3E1E-1D71-4724-811A-59BB73A1F0FF}"/>
              </a:ext>
            </a:extLst>
          </p:cNvPr>
          <p:cNvSpPr>
            <a:spLocks noGrp="1"/>
          </p:cNvSpPr>
          <p:nvPr>
            <p:ph idx="1"/>
          </p:nvPr>
        </p:nvSpPr>
        <p:spPr>
          <a:xfrm>
            <a:off x="581192" y="1594415"/>
            <a:ext cx="11029615" cy="5096281"/>
          </a:xfrm>
        </p:spPr>
        <p:txBody>
          <a:bodyPr>
            <a:normAutofit fontScale="77500" lnSpcReduction="20000"/>
          </a:bodyPr>
          <a:lstStyle/>
          <a:p>
            <a:pPr marL="305435" indent="-305435"/>
            <a:r>
              <a:rPr lang="en-US" b="1" dirty="0">
                <a:ea typeface="+mn-lt"/>
                <a:cs typeface="+mn-lt"/>
              </a:rPr>
              <a:t>RED</a:t>
            </a:r>
            <a:r>
              <a:rPr lang="en-US" dirty="0">
                <a:ea typeface="+mn-lt"/>
                <a:cs typeface="+mn-lt"/>
              </a:rPr>
              <a:t> – anger, passion, rage, desire, excitement, energy, speed, strength, power, heat, love, aggression, danger, fire, blood, war, violence</a:t>
            </a:r>
            <a:endParaRPr lang="en-US" dirty="0"/>
          </a:p>
          <a:p>
            <a:pPr marL="305435" indent="-305435"/>
            <a:r>
              <a:rPr lang="en-US" b="1" dirty="0">
                <a:ea typeface="+mn-lt"/>
                <a:cs typeface="+mn-lt"/>
              </a:rPr>
              <a:t>PINK</a:t>
            </a:r>
            <a:r>
              <a:rPr lang="en-US" dirty="0">
                <a:ea typeface="+mn-lt"/>
                <a:cs typeface="+mn-lt"/>
              </a:rPr>
              <a:t> – love, innocence, healthy, happy, content, romantic, charming, playfulness, soft, delicate, feminine</a:t>
            </a:r>
            <a:endParaRPr lang="en-US" dirty="0"/>
          </a:p>
          <a:p>
            <a:pPr marL="305435" indent="-305435"/>
            <a:r>
              <a:rPr lang="en-US" b="1" dirty="0">
                <a:ea typeface="+mn-lt"/>
                <a:cs typeface="+mn-lt"/>
              </a:rPr>
              <a:t>YELLOW</a:t>
            </a:r>
            <a:r>
              <a:rPr lang="en-US" dirty="0">
                <a:ea typeface="+mn-lt"/>
                <a:cs typeface="+mn-lt"/>
              </a:rPr>
              <a:t> – wisdom, knowledge, relaxation, joy, happiness, optimism, idealism, imagination, hope, sunshine, summer, dishonesty, cowardice, betrayal, jealousy, covetousness, deceit, illness, hazard</a:t>
            </a:r>
            <a:endParaRPr lang="en-US" dirty="0"/>
          </a:p>
          <a:p>
            <a:pPr marL="305435" indent="-305435"/>
            <a:r>
              <a:rPr lang="en-US" b="1" dirty="0">
                <a:ea typeface="+mn-lt"/>
                <a:cs typeface="+mn-lt"/>
              </a:rPr>
              <a:t>ORANGE</a:t>
            </a:r>
            <a:r>
              <a:rPr lang="en-US" dirty="0">
                <a:ea typeface="+mn-lt"/>
                <a:cs typeface="+mn-lt"/>
              </a:rPr>
              <a:t> – humor, energy, balance, warmth, enthusiasm, vibrant, expansive, flamboyant</a:t>
            </a:r>
            <a:endParaRPr lang="en-US" dirty="0"/>
          </a:p>
          <a:p>
            <a:pPr marL="305435" indent="-305435"/>
            <a:r>
              <a:rPr lang="en-US" b="1" dirty="0">
                <a:ea typeface="+mn-lt"/>
                <a:cs typeface="+mn-lt"/>
              </a:rPr>
              <a:t>GREEN</a:t>
            </a:r>
            <a:r>
              <a:rPr lang="en-US" dirty="0">
                <a:ea typeface="+mn-lt"/>
                <a:cs typeface="+mn-lt"/>
              </a:rPr>
              <a:t> – healing, soothing, perseverance, tenacity, self-awareness, proud, unchanging nature, environment, healthy, good luck, renewal, youth, </a:t>
            </a:r>
            <a:r>
              <a:rPr lang="en-US" dirty="0" err="1">
                <a:ea typeface="+mn-lt"/>
                <a:cs typeface="+mn-lt"/>
              </a:rPr>
              <a:t>vigour</a:t>
            </a:r>
            <a:r>
              <a:rPr lang="en-US" dirty="0">
                <a:ea typeface="+mn-lt"/>
                <a:cs typeface="+mn-lt"/>
              </a:rPr>
              <a:t>, spring, generosity, fertility, jealousy, inexperience, envy</a:t>
            </a:r>
            <a:endParaRPr lang="en-US" dirty="0"/>
          </a:p>
          <a:p>
            <a:pPr marL="305435" indent="-305435"/>
            <a:r>
              <a:rPr lang="en-US" b="1" dirty="0">
                <a:ea typeface="+mn-lt"/>
                <a:cs typeface="+mn-lt"/>
              </a:rPr>
              <a:t>BLUE</a:t>
            </a:r>
            <a:r>
              <a:rPr lang="en-US" dirty="0">
                <a:ea typeface="+mn-lt"/>
                <a:cs typeface="+mn-lt"/>
              </a:rPr>
              <a:t> – faith, spirituality, contentment, loyalty, fulfillment peace, tranquility, calm, stability, harmony, unity, trust, truth, confidence, conservatism, security, cleanliness, order, sky, water, cold, technology, depression</a:t>
            </a:r>
            <a:endParaRPr lang="en-US" dirty="0"/>
          </a:p>
          <a:p>
            <a:pPr marL="305435" indent="-305435"/>
            <a:r>
              <a:rPr lang="en-US" b="1" dirty="0">
                <a:ea typeface="+mn-lt"/>
                <a:cs typeface="+mn-lt"/>
              </a:rPr>
              <a:t>PURPLE/VIOLET</a:t>
            </a:r>
            <a:r>
              <a:rPr lang="en-US" dirty="0">
                <a:ea typeface="+mn-lt"/>
                <a:cs typeface="+mn-lt"/>
              </a:rPr>
              <a:t> – erotic, royalty, nobility, spirituality, ceremony, mysterious, transformation, wisdom, enlightenment, cruelty, arrogance, mourning, power, sensitive, intimacy</a:t>
            </a:r>
            <a:endParaRPr lang="en-US" dirty="0"/>
          </a:p>
          <a:p>
            <a:pPr marL="305435" indent="-305435"/>
            <a:r>
              <a:rPr lang="en-US" b="1" dirty="0">
                <a:ea typeface="+mn-lt"/>
                <a:cs typeface="+mn-lt"/>
              </a:rPr>
              <a:t>BROWN</a:t>
            </a:r>
            <a:r>
              <a:rPr lang="en-US" dirty="0">
                <a:ea typeface="+mn-lt"/>
                <a:cs typeface="+mn-lt"/>
              </a:rPr>
              <a:t> – materialistic, sensation, earth, home, outdoors, reliability, comfort, endurance, stability, simplicity</a:t>
            </a:r>
            <a:endParaRPr lang="en-US" dirty="0"/>
          </a:p>
          <a:p>
            <a:pPr marL="305435" indent="-305435"/>
            <a:r>
              <a:rPr lang="en-US" b="1" dirty="0">
                <a:ea typeface="+mn-lt"/>
                <a:cs typeface="+mn-lt"/>
              </a:rPr>
              <a:t>BLACK</a:t>
            </a:r>
            <a:r>
              <a:rPr lang="en-US" dirty="0">
                <a:ea typeface="+mn-lt"/>
                <a:cs typeface="+mn-lt"/>
              </a:rPr>
              <a:t> – No, power, sexuality, sophistication, formality, elegance, wealth, mystery, fear, anonymity, unhappiness, depth, style, evil, sadness, remorse, anger</a:t>
            </a:r>
            <a:endParaRPr lang="en-US" dirty="0"/>
          </a:p>
          <a:p>
            <a:pPr marL="305435" indent="-305435"/>
            <a:r>
              <a:rPr lang="en-US" b="1" dirty="0">
                <a:ea typeface="+mn-lt"/>
                <a:cs typeface="+mn-lt"/>
              </a:rPr>
              <a:t>WHITE</a:t>
            </a:r>
            <a:r>
              <a:rPr lang="en-US" dirty="0">
                <a:ea typeface="+mn-lt"/>
                <a:cs typeface="+mn-lt"/>
              </a:rPr>
              <a:t> – Yes, protection, love, reverence, purity, simplicity, cleanliness, peace, humility, precision, innocence, youth, birth, winter, snow, good, sterility, marriage (Western cultures), death (Eastern cultures), cold, clinical, sterile</a:t>
            </a:r>
            <a:endParaRPr lang="en-US" dirty="0"/>
          </a:p>
          <a:p>
            <a:pPr marL="305435" indent="-305435"/>
            <a:r>
              <a:rPr lang="en-US" b="1" dirty="0">
                <a:ea typeface="+mn-lt"/>
                <a:cs typeface="+mn-lt"/>
              </a:rPr>
              <a:t>SILVER</a:t>
            </a:r>
            <a:r>
              <a:rPr lang="en-US" dirty="0">
                <a:ea typeface="+mn-lt"/>
                <a:cs typeface="+mn-lt"/>
              </a:rPr>
              <a:t> – riches, glamorous, distinguished, earthy, natural, sleek, elegant, high-tech</a:t>
            </a:r>
            <a:endParaRPr lang="en-US" dirty="0"/>
          </a:p>
          <a:p>
            <a:pPr marL="305435" indent="-305435"/>
            <a:r>
              <a:rPr lang="en-US" b="1" dirty="0">
                <a:ea typeface="+mn-lt"/>
                <a:cs typeface="+mn-lt"/>
              </a:rPr>
              <a:t>GOLD</a:t>
            </a:r>
            <a:r>
              <a:rPr lang="en-US" dirty="0">
                <a:ea typeface="+mn-lt"/>
                <a:cs typeface="+mn-lt"/>
              </a:rPr>
              <a:t> – precious, riches, extravagance. warm, wealth, prosperity, grandeur</a:t>
            </a:r>
            <a:endParaRPr lang="en-US" dirty="0"/>
          </a:p>
          <a:p>
            <a:pPr marL="305435" indent="-305435"/>
            <a:endParaRPr lang="en-US" dirty="0"/>
          </a:p>
        </p:txBody>
      </p:sp>
    </p:spTree>
    <p:extLst>
      <p:ext uri="{BB962C8B-B14F-4D97-AF65-F5344CB8AC3E}">
        <p14:creationId xmlns:p14="http://schemas.microsoft.com/office/powerpoint/2010/main" val="4273636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83588523-1FB6-4A67-A0ED-1F75D464346A}"/>
              </a:ext>
            </a:extLst>
          </p:cNvPr>
          <p:cNvPicPr>
            <a:picLocks noGrp="1" noRot="1" noChangeAspect="1"/>
          </p:cNvPicPr>
          <p:nvPr>
            <p:ph idx="1"/>
            <a:videoFile r:link="rId1"/>
          </p:nvPr>
        </p:nvPicPr>
        <p:blipFill>
          <a:blip r:embed="rId4"/>
          <a:stretch>
            <a:fillRect/>
          </a:stretch>
        </p:blipFill>
        <p:spPr>
          <a:xfrm>
            <a:off x="497634" y="-5328"/>
            <a:ext cx="11103426" cy="6865772"/>
          </a:xfrm>
        </p:spPr>
      </p:pic>
    </p:spTree>
    <p:extLst>
      <p:ext uri="{BB962C8B-B14F-4D97-AF65-F5344CB8AC3E}">
        <p14:creationId xmlns:p14="http://schemas.microsoft.com/office/powerpoint/2010/main" val="2163382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C6AE3-DE25-4C06-B7BE-E0F2E45909F7}"/>
              </a:ext>
            </a:extLst>
          </p:cNvPr>
          <p:cNvSpPr>
            <a:spLocks noGrp="1"/>
          </p:cNvSpPr>
          <p:nvPr>
            <p:ph type="title"/>
          </p:nvPr>
        </p:nvSpPr>
        <p:spPr/>
        <p:txBody>
          <a:bodyPr/>
          <a:lstStyle/>
          <a:p>
            <a:r>
              <a:rPr lang="en-US"/>
              <a:t>task</a:t>
            </a:r>
          </a:p>
        </p:txBody>
      </p:sp>
      <p:sp>
        <p:nvSpPr>
          <p:cNvPr id="3" name="Content Placeholder 2">
            <a:extLst>
              <a:ext uri="{FF2B5EF4-FFF2-40B4-BE49-F238E27FC236}">
                <a16:creationId xmlns:a16="http://schemas.microsoft.com/office/drawing/2014/main" id="{53D5217A-3628-4DCD-8323-DE227542DA44}"/>
              </a:ext>
            </a:extLst>
          </p:cNvPr>
          <p:cNvSpPr>
            <a:spLocks noGrp="1"/>
          </p:cNvSpPr>
          <p:nvPr>
            <p:ph idx="1"/>
          </p:nvPr>
        </p:nvSpPr>
        <p:spPr/>
        <p:txBody>
          <a:bodyPr/>
          <a:lstStyle/>
          <a:p>
            <a:pPr marL="305435" indent="-305435"/>
            <a:r>
              <a:rPr lang="en-US"/>
              <a:t>Chose at a scene from a Film or TV </a:t>
            </a:r>
            <a:r>
              <a:rPr lang="en-US" dirty="0"/>
              <a:t>show</a:t>
            </a:r>
          </a:p>
          <a:p>
            <a:pPr marL="305435" indent="-305435"/>
            <a:r>
              <a:rPr lang="en-US"/>
              <a:t>Identify the colour palette of one of the scenes</a:t>
            </a:r>
          </a:p>
          <a:p>
            <a:pPr marL="305435" indent="-305435"/>
            <a:r>
              <a:rPr lang="en-US" dirty="0"/>
              <a:t>Interpret any emotions of </a:t>
            </a:r>
            <a:r>
              <a:rPr lang="en-US" dirty="0" err="1"/>
              <a:t>colour</a:t>
            </a:r>
            <a:r>
              <a:rPr lang="en-US" dirty="0"/>
              <a:t> </a:t>
            </a:r>
            <a:r>
              <a:rPr lang="en-US"/>
              <a:t>psychology</a:t>
            </a:r>
            <a:r>
              <a:rPr lang="en-US" dirty="0"/>
              <a:t> present in the scene</a:t>
            </a:r>
          </a:p>
          <a:p>
            <a:pPr marL="305435" indent="-305435"/>
            <a:r>
              <a:rPr lang="en-US"/>
              <a:t>Present your findings to the group – 10 mins max each.</a:t>
            </a:r>
          </a:p>
          <a:p>
            <a:pPr marL="305435" indent="-305435"/>
            <a:endParaRPr lang="en-US" dirty="0"/>
          </a:p>
          <a:p>
            <a:pPr marL="305435" indent="-305435"/>
            <a:endParaRPr lang="en-US" dirty="0"/>
          </a:p>
          <a:p>
            <a:pPr marL="0" indent="0">
              <a:buNone/>
            </a:pPr>
            <a:r>
              <a:rPr lang="en-US" b="1" dirty="0"/>
              <a:t>Talk to each other – try to not chose the same film, especially not the same scene</a:t>
            </a:r>
          </a:p>
        </p:txBody>
      </p:sp>
    </p:spTree>
    <p:extLst>
      <p:ext uri="{BB962C8B-B14F-4D97-AF65-F5344CB8AC3E}">
        <p14:creationId xmlns:p14="http://schemas.microsoft.com/office/powerpoint/2010/main" val="107545704"/>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3D2441"/>
      </a:dk2>
      <a:lt2>
        <a:srgbClr val="E2E8E6"/>
      </a:lt2>
      <a:accent1>
        <a:srgbClr val="E52B61"/>
      </a:accent1>
      <a:accent2>
        <a:srgbClr val="D3199C"/>
      </a:accent2>
      <a:accent3>
        <a:srgbClr val="CE2BE5"/>
      </a:accent3>
      <a:accent4>
        <a:srgbClr val="792AD6"/>
      </a:accent4>
      <a:accent5>
        <a:srgbClr val="463EE7"/>
      </a:accent5>
      <a:accent6>
        <a:srgbClr val="195ED3"/>
      </a:accent6>
      <a:hlink>
        <a:srgbClr val="7C66CC"/>
      </a:hlink>
      <a:folHlink>
        <a:srgbClr val="7F7F7F"/>
      </a:folHlink>
    </a:clrScheme>
    <a:fontScheme name="Dividend">
      <a:majorFont>
        <a:latin typeface="Bahnschrif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News Gothic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12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DividendVTI</vt:lpstr>
      <vt:lpstr>Colour Theory </vt:lpstr>
      <vt:lpstr>Colour palettes</vt:lpstr>
      <vt:lpstr>Film colour theory</vt:lpstr>
      <vt:lpstr>PowerPoint Presentation</vt:lpstr>
      <vt:lpstr>Colour theory Basics</vt:lpstr>
      <vt:lpstr>What goes into colour</vt:lpstr>
      <vt:lpstr>Monochromatic</vt:lpstr>
      <vt:lpstr>Complementary</vt:lpstr>
      <vt:lpstr>Analogous</vt:lpstr>
      <vt:lpstr>Triadic</vt:lpstr>
      <vt:lpstr>Split complimentary</vt:lpstr>
      <vt:lpstr>Tetradic  Color  Scheme</vt:lpstr>
      <vt:lpstr>Discordant</vt:lpstr>
      <vt:lpstr>Plutchik's Wheel of emotion</vt:lpstr>
      <vt:lpstr>PowerPoint Presentation</vt:lpstr>
      <vt:lpstr>Colour psycology</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Colour Theory</dc:title>
  <dc:creator/>
  <cp:lastModifiedBy/>
  <cp:revision>439</cp:revision>
  <dcterms:created xsi:type="dcterms:W3CDTF">2019-12-04T16:44:08Z</dcterms:created>
  <dcterms:modified xsi:type="dcterms:W3CDTF">2019-12-06T11:09:07Z</dcterms:modified>
</cp:coreProperties>
</file>