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7" r:id="rId1"/>
  </p:sldMasterIdLst>
  <p:notesMasterIdLst>
    <p:notesMasterId r:id="rId14"/>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3686" autoAdjust="0"/>
  </p:normalViewPr>
  <p:slideViewPr>
    <p:cSldViewPr snapToGrid="0">
      <p:cViewPr varScale="1">
        <p:scale>
          <a:sx n="65" d="100"/>
          <a:sy n="65" d="100"/>
        </p:scale>
        <p:origin x="7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1D366D-9A8C-4559-9150-4AE35E1F137E}" type="datetimeFigureOut">
              <a:rPr lang="en-GB" smtClean="0"/>
              <a:t>21/10/2020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E84B79-56B6-41C3-9CD3-A41D911E95A5}" type="slidenum">
              <a:rPr lang="en-GB" smtClean="0"/>
              <a:t>‹#›</a:t>
            </a:fld>
            <a:endParaRPr lang="en-GB"/>
          </a:p>
        </p:txBody>
      </p:sp>
    </p:spTree>
    <p:extLst>
      <p:ext uri="{BB962C8B-B14F-4D97-AF65-F5344CB8AC3E}">
        <p14:creationId xmlns:p14="http://schemas.microsoft.com/office/powerpoint/2010/main" val="3389601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1</a:t>
            </a:fld>
            <a:endParaRPr lang="en-GB"/>
          </a:p>
        </p:txBody>
      </p:sp>
    </p:spTree>
    <p:extLst>
      <p:ext uri="{BB962C8B-B14F-4D97-AF65-F5344CB8AC3E}">
        <p14:creationId xmlns:p14="http://schemas.microsoft.com/office/powerpoint/2010/main" val="93855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STRATEGY? </a:t>
            </a:r>
          </a:p>
          <a:p>
            <a:endParaRPr lang="en-GB" dirty="0"/>
          </a:p>
          <a:p>
            <a:r>
              <a:rPr lang="en-GB" dirty="0"/>
              <a:t>Theorists and experts have argued over this for many years. </a:t>
            </a:r>
          </a:p>
          <a:p>
            <a:endParaRPr lang="en-GB" dirty="0"/>
          </a:p>
          <a:p>
            <a:r>
              <a:rPr lang="en-GB" dirty="0"/>
              <a:t>Strategic Management theorists, Johnson et al define strategy as being "the long-term direction of an organisation” in terms of how an organisation allocates and utilises their resources to fulfil the requirements of their stakeholders in order to achieve advantage within the environment in which it exists . (Johnson et al., 2016). Strategy Expert, Michael Porter suggests that strategy is more of a competitive position in terms of creating competitive advantage over its rivals and highlighted how important it is to understand the organisation’s competitors as well as the market in which the organisation exists. (Mindtools, 2020). Henry Mintzberg however suggested that because organisation’s exist in a fast paced, ever changing environment, highly driven by technological advances, most strategies tend to emerge through the identification of problems rather than from a formulated plan. He emphasized an “emergent strategy” approach. (</a:t>
            </a:r>
            <a:r>
              <a:rPr lang="en-GB" dirty="0" err="1"/>
              <a:t>Fasth</a:t>
            </a:r>
            <a:r>
              <a:rPr lang="en-GB" dirty="0"/>
              <a:t>, 2016).</a:t>
            </a:r>
          </a:p>
        </p:txBody>
      </p:sp>
      <p:sp>
        <p:nvSpPr>
          <p:cNvPr id="4" name="Slide Number Placeholder 3"/>
          <p:cNvSpPr>
            <a:spLocks noGrp="1"/>
          </p:cNvSpPr>
          <p:nvPr>
            <p:ph type="sldNum" sz="quarter" idx="5"/>
          </p:nvPr>
        </p:nvSpPr>
        <p:spPr/>
        <p:txBody>
          <a:bodyPr/>
          <a:lstStyle/>
          <a:p>
            <a:fld id="{80E84B79-56B6-41C3-9CD3-A41D911E95A5}" type="slidenum">
              <a:rPr lang="en-GB" smtClean="0"/>
              <a:t>2</a:t>
            </a:fld>
            <a:endParaRPr lang="en-GB"/>
          </a:p>
        </p:txBody>
      </p:sp>
    </p:spTree>
    <p:extLst>
      <p:ext uri="{BB962C8B-B14F-4D97-AF65-F5344CB8AC3E}">
        <p14:creationId xmlns:p14="http://schemas.microsoft.com/office/powerpoint/2010/main" val="423346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Mintzberg believed that an organisation’s strategy tends to be a combination of intended strategies (which are planned or historic) and emergent strategies (which are much more flexible and agile and which evolve over time). These, in theory, result in successful realised strategies. It can be said that an organisation’s strategy/strategies are a work in progress and should evolve and adapt in connection with the environment in which it exists. (Mintzberg &amp; Waters, 1985).</a:t>
            </a:r>
          </a:p>
        </p:txBody>
      </p:sp>
      <p:sp>
        <p:nvSpPr>
          <p:cNvPr id="4" name="Slide Number Placeholder 3"/>
          <p:cNvSpPr>
            <a:spLocks noGrp="1"/>
          </p:cNvSpPr>
          <p:nvPr>
            <p:ph type="sldNum" sz="quarter" idx="5"/>
          </p:nvPr>
        </p:nvSpPr>
        <p:spPr/>
        <p:txBody>
          <a:bodyPr/>
          <a:lstStyle/>
          <a:p>
            <a:fld id="{80E84B79-56B6-41C3-9CD3-A41D911E95A5}" type="slidenum">
              <a:rPr lang="en-GB" smtClean="0"/>
              <a:t>3</a:t>
            </a:fld>
            <a:endParaRPr lang="en-GB"/>
          </a:p>
        </p:txBody>
      </p:sp>
    </p:spTree>
    <p:extLst>
      <p:ext uri="{BB962C8B-B14F-4D97-AF65-F5344CB8AC3E}">
        <p14:creationId xmlns:p14="http://schemas.microsoft.com/office/powerpoint/2010/main" val="25633179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LEGO began life approximately 85 years ago in a carpenter’s workshop in village of Billund, Denmark, making small wooden toys but today, LEGO can be considered as one of the world’s most successful leading toy manufacturers. (The LEGO Group, 2020). So successful in fact that in 2019 The LEGO Group recorded a revenue amounting to approximately 5.16 billion euros. (Statista, 2020). </a:t>
            </a:r>
          </a:p>
          <a:p>
            <a:endParaRPr lang="en-GB" dirty="0"/>
          </a:p>
          <a:p>
            <a:r>
              <a:rPr lang="en-GB" dirty="0"/>
              <a:t>LEGO employs over 17.000 people and has 50 companies worldwide. (LEGO Group, 2020). Its products are sold in more than 130 countries and its attention is focused on manufacturing, marketing, development, and the distribution of LEGO toys all over the world. (The LEGO Group, 2020).</a:t>
            </a:r>
          </a:p>
          <a:p>
            <a:endParaRPr lang="en-GB" dirty="0"/>
          </a:p>
          <a:p>
            <a:r>
              <a:rPr lang="en-GB" dirty="0"/>
              <a:t>The LEGO Group also co-owns a chain of six LEGO theme park resorts as part of Merlin Entertainments in Denmark, England, Germany, Malaysia, California and Florida. (Statista, 2020). </a:t>
            </a:r>
          </a:p>
          <a:p>
            <a:endParaRPr lang="en-GB" dirty="0">
              <a:highlight>
                <a:srgbClr val="FFFF00"/>
              </a:highlight>
            </a:endParaRPr>
          </a:p>
        </p:txBody>
      </p:sp>
      <p:sp>
        <p:nvSpPr>
          <p:cNvPr id="4" name="Slide Number Placeholder 3"/>
          <p:cNvSpPr>
            <a:spLocks noGrp="1"/>
          </p:cNvSpPr>
          <p:nvPr>
            <p:ph type="sldNum" sz="quarter" idx="5"/>
          </p:nvPr>
        </p:nvSpPr>
        <p:spPr/>
        <p:txBody>
          <a:bodyPr/>
          <a:lstStyle/>
          <a:p>
            <a:fld id="{80E84B79-56B6-41C3-9CD3-A41D911E95A5}" type="slidenum">
              <a:rPr lang="en-GB" smtClean="0"/>
              <a:t>4</a:t>
            </a:fld>
            <a:endParaRPr lang="en-GB"/>
          </a:p>
        </p:txBody>
      </p:sp>
    </p:spTree>
    <p:extLst>
      <p:ext uri="{BB962C8B-B14F-4D97-AF65-F5344CB8AC3E}">
        <p14:creationId xmlns:p14="http://schemas.microsoft.com/office/powerpoint/2010/main" val="26942609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extracting information from LEGO’s beliefs, mission statement, vision, ideas, core values, promises and spirit it is possible to gain a clear understanding of their current strategies and their strategies for the future. </a:t>
            </a:r>
          </a:p>
          <a:p>
            <a:endParaRPr lang="en-GB" dirty="0"/>
          </a:p>
          <a:p>
            <a:r>
              <a:rPr lang="en-GB" dirty="0"/>
              <a:t>LEGO’s main focus is geared towards children therefore their strategies are formed from their six core values and encompass the innovation of high-quality toys which in turn develop a child’s creativity and imagination by learning through play. (The LEGO Group, 2020). </a:t>
            </a:r>
          </a:p>
          <a:p>
            <a:endParaRPr lang="en-GB" dirty="0"/>
          </a:p>
          <a:p>
            <a:r>
              <a:rPr lang="en-GB" dirty="0"/>
              <a:t>LEGO have also formed their organisational strategy around four key promises; </a:t>
            </a:r>
          </a:p>
          <a:p>
            <a:r>
              <a:rPr lang="en-GB" dirty="0"/>
              <a:t>The People Promise which ensures a respectful, safe and happy working environment for all LEGO employees. </a:t>
            </a:r>
          </a:p>
          <a:p>
            <a:r>
              <a:rPr lang="en-GB" dirty="0"/>
              <a:t>The Play Promise  which focuses its importance on play being an essential tool for a child’s development. </a:t>
            </a:r>
          </a:p>
          <a:p>
            <a:r>
              <a:rPr lang="en-GB" dirty="0"/>
              <a:t>The Planet Promise which focuses on building a sustainable future for all and making a positive impact to society and the environment by minimising its environmental impact through its operations with an aim for zero environmental impact in the future and </a:t>
            </a:r>
          </a:p>
          <a:p>
            <a:r>
              <a:rPr lang="en-GB" dirty="0"/>
              <a:t>The Partner Promise which focuses on creating partnerships with suppliers, customers, and stakeholders and creating value while facing difficult challenges seen in the marketplace.  </a:t>
            </a:r>
          </a:p>
          <a:p>
            <a:r>
              <a:rPr lang="en-GB" dirty="0"/>
              <a:t>(LEGO Group, 2020). </a:t>
            </a:r>
          </a:p>
          <a:p>
            <a:endParaRPr lang="en-GB" dirty="0"/>
          </a:p>
          <a:p>
            <a:r>
              <a:rPr lang="en-GB" dirty="0"/>
              <a:t>LEGO have also developed a further organisation strategy which focuses on innovation and looks at the development of new concepts through its products every 2-3 years. (Ebrary, 2020). </a:t>
            </a:r>
          </a:p>
          <a:p>
            <a:endParaRPr lang="en-GB" dirty="0"/>
          </a:p>
          <a:p>
            <a:r>
              <a:rPr lang="en-GB" dirty="0"/>
              <a:t>One thing that strikes me is that LEGO’s strategies seem a little vague – they give no actual indication as to how they plan on implementing these strategies. </a:t>
            </a:r>
          </a:p>
        </p:txBody>
      </p:sp>
      <p:sp>
        <p:nvSpPr>
          <p:cNvPr id="4" name="Slide Number Placeholder 3"/>
          <p:cNvSpPr>
            <a:spLocks noGrp="1"/>
          </p:cNvSpPr>
          <p:nvPr>
            <p:ph type="sldNum" sz="quarter" idx="5"/>
          </p:nvPr>
        </p:nvSpPr>
        <p:spPr/>
        <p:txBody>
          <a:bodyPr/>
          <a:lstStyle/>
          <a:p>
            <a:fld id="{80E84B79-56B6-41C3-9CD3-A41D911E95A5}" type="slidenum">
              <a:rPr lang="en-GB" smtClean="0"/>
              <a:t>5</a:t>
            </a:fld>
            <a:endParaRPr lang="en-GB"/>
          </a:p>
        </p:txBody>
      </p:sp>
    </p:spTree>
    <p:extLst>
      <p:ext uri="{BB962C8B-B14F-4D97-AF65-F5344CB8AC3E}">
        <p14:creationId xmlns:p14="http://schemas.microsoft.com/office/powerpoint/2010/main" val="4232857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Strategic management can be defined as the way an organisation’s resources are utilised and allocated to achieve their goals and objectives. The process requires analysis of the internal and external environment in which the organisation exists to fully comprehend and decide on strategies that are best suited to the organisation in question. (Kenton, 2020). It can also be described as the way an organisation aims to achieve a competitive advantage over its competitors through strategic analysis by way of continuous strategy development in terms of implementation and monitoring. (Jurevicius, 2013). </a:t>
            </a:r>
          </a:p>
          <a:p>
            <a:endParaRPr lang="en-GB" dirty="0"/>
          </a:p>
          <a:p>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6</a:t>
            </a:fld>
            <a:endParaRPr lang="en-GB"/>
          </a:p>
        </p:txBody>
      </p:sp>
    </p:spTree>
    <p:extLst>
      <p:ext uri="{BB962C8B-B14F-4D97-AF65-F5344CB8AC3E}">
        <p14:creationId xmlns:p14="http://schemas.microsoft.com/office/powerpoint/2010/main" val="551286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Employees have been placed in the matrix within manage closely and in my view, they have the highest power and interest of all the stakeholders. My reasoning behind this comes from Peter Drucker’s quote, “culture eats strategy for breakfast”. (MC, 2020). Drucker suggested that people are fundamental in creating a strong, powerful and productive culture which ultimately will lead to the success of an organisation. (MC, 2020). By keeping employees informed and involved with decision making to ensure they are a part of the organisation’s strategic plans, builds strong relationships between management and their employees based on mutual respect and trust. It is the quality of these relationships that determine the success of the organisation and the successful implementation of the organisation’s intended strategies. (Drucker, 1977). </a:t>
            </a:r>
          </a:p>
          <a:p>
            <a:endParaRPr lang="en-GB" dirty="0"/>
          </a:p>
          <a:p>
            <a:r>
              <a:rPr lang="en-GB" dirty="0"/>
              <a:t>Special interest groups have been placed within manage closely showing they have relatively high power and medium interest. The LEGO Group faced backlash from Greenpeace in 2014 when they highlighted LEGO’s close partnership with the oil company, Shell (one of the planet’s biggest polluters). (</a:t>
            </a:r>
            <a:r>
              <a:rPr lang="en-GB" dirty="0" err="1"/>
              <a:t>Ayech</a:t>
            </a:r>
            <a:r>
              <a:rPr lang="en-GB" dirty="0"/>
              <a:t>, 2014). LEGO was called out for not choosing its suppliers responsibly or ethically, which quite honestly, made a mockery of LEGO’s core values and strategy plans. (Ibid). </a:t>
            </a:r>
          </a:p>
          <a:p>
            <a:endParaRPr lang="en-GB" dirty="0"/>
          </a:p>
          <a:p>
            <a:r>
              <a:rPr lang="en-GB" dirty="0"/>
              <a:t>On the opposite end of the spectrum, within monitor (minimum effort) and as being low interest/low power I have placed competing businesses. My justification for this is based on the fact that The LEGO Group has very little in the way of competition, being one of the worlds most respected toy companies focusing on high quality, innovation, and investment of their staff. (Handley, 2020). Any business wishing to seriously compete with The LEGO Group would need some serious capital behind them.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7</a:t>
            </a:fld>
            <a:endParaRPr lang="en-GB"/>
          </a:p>
        </p:txBody>
      </p:sp>
    </p:spTree>
    <p:extLst>
      <p:ext uri="{BB962C8B-B14F-4D97-AF65-F5344CB8AC3E}">
        <p14:creationId xmlns:p14="http://schemas.microsoft.com/office/powerpoint/2010/main" val="4152173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LEGO’s strengths and weaknesses interlink with each other in terms of innovation. This is because that although The LEGO Group are clearly strong innovators, this has the potential to become its weakness. In 2003 LEGO almost hit bankruptcy by over innovating its products. At the time, the market was completely saturated with new technology and LEGO unfortunately exhausted far too many of its options so developed a strategy around innovation to ensure this wouldn’t happen again. (HISCOX, 2020).    </a:t>
            </a:r>
          </a:p>
          <a:p>
            <a:endParaRPr lang="en-GB" dirty="0"/>
          </a:p>
          <a:p>
            <a:r>
              <a:rPr lang="en-GB" dirty="0"/>
              <a:t>One opportunity that I believe stands out concerns sourcing more sustainable materials to manufacture products. Sustainability is calling for change in business and LEGO needs to utilise sustainable resources in offer to be seen as doing the right thing in terms of following their Corporate Social Responsibility and to do what is ethically right to meet consumer demand. (Fisher, 2018).  </a:t>
            </a:r>
          </a:p>
          <a:p>
            <a:endParaRPr lang="en-GB" dirty="0"/>
          </a:p>
          <a:p>
            <a:r>
              <a:rPr lang="en-GB" dirty="0"/>
              <a:t>In terms of threats, the current COVID-19 global pandemic has affected almost all organisations on a global scale and has caused such change and uncertainty that organisations have had to rethink their entire strategy in terms of the way they operate.  </a:t>
            </a:r>
          </a:p>
          <a:p>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8</a:t>
            </a:fld>
            <a:endParaRPr lang="en-GB"/>
          </a:p>
        </p:txBody>
      </p:sp>
    </p:spTree>
    <p:extLst>
      <p:ext uri="{BB962C8B-B14F-4D97-AF65-F5344CB8AC3E}">
        <p14:creationId xmlns:p14="http://schemas.microsoft.com/office/powerpoint/2010/main" val="3580510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Bowmans Strategic Clock is used to determine an organisations competitive position within the marketplace and is based on two determinant factors, being, price and perception of value. This strategic tool identifies different positions in relation to the organisation’s customers requirements in connection with value for money. (Johnson et al, 2011). </a:t>
            </a:r>
          </a:p>
          <a:p>
            <a:endParaRPr lang="en-GB" dirty="0"/>
          </a:p>
          <a:p>
            <a:r>
              <a:rPr lang="en-GB" dirty="0"/>
              <a:t>You will note that I have placed LEGO between position 4 and 5, Differentiation and Focused Differentiation. The justification behind this is due to the fact that the core elements of a Differentiation Strategy is branding and high quality and a Focused Differentiation Strategy looks to obtain premium values for products. Both strategies aim to offer a high level of perceived added value. (tutor2u, 2018). </a:t>
            </a:r>
          </a:p>
          <a:p>
            <a:endParaRPr lang="en-GB" dirty="0"/>
          </a:p>
          <a:p>
            <a:r>
              <a:rPr lang="en-GB" dirty="0"/>
              <a:t>LEGO is highly unique in terms of offering extremely high quality over a huge product line. LEGO has very little in the way of competitors within the marketplace as there are very few who would be able to replicate their products without a large amount of money behind them. They have gained a huge, loyal consumer following and continue to withhold their reputation as being a well respected and trusted toy maker. These characteristics alone, allow LEGO to place premium prices on their products and allows LEGO to maintain its position and competitive advantage.</a:t>
            </a:r>
          </a:p>
        </p:txBody>
      </p:sp>
      <p:sp>
        <p:nvSpPr>
          <p:cNvPr id="4" name="Slide Number Placeholder 3"/>
          <p:cNvSpPr>
            <a:spLocks noGrp="1"/>
          </p:cNvSpPr>
          <p:nvPr>
            <p:ph type="sldNum" sz="quarter" idx="5"/>
          </p:nvPr>
        </p:nvSpPr>
        <p:spPr/>
        <p:txBody>
          <a:bodyPr/>
          <a:lstStyle/>
          <a:p>
            <a:fld id="{80E84B79-56B6-41C3-9CD3-A41D911E95A5}" type="slidenum">
              <a:rPr lang="en-GB" smtClean="0"/>
              <a:t>9</a:t>
            </a:fld>
            <a:endParaRPr lang="en-GB"/>
          </a:p>
        </p:txBody>
      </p:sp>
    </p:spTree>
    <p:extLst>
      <p:ext uri="{BB962C8B-B14F-4D97-AF65-F5344CB8AC3E}">
        <p14:creationId xmlns:p14="http://schemas.microsoft.com/office/powerpoint/2010/main" val="3507903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Sustainability is driving change in business and consumers are becoming much more environmentally aware in terms of purchasing products that are more environmentally friendly and so this is pushing organisations to become more aware of their environmental impact on the planet.  (Fisher, 2018). If LEGO is to keep up with consumer demand they must look at sourcing and utilising more environmentally friendly resources in the manufacture of its products and packaging. LEGO is made from extremely strong and durable plastic and unfortunately, researchers have found that by analysing bricks that has been washed up on the shores of Southwest England noted that a simple LEGO brick could potentially survive in the ocean for as long as 1,300 years but not only that they have also found that some bricks showed signs of having fractured and fragmented which would indicate that they bricks may also break down microplastics (Hayhurst, 2020) – completely polluting our oceans. If LEGO is to withhold its reputation as one the worlds leading toy manufacturers then it must become more sustainable and ethically minded in terms of product and packaging.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LEGO is a highly respected and trusted brand with very little in the way of true competition within the market place. This allows LEGO to place premium values on its products but this actually goes against LEGO’s core values. LEGO wants to instil imagination, creativity, fun and learning through play to ‘inspire and develop the builders of tomorrow’ but in putting such high prices on its products, LEGO has made itself almost an exclusive brand available to the small few who can afford it. LEGO needs to look at its pricing strategy to ensure that all families can afford to purchase its products and have the ability to create and develop imagination through play.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Looking again from a sustainability standpoint, LEGO could offer its customers a recycling incentive programme which would encourage them to return any used or unwanted LEGO back to their stores and trade in for money off their next purchase. The LEGO that is returned could then either be recycled and/or re-made in to further LEGO products or could be donated to schools and educational settings all over the world, thus promoting sustainability and encompassing one of their core values (learning through play) and also one the opportunities highlighted within my SWOT Analysis. This would further set LEGO apart from other retail organisations in the market place by setting an extremely good example in terms of promoting a reduction in waste and being seen as an organisation promoting education in young children. </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10</a:t>
            </a:fld>
            <a:endParaRPr lang="en-GB"/>
          </a:p>
        </p:txBody>
      </p:sp>
    </p:spTree>
    <p:extLst>
      <p:ext uri="{BB962C8B-B14F-4D97-AF65-F5344CB8AC3E}">
        <p14:creationId xmlns:p14="http://schemas.microsoft.com/office/powerpoint/2010/main" val="2200212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E84B79-56B6-41C3-9CD3-A41D911E95A5}" type="slidenum">
              <a:rPr lang="en-GB" smtClean="0"/>
              <a:t>12</a:t>
            </a:fld>
            <a:endParaRPr lang="en-GB"/>
          </a:p>
        </p:txBody>
      </p:sp>
    </p:spTree>
    <p:extLst>
      <p:ext uri="{BB962C8B-B14F-4D97-AF65-F5344CB8AC3E}">
        <p14:creationId xmlns:p14="http://schemas.microsoft.com/office/powerpoint/2010/main" val="414947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1025665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1208595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2747255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E870E5-2D89-4587-A412-01B8153F7E44}"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783695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E870E5-2D89-4587-A412-01B8153F7E44}" type="datetimeFigureOut">
              <a:rPr lang="en-GB" smtClean="0"/>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437655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E870E5-2D89-4587-A412-01B8153F7E44}" type="datetimeFigureOut">
              <a:rPr lang="en-GB" smtClean="0"/>
              <a:t>21/10/2020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647159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E870E5-2D89-4587-A412-01B8153F7E44}" type="datetimeFigureOut">
              <a:rPr lang="en-GB" smtClean="0"/>
              <a:t>21/10/2020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112598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E870E5-2D89-4587-A412-01B8153F7E44}" type="datetimeFigureOut">
              <a:rPr lang="en-GB" smtClean="0"/>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2925104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9654CF-38BB-4971-82AE-864841D20D9A}" type="slidenum">
              <a:rPr lang="en-GB" smtClean="0"/>
              <a:t>‹#›</a:t>
            </a:fld>
            <a:endParaRPr lang="en-GB"/>
          </a:p>
        </p:txBody>
      </p:sp>
      <p:sp>
        <p:nvSpPr>
          <p:cNvPr id="5" name="Date Placeholder 4"/>
          <p:cNvSpPr>
            <a:spLocks noGrp="1"/>
          </p:cNvSpPr>
          <p:nvPr>
            <p:ph type="dt" sz="half" idx="10"/>
          </p:nvPr>
        </p:nvSpPr>
        <p:spPr/>
        <p:txBody>
          <a:bodyPr/>
          <a:lstStyle/>
          <a:p>
            <a:fld id="{8DE870E5-2D89-4587-A412-01B8153F7E44}" type="datetimeFigureOut">
              <a:rPr lang="en-GB" smtClean="0"/>
              <a:t>21/10/2020</a:t>
            </a:fld>
            <a:endParaRPr lang="en-GB"/>
          </a:p>
        </p:txBody>
      </p:sp>
    </p:spTree>
    <p:extLst>
      <p:ext uri="{BB962C8B-B14F-4D97-AF65-F5344CB8AC3E}">
        <p14:creationId xmlns:p14="http://schemas.microsoft.com/office/powerpoint/2010/main" val="998157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1664491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69444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595505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9796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714851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3019525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E870E5-2D89-4587-A412-01B8153F7E44}" type="datetimeFigureOut">
              <a:rPr lang="en-GB" smtClean="0"/>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9654CF-38BB-4971-82AE-864841D20D9A}" type="slidenum">
              <a:rPr lang="en-GB" smtClean="0"/>
              <a:t>‹#›</a:t>
            </a:fld>
            <a:endParaRPr lang="en-GB"/>
          </a:p>
        </p:txBody>
      </p:sp>
    </p:spTree>
    <p:extLst>
      <p:ext uri="{BB962C8B-B14F-4D97-AF65-F5344CB8AC3E}">
        <p14:creationId xmlns:p14="http://schemas.microsoft.com/office/powerpoint/2010/main" val="2239211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E870E5-2D89-4587-A412-01B8153F7E44}" type="datetimeFigureOut">
              <a:rPr lang="en-GB" smtClean="0"/>
              <a:t>21/10/2020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9654CF-38BB-4971-82AE-864841D20D9A}" type="slidenum">
              <a:rPr lang="en-GB" smtClean="0"/>
              <a:t>‹#›</a:t>
            </a:fld>
            <a:endParaRPr lang="en-GB"/>
          </a:p>
        </p:txBody>
      </p:sp>
    </p:spTree>
    <p:extLst>
      <p:ext uri="{BB962C8B-B14F-4D97-AF65-F5344CB8AC3E}">
        <p14:creationId xmlns:p14="http://schemas.microsoft.com/office/powerpoint/2010/main" val="4261944567"/>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 id="2147483860" r:id="rId13"/>
    <p:sldLayoutId id="2147483861" r:id="rId14"/>
    <p:sldLayoutId id="2147483862" r:id="rId15"/>
    <p:sldLayoutId id="21474838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png"/><Relationship Id="rId4" Type="http://schemas.openxmlformats.org/officeDocument/2006/relationships/notesSlide" Target="../notesSlides/notesSlide10.xm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hyperlink" Target="https://www.independent.co.uk/environment/lego-ocean-plastic-pollution-degrade-a9404111.html" TargetMode="External"/><Relationship Id="rId3" Type="http://schemas.openxmlformats.org/officeDocument/2006/relationships/hyperlink" Target="https://books.google.co.uk/books?hl=en&amp;lr=&amp;id=fI0VYReBpI8C&amp;oi=fnd&amp;pg=PR1&amp;dq=peter+drucker+relationship+in+an+organizational+culture&amp;ots=5hSnKvLFiF&amp;sig=0eAWMjn4xrUzDOZj6IdEsHVXlKE#v=onepage&amp;q=relationship&amp;f=false" TargetMode="External"/><Relationship Id="rId7" Type="http://schemas.openxmlformats.org/officeDocument/2006/relationships/hyperlink" Target="https://www.cnbc.com/2020/03/03/lego-is-the-worlds-most-reputable-company-disney-follows.html#:~:text=Lego%20has%20topped%20a%20list,10%20every%20year%20since%202011" TargetMode="External"/><Relationship Id="rId2" Type="http://schemas.openxmlformats.org/officeDocument/2006/relationships/hyperlink" Target="https://www.greenpeace.org/international/story/7049/lego-everything-is-not-awesome/" TargetMode="External"/><Relationship Id="rId1" Type="http://schemas.openxmlformats.org/officeDocument/2006/relationships/slideLayout" Target="../slideLayouts/slideLayout2.xml"/><Relationship Id="rId6" Type="http://schemas.openxmlformats.org/officeDocument/2006/relationships/hyperlink" Target="https://ecosphere.plus/2018/01/22/millennial-consumer-driving-force-corporate-sustainability/" TargetMode="External"/><Relationship Id="rId5" Type="http://schemas.openxmlformats.org/officeDocument/2006/relationships/hyperlink" Target="https://www.youtube.com/watch?v=_vpvU5fIyOA" TargetMode="External"/><Relationship Id="rId10" Type="http://schemas.openxmlformats.org/officeDocument/2006/relationships/hyperlink" Target="https://strategicmanagementinsight.com/topics/strategic-management-planning.html#:~:text=Strategic%20management%20is%20a%20continuous,and%20maintain%20a%20competitive%20advantage" TargetMode="External"/><Relationship Id="rId4" Type="http://schemas.openxmlformats.org/officeDocument/2006/relationships/hyperlink" Target="https://ebrary.net/9823/management/lego_group#:~:text=The%20LEGO%20Group's%20mission%20is,strategy%20and%20an%20innovation%20strategy.&amp;text=Growth%20strategy.,a%20number%20of%20growth%20drivers" TargetMode="External"/><Relationship Id="rId9" Type="http://schemas.openxmlformats.org/officeDocument/2006/relationships/hyperlink" Target="https://www.hiscox.co.uk/broker/about-hiscox/news/adapt-or-die-eight-businesses-transformed-their-business-models-survive"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statistics/282870/lego-group-revenue/" TargetMode="External"/><Relationship Id="rId3" Type="http://schemas.openxmlformats.org/officeDocument/2006/relationships/hyperlink" Target="https://www.investopedia.com/terms/s/strategic-management.asp" TargetMode="External"/><Relationship Id="rId7" Type="http://schemas.openxmlformats.org/officeDocument/2006/relationships/hyperlink" Target="https://www.mindtools.com/pages/article/what-is-strategy.ht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lego.com/en-gb/aboutus/lego-group/the-lego-group-history/" TargetMode="External"/><Relationship Id="rId5" Type="http://schemas.openxmlformats.org/officeDocument/2006/relationships/hyperlink" Target="https://www.lego.com/en-gb/aboutus/lego-group/the-lego-brand/" TargetMode="External"/><Relationship Id="rId10" Type="http://schemas.openxmlformats.org/officeDocument/2006/relationships/hyperlink" Target="https://www.tutor2u.net/business/reference/strategic-positioning-bowmans-strategy-clock#:~:text=Bowman's%20Strategic%20Clock%20is%20a,competitive%20position%20in%20the%20market" TargetMode="External"/><Relationship Id="rId4" Type="http://schemas.openxmlformats.org/officeDocument/2006/relationships/hyperlink" Target="https://www.lego.com/en-gb/aboutus/careers/#:~:text=Today%20we%20are%20more%20than" TargetMode="External"/><Relationship Id="rId9" Type="http://schemas.openxmlformats.org/officeDocument/2006/relationships/hyperlink" Target="https://www.managementcentre.co.uk/management-consultancy/culture-eats-strategy-for-breakfast/#:~:text=%E2%80%9CCulture%20eats%20strategy%20for%20breakfast,surer%20route%20to%20organisational%20su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4BE9-F88F-4205-B24E-9F343EA894FF}"/>
              </a:ext>
            </a:extLst>
          </p:cNvPr>
          <p:cNvSpPr>
            <a:spLocks noGrp="1"/>
          </p:cNvSpPr>
          <p:nvPr>
            <p:ph type="ctrTitle"/>
          </p:nvPr>
        </p:nvSpPr>
        <p:spPr>
          <a:xfrm>
            <a:off x="191729" y="501445"/>
            <a:ext cx="9379974" cy="4640771"/>
          </a:xfrm>
        </p:spPr>
        <p:txBody>
          <a:bodyPr/>
          <a:lstStyle/>
          <a:p>
            <a:r>
              <a:rPr lang="en-GB" dirty="0">
                <a:solidFill>
                  <a:schemeClr val="tx1"/>
                </a:solidFill>
                <a:latin typeface="Times New Roman" panose="02020603050405020304" pitchFamily="18" charset="0"/>
                <a:cs typeface="Times New Roman" panose="02020603050405020304" pitchFamily="18" charset="0"/>
              </a:rPr>
              <a:t>Strategies for Resilience </a:t>
            </a:r>
            <a:br>
              <a:rPr lang="en-GB" dirty="0">
                <a:solidFill>
                  <a:schemeClr val="tx1"/>
                </a:solidFill>
                <a:latin typeface="Times New Roman" panose="02020603050405020304" pitchFamily="18" charset="0"/>
                <a:cs typeface="Times New Roman" panose="02020603050405020304" pitchFamily="18" charset="0"/>
              </a:rPr>
            </a:br>
            <a:r>
              <a:rPr lang="en-GB" dirty="0">
                <a:solidFill>
                  <a:schemeClr val="tx1"/>
                </a:solidFill>
                <a:latin typeface="Times New Roman" panose="02020603050405020304" pitchFamily="18" charset="0"/>
                <a:cs typeface="Times New Roman" panose="02020603050405020304" pitchFamily="18" charset="0"/>
              </a:rPr>
              <a:t>&amp; Prosperity </a:t>
            </a:r>
            <a:br>
              <a:rPr lang="en-GB" dirty="0">
                <a:solidFill>
                  <a:schemeClr val="tx1"/>
                </a:solidFill>
                <a:latin typeface="Times New Roman" panose="02020603050405020304" pitchFamily="18" charset="0"/>
                <a:cs typeface="Times New Roman" panose="02020603050405020304" pitchFamily="18" charset="0"/>
              </a:rPr>
            </a:br>
            <a:r>
              <a:rPr lang="en-GB" dirty="0">
                <a:solidFill>
                  <a:schemeClr val="tx1"/>
                </a:solidFill>
                <a:latin typeface="Times New Roman" panose="02020603050405020304" pitchFamily="18" charset="0"/>
                <a:cs typeface="Times New Roman" panose="02020603050405020304" pitchFamily="18" charset="0"/>
              </a:rPr>
              <a:t>(BMSP6006)</a:t>
            </a:r>
            <a:br>
              <a:rPr lang="en-GB" dirty="0">
                <a:solidFill>
                  <a:schemeClr val="tx1"/>
                </a:solidFill>
                <a:latin typeface="Times New Roman" panose="02020603050405020304" pitchFamily="18" charset="0"/>
                <a:cs typeface="Times New Roman" panose="02020603050405020304" pitchFamily="18" charset="0"/>
              </a:rPr>
            </a:br>
            <a:br>
              <a:rPr lang="en-GB" dirty="0">
                <a:solidFill>
                  <a:schemeClr val="tx1"/>
                </a:solidFill>
                <a:latin typeface="Times New Roman" panose="02020603050405020304" pitchFamily="18" charset="0"/>
                <a:cs typeface="Times New Roman" panose="02020603050405020304" pitchFamily="18" charset="0"/>
              </a:rPr>
            </a:br>
            <a:r>
              <a:rPr lang="en-GB" sz="4800" dirty="0">
                <a:solidFill>
                  <a:schemeClr val="tx1"/>
                </a:solidFill>
                <a:latin typeface="Times New Roman" panose="02020603050405020304" pitchFamily="18" charset="0"/>
                <a:cs typeface="Times New Roman" panose="02020603050405020304" pitchFamily="18" charset="0"/>
              </a:rPr>
              <a:t>Assignment 2 - Strategic Analysis of The LEGO Group</a:t>
            </a:r>
          </a:p>
        </p:txBody>
      </p:sp>
      <p:sp>
        <p:nvSpPr>
          <p:cNvPr id="3" name="Subtitle 2">
            <a:extLst>
              <a:ext uri="{FF2B5EF4-FFF2-40B4-BE49-F238E27FC236}">
                <a16:creationId xmlns:a16="http://schemas.microsoft.com/office/drawing/2014/main" id="{BB4D8575-83D1-4A07-9866-80CA0586A59A}"/>
              </a:ext>
            </a:extLst>
          </p:cNvPr>
          <p:cNvSpPr>
            <a:spLocks noGrp="1"/>
          </p:cNvSpPr>
          <p:nvPr>
            <p:ph type="subTitle" idx="1"/>
          </p:nvPr>
        </p:nvSpPr>
        <p:spPr>
          <a:xfrm>
            <a:off x="8347587" y="5491288"/>
            <a:ext cx="3711677" cy="1258586"/>
          </a:xfrm>
        </p:spPr>
        <p:txBody>
          <a:bodyPr>
            <a:noAutofit/>
          </a:bodyPr>
          <a:lstStyle/>
          <a:p>
            <a:r>
              <a:rPr lang="en-GB" sz="2400" dirty="0">
                <a:solidFill>
                  <a:schemeClr val="tx1"/>
                </a:solidFill>
                <a:latin typeface="Times New Roman" panose="02020603050405020304" pitchFamily="18" charset="0"/>
                <a:cs typeface="Times New Roman" panose="02020603050405020304" pitchFamily="18" charset="0"/>
              </a:rPr>
              <a:t>Lauren Emily Price</a:t>
            </a:r>
          </a:p>
          <a:p>
            <a:r>
              <a:rPr lang="en-GB" sz="2400" dirty="0">
                <a:solidFill>
                  <a:schemeClr val="tx1"/>
                </a:solidFill>
                <a:latin typeface="Times New Roman" panose="02020603050405020304" pitchFamily="18" charset="0"/>
                <a:cs typeface="Times New Roman" panose="02020603050405020304" pitchFamily="18" charset="0"/>
              </a:rPr>
              <a:t>Student Number: 1807244</a:t>
            </a:r>
          </a:p>
        </p:txBody>
      </p:sp>
      <p:pic>
        <p:nvPicPr>
          <p:cNvPr id="4" name="Recorded Sound">
            <a:hlinkClick r:id="" action="ppaction://media"/>
            <a:extLst>
              <a:ext uri="{FF2B5EF4-FFF2-40B4-BE49-F238E27FC236}">
                <a16:creationId xmlns:a16="http://schemas.microsoft.com/office/drawing/2014/main" id="{28E60552-4179-42E0-BDC0-4B34A864EF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73763037"/>
      </p:ext>
    </p:extLst>
  </p:cSld>
  <p:clrMapOvr>
    <a:masterClrMapping/>
  </p:clrMapOvr>
  <mc:AlternateContent xmlns:mc="http://schemas.openxmlformats.org/markup-compatibility/2006" xmlns:p14="http://schemas.microsoft.com/office/powerpoint/2010/main">
    <mc:Choice Requires="p14">
      <p:transition spd="slow" p14:dur="2000" advTm="12496"/>
    </mc:Choice>
    <mc:Fallback xmlns="">
      <p:transition spd="slow" advTm="12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6">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27">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28">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31">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9" name="Rectangle 38">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2" name="Rectangle 51">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Content Placeholder 21">
            <a:extLst>
              <a:ext uri="{FF2B5EF4-FFF2-40B4-BE49-F238E27FC236}">
                <a16:creationId xmlns:a16="http://schemas.microsoft.com/office/drawing/2014/main" id="{C7BBAD1F-9D12-4E4D-A72D-1341DBD98B42}"/>
              </a:ext>
            </a:extLst>
          </p:cNvPr>
          <p:cNvPicPr>
            <a:picLocks noGrp="1" noChangeAspect="1"/>
          </p:cNvPicPr>
          <p:nvPr>
            <p:ph idx="1"/>
          </p:nvPr>
        </p:nvPicPr>
        <p:blipFill>
          <a:blip r:embed="rId5"/>
          <a:stretch>
            <a:fillRect/>
          </a:stretch>
        </p:blipFill>
        <p:spPr>
          <a:xfrm>
            <a:off x="1223379" y="1131994"/>
            <a:ext cx="9747118" cy="4590386"/>
          </a:xfrm>
          <a:prstGeom prst="rect">
            <a:avLst/>
          </a:prstGeom>
        </p:spPr>
      </p:pic>
      <p:pic>
        <p:nvPicPr>
          <p:cNvPr id="3" name="Recorded Sound">
            <a:hlinkClick r:id="" action="ppaction://media"/>
            <a:extLst>
              <a:ext uri="{FF2B5EF4-FFF2-40B4-BE49-F238E27FC236}">
                <a16:creationId xmlns:a16="http://schemas.microsoft.com/office/drawing/2014/main" id="{59E406AA-3CD6-463C-82EB-BF7F8D0852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17196309"/>
      </p:ext>
    </p:extLst>
  </p:cSld>
  <p:clrMapOvr>
    <a:masterClrMapping/>
  </p:clrMapOvr>
  <mc:AlternateContent xmlns:mc="http://schemas.openxmlformats.org/markup-compatibility/2006">
    <mc:Choice xmlns:p14="http://schemas.microsoft.com/office/powerpoint/2010/main" Requires="p14">
      <p:transition spd="slow" p14:dur="2000" advTm="81904"/>
    </mc:Choice>
    <mc:Fallback>
      <p:transition spd="slow" advTm="81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5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90C66D2-A0DA-4C2B-B292-2F101DE36680}"/>
              </a:ext>
            </a:extLst>
          </p:cNvPr>
          <p:cNvPicPr>
            <a:picLocks noGrp="1" noChangeAspect="1"/>
          </p:cNvPicPr>
          <p:nvPr>
            <p:ph idx="1"/>
          </p:nvPr>
        </p:nvPicPr>
        <p:blipFill>
          <a:blip r:embed="rId5"/>
          <a:stretch>
            <a:fillRect/>
          </a:stretch>
        </p:blipFill>
        <p:spPr>
          <a:xfrm>
            <a:off x="1126309" y="1339522"/>
            <a:ext cx="9941259" cy="4175330"/>
          </a:xfrm>
          <a:prstGeom prst="rect">
            <a:avLst/>
          </a:prstGeom>
        </p:spPr>
      </p:pic>
      <p:sp>
        <p:nvSpPr>
          <p:cNvPr id="5" name="TextBox 4">
            <a:extLst>
              <a:ext uri="{FF2B5EF4-FFF2-40B4-BE49-F238E27FC236}">
                <a16:creationId xmlns:a16="http://schemas.microsoft.com/office/drawing/2014/main" id="{56615441-79B6-489F-8C54-E2C70D1A1838}"/>
              </a:ext>
            </a:extLst>
          </p:cNvPr>
          <p:cNvSpPr txBox="1"/>
          <p:nvPr/>
        </p:nvSpPr>
        <p:spPr>
          <a:xfrm>
            <a:off x="8696180" y="5778933"/>
            <a:ext cx="286773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(Mintzberg &amp; Waters, 1985).</a:t>
            </a:r>
          </a:p>
        </p:txBody>
      </p:sp>
      <p:pic>
        <p:nvPicPr>
          <p:cNvPr id="2" name="Recorded Sound">
            <a:hlinkClick r:id="" action="ppaction://media"/>
            <a:extLst>
              <a:ext uri="{FF2B5EF4-FFF2-40B4-BE49-F238E27FC236}">
                <a16:creationId xmlns:a16="http://schemas.microsoft.com/office/drawing/2014/main" id="{3AD672DB-0380-4F38-89FD-5755BB3E41D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28157009"/>
      </p:ext>
    </p:extLst>
  </p:cSld>
  <p:clrMapOvr>
    <a:masterClrMapping/>
  </p:clrMapOvr>
  <mc:AlternateContent xmlns:mc="http://schemas.openxmlformats.org/markup-compatibility/2006" xmlns:p14="http://schemas.microsoft.com/office/powerpoint/2010/main">
    <mc:Choice Requires="p14">
      <p:transition spd="slow" p14:dur="2000" advTm="33768"/>
    </mc:Choice>
    <mc:Fallback xmlns="">
      <p:transition spd="slow" advTm="33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5" name="Straight Connector 24">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D12058A3-E054-4610-8947-D396DBFDB725}"/>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endParaRPr lang="en-US" sz="5400"/>
          </a:p>
        </p:txBody>
      </p:sp>
      <p:sp>
        <p:nvSpPr>
          <p:cNvPr id="2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DE0B74A4-00AF-4820-A3B3-ABFE61136081}"/>
              </a:ext>
            </a:extLst>
          </p:cNvPr>
          <p:cNvPicPr>
            <a:picLocks noChangeAspect="1"/>
          </p:cNvPicPr>
          <p:nvPr/>
        </p:nvPicPr>
        <p:blipFill>
          <a:blip r:embed="rId5"/>
          <a:stretch>
            <a:fillRect/>
          </a:stretch>
        </p:blipFill>
        <p:spPr>
          <a:xfrm>
            <a:off x="3174" y="0"/>
            <a:ext cx="12185650" cy="6858000"/>
          </a:xfrm>
          <a:prstGeom prst="rect">
            <a:avLst/>
          </a:prstGeom>
        </p:spPr>
      </p:pic>
      <p:pic>
        <p:nvPicPr>
          <p:cNvPr id="6" name="Picture 5">
            <a:extLst>
              <a:ext uri="{FF2B5EF4-FFF2-40B4-BE49-F238E27FC236}">
                <a16:creationId xmlns:a16="http://schemas.microsoft.com/office/drawing/2014/main" id="{8330AB1E-0BAC-4095-AF38-40114BA5B3D3}"/>
              </a:ext>
            </a:extLst>
          </p:cNvPr>
          <p:cNvPicPr>
            <a:picLocks noChangeAspect="1"/>
          </p:cNvPicPr>
          <p:nvPr/>
        </p:nvPicPr>
        <p:blipFill>
          <a:blip r:embed="rId6"/>
          <a:stretch>
            <a:fillRect/>
          </a:stretch>
        </p:blipFill>
        <p:spPr>
          <a:xfrm>
            <a:off x="4303620" y="1639669"/>
            <a:ext cx="3584759" cy="3578662"/>
          </a:xfrm>
          <a:prstGeom prst="rect">
            <a:avLst/>
          </a:prstGeom>
        </p:spPr>
      </p:pic>
      <p:pic>
        <p:nvPicPr>
          <p:cNvPr id="3" name="Recorded Sound">
            <a:hlinkClick r:id="" action="ppaction://media"/>
            <a:extLst>
              <a:ext uri="{FF2B5EF4-FFF2-40B4-BE49-F238E27FC236}">
                <a16:creationId xmlns:a16="http://schemas.microsoft.com/office/drawing/2014/main" id="{65377735-F079-4370-8729-5E4EA10B80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840414514"/>
      </p:ext>
    </p:extLst>
  </p:cSld>
  <p:clrMapOvr>
    <a:masterClrMapping/>
  </p:clrMapOvr>
  <mc:AlternateContent xmlns:mc="http://schemas.openxmlformats.org/markup-compatibility/2006">
    <mc:Choice xmlns:p14="http://schemas.microsoft.com/office/powerpoint/2010/main" Requires="p14">
      <p:transition spd="slow" p14:dur="2000" advTm="63719"/>
    </mc:Choice>
    <mc:Fallback>
      <p:transition spd="slow" advTm="63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7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34AE7-1268-4D6C-9F63-8FA70084EF9D}"/>
              </a:ext>
            </a:extLst>
          </p:cNvPr>
          <p:cNvSpPr>
            <a:spLocks noGrp="1"/>
          </p:cNvSpPr>
          <p:nvPr>
            <p:ph type="title"/>
          </p:nvPr>
        </p:nvSpPr>
        <p:spPr>
          <a:xfrm>
            <a:off x="677334" y="0"/>
            <a:ext cx="8596668" cy="1314435"/>
          </a:xfrm>
        </p:spPr>
        <p:txBody>
          <a:bodyPr>
            <a:noAutofit/>
          </a:bodyPr>
          <a:lstStyle/>
          <a:p>
            <a:pPr algn="ctr"/>
            <a:r>
              <a:rPr lang="en-GB" sz="4400" dirty="0">
                <a:solidFill>
                  <a:schemeClr val="tx1"/>
                </a:solidFill>
                <a:latin typeface="Times New Roman" panose="02020603050405020304" pitchFamily="18" charset="0"/>
                <a:cs typeface="Times New Roman" panose="02020603050405020304" pitchFamily="18" charset="0"/>
              </a:rPr>
              <a:t>The LEGO Group’s Current Proposed Strategies </a:t>
            </a:r>
          </a:p>
        </p:txBody>
      </p:sp>
      <p:pic>
        <p:nvPicPr>
          <p:cNvPr id="4" name="Content Placeholder 3">
            <a:extLst>
              <a:ext uri="{FF2B5EF4-FFF2-40B4-BE49-F238E27FC236}">
                <a16:creationId xmlns:a16="http://schemas.microsoft.com/office/drawing/2014/main" id="{7C23A2F2-F7E4-4C65-A0E2-F1392D9DAEC5}"/>
              </a:ext>
            </a:extLst>
          </p:cNvPr>
          <p:cNvPicPr>
            <a:picLocks noGrp="1" noChangeAspect="1"/>
          </p:cNvPicPr>
          <p:nvPr>
            <p:ph idx="1"/>
          </p:nvPr>
        </p:nvPicPr>
        <p:blipFill>
          <a:blip r:embed="rId5"/>
          <a:stretch>
            <a:fillRect/>
          </a:stretch>
        </p:blipFill>
        <p:spPr>
          <a:xfrm>
            <a:off x="843912" y="1544286"/>
            <a:ext cx="8430090" cy="4945653"/>
          </a:xfrm>
          <a:prstGeom prst="rect">
            <a:avLst/>
          </a:prstGeom>
        </p:spPr>
      </p:pic>
      <p:pic>
        <p:nvPicPr>
          <p:cNvPr id="5" name="Recorded Sound">
            <a:hlinkClick r:id="" action="ppaction://media"/>
            <a:extLst>
              <a:ext uri="{FF2B5EF4-FFF2-40B4-BE49-F238E27FC236}">
                <a16:creationId xmlns:a16="http://schemas.microsoft.com/office/drawing/2014/main" id="{8C142660-D75A-454D-A9B2-C634AFACE0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49660357"/>
      </p:ext>
    </p:extLst>
  </p:cSld>
  <p:clrMapOvr>
    <a:masterClrMapping/>
  </p:clrMapOvr>
  <mc:AlternateContent xmlns:mc="http://schemas.openxmlformats.org/markup-compatibility/2006">
    <mc:Choice xmlns:p14="http://schemas.microsoft.com/office/powerpoint/2010/main" Requires="p14">
      <p:transition spd="slow" p14:dur="2000" advTm="86197"/>
    </mc:Choice>
    <mc:Fallback>
      <p:transition spd="slow" advTm="86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AED570E-1892-44A7-B75B-977E8D33DF96}"/>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gn="ctr"/>
            <a:r>
              <a:rPr lang="en-US" sz="5400" dirty="0">
                <a:solidFill>
                  <a:schemeClr val="tx1"/>
                </a:solidFill>
                <a:latin typeface="Times New Roman" panose="02020603050405020304" pitchFamily="18" charset="0"/>
                <a:cs typeface="Times New Roman" panose="02020603050405020304" pitchFamily="18" charset="0"/>
              </a:rPr>
              <a:t>Strategic Management </a:t>
            </a:r>
          </a:p>
        </p:txBody>
      </p:sp>
      <p:pic>
        <p:nvPicPr>
          <p:cNvPr id="4" name="Content Placeholder 3">
            <a:extLst>
              <a:ext uri="{FF2B5EF4-FFF2-40B4-BE49-F238E27FC236}">
                <a16:creationId xmlns:a16="http://schemas.microsoft.com/office/drawing/2014/main" id="{DD60A79F-6477-4DF6-AD33-387251D87276}"/>
              </a:ext>
            </a:extLst>
          </p:cNvPr>
          <p:cNvPicPr>
            <a:picLocks noGrp="1" noChangeAspect="1"/>
          </p:cNvPicPr>
          <p:nvPr>
            <p:ph idx="1"/>
          </p:nvPr>
        </p:nvPicPr>
        <p:blipFill rotWithShape="1">
          <a:blip r:embed="rId5"/>
          <a:srcRect r="1" b="23253"/>
          <a:stretch/>
        </p:blipFill>
        <p:spPr>
          <a:xfrm>
            <a:off x="677334" y="468621"/>
            <a:ext cx="8274669" cy="3635025"/>
          </a:xfrm>
          <a:custGeom>
            <a:avLst/>
            <a:gdLst/>
            <a:ahLst/>
            <a:cxnLst/>
            <a:rect l="l" t="t" r="r" b="b"/>
            <a:pathLst>
              <a:path w="8274669" h="3635025">
                <a:moveTo>
                  <a:pt x="540554" y="0"/>
                </a:moveTo>
                <a:lnTo>
                  <a:pt x="8274669" y="0"/>
                </a:lnTo>
                <a:lnTo>
                  <a:pt x="8274669" y="3635025"/>
                </a:lnTo>
                <a:lnTo>
                  <a:pt x="0" y="3635025"/>
                </a:lnTo>
                <a:close/>
              </a:path>
            </a:pathLst>
          </a:custGeom>
        </p:spPr>
      </p:pic>
      <p:pic>
        <p:nvPicPr>
          <p:cNvPr id="5" name="Recorded Sound">
            <a:hlinkClick r:id="" action="ppaction://media"/>
            <a:extLst>
              <a:ext uri="{FF2B5EF4-FFF2-40B4-BE49-F238E27FC236}">
                <a16:creationId xmlns:a16="http://schemas.microsoft.com/office/drawing/2014/main" id="{D0B8AD49-EAFB-471D-BA98-B54A057A66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534833" y="1288125"/>
            <a:ext cx="609600" cy="609600"/>
          </a:xfrm>
          <a:prstGeom prst="rect">
            <a:avLst/>
          </a:prstGeom>
        </p:spPr>
      </p:pic>
    </p:spTree>
    <p:extLst>
      <p:ext uri="{BB962C8B-B14F-4D97-AF65-F5344CB8AC3E}">
        <p14:creationId xmlns:p14="http://schemas.microsoft.com/office/powerpoint/2010/main" val="3670899441"/>
      </p:ext>
    </p:extLst>
  </p:cSld>
  <p:clrMapOvr>
    <a:masterClrMapping/>
  </p:clrMapOvr>
  <mc:AlternateContent xmlns:mc="http://schemas.openxmlformats.org/markup-compatibility/2006">
    <mc:Choice xmlns:p14="http://schemas.microsoft.com/office/powerpoint/2010/main" Requires="p14">
      <p:transition spd="slow" p14:dur="2000" advTm="54389"/>
    </mc:Choice>
    <mc:Fallback>
      <p:transition spd="slow" advTm="54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9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60A8053-C2DF-4A2F-96FB-BF8CEEFA77D0}"/>
              </a:ext>
            </a:extLst>
          </p:cNvPr>
          <p:cNvSpPr>
            <a:spLocks noGrp="1"/>
          </p:cNvSpPr>
          <p:nvPr>
            <p:ph type="title"/>
          </p:nvPr>
        </p:nvSpPr>
        <p:spPr>
          <a:xfrm>
            <a:off x="293298" y="643467"/>
            <a:ext cx="5040582" cy="1375608"/>
          </a:xfrm>
        </p:spPr>
        <p:txBody>
          <a:bodyPr anchor="ctr">
            <a:noAutofit/>
          </a:bodyPr>
          <a:lstStyle/>
          <a:p>
            <a:pPr algn="ctr"/>
            <a:r>
              <a:rPr lang="en-GB" sz="5400" dirty="0">
                <a:solidFill>
                  <a:schemeClr val="bg1"/>
                </a:solidFill>
                <a:latin typeface="Times New Roman" panose="02020603050405020304" pitchFamily="18" charset="0"/>
                <a:cs typeface="Times New Roman" panose="02020603050405020304" pitchFamily="18" charset="0"/>
              </a:rPr>
              <a:t>Stakeholder Analysis </a:t>
            </a:r>
          </a:p>
        </p:txBody>
      </p:sp>
      <p:sp>
        <p:nvSpPr>
          <p:cNvPr id="11" name="Content Placeholder 10">
            <a:extLst>
              <a:ext uri="{FF2B5EF4-FFF2-40B4-BE49-F238E27FC236}">
                <a16:creationId xmlns:a16="http://schemas.microsoft.com/office/drawing/2014/main" id="{6D479CE9-5071-469F-AEEB-86D74E59E77D}"/>
              </a:ext>
            </a:extLst>
          </p:cNvPr>
          <p:cNvSpPr>
            <a:spLocks noGrp="1"/>
          </p:cNvSpPr>
          <p:nvPr>
            <p:ph idx="1"/>
          </p:nvPr>
        </p:nvSpPr>
        <p:spPr>
          <a:xfrm>
            <a:off x="673754" y="2397210"/>
            <a:ext cx="3973943" cy="3203489"/>
          </a:xfrm>
        </p:spPr>
        <p:txBody>
          <a:bodyPr>
            <a:normAutofit/>
          </a:bodyPr>
          <a:lstStyle/>
          <a:p>
            <a:r>
              <a:rPr lang="en-US" sz="2400" dirty="0">
                <a:solidFill>
                  <a:schemeClr val="bg1"/>
                </a:solidFill>
                <a:latin typeface="Times New Roman" panose="02020603050405020304" pitchFamily="18" charset="0"/>
                <a:cs typeface="Times New Roman" panose="02020603050405020304" pitchFamily="18" charset="0"/>
              </a:rPr>
              <a:t>Used to identify stakeholders</a:t>
            </a:r>
          </a:p>
          <a:p>
            <a:r>
              <a:rPr lang="en-US" sz="2400" dirty="0">
                <a:solidFill>
                  <a:schemeClr val="bg1"/>
                </a:solidFill>
                <a:latin typeface="Times New Roman" panose="02020603050405020304" pitchFamily="18" charset="0"/>
                <a:cs typeface="Times New Roman" panose="02020603050405020304" pitchFamily="18" charset="0"/>
              </a:rPr>
              <a:t>Determines stakeholders' level of power/interest in relation to the organisation </a:t>
            </a:r>
          </a:p>
          <a:p>
            <a:r>
              <a:rPr lang="en-US" sz="2400" dirty="0">
                <a:solidFill>
                  <a:schemeClr val="bg1"/>
                </a:solidFill>
                <a:latin typeface="Times New Roman" panose="02020603050405020304" pitchFamily="18" charset="0"/>
                <a:cs typeface="Times New Roman" panose="02020603050405020304" pitchFamily="18" charset="0"/>
              </a:rPr>
              <a:t>Governs how best to manage stakeholders. </a:t>
            </a: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endParaRPr>
          </a:p>
        </p:txBody>
      </p:sp>
      <p:pic>
        <p:nvPicPr>
          <p:cNvPr id="7" name="Content Placeholder 6">
            <a:extLst>
              <a:ext uri="{FF2B5EF4-FFF2-40B4-BE49-F238E27FC236}">
                <a16:creationId xmlns:a16="http://schemas.microsoft.com/office/drawing/2014/main" id="{E57B82CB-B11C-4CE6-A041-8DF4A8196EF9}"/>
              </a:ext>
            </a:extLst>
          </p:cNvPr>
          <p:cNvPicPr>
            <a:picLocks noChangeAspect="1"/>
          </p:cNvPicPr>
          <p:nvPr/>
        </p:nvPicPr>
        <p:blipFill>
          <a:blip r:embed="rId5"/>
          <a:stretch>
            <a:fillRect/>
          </a:stretch>
        </p:blipFill>
        <p:spPr>
          <a:xfrm>
            <a:off x="5589878" y="786613"/>
            <a:ext cx="6553587" cy="6012916"/>
          </a:xfrm>
          <a:prstGeom prst="rect">
            <a:avLst/>
          </a:prstGeom>
        </p:spPr>
      </p:pic>
      <p:sp>
        <p:nvSpPr>
          <p:cNvPr id="20" name="Isosceles Triangle 1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4" name="Recorded Sound">
            <a:hlinkClick r:id="" action="ppaction://media"/>
            <a:extLst>
              <a:ext uri="{FF2B5EF4-FFF2-40B4-BE49-F238E27FC236}">
                <a16:creationId xmlns:a16="http://schemas.microsoft.com/office/drawing/2014/main" id="{928A405E-8F86-4732-A65B-A023572CC1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81264786"/>
      </p:ext>
    </p:extLst>
  </p:cSld>
  <p:clrMapOvr>
    <a:masterClrMapping/>
  </p:clrMapOvr>
  <mc:AlternateContent xmlns:mc="http://schemas.openxmlformats.org/markup-compatibility/2006">
    <mc:Choice xmlns:p14="http://schemas.microsoft.com/office/powerpoint/2010/main" Requires="p14">
      <p:transition spd="slow" p14:dur="2000" advTm="129320"/>
    </mc:Choice>
    <mc:Fallback>
      <p:transition spd="slow" advTm="129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0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EF0B-B4A3-47C1-B948-A31020D3D1A9}"/>
              </a:ext>
            </a:extLst>
          </p:cNvPr>
          <p:cNvSpPr>
            <a:spLocks noGrp="1"/>
          </p:cNvSpPr>
          <p:nvPr>
            <p:ph type="title"/>
          </p:nvPr>
        </p:nvSpPr>
        <p:spPr/>
        <p:txBody>
          <a:bodyPr>
            <a:normAutofit/>
          </a:bodyPr>
          <a:lstStyle/>
          <a:p>
            <a:pPr algn="ctr"/>
            <a:r>
              <a:rPr lang="en-GB" sz="5400" dirty="0">
                <a:solidFill>
                  <a:schemeClr val="tx1"/>
                </a:solidFill>
                <a:latin typeface="Times New Roman" panose="02020603050405020304" pitchFamily="18" charset="0"/>
                <a:cs typeface="Times New Roman" panose="02020603050405020304" pitchFamily="18" charset="0"/>
              </a:rPr>
              <a:t>SWOT Analysis </a:t>
            </a:r>
          </a:p>
        </p:txBody>
      </p:sp>
      <p:pic>
        <p:nvPicPr>
          <p:cNvPr id="4" name="Content Placeholder 3">
            <a:extLst>
              <a:ext uri="{FF2B5EF4-FFF2-40B4-BE49-F238E27FC236}">
                <a16:creationId xmlns:a16="http://schemas.microsoft.com/office/drawing/2014/main" id="{E6BCAB5E-0E69-4C52-8309-FD12863DC6F3}"/>
              </a:ext>
            </a:extLst>
          </p:cNvPr>
          <p:cNvPicPr>
            <a:picLocks noGrp="1" noChangeAspect="1"/>
          </p:cNvPicPr>
          <p:nvPr>
            <p:ph idx="1"/>
          </p:nvPr>
        </p:nvPicPr>
        <p:blipFill>
          <a:blip r:embed="rId5"/>
          <a:stretch>
            <a:fillRect/>
          </a:stretch>
        </p:blipFill>
        <p:spPr>
          <a:xfrm>
            <a:off x="1099424" y="1491402"/>
            <a:ext cx="8436634" cy="5221413"/>
          </a:xfrm>
          <a:prstGeom prst="rect">
            <a:avLst/>
          </a:prstGeom>
        </p:spPr>
      </p:pic>
      <p:pic>
        <p:nvPicPr>
          <p:cNvPr id="3" name="Recorded Sound">
            <a:hlinkClick r:id="" action="ppaction://media"/>
            <a:extLst>
              <a:ext uri="{FF2B5EF4-FFF2-40B4-BE49-F238E27FC236}">
                <a16:creationId xmlns:a16="http://schemas.microsoft.com/office/drawing/2014/main" id="{ABB65883-7C7E-430F-874E-9E1CB4DC8C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18751645"/>
      </p:ext>
    </p:extLst>
  </p:cSld>
  <p:clrMapOvr>
    <a:masterClrMapping/>
  </p:clrMapOvr>
  <mc:AlternateContent xmlns:mc="http://schemas.openxmlformats.org/markup-compatibility/2006">
    <mc:Choice xmlns:p14="http://schemas.microsoft.com/office/powerpoint/2010/main" Requires="p14">
      <p:transition spd="slow" p14:dur="2000" advTm="85132"/>
    </mc:Choice>
    <mc:Fallback>
      <p:transition spd="slow" advTm="85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37"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8" name="Straight Connector 37">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185FE7C-F8BC-48F8-8358-8F191A191FAF}"/>
              </a:ext>
            </a:extLst>
          </p:cNvPr>
          <p:cNvSpPr>
            <a:spLocks noGrp="1"/>
          </p:cNvSpPr>
          <p:nvPr>
            <p:ph type="title"/>
          </p:nvPr>
        </p:nvSpPr>
        <p:spPr>
          <a:xfrm>
            <a:off x="1053763" y="5142047"/>
            <a:ext cx="8288032" cy="1096316"/>
          </a:xfrm>
        </p:spPr>
        <p:txBody>
          <a:bodyPr vert="horz" lIns="91440" tIns="45720" rIns="91440" bIns="45720" rtlCol="0" anchor="b">
            <a:normAutofit/>
          </a:bodyPr>
          <a:lstStyle/>
          <a:p>
            <a:pPr algn="ctr"/>
            <a:r>
              <a:rPr lang="en-US" sz="5400" dirty="0">
                <a:solidFill>
                  <a:schemeClr val="tx1"/>
                </a:solidFill>
                <a:latin typeface="Times New Roman" panose="02020603050405020304" pitchFamily="18" charset="0"/>
                <a:cs typeface="Times New Roman" panose="02020603050405020304" pitchFamily="18" charset="0"/>
              </a:rPr>
              <a:t>Bowman’s Strategic Clock</a:t>
            </a:r>
          </a:p>
        </p:txBody>
      </p:sp>
      <p:pic>
        <p:nvPicPr>
          <p:cNvPr id="5" name="Content Placeholder 4">
            <a:extLst>
              <a:ext uri="{FF2B5EF4-FFF2-40B4-BE49-F238E27FC236}">
                <a16:creationId xmlns:a16="http://schemas.microsoft.com/office/drawing/2014/main" id="{CBD9B554-AD06-4FBB-9F44-E19BC29CACF7}"/>
              </a:ext>
            </a:extLst>
          </p:cNvPr>
          <p:cNvPicPr>
            <a:picLocks noGrp="1" noChangeAspect="1"/>
          </p:cNvPicPr>
          <p:nvPr>
            <p:ph idx="1"/>
          </p:nvPr>
        </p:nvPicPr>
        <p:blipFill>
          <a:blip r:embed="rId5"/>
          <a:stretch>
            <a:fillRect/>
          </a:stretch>
        </p:blipFill>
        <p:spPr>
          <a:xfrm>
            <a:off x="1016624" y="379825"/>
            <a:ext cx="8126670" cy="5018218"/>
          </a:xfrm>
          <a:prstGeom prst="rect">
            <a:avLst/>
          </a:prstGeom>
        </p:spPr>
      </p:pic>
      <p:pic>
        <p:nvPicPr>
          <p:cNvPr id="3" name="Recorded Sound">
            <a:hlinkClick r:id="" action="ppaction://media"/>
            <a:extLst>
              <a:ext uri="{FF2B5EF4-FFF2-40B4-BE49-F238E27FC236}">
                <a16:creationId xmlns:a16="http://schemas.microsoft.com/office/drawing/2014/main" id="{D6E37F01-7C80-461A-AFC1-B6BEF08E7C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12526372"/>
      </p:ext>
    </p:extLst>
  </p:cSld>
  <p:clrMapOvr>
    <a:masterClrMapping/>
  </p:clrMapOvr>
  <mc:AlternateContent xmlns:mc="http://schemas.openxmlformats.org/markup-compatibility/2006">
    <mc:Choice xmlns:p14="http://schemas.microsoft.com/office/powerpoint/2010/main" Requires="p14">
      <p:transition spd="slow" p14:dur="2000" advTm="78464"/>
    </mc:Choice>
    <mc:Fallback>
      <p:transition spd="slow" advTm="78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F88E7-9932-41BF-8FAD-1AB0A40551CB}"/>
              </a:ext>
            </a:extLst>
          </p:cNvPr>
          <p:cNvSpPr>
            <a:spLocks noGrp="1"/>
          </p:cNvSpPr>
          <p:nvPr>
            <p:ph type="title"/>
          </p:nvPr>
        </p:nvSpPr>
        <p:spPr>
          <a:xfrm>
            <a:off x="4159225" y="220200"/>
            <a:ext cx="5114776" cy="1550989"/>
          </a:xfrm>
        </p:spPr>
        <p:txBody>
          <a:bodyPr>
            <a:noAutofit/>
          </a:bodyPr>
          <a:lstStyle/>
          <a:p>
            <a:pPr algn="ctr"/>
            <a:r>
              <a:rPr lang="en-GB" sz="4800" dirty="0">
                <a:solidFill>
                  <a:schemeClr val="tx1"/>
                </a:solidFill>
                <a:latin typeface="Times New Roman" panose="02020603050405020304" pitchFamily="18" charset="0"/>
                <a:cs typeface="Times New Roman" panose="02020603050405020304" pitchFamily="18" charset="0"/>
              </a:rPr>
              <a:t>Strategy Recommendations </a:t>
            </a:r>
          </a:p>
        </p:txBody>
      </p:sp>
      <p:pic>
        <p:nvPicPr>
          <p:cNvPr id="6" name="Picture 5">
            <a:extLst>
              <a:ext uri="{FF2B5EF4-FFF2-40B4-BE49-F238E27FC236}">
                <a16:creationId xmlns:a16="http://schemas.microsoft.com/office/drawing/2014/main" id="{A4A78D70-F26B-4E3A-83E0-EC29CA164B0D}"/>
              </a:ext>
            </a:extLst>
          </p:cNvPr>
          <p:cNvPicPr>
            <a:picLocks noChangeAspect="1"/>
          </p:cNvPicPr>
          <p:nvPr/>
        </p:nvPicPr>
        <p:blipFill rotWithShape="1">
          <a:blip r:embed="rId5">
            <a:alphaModFix/>
          </a:blip>
          <a:srcRect l="7819" r="5882" b="-1"/>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5" name="Picture 4">
            <a:extLst>
              <a:ext uri="{FF2B5EF4-FFF2-40B4-BE49-F238E27FC236}">
                <a16:creationId xmlns:a16="http://schemas.microsoft.com/office/drawing/2014/main" id="{7C2B54AA-4DE5-4601-A1A8-7A99157F6BA5}"/>
              </a:ext>
            </a:extLst>
          </p:cNvPr>
          <p:cNvPicPr>
            <a:picLocks noChangeAspect="1"/>
          </p:cNvPicPr>
          <p:nvPr/>
        </p:nvPicPr>
        <p:blipFill rotWithShape="1">
          <a:blip r:embed="rId6">
            <a:alphaModFix/>
          </a:blip>
          <a:srcRect l="4355" r="9058" b="-3"/>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4" name="Picture 3">
            <a:extLst>
              <a:ext uri="{FF2B5EF4-FFF2-40B4-BE49-F238E27FC236}">
                <a16:creationId xmlns:a16="http://schemas.microsoft.com/office/drawing/2014/main" id="{EF0E1832-5ACF-4418-A0A1-2C05520CD3EA}"/>
              </a:ext>
            </a:extLst>
          </p:cNvPr>
          <p:cNvPicPr>
            <a:picLocks noChangeAspect="1"/>
          </p:cNvPicPr>
          <p:nvPr/>
        </p:nvPicPr>
        <p:blipFill rotWithShape="1">
          <a:blip r:embed="rId7">
            <a:alphaModFix/>
          </a:blip>
          <a:srcRect l="13345" r="4408"/>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1" name="Isosceles Triangle 30">
            <a:extLst>
              <a:ext uri="{FF2B5EF4-FFF2-40B4-BE49-F238E27FC236}">
                <a16:creationId xmlns:a16="http://schemas.microsoft.com/office/drawing/2014/main" id="{601DBFE7-59F3-41F8-BC4E-83FB08639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95AC3254-FB46-4BDF-B7F2-2D039653A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D6280CF-E187-4C89-97A6-CE354B2775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Isosceles Triangle 30">
            <a:extLst>
              <a:ext uri="{FF2B5EF4-FFF2-40B4-BE49-F238E27FC236}">
                <a16:creationId xmlns:a16="http://schemas.microsoft.com/office/drawing/2014/main" id="{AB636136-2572-47F5-B45E-4AE6AD867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7A17DE5-2DA9-4F2A-9EF1-03FBF304B4C2}"/>
              </a:ext>
            </a:extLst>
          </p:cNvPr>
          <p:cNvSpPr>
            <a:spLocks noGrp="1"/>
          </p:cNvSpPr>
          <p:nvPr>
            <p:ph idx="1"/>
          </p:nvPr>
        </p:nvSpPr>
        <p:spPr>
          <a:xfrm>
            <a:off x="4159224" y="1902545"/>
            <a:ext cx="5726647" cy="4735255"/>
          </a:xfrm>
        </p:spPr>
        <p:txBody>
          <a:bodyPr>
            <a:normAutofit/>
          </a:bodyPr>
          <a:lstStyle/>
          <a:p>
            <a:pPr marL="0" indent="0" algn="ctr">
              <a:buNone/>
            </a:pPr>
            <a:r>
              <a:rPr lang="en-GB" sz="2400" dirty="0">
                <a:latin typeface="Times New Roman" panose="02020603050405020304" pitchFamily="18" charset="0"/>
                <a:cs typeface="Times New Roman" panose="02020603050405020304" pitchFamily="18" charset="0"/>
              </a:rPr>
              <a:t>Look to source more sustainable materials in terms of manufacturing products and packaging. </a:t>
            </a:r>
          </a:p>
          <a:p>
            <a:pPr marL="0" indent="0" algn="ctr">
              <a:buNone/>
            </a:pPr>
            <a:endParaRPr lang="en-GB" sz="2400" dirty="0">
              <a:latin typeface="Times New Roman" panose="02020603050405020304" pitchFamily="18" charset="0"/>
              <a:cs typeface="Times New Roman" panose="02020603050405020304" pitchFamily="18" charset="0"/>
            </a:endParaRPr>
          </a:p>
          <a:p>
            <a:pPr marL="0" indent="0" algn="ctr">
              <a:buNone/>
            </a:pPr>
            <a:r>
              <a:rPr lang="en-GB" sz="2400" dirty="0">
                <a:latin typeface="Times New Roman" panose="02020603050405020304" pitchFamily="18" charset="0"/>
                <a:cs typeface="Times New Roman" panose="02020603050405020304" pitchFamily="18" charset="0"/>
              </a:rPr>
              <a:t>Look to restructure the pricing of products</a:t>
            </a:r>
          </a:p>
          <a:p>
            <a:pPr marL="0" indent="0" algn="ctr">
              <a:buNone/>
            </a:pPr>
            <a:endParaRPr lang="en-GB" sz="2400" dirty="0">
              <a:latin typeface="Times New Roman" panose="02020603050405020304" pitchFamily="18" charset="0"/>
              <a:cs typeface="Times New Roman" panose="02020603050405020304" pitchFamily="18" charset="0"/>
            </a:endParaRPr>
          </a:p>
          <a:p>
            <a:pPr marL="0" indent="0" algn="ctr">
              <a:buNone/>
            </a:pPr>
            <a:r>
              <a:rPr lang="en-GB" sz="2400" dirty="0">
                <a:latin typeface="Times New Roman" panose="02020603050405020304" pitchFamily="18" charset="0"/>
                <a:cs typeface="Times New Roman" panose="02020603050405020304" pitchFamily="18" charset="0"/>
              </a:rPr>
              <a:t> Offer a recycling incentive programme to encourage customers to return unwanted, used LEGO to trade in for money off next purchase.   </a:t>
            </a:r>
          </a:p>
          <a:p>
            <a:pPr algn="ctr"/>
            <a:endParaRPr lang="en-GB" sz="2000" dirty="0">
              <a:latin typeface="Times New Roman" panose="02020603050405020304" pitchFamily="18" charset="0"/>
              <a:cs typeface="Times New Roman" panose="02020603050405020304" pitchFamily="18" charset="0"/>
            </a:endParaRPr>
          </a:p>
          <a:p>
            <a:pPr algn="ctr"/>
            <a:endParaRPr lang="en-GB" sz="2000" dirty="0">
              <a:latin typeface="Times New Roman" panose="02020603050405020304" pitchFamily="18" charset="0"/>
              <a:cs typeface="Times New Roman" panose="02020603050405020304" pitchFamily="18" charset="0"/>
            </a:endParaRPr>
          </a:p>
          <a:p>
            <a:pPr algn="ctr"/>
            <a:endParaRPr lang="en-GB" sz="2000" dirty="0">
              <a:latin typeface="Times New Roman" panose="02020603050405020304" pitchFamily="18" charset="0"/>
              <a:cs typeface="Times New Roman" panose="02020603050405020304" pitchFamily="18" charset="0"/>
            </a:endParaRPr>
          </a:p>
          <a:p>
            <a:endParaRPr lang="en-GB" dirty="0"/>
          </a:p>
        </p:txBody>
      </p:sp>
      <p:pic>
        <p:nvPicPr>
          <p:cNvPr id="7" name="Picture 6">
            <a:extLst>
              <a:ext uri="{FF2B5EF4-FFF2-40B4-BE49-F238E27FC236}">
                <a16:creationId xmlns:a16="http://schemas.microsoft.com/office/drawing/2014/main" id="{0EDA43EF-A3B9-4DF3-99BA-DB0F6D617AD5}"/>
              </a:ext>
            </a:extLst>
          </p:cNvPr>
          <p:cNvPicPr>
            <a:picLocks noChangeAspect="1"/>
          </p:cNvPicPr>
          <p:nvPr/>
        </p:nvPicPr>
        <p:blipFill rotWithShape="1">
          <a:blip r:embed="rId8"/>
          <a:srcRect l="26773" t="28475" r="26361" b="30516"/>
          <a:stretch/>
        </p:blipFill>
        <p:spPr>
          <a:xfrm>
            <a:off x="3779039" y="1947889"/>
            <a:ext cx="495946" cy="579389"/>
          </a:xfrm>
          <a:prstGeom prst="rect">
            <a:avLst/>
          </a:prstGeom>
        </p:spPr>
      </p:pic>
      <p:pic>
        <p:nvPicPr>
          <p:cNvPr id="8" name="Picture 7">
            <a:extLst>
              <a:ext uri="{FF2B5EF4-FFF2-40B4-BE49-F238E27FC236}">
                <a16:creationId xmlns:a16="http://schemas.microsoft.com/office/drawing/2014/main" id="{22F2852E-F0E5-41E0-997C-9EAAD108EA94}"/>
              </a:ext>
            </a:extLst>
          </p:cNvPr>
          <p:cNvPicPr>
            <a:picLocks noChangeAspect="1"/>
          </p:cNvPicPr>
          <p:nvPr/>
        </p:nvPicPr>
        <p:blipFill>
          <a:blip r:embed="rId9"/>
          <a:stretch>
            <a:fillRect/>
          </a:stretch>
        </p:blipFill>
        <p:spPr>
          <a:xfrm>
            <a:off x="3758893" y="3559684"/>
            <a:ext cx="493819" cy="579170"/>
          </a:xfrm>
          <a:prstGeom prst="rect">
            <a:avLst/>
          </a:prstGeom>
        </p:spPr>
      </p:pic>
      <p:pic>
        <p:nvPicPr>
          <p:cNvPr id="10" name="Picture 9">
            <a:extLst>
              <a:ext uri="{FF2B5EF4-FFF2-40B4-BE49-F238E27FC236}">
                <a16:creationId xmlns:a16="http://schemas.microsoft.com/office/drawing/2014/main" id="{6BB0D4F5-2233-4E2C-BE86-52861304637C}"/>
              </a:ext>
            </a:extLst>
          </p:cNvPr>
          <p:cNvPicPr>
            <a:picLocks noChangeAspect="1"/>
          </p:cNvPicPr>
          <p:nvPr/>
        </p:nvPicPr>
        <p:blipFill>
          <a:blip r:embed="rId9"/>
          <a:stretch>
            <a:fillRect/>
          </a:stretch>
        </p:blipFill>
        <p:spPr>
          <a:xfrm>
            <a:off x="3781166" y="4627455"/>
            <a:ext cx="493819" cy="579170"/>
          </a:xfrm>
          <a:prstGeom prst="rect">
            <a:avLst/>
          </a:prstGeom>
        </p:spPr>
      </p:pic>
      <p:pic>
        <p:nvPicPr>
          <p:cNvPr id="12" name="Recorded Sound">
            <a:hlinkClick r:id="" action="ppaction://media"/>
            <a:extLst>
              <a:ext uri="{FF2B5EF4-FFF2-40B4-BE49-F238E27FC236}">
                <a16:creationId xmlns:a16="http://schemas.microsoft.com/office/drawing/2014/main" id="{4C281F1E-E2D9-4031-8D88-CCCC1DE348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96828159"/>
      </p:ext>
    </p:extLst>
  </p:cSld>
  <p:clrMapOvr>
    <a:masterClrMapping/>
  </p:clrMapOvr>
  <mc:AlternateContent xmlns:mc="http://schemas.openxmlformats.org/markup-compatibility/2006">
    <mc:Choice xmlns:p14="http://schemas.microsoft.com/office/powerpoint/2010/main" Requires="p14">
      <p:transition spd="slow" p14:dur="2000" advTm="200834"/>
    </mc:Choice>
    <mc:Fallback>
      <p:transition spd="slow" advTm="200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53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F1966-8882-4B6D-8E6A-897F1B4D29CE}"/>
              </a:ext>
            </a:extLst>
          </p:cNvPr>
          <p:cNvSpPr>
            <a:spLocks noGrp="1"/>
          </p:cNvSpPr>
          <p:nvPr>
            <p:ph type="title"/>
          </p:nvPr>
        </p:nvSpPr>
        <p:spPr>
          <a:xfrm>
            <a:off x="677334" y="207035"/>
            <a:ext cx="8596668" cy="805132"/>
          </a:xfrm>
        </p:spPr>
        <p:txBody>
          <a:bodyPr>
            <a:noAutofit/>
          </a:bodyPr>
          <a:lstStyle/>
          <a:p>
            <a:pPr algn="ctr"/>
            <a:r>
              <a:rPr lang="en-GB" sz="4800" dirty="0">
                <a:solidFill>
                  <a:schemeClr val="tx1"/>
                </a:solidFill>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26A74A76-FF4C-40B8-889F-3011A917EC6C}"/>
              </a:ext>
            </a:extLst>
          </p:cNvPr>
          <p:cNvSpPr>
            <a:spLocks noGrp="1"/>
          </p:cNvSpPr>
          <p:nvPr>
            <p:ph idx="1"/>
          </p:nvPr>
        </p:nvSpPr>
        <p:spPr>
          <a:xfrm>
            <a:off x="345057" y="1012167"/>
            <a:ext cx="9333781" cy="5638797"/>
          </a:xfrm>
        </p:spPr>
        <p:txBody>
          <a:bodyPr>
            <a:normAutofit fontScale="70000" lnSpcReduction="20000"/>
          </a:bodyPr>
          <a:lstStyle/>
          <a:p>
            <a:pPr algn="just"/>
            <a:r>
              <a:rPr lang="en-GB" sz="1900" dirty="0" err="1">
                <a:latin typeface="Times New Roman" panose="02020603050405020304" pitchFamily="18" charset="0"/>
                <a:cs typeface="Times New Roman" panose="02020603050405020304" pitchFamily="18" charset="0"/>
              </a:rPr>
              <a:t>Ayech</a:t>
            </a:r>
            <a:r>
              <a:rPr lang="en-GB" sz="1900" dirty="0">
                <a:latin typeface="Times New Roman" panose="02020603050405020304" pitchFamily="18" charset="0"/>
                <a:cs typeface="Times New Roman" panose="02020603050405020304" pitchFamily="18" charset="0"/>
              </a:rPr>
              <a:t>, S. (2014). </a:t>
            </a:r>
            <a:r>
              <a:rPr lang="en-GB" sz="1900" i="1" dirty="0">
                <a:latin typeface="Times New Roman" panose="02020603050405020304" pitchFamily="18" charset="0"/>
                <a:cs typeface="Times New Roman" panose="02020603050405020304" pitchFamily="18" charset="0"/>
              </a:rPr>
              <a:t>LEGO: Everything is NOT awesome</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2"/>
              </a:rPr>
              <a:t>https://www.greenpeace.org/international/story/7049/lego-everything-is-not-awesome/</a:t>
            </a:r>
            <a:r>
              <a:rPr lang="en-GB" sz="1900" dirty="0">
                <a:latin typeface="Times New Roman" panose="02020603050405020304" pitchFamily="18" charset="0"/>
                <a:cs typeface="Times New Roman" panose="02020603050405020304" pitchFamily="18" charset="0"/>
              </a:rPr>
              <a:t> (Accessed: 13 October 2013).</a:t>
            </a:r>
          </a:p>
          <a:p>
            <a:pPr algn="just"/>
            <a:r>
              <a:rPr lang="en-GB" sz="1900" dirty="0">
                <a:latin typeface="Times New Roman" panose="02020603050405020304" pitchFamily="18" charset="0"/>
                <a:cs typeface="Times New Roman" panose="02020603050405020304" pitchFamily="18" charset="0"/>
              </a:rPr>
              <a:t>Drucker, P. (1977). </a:t>
            </a:r>
            <a:r>
              <a:rPr lang="en-GB" sz="1900" i="1" dirty="0">
                <a:latin typeface="Times New Roman" panose="02020603050405020304" pitchFamily="18" charset="0"/>
                <a:cs typeface="Times New Roman" panose="02020603050405020304" pitchFamily="18" charset="0"/>
              </a:rPr>
              <a:t>People &amp; Performance: The Best of Peter Drucker on Management</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3"/>
              </a:rPr>
              <a:t>https://books.google.co.uk/books?hl=en&amp;lr=&amp;id=fI0VYReBpI8C&amp;oi=fnd&amp;pg=PR1&amp;dq=peter+drucker+relationship+in+an+organizational+culture&amp;ots=5hSnKvLFiF&amp;sig=0eAWMjn4xrUzDOZj6IdEsHVXlKE#v=onepage&amp;q=relationship&amp;f=false</a:t>
            </a:r>
            <a:r>
              <a:rPr lang="en-GB" sz="1900" dirty="0">
                <a:latin typeface="Times New Roman" panose="02020603050405020304" pitchFamily="18" charset="0"/>
                <a:cs typeface="Times New Roman" panose="02020603050405020304" pitchFamily="18" charset="0"/>
              </a:rPr>
              <a:t> Accessed: 13 October 2020).</a:t>
            </a:r>
          </a:p>
          <a:p>
            <a:pPr algn="just"/>
            <a:r>
              <a:rPr lang="en-GB" sz="1900" dirty="0">
                <a:latin typeface="Times New Roman" panose="02020603050405020304" pitchFamily="18" charset="0"/>
                <a:cs typeface="Times New Roman" panose="02020603050405020304" pitchFamily="18" charset="0"/>
              </a:rPr>
              <a:t>Ebrary. (2020). </a:t>
            </a:r>
            <a:r>
              <a:rPr lang="en-GB" sz="1900" i="1" dirty="0">
                <a:latin typeface="Times New Roman" panose="02020603050405020304" pitchFamily="18" charset="0"/>
                <a:cs typeface="Times New Roman" panose="02020603050405020304" pitchFamily="18" charset="0"/>
              </a:rPr>
              <a:t>The LEGO Group Strategy</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4"/>
              </a:rPr>
              <a:t>https://ebrary.net/9823/management/lego_group#:~:text=The%20LEGO%20Group's%20mission%20is,strategy%20and%20an%20innovation%20strategy.&amp;text=Growth%20strategy.,a%20number%20of%20growth%20drivers</a:t>
            </a:r>
            <a:r>
              <a:rPr lang="en-GB" sz="1900" dirty="0">
                <a:latin typeface="Times New Roman" panose="02020603050405020304" pitchFamily="18" charset="0"/>
                <a:cs typeface="Times New Roman" panose="02020603050405020304" pitchFamily="18" charset="0"/>
              </a:rPr>
              <a:t> (Accessed: 12 October 2020).</a:t>
            </a:r>
          </a:p>
          <a:p>
            <a:pPr algn="just"/>
            <a:r>
              <a:rPr lang="en-GB" sz="1900" dirty="0" err="1">
                <a:latin typeface="Times New Roman" panose="02020603050405020304" pitchFamily="18" charset="0"/>
                <a:cs typeface="Times New Roman" panose="02020603050405020304" pitchFamily="18" charset="0"/>
              </a:rPr>
              <a:t>Fasth</a:t>
            </a:r>
            <a:r>
              <a:rPr lang="en-GB" sz="1900" dirty="0">
                <a:latin typeface="Times New Roman" panose="02020603050405020304" pitchFamily="18" charset="0"/>
                <a:cs typeface="Times New Roman" panose="02020603050405020304" pitchFamily="18" charset="0"/>
              </a:rPr>
              <a:t>, J. (2016). </a:t>
            </a:r>
            <a:r>
              <a:rPr lang="en-GB" sz="1900" i="1" dirty="0">
                <a:latin typeface="Times New Roman" panose="02020603050405020304" pitchFamily="18" charset="0"/>
                <a:cs typeface="Times New Roman" panose="02020603050405020304" pitchFamily="18" charset="0"/>
              </a:rPr>
              <a:t>Mintzberg on Strategy</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5"/>
              </a:rPr>
              <a:t>https://www.youtube.com/watch?v=_vpvU5fIyOA</a:t>
            </a:r>
            <a:r>
              <a:rPr lang="en-GB" sz="1900" dirty="0">
                <a:latin typeface="Times New Roman" panose="02020603050405020304" pitchFamily="18" charset="0"/>
                <a:cs typeface="Times New Roman" panose="02020603050405020304" pitchFamily="18" charset="0"/>
              </a:rPr>
              <a:t> (Accessed: 1 October 2020).</a:t>
            </a:r>
          </a:p>
          <a:p>
            <a:pPr algn="just"/>
            <a:r>
              <a:rPr lang="en-GB" sz="1900" dirty="0">
                <a:latin typeface="Times New Roman" panose="02020603050405020304" pitchFamily="18" charset="0"/>
                <a:cs typeface="Times New Roman" panose="02020603050405020304" pitchFamily="18" charset="0"/>
              </a:rPr>
              <a:t>Fisher, D. (2018). </a:t>
            </a:r>
            <a:r>
              <a:rPr lang="en-GB" sz="1900" i="1" dirty="0">
                <a:latin typeface="Times New Roman" panose="02020603050405020304" pitchFamily="18" charset="0"/>
                <a:cs typeface="Times New Roman" panose="02020603050405020304" pitchFamily="18" charset="0"/>
              </a:rPr>
              <a:t>The Millennial Consumer: A Driving Force For Corporate Sustainability</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6"/>
              </a:rPr>
              <a:t>https://ecosphere.plus/2018/01/22/millennial-consumer-driving-force-corporate-sustainability/</a:t>
            </a:r>
            <a:r>
              <a:rPr lang="en-GB" sz="1900" dirty="0">
                <a:latin typeface="Times New Roman" panose="02020603050405020304" pitchFamily="18" charset="0"/>
                <a:cs typeface="Times New Roman" panose="02020603050405020304" pitchFamily="18" charset="0"/>
              </a:rPr>
              <a:t> (Accessed: 14 October 2011).</a:t>
            </a:r>
          </a:p>
          <a:p>
            <a:pPr algn="just"/>
            <a:r>
              <a:rPr lang="en-GB" sz="1900" dirty="0">
                <a:latin typeface="Times New Roman" panose="02020603050405020304" pitchFamily="18" charset="0"/>
                <a:cs typeface="Times New Roman" panose="02020603050405020304" pitchFamily="18" charset="0"/>
              </a:rPr>
              <a:t>Handley, L. (2020). </a:t>
            </a:r>
            <a:r>
              <a:rPr lang="en-GB" sz="1900" i="1" dirty="0">
                <a:latin typeface="Times New Roman" panose="02020603050405020304" pitchFamily="18" charset="0"/>
                <a:cs typeface="Times New Roman" panose="02020603050405020304" pitchFamily="18" charset="0"/>
              </a:rPr>
              <a:t>Lego is the world’s most reputable company as tech giants lag, survey says</a:t>
            </a:r>
            <a:r>
              <a:rPr lang="en-GB" sz="1900" dirty="0">
                <a:latin typeface="Times New Roman" panose="02020603050405020304" pitchFamily="18" charset="0"/>
                <a:cs typeface="Times New Roman" panose="02020603050405020304" pitchFamily="18" charset="0"/>
              </a:rPr>
              <a:t>. Available at : </a:t>
            </a:r>
            <a:r>
              <a:rPr lang="en-GB" sz="1900" dirty="0">
                <a:latin typeface="Times New Roman" panose="02020603050405020304" pitchFamily="18" charset="0"/>
                <a:cs typeface="Times New Roman" panose="02020603050405020304" pitchFamily="18" charset="0"/>
                <a:hlinkClick r:id="rId7"/>
              </a:rPr>
              <a:t>https://www.cnbc.com/2020/03/03/lego-is-the-worlds-most-reputable-company-disney-follows.html#:~:text=Lego%20has%20topped%20a%20list,10%20every%20year%20since%202011</a:t>
            </a:r>
            <a:r>
              <a:rPr lang="en-GB" sz="1900" dirty="0">
                <a:latin typeface="Times New Roman" panose="02020603050405020304" pitchFamily="18" charset="0"/>
                <a:cs typeface="Times New Roman" panose="02020603050405020304" pitchFamily="18" charset="0"/>
              </a:rPr>
              <a:t> (Accessed: 13 October 2020).</a:t>
            </a:r>
          </a:p>
          <a:p>
            <a:pPr algn="just"/>
            <a:r>
              <a:rPr lang="en-GB" sz="1900" dirty="0">
                <a:latin typeface="Times New Roman" panose="02020603050405020304" pitchFamily="18" charset="0"/>
                <a:cs typeface="Times New Roman" panose="02020603050405020304" pitchFamily="18" charset="0"/>
              </a:rPr>
              <a:t>Hayhurst, C. (2020). </a:t>
            </a:r>
            <a:r>
              <a:rPr lang="en-GB" sz="1900" i="1" dirty="0">
                <a:latin typeface="Times New Roman" panose="02020603050405020304" pitchFamily="18" charset="0"/>
                <a:cs typeface="Times New Roman" panose="02020603050405020304" pitchFamily="18" charset="0"/>
              </a:rPr>
              <a:t>Lego bricks in the ocean could take 1,300 years to degrade</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8"/>
              </a:rPr>
              <a:t>https://www.independent.co.uk/environment/lego-ocean-plastic-pollution-degrade-a9404111.html</a:t>
            </a:r>
            <a:r>
              <a:rPr lang="en-GB" sz="1900" dirty="0">
                <a:latin typeface="Times New Roman" panose="02020603050405020304" pitchFamily="18" charset="0"/>
                <a:cs typeface="Times New Roman" panose="02020603050405020304" pitchFamily="18" charset="0"/>
              </a:rPr>
              <a:t> (Accessed: 20 October 2020). </a:t>
            </a:r>
          </a:p>
          <a:p>
            <a:pPr algn="just"/>
            <a:r>
              <a:rPr lang="en-GB" sz="1900" dirty="0">
                <a:latin typeface="Times New Roman" panose="02020603050405020304" pitchFamily="18" charset="0"/>
                <a:cs typeface="Times New Roman" panose="02020603050405020304" pitchFamily="18" charset="0"/>
              </a:rPr>
              <a:t>HISCOX. (2020). </a:t>
            </a:r>
            <a:r>
              <a:rPr lang="en-GB" sz="1900" i="1" dirty="0">
                <a:latin typeface="Times New Roman" panose="02020603050405020304" pitchFamily="18" charset="0"/>
                <a:cs typeface="Times New Roman" panose="02020603050405020304" pitchFamily="18" charset="0"/>
              </a:rPr>
              <a:t>Adapt or die: eight businesses that transformed their business models to survive</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9"/>
              </a:rPr>
              <a:t>https://www.hiscox.co.uk/broker/about-hiscox/news/adapt-or-die-eight-businesses-transformed-their-business-models-survive</a:t>
            </a:r>
            <a:r>
              <a:rPr lang="en-GB" sz="1900" dirty="0">
                <a:latin typeface="Times New Roman" panose="02020603050405020304" pitchFamily="18" charset="0"/>
                <a:cs typeface="Times New Roman" panose="02020603050405020304" pitchFamily="18" charset="0"/>
              </a:rPr>
              <a:t> (Accessed: 13 October 2020).</a:t>
            </a:r>
          </a:p>
          <a:p>
            <a:pPr algn="just"/>
            <a:r>
              <a:rPr lang="en-GB" sz="1900" dirty="0">
                <a:latin typeface="Times New Roman" panose="02020603050405020304" pitchFamily="18" charset="0"/>
                <a:cs typeface="Times New Roman" panose="02020603050405020304" pitchFamily="18" charset="0"/>
              </a:rPr>
              <a:t>Johnson, G, Scholes, K and Whittington, R (2011) </a:t>
            </a:r>
            <a:r>
              <a:rPr lang="en-GB" sz="1900" i="1" dirty="0">
                <a:latin typeface="Times New Roman" panose="02020603050405020304" pitchFamily="18" charset="0"/>
                <a:cs typeface="Times New Roman" panose="02020603050405020304" pitchFamily="18" charset="0"/>
              </a:rPr>
              <a:t>Exploring Corporate Strategy: Text and Cases</a:t>
            </a:r>
            <a:r>
              <a:rPr lang="en-GB" sz="1900" dirty="0">
                <a:latin typeface="Times New Roman" panose="02020603050405020304" pitchFamily="18" charset="0"/>
                <a:cs typeface="Times New Roman" panose="02020603050405020304" pitchFamily="18" charset="0"/>
              </a:rPr>
              <a:t>, London: Prentice Hall.  </a:t>
            </a:r>
          </a:p>
          <a:p>
            <a:pPr algn="just"/>
            <a:r>
              <a:rPr lang="en-GB" sz="1900" dirty="0">
                <a:latin typeface="Times New Roman" panose="02020603050405020304" pitchFamily="18" charset="0"/>
                <a:cs typeface="Times New Roman" panose="02020603050405020304" pitchFamily="18" charset="0"/>
              </a:rPr>
              <a:t>Johnson, G., Whittington, R., Scholes, K., Angwin, D., </a:t>
            </a:r>
            <a:r>
              <a:rPr lang="en-GB" sz="1900" dirty="0" err="1">
                <a:latin typeface="Times New Roman" panose="02020603050405020304" pitchFamily="18" charset="0"/>
                <a:cs typeface="Times New Roman" panose="02020603050405020304" pitchFamily="18" charset="0"/>
              </a:rPr>
              <a:t>Regner</a:t>
            </a:r>
            <a:r>
              <a:rPr lang="en-GB" sz="1900" dirty="0">
                <a:latin typeface="Times New Roman" panose="02020603050405020304" pitchFamily="18" charset="0"/>
                <a:cs typeface="Times New Roman" panose="02020603050405020304" pitchFamily="18" charset="0"/>
              </a:rPr>
              <a:t>, P. (2016). </a:t>
            </a:r>
            <a:r>
              <a:rPr lang="en-GB" sz="1900" i="1" dirty="0">
                <a:latin typeface="Times New Roman" panose="02020603050405020304" pitchFamily="18" charset="0"/>
                <a:cs typeface="Times New Roman" panose="02020603050405020304" pitchFamily="18" charset="0"/>
              </a:rPr>
              <a:t>Exploring Strategy</a:t>
            </a:r>
            <a:r>
              <a:rPr lang="en-GB" sz="1900" dirty="0">
                <a:latin typeface="Times New Roman" panose="02020603050405020304" pitchFamily="18" charset="0"/>
                <a:cs typeface="Times New Roman" panose="02020603050405020304" pitchFamily="18" charset="0"/>
              </a:rPr>
              <a:t> (11th ed.). Pearson Education.</a:t>
            </a:r>
          </a:p>
          <a:p>
            <a:pPr algn="just"/>
            <a:r>
              <a:rPr lang="en-GB" sz="1900" dirty="0">
                <a:latin typeface="Times New Roman" panose="02020603050405020304" pitchFamily="18" charset="0"/>
                <a:cs typeface="Times New Roman" panose="02020603050405020304" pitchFamily="18" charset="0"/>
              </a:rPr>
              <a:t>Jurevicius, O. (2013). </a:t>
            </a:r>
            <a:r>
              <a:rPr lang="en-GB" sz="1900" i="1" dirty="0">
                <a:latin typeface="Times New Roman" panose="02020603050405020304" pitchFamily="18" charset="0"/>
                <a:cs typeface="Times New Roman" panose="02020603050405020304" pitchFamily="18" charset="0"/>
              </a:rPr>
              <a:t>Strategic Management and Strategic Planning</a:t>
            </a:r>
            <a:r>
              <a:rPr lang="en-GB" sz="1900" dirty="0">
                <a:latin typeface="Times New Roman" panose="02020603050405020304" pitchFamily="18" charset="0"/>
                <a:cs typeface="Times New Roman" panose="02020603050405020304" pitchFamily="18" charset="0"/>
              </a:rPr>
              <a:t>. Available at: </a:t>
            </a:r>
            <a:r>
              <a:rPr lang="en-GB" sz="1900" dirty="0">
                <a:latin typeface="Times New Roman" panose="02020603050405020304" pitchFamily="18" charset="0"/>
                <a:cs typeface="Times New Roman" panose="02020603050405020304" pitchFamily="18" charset="0"/>
                <a:hlinkClick r:id="rId10"/>
              </a:rPr>
              <a:t>https://strategicmanagementinsight.com/topics/strategic-management-planning.html#:~:text=Strategic%20management%20is%20a%20continuous,and%20maintain%20a%20competitive%20advantage</a:t>
            </a:r>
            <a:r>
              <a:rPr lang="en-GB" sz="1900" dirty="0">
                <a:latin typeface="Times New Roman" panose="02020603050405020304" pitchFamily="18" charset="0"/>
                <a:cs typeface="Times New Roman" panose="02020603050405020304" pitchFamily="18" charset="0"/>
              </a:rPr>
              <a:t> (Accessed: 12 October 2020).</a:t>
            </a:r>
          </a:p>
          <a:p>
            <a:endParaRPr lang="en-GB" dirty="0"/>
          </a:p>
        </p:txBody>
      </p:sp>
    </p:spTree>
    <p:extLst>
      <p:ext uri="{BB962C8B-B14F-4D97-AF65-F5344CB8AC3E}">
        <p14:creationId xmlns:p14="http://schemas.microsoft.com/office/powerpoint/2010/main" val="2532008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15F46-11EB-4D03-A272-2EA17DBBD376}"/>
              </a:ext>
            </a:extLst>
          </p:cNvPr>
          <p:cNvSpPr>
            <a:spLocks noGrp="1"/>
          </p:cNvSpPr>
          <p:nvPr>
            <p:ph type="title"/>
          </p:nvPr>
        </p:nvSpPr>
        <p:spPr>
          <a:xfrm>
            <a:off x="677334" y="0"/>
            <a:ext cx="8596668" cy="816638"/>
          </a:xfrm>
        </p:spPr>
        <p:txBody>
          <a:bodyPr>
            <a:normAutofit fontScale="90000"/>
          </a:bodyPr>
          <a:lstStyle/>
          <a:p>
            <a:pPr algn="ctr"/>
            <a:r>
              <a:rPr lang="en-GB" sz="4800" dirty="0">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155A4F66-1DA2-412E-B6A8-2035AF5B494C}"/>
              </a:ext>
            </a:extLst>
          </p:cNvPr>
          <p:cNvSpPr>
            <a:spLocks noGrp="1"/>
          </p:cNvSpPr>
          <p:nvPr>
            <p:ph idx="1"/>
          </p:nvPr>
        </p:nvSpPr>
        <p:spPr>
          <a:xfrm>
            <a:off x="677334" y="816639"/>
            <a:ext cx="8596668" cy="5224724"/>
          </a:xfrm>
        </p:spPr>
        <p:txBody>
          <a:bodyPr>
            <a:normAutofit fontScale="92500" lnSpcReduction="10000"/>
          </a:bodyPr>
          <a:lstStyle/>
          <a:p>
            <a:pPr algn="just"/>
            <a:r>
              <a:rPr lang="en-GB" sz="1400" dirty="0">
                <a:latin typeface="Times New Roman" panose="02020603050405020304" pitchFamily="18" charset="0"/>
                <a:cs typeface="Times New Roman" panose="02020603050405020304" pitchFamily="18" charset="0"/>
              </a:rPr>
              <a:t>Kenton, W. (2020). </a:t>
            </a:r>
            <a:r>
              <a:rPr lang="en-GB" sz="1400" i="1" dirty="0">
                <a:latin typeface="Times New Roman" panose="02020603050405020304" pitchFamily="18" charset="0"/>
                <a:cs typeface="Times New Roman" panose="02020603050405020304" pitchFamily="18" charset="0"/>
              </a:rPr>
              <a:t>Strategic Management</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3"/>
              </a:rPr>
              <a:t>https://www.investopedia.com/terms/s/strategic-management.asp</a:t>
            </a:r>
            <a:r>
              <a:rPr lang="en-GB" sz="1400" dirty="0">
                <a:latin typeface="Times New Roman" panose="02020603050405020304" pitchFamily="18" charset="0"/>
                <a:cs typeface="Times New Roman" panose="02020603050405020304" pitchFamily="18" charset="0"/>
              </a:rPr>
              <a:t> (Accessed: 12 October 2020).</a:t>
            </a:r>
          </a:p>
          <a:p>
            <a:pPr algn="just"/>
            <a:r>
              <a:rPr lang="en-GB" sz="1400" dirty="0">
                <a:latin typeface="Times New Roman" panose="02020603050405020304" pitchFamily="18" charset="0"/>
                <a:cs typeface="Times New Roman" panose="02020603050405020304" pitchFamily="18" charset="0"/>
              </a:rPr>
              <a:t>LEGO Group. (2020). </a:t>
            </a:r>
            <a:r>
              <a:rPr lang="en-GB" sz="1400" i="1" dirty="0">
                <a:latin typeface="Times New Roman" panose="02020603050405020304" pitchFamily="18" charset="0"/>
                <a:cs typeface="Times New Roman" panose="02020603050405020304" pitchFamily="18" charset="0"/>
              </a:rPr>
              <a:t>Careers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4"/>
              </a:rPr>
              <a:t>https://www.lego.com/en-gb/aboutus/careers/#:~:text=Today%20we%20are%20more%20than</a:t>
            </a:r>
            <a:r>
              <a:rPr lang="en-GB" sz="1400" dirty="0">
                <a:latin typeface="Times New Roman" panose="02020603050405020304" pitchFamily="18" charset="0"/>
                <a:cs typeface="Times New Roman" panose="02020603050405020304" pitchFamily="18" charset="0"/>
              </a:rPr>
              <a:t> (Accessed: 11 October 2020).</a:t>
            </a:r>
          </a:p>
          <a:p>
            <a:pPr algn="just"/>
            <a:r>
              <a:rPr lang="en-GB" sz="1400" dirty="0">
                <a:latin typeface="Times New Roman" panose="02020603050405020304" pitchFamily="18" charset="0"/>
                <a:cs typeface="Times New Roman" panose="02020603050405020304" pitchFamily="18" charset="0"/>
              </a:rPr>
              <a:t>LEGO Group. (2020). </a:t>
            </a:r>
            <a:r>
              <a:rPr lang="en-GB" sz="1400" i="1" dirty="0">
                <a:latin typeface="Times New Roman" panose="02020603050405020304" pitchFamily="18" charset="0"/>
                <a:cs typeface="Times New Roman" panose="02020603050405020304" pitchFamily="18" charset="0"/>
              </a:rPr>
              <a:t>The LEGO Brand</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5"/>
              </a:rPr>
              <a:t>https://www.lego.com/en-gb/aboutus/lego-group/the-lego-brand/</a:t>
            </a:r>
            <a:r>
              <a:rPr lang="en-GB" sz="1400" dirty="0">
                <a:latin typeface="Times New Roman" panose="02020603050405020304" pitchFamily="18" charset="0"/>
                <a:cs typeface="Times New Roman" panose="02020603050405020304" pitchFamily="18" charset="0"/>
              </a:rPr>
              <a:t> (Accessed: 11 October 2020). </a:t>
            </a:r>
          </a:p>
          <a:p>
            <a:pPr algn="just"/>
            <a:r>
              <a:rPr lang="en-GB" sz="1400" dirty="0">
                <a:latin typeface="Times New Roman" panose="02020603050405020304" pitchFamily="18" charset="0"/>
                <a:cs typeface="Times New Roman" panose="02020603050405020304" pitchFamily="18" charset="0"/>
              </a:rPr>
              <a:t>LEGO Group. (2020). </a:t>
            </a:r>
            <a:r>
              <a:rPr lang="en-GB" sz="1400" i="1" dirty="0">
                <a:latin typeface="Times New Roman" panose="02020603050405020304" pitchFamily="18" charset="0"/>
                <a:cs typeface="Times New Roman" panose="02020603050405020304" pitchFamily="18" charset="0"/>
              </a:rPr>
              <a:t>The LEGO Group History</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6"/>
              </a:rPr>
              <a:t>https://www.lego.com/en-gb/aboutus/lego-group/the-lego-group-history/</a:t>
            </a:r>
            <a:r>
              <a:rPr lang="en-GB" sz="1400" dirty="0">
                <a:latin typeface="Times New Roman" panose="02020603050405020304" pitchFamily="18" charset="0"/>
                <a:cs typeface="Times New Roman" panose="02020603050405020304" pitchFamily="18" charset="0"/>
              </a:rPr>
              <a:t> (Accessed: 11 October 2020).</a:t>
            </a:r>
          </a:p>
          <a:p>
            <a:pPr algn="just"/>
            <a:r>
              <a:rPr lang="en-GB" sz="1400" dirty="0">
                <a:latin typeface="Times New Roman" panose="02020603050405020304" pitchFamily="18" charset="0"/>
                <a:cs typeface="Times New Roman" panose="02020603050405020304" pitchFamily="18" charset="0"/>
              </a:rPr>
              <a:t>Mind Tools. (2020). </a:t>
            </a:r>
            <a:r>
              <a:rPr lang="en-GB" sz="1400" i="1" dirty="0">
                <a:latin typeface="Times New Roman" panose="02020603050405020304" pitchFamily="18" charset="0"/>
                <a:cs typeface="Times New Roman" panose="02020603050405020304" pitchFamily="18" charset="0"/>
              </a:rPr>
              <a:t>What is Strategy</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7"/>
              </a:rPr>
              <a:t>https://www.mindtools.com/pages/article/what-is-strategy.htm</a:t>
            </a:r>
            <a:r>
              <a:rPr lang="en-GB" sz="1400" dirty="0">
                <a:latin typeface="Times New Roman" panose="02020603050405020304" pitchFamily="18" charset="0"/>
                <a:cs typeface="Times New Roman" panose="02020603050405020304" pitchFamily="18" charset="0"/>
              </a:rPr>
              <a:t> (Accessed: 8 October 2020).</a:t>
            </a:r>
          </a:p>
          <a:p>
            <a:pPr algn="just"/>
            <a:r>
              <a:rPr lang="en-GB" sz="1400" dirty="0">
                <a:latin typeface="Times New Roman" panose="02020603050405020304" pitchFamily="18" charset="0"/>
                <a:cs typeface="Times New Roman" panose="02020603050405020304" pitchFamily="18" charset="0"/>
              </a:rPr>
              <a:t>Mintzberg, H., &amp; Waters, J. A. (1985). </a:t>
            </a:r>
            <a:r>
              <a:rPr lang="en-GB" sz="1400" i="1" dirty="0">
                <a:latin typeface="Times New Roman" panose="02020603050405020304" pitchFamily="18" charset="0"/>
                <a:cs typeface="Times New Roman" panose="02020603050405020304" pitchFamily="18" charset="0"/>
              </a:rPr>
              <a:t>Of strategies, deliberate and emergent</a:t>
            </a:r>
            <a:r>
              <a:rPr lang="en-GB" sz="1400" dirty="0">
                <a:latin typeface="Times New Roman" panose="02020603050405020304" pitchFamily="18" charset="0"/>
                <a:cs typeface="Times New Roman" panose="02020603050405020304" pitchFamily="18" charset="0"/>
              </a:rPr>
              <a:t>. Strategic Management Journal, 6, 257–272.</a:t>
            </a:r>
          </a:p>
          <a:p>
            <a:pPr algn="just"/>
            <a:r>
              <a:rPr lang="en-GB" sz="1400" dirty="0">
                <a:latin typeface="Times New Roman" panose="02020603050405020304" pitchFamily="18" charset="0"/>
                <a:cs typeface="Times New Roman" panose="02020603050405020304" pitchFamily="18" charset="0"/>
              </a:rPr>
              <a:t>Statista. (2020). </a:t>
            </a:r>
            <a:r>
              <a:rPr lang="en-GB" sz="1400" i="1" dirty="0">
                <a:latin typeface="Times New Roman" panose="02020603050405020304" pitchFamily="18" charset="0"/>
                <a:cs typeface="Times New Roman" panose="02020603050405020304" pitchFamily="18" charset="0"/>
              </a:rPr>
              <a:t>Revenue of the LEGO Group from 2003 to 2019 (in billion euros)</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8"/>
              </a:rPr>
              <a:t>https://www.statista.com/statistics/282870/lego-group-revenue/</a:t>
            </a:r>
            <a:r>
              <a:rPr lang="en-GB" sz="1400" dirty="0">
                <a:latin typeface="Times New Roman" panose="02020603050405020304" pitchFamily="18" charset="0"/>
                <a:cs typeface="Times New Roman" panose="02020603050405020304" pitchFamily="18" charset="0"/>
              </a:rPr>
              <a:t> (Accessed: 11 October 2020).</a:t>
            </a:r>
          </a:p>
          <a:p>
            <a:pPr algn="just"/>
            <a:r>
              <a:rPr lang="en-GB" sz="1400" dirty="0">
                <a:latin typeface="Times New Roman" panose="02020603050405020304" pitchFamily="18" charset="0"/>
                <a:cs typeface="Times New Roman" panose="02020603050405020304" pitchFamily="18" charset="0"/>
              </a:rPr>
              <a:t>The Management Centre. (2020). </a:t>
            </a:r>
            <a:r>
              <a:rPr lang="en-GB" sz="1400" i="1" dirty="0">
                <a:latin typeface="Times New Roman" panose="02020603050405020304" pitchFamily="18" charset="0"/>
                <a:cs typeface="Times New Roman" panose="02020603050405020304" pitchFamily="18" charset="0"/>
              </a:rPr>
              <a:t>Culture Eats Strategy for Breakfast</a:t>
            </a:r>
            <a:r>
              <a:rPr lang="en-GB" sz="1400" dirty="0">
                <a:latin typeface="Times New Roman" panose="02020603050405020304" pitchFamily="18" charset="0"/>
                <a:cs typeface="Times New Roman" panose="02020603050405020304" pitchFamily="18" charset="0"/>
              </a:rPr>
              <a:t>. Available at: </a:t>
            </a:r>
            <a:r>
              <a:rPr lang="en-GB" sz="1400" dirty="0">
                <a:latin typeface="Times New Roman" panose="02020603050405020304" pitchFamily="18" charset="0"/>
                <a:cs typeface="Times New Roman" panose="02020603050405020304" pitchFamily="18" charset="0"/>
                <a:hlinkClick r:id="rId9"/>
              </a:rPr>
              <a:t>https://www.managementcentre.co.uk/management-consultancy/culture-eats-strategy-for-breakfast/#:~:text=%E2%80%9CCulture%20eats%20strategy%20for%20breakfast,surer%20route%20to%20organisational%20success</a:t>
            </a:r>
            <a:r>
              <a:rPr lang="en-GB" sz="1400" dirty="0">
                <a:latin typeface="Times New Roman" panose="02020603050405020304" pitchFamily="18" charset="0"/>
                <a:cs typeface="Times New Roman" panose="02020603050405020304" pitchFamily="18" charset="0"/>
              </a:rPr>
              <a:t> (Accessed: 13 October 2020).</a:t>
            </a:r>
          </a:p>
          <a:p>
            <a:pPr algn="just"/>
            <a:r>
              <a:rPr lang="en-GB" sz="1400" dirty="0">
                <a:latin typeface="Times New Roman" panose="02020603050405020304" pitchFamily="18" charset="0"/>
                <a:cs typeface="Times New Roman" panose="02020603050405020304" pitchFamily="18" charset="0"/>
              </a:rPr>
              <a:t>tutor2u. (2018). </a:t>
            </a:r>
            <a:r>
              <a:rPr lang="en-GB" sz="1400" i="1" dirty="0">
                <a:latin typeface="Times New Roman" panose="02020603050405020304" pitchFamily="18" charset="0"/>
                <a:cs typeface="Times New Roman" panose="02020603050405020304" pitchFamily="18" charset="0"/>
              </a:rPr>
              <a:t>Bowman's Strategic Clock (Strategic Positioning). </a:t>
            </a:r>
            <a:r>
              <a:rPr lang="en-GB" sz="1400" dirty="0">
                <a:latin typeface="Times New Roman" panose="02020603050405020304" pitchFamily="18" charset="0"/>
                <a:cs typeface="Times New Roman" panose="02020603050405020304" pitchFamily="18" charset="0"/>
              </a:rPr>
              <a:t>Available at: </a:t>
            </a:r>
            <a:r>
              <a:rPr lang="en-GB" sz="1400" dirty="0">
                <a:latin typeface="Times New Roman" panose="02020603050405020304" pitchFamily="18" charset="0"/>
                <a:cs typeface="Times New Roman" panose="02020603050405020304" pitchFamily="18" charset="0"/>
                <a:hlinkClick r:id="rId10"/>
              </a:rPr>
              <a:t>https://www.tutor2u.net/business/reference/strategic-positioning-bowmans-strategy-clock#:~:text=Bowman's%20Strategic%20Clock%20is%20a,competitive%20position%20in%20the%20market</a:t>
            </a:r>
            <a:r>
              <a:rPr lang="en-GB" sz="1400" dirty="0">
                <a:latin typeface="Times New Roman" panose="02020603050405020304" pitchFamily="18" charset="0"/>
                <a:cs typeface="Times New Roman" panose="02020603050405020304" pitchFamily="18" charset="0"/>
              </a:rPr>
              <a:t> (Accessed: 14 October 2020).</a:t>
            </a:r>
          </a:p>
          <a:p>
            <a:pPr marL="0" indent="0">
              <a:buNone/>
            </a:pPr>
            <a:endParaRPr lang="en-GB" dirty="0"/>
          </a:p>
        </p:txBody>
      </p:sp>
    </p:spTree>
    <p:extLst>
      <p:ext uri="{BB962C8B-B14F-4D97-AF65-F5344CB8AC3E}">
        <p14:creationId xmlns:p14="http://schemas.microsoft.com/office/powerpoint/2010/main" val="16128786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396</TotalTime>
  <Words>3050</Words>
  <Application>Microsoft Office PowerPoint</Application>
  <PresentationFormat>Widescreen</PresentationFormat>
  <Paragraphs>104</Paragraphs>
  <Slides>12</Slides>
  <Notes>11</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Strategies for Resilience  &amp; Prosperity  (BMSP6006)  Assignment 2 - Strategic Analysis of The LEGO Group</vt:lpstr>
      <vt:lpstr>PowerPoint Presentation</vt:lpstr>
      <vt:lpstr>PowerPoint Presentation</vt:lpstr>
      <vt:lpstr>PowerPoint Presentation</vt:lpstr>
      <vt:lpstr>The LEGO Group’s Current Proposed Strategies </vt:lpstr>
      <vt:lpstr>Strategic Management </vt:lpstr>
      <vt:lpstr>Stakeholder Analysis </vt:lpstr>
      <vt:lpstr>SWOT Analysis </vt:lpstr>
      <vt:lpstr>Bowman’s Strategic Clock</vt:lpstr>
      <vt:lpstr>Strategy Recommendations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&amp; Prosperity  (BMSP6006)  Assignment 2 - Strategic Analysis of The LEGO Group</dc:title>
  <dc:creator>Administrator</dc:creator>
  <cp:lastModifiedBy>Administrator</cp:lastModifiedBy>
  <cp:revision>27</cp:revision>
  <dcterms:created xsi:type="dcterms:W3CDTF">2020-10-20T10:41:38Z</dcterms:created>
  <dcterms:modified xsi:type="dcterms:W3CDTF">2020-10-21T09:54:46Z</dcterms:modified>
</cp:coreProperties>
</file>