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Arial Bold" panose="020B0704020202020204" pitchFamily="34" charset="0"/>
      <p:regular r:id="rId24"/>
      <p:bold r:id="rId25"/>
    </p:embeddedFont>
    <p:embeddedFont>
      <p:font typeface="Arial Bold Italics" panose="020B0604020202020204" charset="0"/>
      <p:regular r:id="rId26"/>
    </p:embeddedFont>
    <p:embeddedFont>
      <p:font typeface="DM Serif Display" pitchFamily="2" charset="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1" d="100"/>
          <a:sy n="71" d="100"/>
        </p:scale>
        <p:origin x="71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02-Apr-26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326573"/>
            <a:ext cx="16230600" cy="2556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91"/>
              </a:lnSpc>
            </a:pPr>
            <a:r>
              <a:rPr lang="en-US" sz="7350" spc="22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Human Capital Challenges in the NHS: An HRM Perspective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26966" y="5720370"/>
            <a:ext cx="6634068" cy="567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18"/>
              </a:lnSpc>
            </a:pPr>
            <a:r>
              <a:rPr lang="en-US" sz="254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LCMB7023 Human Capital Management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44048" y="6937096"/>
            <a:ext cx="5999903" cy="5391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88"/>
              </a:lnSpc>
            </a:pPr>
            <a:r>
              <a:rPr lang="en-US" sz="254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Group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9243717" y="3919513"/>
            <a:ext cx="8015583" cy="3158610"/>
          </a:xfrm>
          <a:custGeom>
            <a:avLst/>
            <a:gdLst/>
            <a:ahLst/>
            <a:cxnLst/>
            <a:rect l="l" t="t" r="r" b="b"/>
            <a:pathLst>
              <a:path w="8015583" h="3158610">
                <a:moveTo>
                  <a:pt x="0" y="0"/>
                </a:moveTo>
                <a:lnTo>
                  <a:pt x="8015583" y="0"/>
                </a:lnTo>
                <a:lnTo>
                  <a:pt x="8015583" y="3158610"/>
                </a:lnTo>
                <a:lnTo>
                  <a:pt x="0" y="31586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2641" b="-22641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7445029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Introduction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2930041"/>
            <a:ext cx="7775348" cy="5662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5963" lvl="1" indent="-322981" algn="l">
              <a:lnSpc>
                <a:spcPts val="5654"/>
              </a:lnSpc>
              <a:buFont typeface="Arial"/>
              <a:buChar char="•"/>
            </a:pPr>
            <a:r>
              <a:rPr lang="en-US" sz="299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One of the world’s largest employers (</a:t>
            </a:r>
            <a:r>
              <a:rPr lang="en-US" sz="2991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~1.3</a:t>
            </a:r>
            <a:r>
              <a:rPr lang="en-US" sz="2991" b="1" i="1" u="none" strike="noStrike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 million staff</a:t>
            </a: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</a:p>
          <a:p>
            <a:pPr marL="645963" lvl="1" indent="-322981" algn="l">
              <a:lnSpc>
                <a:spcPts val="5654"/>
              </a:lnSpc>
              <a:buFont typeface="Arial"/>
              <a:buChar char="•"/>
            </a:pP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Provides comprehensive public healthcare in the UK</a:t>
            </a:r>
          </a:p>
          <a:p>
            <a:pPr marL="645963" lvl="1" indent="-322981" algn="l">
              <a:lnSpc>
                <a:spcPts val="5654"/>
              </a:lnSpc>
              <a:buFont typeface="Arial"/>
              <a:buChar char="•"/>
            </a:pP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Highly </a:t>
            </a:r>
            <a:r>
              <a:rPr lang="en-US" sz="2991" b="1" i="1" u="none" strike="noStrike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labour-intensive</a:t>
            </a: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991" b="1" i="1" u="none" strike="noStrike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people-dependent</a:t>
            </a: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system</a:t>
            </a:r>
          </a:p>
          <a:p>
            <a:pPr marL="645963" lvl="1" indent="-322981" algn="l">
              <a:lnSpc>
                <a:spcPts val="5654"/>
              </a:lnSpc>
              <a:buFont typeface="Arial"/>
              <a:buChar char="•"/>
            </a:pP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Workforce effectiveness </a:t>
            </a:r>
            <a:r>
              <a:rPr lang="en-US" sz="2991" b="1" i="1" u="none" strike="noStrike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directly impacts</a:t>
            </a:r>
            <a:r>
              <a:rPr lang="en-US" sz="2991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patient outcomes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6092901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Importance of Training and Development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737663" y="3796120"/>
            <a:ext cx="3345981" cy="334598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03887" y="4696629"/>
            <a:ext cx="2813532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Ensu</a:t>
            </a:r>
            <a:r>
              <a:rPr lang="en-US" sz="299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 safe, high-quality care (Willie, 2025)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382125" y="3796120"/>
            <a:ext cx="3345981" cy="334598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861426" y="4696629"/>
            <a:ext cx="2387379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Suppor</a:t>
            </a:r>
            <a:r>
              <a:rPr lang="en-US" sz="299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ts workforce adaptability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5559894" y="3796120"/>
            <a:ext cx="3345981" cy="334598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826118" y="4696629"/>
            <a:ext cx="2813532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</a:t>
            </a:r>
            <a:r>
              <a:rPr lang="en-US" sz="299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intains professional competence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3204356" y="3796120"/>
            <a:ext cx="3345981" cy="334598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3683657" y="4696629"/>
            <a:ext cx="2387379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Dr</a:t>
            </a:r>
            <a:r>
              <a:rPr lang="en-US" sz="299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ives long-term sustainability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3898561" y="2783191"/>
            <a:ext cx="5026555" cy="3925490"/>
            <a:chOff x="0" y="0"/>
            <a:chExt cx="4489857" cy="35063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9857" cy="3506356"/>
            </a:xfrm>
            <a:custGeom>
              <a:avLst/>
              <a:gdLst/>
              <a:ahLst/>
              <a:cxnLst/>
              <a:rect l="l" t="t" r="r" b="b"/>
              <a:pathLst>
                <a:path w="4489857" h="3506356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3483365"/>
                  </a:lnTo>
                  <a:cubicBezTo>
                    <a:pt x="4489857" y="3496063"/>
                    <a:pt x="4479564" y="3506356"/>
                    <a:pt x="4466866" y="3506356"/>
                  </a:cubicBezTo>
                  <a:lnTo>
                    <a:pt x="22991" y="3506356"/>
                  </a:lnTo>
                  <a:cubicBezTo>
                    <a:pt x="10293" y="3506356"/>
                    <a:pt x="0" y="3496063"/>
                    <a:pt x="0" y="3483365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4489857" cy="35635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62885" y="2783191"/>
            <a:ext cx="5026555" cy="3925490"/>
            <a:chOff x="0" y="0"/>
            <a:chExt cx="4489857" cy="350635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489857" cy="3506356"/>
            </a:xfrm>
            <a:custGeom>
              <a:avLst/>
              <a:gdLst/>
              <a:ahLst/>
              <a:cxnLst/>
              <a:rect l="l" t="t" r="r" b="b"/>
              <a:pathLst>
                <a:path w="4489857" h="3506356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3483365"/>
                  </a:lnTo>
                  <a:cubicBezTo>
                    <a:pt x="4489857" y="3496063"/>
                    <a:pt x="4479564" y="3506356"/>
                    <a:pt x="4466866" y="3506356"/>
                  </a:cubicBezTo>
                  <a:lnTo>
                    <a:pt x="22991" y="3506356"/>
                  </a:lnTo>
                  <a:cubicBezTo>
                    <a:pt x="10293" y="3506356"/>
                    <a:pt x="0" y="3496063"/>
                    <a:pt x="0" y="3483365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4489857" cy="35635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5808727" y="3496680"/>
            <a:ext cx="1206222" cy="1215337"/>
          </a:xfrm>
          <a:custGeom>
            <a:avLst/>
            <a:gdLst/>
            <a:ahLst/>
            <a:cxnLst/>
            <a:rect l="l" t="t" r="r" b="b"/>
            <a:pathLst>
              <a:path w="1206222" h="1215337">
                <a:moveTo>
                  <a:pt x="0" y="0"/>
                </a:moveTo>
                <a:lnTo>
                  <a:pt x="1206222" y="0"/>
                </a:lnTo>
                <a:lnTo>
                  <a:pt x="1206222" y="1215337"/>
                </a:lnTo>
                <a:lnTo>
                  <a:pt x="0" y="12153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1369518" y="3496680"/>
            <a:ext cx="1013287" cy="1215337"/>
          </a:xfrm>
          <a:custGeom>
            <a:avLst/>
            <a:gdLst/>
            <a:ahLst/>
            <a:cxnLst/>
            <a:rect l="l" t="t" r="r" b="b"/>
            <a:pathLst>
              <a:path w="1013287" h="1215337">
                <a:moveTo>
                  <a:pt x="0" y="0"/>
                </a:moveTo>
                <a:lnTo>
                  <a:pt x="1013288" y="0"/>
                </a:lnTo>
                <a:lnTo>
                  <a:pt x="1013288" y="1215337"/>
                </a:lnTo>
                <a:lnTo>
                  <a:pt x="0" y="12153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166399" y="1233825"/>
            <a:ext cx="13716643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Training vs Development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273421" y="5210967"/>
            <a:ext cx="4276833" cy="1184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00"/>
              </a:lnSpc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</a:t>
            </a:r>
            <a:r>
              <a:rPr lang="en-US" sz="2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ining: short-term, task-specific skill improvement (Mustafa and Lleshi, 2024)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737745" y="5210967"/>
            <a:ext cx="4276833" cy="1184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00"/>
              </a:lnSpc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Deve</a:t>
            </a:r>
            <a:r>
              <a:rPr lang="en-US" sz="2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lopment: long-term career and capability growth (Mustafa and Lleshi, 2024)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66399" y="7302924"/>
            <a:ext cx="1623060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just">
              <a:lnSpc>
                <a:spcPts val="48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Both are esse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ntial for strategic HRM</a:t>
            </a:r>
          </a:p>
          <a:p>
            <a:pPr marL="647700" lvl="1" indent="-323850" algn="just">
              <a:lnSpc>
                <a:spcPts val="48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focus is often skewed toward training over development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23000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NHS Policy Context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847714" y="3119752"/>
            <a:ext cx="13106400" cy="940526"/>
            <a:chOff x="0" y="0"/>
            <a:chExt cx="17475200" cy="1254035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7475200" cy="1254035"/>
              <a:chOff x="0" y="0"/>
              <a:chExt cx="3183784" cy="22847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3183784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183784" h="228471">
                    <a:moveTo>
                      <a:pt x="7679" y="0"/>
                    </a:moveTo>
                    <a:lnTo>
                      <a:pt x="3176105" y="0"/>
                    </a:lnTo>
                    <a:cubicBezTo>
                      <a:pt x="3178142" y="0"/>
                      <a:pt x="3180095" y="809"/>
                      <a:pt x="3181535" y="2249"/>
                    </a:cubicBezTo>
                    <a:cubicBezTo>
                      <a:pt x="3182975" y="3689"/>
                      <a:pt x="3183784" y="5642"/>
                      <a:pt x="3183784" y="7679"/>
                    </a:cubicBezTo>
                    <a:lnTo>
                      <a:pt x="3183784" y="220792"/>
                    </a:lnTo>
                    <a:cubicBezTo>
                      <a:pt x="3183784" y="225033"/>
                      <a:pt x="3180346" y="228471"/>
                      <a:pt x="3176105" y="228471"/>
                    </a:cubicBezTo>
                    <a:lnTo>
                      <a:pt x="7679" y="228471"/>
                    </a:lnTo>
                    <a:cubicBezTo>
                      <a:pt x="5642" y="228471"/>
                      <a:pt x="3689" y="227662"/>
                      <a:pt x="2249" y="226222"/>
                    </a:cubicBezTo>
                    <a:cubicBezTo>
                      <a:pt x="809" y="224782"/>
                      <a:pt x="0" y="222829"/>
                      <a:pt x="0" y="220792"/>
                    </a:cubicBezTo>
                    <a:lnTo>
                      <a:pt x="0" y="7679"/>
                    </a:lnTo>
                    <a:cubicBezTo>
                      <a:pt x="0" y="5642"/>
                      <a:pt x="809" y="3689"/>
                      <a:pt x="2249" y="2249"/>
                    </a:cubicBezTo>
                    <a:cubicBezTo>
                      <a:pt x="3689" y="809"/>
                      <a:pt x="5642" y="0"/>
                      <a:pt x="7679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57150"/>
                <a:ext cx="3183784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599614" y="261892"/>
              <a:ext cx="16275971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Strong emphasis on workforce development strategies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333886" y="4478086"/>
            <a:ext cx="13106400" cy="940526"/>
            <a:chOff x="0" y="0"/>
            <a:chExt cx="17475200" cy="125403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7475200" cy="1254035"/>
              <a:chOff x="0" y="0"/>
              <a:chExt cx="3183784" cy="228471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183784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183784" h="228471">
                    <a:moveTo>
                      <a:pt x="7679" y="0"/>
                    </a:moveTo>
                    <a:lnTo>
                      <a:pt x="3176105" y="0"/>
                    </a:lnTo>
                    <a:cubicBezTo>
                      <a:pt x="3178142" y="0"/>
                      <a:pt x="3180095" y="809"/>
                      <a:pt x="3181535" y="2249"/>
                    </a:cubicBezTo>
                    <a:cubicBezTo>
                      <a:pt x="3182975" y="3689"/>
                      <a:pt x="3183784" y="5642"/>
                      <a:pt x="3183784" y="7679"/>
                    </a:cubicBezTo>
                    <a:lnTo>
                      <a:pt x="3183784" y="220792"/>
                    </a:lnTo>
                    <a:cubicBezTo>
                      <a:pt x="3183784" y="225033"/>
                      <a:pt x="3180346" y="228471"/>
                      <a:pt x="3176105" y="228471"/>
                    </a:cubicBezTo>
                    <a:lnTo>
                      <a:pt x="7679" y="228471"/>
                    </a:lnTo>
                    <a:cubicBezTo>
                      <a:pt x="5642" y="228471"/>
                      <a:pt x="3689" y="227662"/>
                      <a:pt x="2249" y="226222"/>
                    </a:cubicBezTo>
                    <a:cubicBezTo>
                      <a:pt x="809" y="224782"/>
                      <a:pt x="0" y="222829"/>
                      <a:pt x="0" y="220792"/>
                    </a:cubicBezTo>
                    <a:lnTo>
                      <a:pt x="0" y="7679"/>
                    </a:lnTo>
                    <a:cubicBezTo>
                      <a:pt x="0" y="5642"/>
                      <a:pt x="809" y="3689"/>
                      <a:pt x="2249" y="2249"/>
                    </a:cubicBezTo>
                    <a:cubicBezTo>
                      <a:pt x="3689" y="809"/>
                      <a:pt x="5642" y="0"/>
                      <a:pt x="7679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2" name="TextBox 12"/>
              <p:cNvSpPr txBox="1"/>
              <p:nvPr/>
            </p:nvSpPr>
            <p:spPr>
              <a:xfrm>
                <a:off x="0" y="-57150"/>
                <a:ext cx="3183784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599614" y="261892"/>
              <a:ext cx="16275971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Continuous Professional Development (CPD) is mandatory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847714" y="5839934"/>
            <a:ext cx="13106400" cy="917031"/>
            <a:chOff x="0" y="0"/>
            <a:chExt cx="17475200" cy="1222708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7475200" cy="1222708"/>
              <a:chOff x="0" y="0"/>
              <a:chExt cx="3183784" cy="222764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183784" cy="222764"/>
              </a:xfrm>
              <a:custGeom>
                <a:avLst/>
                <a:gdLst/>
                <a:ahLst/>
                <a:cxnLst/>
                <a:rect l="l" t="t" r="r" b="b"/>
                <a:pathLst>
                  <a:path w="3183784" h="222764">
                    <a:moveTo>
                      <a:pt x="7679" y="0"/>
                    </a:moveTo>
                    <a:lnTo>
                      <a:pt x="3176105" y="0"/>
                    </a:lnTo>
                    <a:cubicBezTo>
                      <a:pt x="3178142" y="0"/>
                      <a:pt x="3180095" y="809"/>
                      <a:pt x="3181535" y="2249"/>
                    </a:cubicBezTo>
                    <a:cubicBezTo>
                      <a:pt x="3182975" y="3689"/>
                      <a:pt x="3183784" y="5642"/>
                      <a:pt x="3183784" y="7679"/>
                    </a:cubicBezTo>
                    <a:lnTo>
                      <a:pt x="3183784" y="215085"/>
                    </a:lnTo>
                    <a:cubicBezTo>
                      <a:pt x="3183784" y="217121"/>
                      <a:pt x="3182975" y="219074"/>
                      <a:pt x="3181535" y="220514"/>
                    </a:cubicBezTo>
                    <a:cubicBezTo>
                      <a:pt x="3180095" y="221955"/>
                      <a:pt x="3178142" y="222764"/>
                      <a:pt x="3176105" y="222764"/>
                    </a:cubicBezTo>
                    <a:lnTo>
                      <a:pt x="7679" y="222764"/>
                    </a:lnTo>
                    <a:cubicBezTo>
                      <a:pt x="5642" y="222764"/>
                      <a:pt x="3689" y="221955"/>
                      <a:pt x="2249" y="220514"/>
                    </a:cubicBezTo>
                    <a:cubicBezTo>
                      <a:pt x="809" y="219074"/>
                      <a:pt x="0" y="217121"/>
                      <a:pt x="0" y="215085"/>
                    </a:cubicBezTo>
                    <a:lnTo>
                      <a:pt x="0" y="7679"/>
                    </a:lnTo>
                    <a:cubicBezTo>
                      <a:pt x="0" y="5642"/>
                      <a:pt x="809" y="3689"/>
                      <a:pt x="2249" y="2249"/>
                    </a:cubicBezTo>
                    <a:cubicBezTo>
                      <a:pt x="3689" y="809"/>
                      <a:pt x="5642" y="0"/>
                      <a:pt x="7679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57150"/>
                <a:ext cx="3183784" cy="2799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599614" y="252367"/>
              <a:ext cx="16275971" cy="6417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19"/>
                </a:lnSpc>
              </a:pPr>
              <a:r>
                <a:rPr lang="en-US" sz="27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National frameworks guide training standards (Blanchard and Thacker, 2023)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333886" y="7178288"/>
            <a:ext cx="13106400" cy="940526"/>
            <a:chOff x="0" y="0"/>
            <a:chExt cx="17475200" cy="1254035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17475200" cy="1254035"/>
              <a:chOff x="0" y="0"/>
              <a:chExt cx="3183784" cy="22847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3183784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183784" h="228471">
                    <a:moveTo>
                      <a:pt x="7679" y="0"/>
                    </a:moveTo>
                    <a:lnTo>
                      <a:pt x="3176105" y="0"/>
                    </a:lnTo>
                    <a:cubicBezTo>
                      <a:pt x="3178142" y="0"/>
                      <a:pt x="3180095" y="809"/>
                      <a:pt x="3181535" y="2249"/>
                    </a:cubicBezTo>
                    <a:cubicBezTo>
                      <a:pt x="3182975" y="3689"/>
                      <a:pt x="3183784" y="5642"/>
                      <a:pt x="3183784" y="7679"/>
                    </a:cubicBezTo>
                    <a:lnTo>
                      <a:pt x="3183784" y="220792"/>
                    </a:lnTo>
                    <a:cubicBezTo>
                      <a:pt x="3183784" y="225033"/>
                      <a:pt x="3180346" y="228471"/>
                      <a:pt x="3176105" y="228471"/>
                    </a:cubicBezTo>
                    <a:lnTo>
                      <a:pt x="7679" y="228471"/>
                    </a:lnTo>
                    <a:cubicBezTo>
                      <a:pt x="5642" y="228471"/>
                      <a:pt x="3689" y="227662"/>
                      <a:pt x="2249" y="226222"/>
                    </a:cubicBezTo>
                    <a:cubicBezTo>
                      <a:pt x="809" y="224782"/>
                      <a:pt x="0" y="222829"/>
                      <a:pt x="0" y="220792"/>
                    </a:cubicBezTo>
                    <a:lnTo>
                      <a:pt x="0" y="7679"/>
                    </a:lnTo>
                    <a:cubicBezTo>
                      <a:pt x="0" y="5642"/>
                      <a:pt x="809" y="3689"/>
                      <a:pt x="2249" y="2249"/>
                    </a:cubicBezTo>
                    <a:cubicBezTo>
                      <a:pt x="3689" y="809"/>
                      <a:pt x="5642" y="0"/>
                      <a:pt x="7679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57150"/>
                <a:ext cx="3183784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99614" y="261892"/>
              <a:ext cx="16275971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Gap between policy design and practical implementation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737663" y="3255960"/>
            <a:ext cx="3345981" cy="5500922"/>
            <a:chOff x="0" y="0"/>
            <a:chExt cx="812800" cy="13362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82125" y="3255960"/>
            <a:ext cx="3345981" cy="5500922"/>
            <a:chOff x="0" y="0"/>
            <a:chExt cx="812800" cy="13362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559894" y="3255960"/>
            <a:ext cx="3345981" cy="5500922"/>
            <a:chOff x="0" y="0"/>
            <a:chExt cx="812800" cy="13362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204356" y="3255960"/>
            <a:ext cx="3345981" cy="5500922"/>
            <a:chOff x="0" y="0"/>
            <a:chExt cx="812800" cy="133627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180668" y="3923213"/>
            <a:ext cx="2459971" cy="2506976"/>
          </a:xfrm>
          <a:custGeom>
            <a:avLst/>
            <a:gdLst/>
            <a:ahLst/>
            <a:cxnLst/>
            <a:rect l="l" t="t" r="r" b="b"/>
            <a:pathLst>
              <a:path w="2459971" h="2506976">
                <a:moveTo>
                  <a:pt x="0" y="0"/>
                </a:moveTo>
                <a:lnTo>
                  <a:pt x="2459971" y="0"/>
                </a:lnTo>
                <a:lnTo>
                  <a:pt x="2459971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5979396" y="3923213"/>
            <a:ext cx="2506976" cy="2506976"/>
          </a:xfrm>
          <a:custGeom>
            <a:avLst/>
            <a:gdLst/>
            <a:ahLst/>
            <a:cxnLst/>
            <a:rect l="l" t="t" r="r" b="b"/>
            <a:pathLst>
              <a:path w="2506976" h="2506976">
                <a:moveTo>
                  <a:pt x="0" y="0"/>
                </a:moveTo>
                <a:lnTo>
                  <a:pt x="2506977" y="0"/>
                </a:lnTo>
                <a:lnTo>
                  <a:pt x="2506977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847209" y="3923213"/>
            <a:ext cx="2415814" cy="2506976"/>
          </a:xfrm>
          <a:custGeom>
            <a:avLst/>
            <a:gdLst/>
            <a:ahLst/>
            <a:cxnLst/>
            <a:rect l="l" t="t" r="r" b="b"/>
            <a:pathLst>
              <a:path w="2415814" h="2506976">
                <a:moveTo>
                  <a:pt x="0" y="0"/>
                </a:moveTo>
                <a:lnTo>
                  <a:pt x="2415813" y="0"/>
                </a:lnTo>
                <a:lnTo>
                  <a:pt x="2415813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3719437" y="3923213"/>
            <a:ext cx="2315819" cy="2506976"/>
          </a:xfrm>
          <a:custGeom>
            <a:avLst/>
            <a:gdLst/>
            <a:ahLst/>
            <a:cxnLst/>
            <a:rect l="l" t="t" r="r" b="b"/>
            <a:pathLst>
              <a:path w="2315819" h="2506976">
                <a:moveTo>
                  <a:pt x="0" y="0"/>
                </a:moveTo>
                <a:lnTo>
                  <a:pt x="2315819" y="0"/>
                </a:lnTo>
                <a:lnTo>
                  <a:pt x="2315819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166399" y="1233825"/>
            <a:ext cx="129096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Current Workforce Pressures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20028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Persist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ent staff shortages across roles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864491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sing service demand post-pandemic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42259" y="6741583"/>
            <a:ext cx="2381250" cy="148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igh levels of burnout and stress (Cooksley et al., 2023)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686722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Workforc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instability limits training opportunities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5728002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Training and Development Challenges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847714" y="3119752"/>
            <a:ext cx="12752070" cy="940526"/>
            <a:chOff x="0" y="0"/>
            <a:chExt cx="17002760" cy="1254035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Limited access to learning opportunities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88334" y="4473969"/>
            <a:ext cx="12751952" cy="940526"/>
            <a:chOff x="0" y="0"/>
            <a:chExt cx="17002603" cy="125403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7002603" cy="1254035"/>
              <a:chOff x="0" y="0"/>
              <a:chExt cx="3097682" cy="228471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097682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8471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20578"/>
                    </a:lnTo>
                    <a:cubicBezTo>
                      <a:pt x="3097682" y="224937"/>
                      <a:pt x="3094149" y="228471"/>
                      <a:pt x="3089790" y="228471"/>
                    </a:cubicBezTo>
                    <a:lnTo>
                      <a:pt x="7893" y="228471"/>
                    </a:lnTo>
                    <a:cubicBezTo>
                      <a:pt x="3534" y="228471"/>
                      <a:pt x="0" y="224937"/>
                      <a:pt x="0" y="220578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2" name="TextBox 12"/>
              <p:cNvSpPr txBox="1"/>
              <p:nvPr/>
            </p:nvSpPr>
            <p:spPr>
              <a:xfrm>
                <a:off x="0" y="-57150"/>
                <a:ext cx="3097682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583398" y="261892"/>
              <a:ext cx="15835806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Lack of protected learning time (Folia and Suprapto, 2025)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847714" y="5828187"/>
            <a:ext cx="12752070" cy="940526"/>
            <a:chOff x="0" y="0"/>
            <a:chExt cx="17002760" cy="1254035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Lack of protected learning time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688334" y="7182404"/>
            <a:ext cx="12751952" cy="940526"/>
            <a:chOff x="0" y="0"/>
            <a:chExt cx="17002603" cy="1254035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17002603" cy="1254035"/>
              <a:chOff x="0" y="0"/>
              <a:chExt cx="3097682" cy="22847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3097682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8471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20578"/>
                    </a:lnTo>
                    <a:cubicBezTo>
                      <a:pt x="3097682" y="224937"/>
                      <a:pt x="3094149" y="228471"/>
                      <a:pt x="3089790" y="228471"/>
                    </a:cubicBezTo>
                    <a:lnTo>
                      <a:pt x="7893" y="228471"/>
                    </a:lnTo>
                    <a:cubicBezTo>
                      <a:pt x="3534" y="228471"/>
                      <a:pt x="0" y="224937"/>
                      <a:pt x="0" y="220578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57150"/>
                <a:ext cx="3097682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83398" y="261892"/>
              <a:ext cx="15835806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Over-reliance on on-the-job learning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6092901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Evidence from Staff Experience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737663" y="3796120"/>
            <a:ext cx="3345981" cy="334598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03887" y="4599791"/>
            <a:ext cx="2813532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Employees 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report insufficient development support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382125" y="3796120"/>
            <a:ext cx="3345981" cy="334598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861426" y="4380716"/>
            <a:ext cx="2387379" cy="219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Training often depriori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tised due to workload (Jerjes and Majeed, 2025)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5559894" y="3796120"/>
            <a:ext cx="3345981" cy="334598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826118" y="4818866"/>
            <a:ext cx="2813532" cy="1317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imited career progression opportunities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3204356" y="3796120"/>
            <a:ext cx="3345981" cy="334598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3683657" y="4599791"/>
            <a:ext cx="2387379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Var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iation in experience across NHS organisations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470354" y="2756815"/>
            <a:ext cx="6172200" cy="6172200"/>
          </a:xfrm>
          <a:custGeom>
            <a:avLst/>
            <a:gdLst/>
            <a:ahLst/>
            <a:cxnLst/>
            <a:rect l="l" t="t" r="r" b="b"/>
            <a:pathLst>
              <a:path w="6172200" h="6172200">
                <a:moveTo>
                  <a:pt x="0" y="0"/>
                </a:moveTo>
                <a:lnTo>
                  <a:pt x="6172200" y="0"/>
                </a:lnTo>
                <a:lnTo>
                  <a:pt x="6172200" y="6172200"/>
                </a:lnTo>
                <a:lnTo>
                  <a:pt x="0" y="6172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Impact on Organisational Performance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410034" y="4223665"/>
            <a:ext cx="8256821" cy="299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Reduced quality and consi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stency of care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Increased risk of clinical errors (Soori, 2024)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Lower employee engagement and morale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Higher turnover and retention issues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737663" y="3255960"/>
            <a:ext cx="3345981" cy="5500922"/>
            <a:chOff x="0" y="0"/>
            <a:chExt cx="812800" cy="13362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82125" y="3255960"/>
            <a:ext cx="3345981" cy="5500922"/>
            <a:chOff x="0" y="0"/>
            <a:chExt cx="812800" cy="13362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559894" y="3255960"/>
            <a:ext cx="3345981" cy="5500922"/>
            <a:chOff x="0" y="0"/>
            <a:chExt cx="812800" cy="13362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204356" y="3255960"/>
            <a:ext cx="3345981" cy="5500922"/>
            <a:chOff x="0" y="0"/>
            <a:chExt cx="812800" cy="133627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6045204" y="3923213"/>
            <a:ext cx="2459971" cy="2506976"/>
          </a:xfrm>
          <a:custGeom>
            <a:avLst/>
            <a:gdLst/>
            <a:ahLst/>
            <a:cxnLst/>
            <a:rect l="l" t="t" r="r" b="b"/>
            <a:pathLst>
              <a:path w="2459971" h="2506976">
                <a:moveTo>
                  <a:pt x="0" y="0"/>
                </a:moveTo>
                <a:lnTo>
                  <a:pt x="2459971" y="0"/>
                </a:lnTo>
                <a:lnTo>
                  <a:pt x="2459971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2169700" y="3923213"/>
            <a:ext cx="2481907" cy="2506976"/>
          </a:xfrm>
          <a:custGeom>
            <a:avLst/>
            <a:gdLst/>
            <a:ahLst/>
            <a:cxnLst/>
            <a:rect l="l" t="t" r="r" b="b"/>
            <a:pathLst>
              <a:path w="2481907" h="2506976">
                <a:moveTo>
                  <a:pt x="0" y="0"/>
                </a:moveTo>
                <a:lnTo>
                  <a:pt x="2481907" y="0"/>
                </a:lnTo>
                <a:lnTo>
                  <a:pt x="2481907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898773" y="3923213"/>
            <a:ext cx="2365959" cy="2506976"/>
          </a:xfrm>
          <a:custGeom>
            <a:avLst/>
            <a:gdLst/>
            <a:ahLst/>
            <a:cxnLst/>
            <a:rect l="l" t="t" r="r" b="b"/>
            <a:pathLst>
              <a:path w="2365959" h="2506976">
                <a:moveTo>
                  <a:pt x="0" y="0"/>
                </a:moveTo>
                <a:lnTo>
                  <a:pt x="2365959" y="0"/>
                </a:lnTo>
                <a:lnTo>
                  <a:pt x="2365959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3658329" y="3923213"/>
            <a:ext cx="2438035" cy="2506976"/>
          </a:xfrm>
          <a:custGeom>
            <a:avLst/>
            <a:gdLst/>
            <a:ahLst/>
            <a:cxnLst/>
            <a:rect l="l" t="t" r="r" b="b"/>
            <a:pathLst>
              <a:path w="2438035" h="2506976">
                <a:moveTo>
                  <a:pt x="0" y="0"/>
                </a:moveTo>
                <a:lnTo>
                  <a:pt x="2438035" y="0"/>
                </a:lnTo>
                <a:lnTo>
                  <a:pt x="2438035" y="2506977"/>
                </a:lnTo>
                <a:lnTo>
                  <a:pt x="0" y="2506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166399" y="1233825"/>
            <a:ext cx="129096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Structural Root Causes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20028" y="6741583"/>
            <a:ext cx="2381250" cy="148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Resourc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and funding constraints (Al-Zahrani and Alasmari, 2025)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864491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Complex a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nd bureaucratic systems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42259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ing shortages limit training capacity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686722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Lack of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integration between HR and operations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5728002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Leadership and Management Issues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847714" y="3119752"/>
            <a:ext cx="12752070" cy="940526"/>
            <a:chOff x="0" y="0"/>
            <a:chExt cx="17002760" cy="1254035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Inconsistent managerial support for development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88334" y="4473969"/>
            <a:ext cx="12751952" cy="940526"/>
            <a:chOff x="0" y="0"/>
            <a:chExt cx="17002603" cy="125403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7002603" cy="1254035"/>
              <a:chOff x="0" y="0"/>
              <a:chExt cx="3097682" cy="228471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097682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8471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20578"/>
                    </a:lnTo>
                    <a:cubicBezTo>
                      <a:pt x="3097682" y="224937"/>
                      <a:pt x="3094149" y="228471"/>
                      <a:pt x="3089790" y="228471"/>
                    </a:cubicBezTo>
                    <a:lnTo>
                      <a:pt x="7893" y="228471"/>
                    </a:lnTo>
                    <a:cubicBezTo>
                      <a:pt x="3534" y="228471"/>
                      <a:pt x="0" y="224937"/>
                      <a:pt x="0" y="220578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2" name="TextBox 12"/>
              <p:cNvSpPr txBox="1"/>
              <p:nvPr/>
            </p:nvSpPr>
            <p:spPr>
              <a:xfrm>
                <a:off x="0" y="-57150"/>
                <a:ext cx="3097682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583398" y="261892"/>
              <a:ext cx="15835806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Limited accountability for staff training outcomes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847714" y="5828187"/>
            <a:ext cx="12752070" cy="940526"/>
            <a:chOff x="0" y="0"/>
            <a:chExt cx="17002760" cy="1254035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Weak workforce planning strategies (Sylolypavan et al., 2023)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688334" y="7182404"/>
            <a:ext cx="12751952" cy="940526"/>
            <a:chOff x="0" y="0"/>
            <a:chExt cx="17002603" cy="1254035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17002603" cy="1254035"/>
              <a:chOff x="0" y="0"/>
              <a:chExt cx="3097682" cy="22847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3097682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8471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20578"/>
                    </a:lnTo>
                    <a:cubicBezTo>
                      <a:pt x="3097682" y="224937"/>
                      <a:pt x="3094149" y="228471"/>
                      <a:pt x="3089790" y="228471"/>
                    </a:cubicBezTo>
                    <a:lnTo>
                      <a:pt x="7893" y="228471"/>
                    </a:lnTo>
                    <a:cubicBezTo>
                      <a:pt x="3534" y="228471"/>
                      <a:pt x="0" y="224937"/>
                      <a:pt x="0" y="220578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57150"/>
                <a:ext cx="3097682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83398" y="261892"/>
              <a:ext cx="15835806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Leadership focus on short-term service delivery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6092901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Cultural Barriers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737663" y="3796120"/>
            <a:ext cx="3345981" cy="334598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03887" y="4599791"/>
            <a:ext cx="2813532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riority given to service delivery over staff development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382125" y="3796120"/>
            <a:ext cx="3345981" cy="334598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861426" y="4818866"/>
            <a:ext cx="2387379" cy="1317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Resistance to change and innova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tion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5559894" y="3796120"/>
            <a:ext cx="3345981" cy="334598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826118" y="4818866"/>
            <a:ext cx="2813532" cy="1317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erception of training as non-essential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3204356" y="3796120"/>
            <a:ext cx="3345981" cy="334598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3683657" y="4599791"/>
            <a:ext cx="2387379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imited learning culture within teams (Kahura, 2023)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0247874" y="2319040"/>
            <a:ext cx="7011426" cy="6766026"/>
          </a:xfrm>
          <a:custGeom>
            <a:avLst/>
            <a:gdLst/>
            <a:ahLst/>
            <a:cxnLst/>
            <a:rect l="l" t="t" r="r" b="b"/>
            <a:pathLst>
              <a:path w="7011426" h="6766026">
                <a:moveTo>
                  <a:pt x="0" y="0"/>
                </a:moveTo>
                <a:lnTo>
                  <a:pt x="7011426" y="0"/>
                </a:lnTo>
                <a:lnTo>
                  <a:pt x="7011426" y="6766026"/>
                </a:lnTo>
                <a:lnTo>
                  <a:pt x="0" y="67660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Psychological Contract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2831062"/>
            <a:ext cx="8434176" cy="603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Employees expect growth and development opportuni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ties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Perceived imbalance between effort and reward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Lack of training seen as breach of expectations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Leads to disengagement and reduced commitment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5728002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Motivation Theory (Maslow &amp; Herzberg)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847714" y="3119752"/>
            <a:ext cx="12752070" cy="940526"/>
            <a:chOff x="0" y="0"/>
            <a:chExt cx="17002760" cy="1254035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7" name="TextBox 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Development supports higher-level needs (growth, achievement)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88334" y="4485717"/>
            <a:ext cx="12751952" cy="917031"/>
            <a:chOff x="0" y="0"/>
            <a:chExt cx="17002603" cy="1222708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17002603" cy="1222708"/>
              <a:chOff x="0" y="0"/>
              <a:chExt cx="3097682" cy="22276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097682" cy="222764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2764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14871"/>
                    </a:lnTo>
                    <a:cubicBezTo>
                      <a:pt x="3097682" y="219230"/>
                      <a:pt x="3094149" y="222764"/>
                      <a:pt x="3089790" y="222764"/>
                    </a:cubicBezTo>
                    <a:lnTo>
                      <a:pt x="7893" y="222764"/>
                    </a:lnTo>
                    <a:cubicBezTo>
                      <a:pt x="3534" y="222764"/>
                      <a:pt x="0" y="219230"/>
                      <a:pt x="0" y="214871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2" name="TextBox 12"/>
              <p:cNvSpPr txBox="1"/>
              <p:nvPr/>
            </p:nvSpPr>
            <p:spPr>
              <a:xfrm>
                <a:off x="0" y="-57150"/>
                <a:ext cx="3097682" cy="2799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583398" y="252367"/>
              <a:ext cx="15835806" cy="6417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19"/>
                </a:lnSpc>
              </a:pPr>
              <a:r>
                <a:rPr lang="en-US" sz="27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Lack of progression reduces motivation (Peramatzis and Galanakis, 2022)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847714" y="5828187"/>
            <a:ext cx="12752070" cy="940526"/>
            <a:chOff x="0" y="0"/>
            <a:chExt cx="17002760" cy="1254035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0"/>
              <a:ext cx="17002760" cy="1254035"/>
              <a:chOff x="0" y="0"/>
              <a:chExt cx="3097711" cy="228471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3097711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711" h="228471">
                    <a:moveTo>
                      <a:pt x="7892" y="0"/>
                    </a:moveTo>
                    <a:lnTo>
                      <a:pt x="3089819" y="0"/>
                    </a:lnTo>
                    <a:cubicBezTo>
                      <a:pt x="3091912" y="0"/>
                      <a:pt x="3093919" y="832"/>
                      <a:pt x="3095399" y="2312"/>
                    </a:cubicBezTo>
                    <a:cubicBezTo>
                      <a:pt x="3096879" y="3792"/>
                      <a:pt x="3097711" y="5799"/>
                      <a:pt x="3097711" y="7892"/>
                    </a:cubicBezTo>
                    <a:lnTo>
                      <a:pt x="3097711" y="220579"/>
                    </a:lnTo>
                    <a:cubicBezTo>
                      <a:pt x="3097711" y="224937"/>
                      <a:pt x="3094177" y="228471"/>
                      <a:pt x="3089819" y="228471"/>
                    </a:cubicBezTo>
                    <a:lnTo>
                      <a:pt x="7892" y="228471"/>
                    </a:lnTo>
                    <a:cubicBezTo>
                      <a:pt x="3534" y="228471"/>
                      <a:pt x="0" y="224937"/>
                      <a:pt x="0" y="220579"/>
                    </a:cubicBezTo>
                    <a:lnTo>
                      <a:pt x="0" y="7892"/>
                    </a:lnTo>
                    <a:cubicBezTo>
                      <a:pt x="0" y="3534"/>
                      <a:pt x="3534" y="0"/>
                      <a:pt x="7892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17" name="TextBox 17"/>
              <p:cNvSpPr txBox="1"/>
              <p:nvPr/>
            </p:nvSpPr>
            <p:spPr>
              <a:xfrm>
                <a:off x="0" y="-57150"/>
                <a:ext cx="3097711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583404" y="261892"/>
              <a:ext cx="15835952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Training acts as a key intrinsic motivator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688334" y="7182404"/>
            <a:ext cx="12751952" cy="940526"/>
            <a:chOff x="0" y="0"/>
            <a:chExt cx="17002603" cy="1254035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17002603" cy="1254035"/>
              <a:chOff x="0" y="0"/>
              <a:chExt cx="3097682" cy="22847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3097682" cy="228471"/>
              </a:xfrm>
              <a:custGeom>
                <a:avLst/>
                <a:gdLst/>
                <a:ahLst/>
                <a:cxnLst/>
                <a:rect l="l" t="t" r="r" b="b"/>
                <a:pathLst>
                  <a:path w="3097682" h="228471">
                    <a:moveTo>
                      <a:pt x="7893" y="0"/>
                    </a:moveTo>
                    <a:lnTo>
                      <a:pt x="3089790" y="0"/>
                    </a:lnTo>
                    <a:cubicBezTo>
                      <a:pt x="3094149" y="0"/>
                      <a:pt x="3097682" y="3534"/>
                      <a:pt x="3097682" y="7893"/>
                    </a:cubicBezTo>
                    <a:lnTo>
                      <a:pt x="3097682" y="220578"/>
                    </a:lnTo>
                    <a:cubicBezTo>
                      <a:pt x="3097682" y="224937"/>
                      <a:pt x="3094149" y="228471"/>
                      <a:pt x="3089790" y="228471"/>
                    </a:cubicBezTo>
                    <a:lnTo>
                      <a:pt x="7893" y="228471"/>
                    </a:lnTo>
                    <a:cubicBezTo>
                      <a:pt x="3534" y="228471"/>
                      <a:pt x="0" y="224937"/>
                      <a:pt x="0" y="220578"/>
                    </a:cubicBezTo>
                    <a:lnTo>
                      <a:pt x="0" y="7893"/>
                    </a:lnTo>
                    <a:cubicBezTo>
                      <a:pt x="0" y="3534"/>
                      <a:pt x="3534" y="0"/>
                      <a:pt x="7893" y="0"/>
                    </a:cubicBezTo>
                    <a:close/>
                  </a:path>
                </a:pathLst>
              </a:custGeom>
              <a:solidFill>
                <a:srgbClr val="FFFFFF">
                  <a:alpha val="49804"/>
                </a:srgbClr>
              </a:solidFill>
              <a:ln w="28575" cap="sq">
                <a:solidFill>
                  <a:srgbClr val="000000">
                    <a:alpha val="49804"/>
                  </a:srgbClr>
                </a:solidFill>
                <a:prstDash val="solid"/>
                <a:miter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57150"/>
                <a:ext cx="3097682" cy="28562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583398" y="261892"/>
              <a:ext cx="15835806" cy="6635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99"/>
                </a:lnSpc>
              </a:pPr>
              <a:r>
                <a:rPr lang="en-US" sz="299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NHS underutilises development as a motivational tool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0994346" y="1833583"/>
            <a:ext cx="5509916" cy="7109569"/>
          </a:xfrm>
          <a:custGeom>
            <a:avLst/>
            <a:gdLst/>
            <a:ahLst/>
            <a:cxnLst/>
            <a:rect l="l" t="t" r="r" b="b"/>
            <a:pathLst>
              <a:path w="5509916" h="7109569">
                <a:moveTo>
                  <a:pt x="0" y="0"/>
                </a:moveTo>
                <a:lnTo>
                  <a:pt x="5509916" y="0"/>
                </a:lnTo>
                <a:lnTo>
                  <a:pt x="5509916" y="7109568"/>
                </a:lnTo>
                <a:lnTo>
                  <a:pt x="0" y="71095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Human Capital Theory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2939803"/>
            <a:ext cx="8434176" cy="5276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Employees are strategic organisational assets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Investment in skills 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improves productivity and outcomes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Long-term value creation through workforce development (Obeng-Tuaah, 2025)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often treats training as a cost rather than investment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6092901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Critical Evaluation of NHS Approach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737663" y="3796120"/>
            <a:ext cx="3345981" cy="3345981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003887" y="4818866"/>
            <a:ext cx="2813532" cy="1317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Strong st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rategic intent in workforce policies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382125" y="3796120"/>
            <a:ext cx="3345981" cy="334598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861426" y="4380716"/>
            <a:ext cx="2387379" cy="219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Misalignment between HR stra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tegy and service pressures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5559894" y="3796120"/>
            <a:ext cx="3345981" cy="334598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826118" y="4599791"/>
            <a:ext cx="2813532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eak implementation at operational level (Bilderback, 2024)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3204356" y="3796120"/>
            <a:ext cx="3345981" cy="334598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782721"/>
                  </a:lnTo>
                  <a:cubicBezTo>
                    <a:pt x="812800" y="790698"/>
                    <a:pt x="809631" y="798349"/>
                    <a:pt x="803990" y="803990"/>
                  </a:cubicBezTo>
                  <a:cubicBezTo>
                    <a:pt x="798349" y="809631"/>
                    <a:pt x="790698" y="812800"/>
                    <a:pt x="782721" y="812800"/>
                  </a:cubicBezTo>
                  <a:lnTo>
                    <a:pt x="30079" y="812800"/>
                  </a:lnTo>
                  <a:cubicBezTo>
                    <a:pt x="22102" y="812800"/>
                    <a:pt x="14451" y="809631"/>
                    <a:pt x="8810" y="803990"/>
                  </a:cubicBezTo>
                  <a:cubicBezTo>
                    <a:pt x="3169" y="798349"/>
                    <a:pt x="0" y="790698"/>
                    <a:pt x="0" y="782721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3683657" y="4599791"/>
            <a:ext cx="2387379" cy="175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</a:t>
            </a:r>
            <a:r>
              <a:rPr lang="en-US" sz="25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aining not fully embedded in organisational priorities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737663" y="3255960"/>
            <a:ext cx="3345981" cy="5500922"/>
            <a:chOff x="0" y="0"/>
            <a:chExt cx="812800" cy="13362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382125" y="3255960"/>
            <a:ext cx="3345981" cy="5500922"/>
            <a:chOff x="0" y="0"/>
            <a:chExt cx="812800" cy="13362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559894" y="3255960"/>
            <a:ext cx="3345981" cy="5500922"/>
            <a:chOff x="0" y="0"/>
            <a:chExt cx="812800" cy="13362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204356" y="3255960"/>
            <a:ext cx="3345981" cy="5500922"/>
            <a:chOff x="0" y="0"/>
            <a:chExt cx="812800" cy="133627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1336275"/>
            </a:xfrm>
            <a:custGeom>
              <a:avLst/>
              <a:gdLst/>
              <a:ahLst/>
              <a:cxnLst/>
              <a:rect l="l" t="t" r="r" b="b"/>
              <a:pathLst>
                <a:path w="812800" h="1336275">
                  <a:moveTo>
                    <a:pt x="30079" y="0"/>
                  </a:moveTo>
                  <a:lnTo>
                    <a:pt x="782721" y="0"/>
                  </a:lnTo>
                  <a:cubicBezTo>
                    <a:pt x="790698" y="0"/>
                    <a:pt x="798349" y="3169"/>
                    <a:pt x="803990" y="8810"/>
                  </a:cubicBezTo>
                  <a:cubicBezTo>
                    <a:pt x="809631" y="14451"/>
                    <a:pt x="812800" y="22102"/>
                    <a:pt x="812800" y="30079"/>
                  </a:cubicBezTo>
                  <a:lnTo>
                    <a:pt x="812800" y="1306195"/>
                  </a:lnTo>
                  <a:cubicBezTo>
                    <a:pt x="812800" y="1322808"/>
                    <a:pt x="799333" y="1336275"/>
                    <a:pt x="782721" y="1336275"/>
                  </a:cubicBezTo>
                  <a:lnTo>
                    <a:pt x="30079" y="1336275"/>
                  </a:lnTo>
                  <a:cubicBezTo>
                    <a:pt x="22102" y="1336275"/>
                    <a:pt x="14451" y="1333106"/>
                    <a:pt x="8810" y="1327465"/>
                  </a:cubicBezTo>
                  <a:cubicBezTo>
                    <a:pt x="3169" y="1321824"/>
                    <a:pt x="0" y="1314173"/>
                    <a:pt x="0" y="1306195"/>
                  </a:cubicBezTo>
                  <a:lnTo>
                    <a:pt x="0" y="30079"/>
                  </a:lnTo>
                  <a:cubicBezTo>
                    <a:pt x="0" y="22102"/>
                    <a:pt x="3169" y="14451"/>
                    <a:pt x="8810" y="8810"/>
                  </a:cubicBezTo>
                  <a:cubicBezTo>
                    <a:pt x="14451" y="3169"/>
                    <a:pt x="22102" y="0"/>
                    <a:pt x="30079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812800" cy="1393425"/>
            </a:xfrm>
            <a:prstGeom prst="rect">
              <a:avLst/>
            </a:prstGeom>
          </p:spPr>
          <p:txBody>
            <a:bodyPr lIns="43106" tIns="43106" rIns="43106" bIns="43106" rtlCol="0" anchor="ctr"/>
            <a:lstStyle/>
            <a:p>
              <a:pPr algn="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224862" y="3996646"/>
            <a:ext cx="2371583" cy="2190750"/>
          </a:xfrm>
          <a:custGeom>
            <a:avLst/>
            <a:gdLst/>
            <a:ahLst/>
            <a:cxnLst/>
            <a:rect l="l" t="t" r="r" b="b"/>
            <a:pathLst>
              <a:path w="2371583" h="2190750">
                <a:moveTo>
                  <a:pt x="0" y="0"/>
                </a:moveTo>
                <a:lnTo>
                  <a:pt x="2371583" y="0"/>
                </a:lnTo>
                <a:lnTo>
                  <a:pt x="2371583" y="2190750"/>
                </a:lnTo>
                <a:lnTo>
                  <a:pt x="0" y="2190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6137509" y="3996646"/>
            <a:ext cx="2190750" cy="2190750"/>
          </a:xfrm>
          <a:custGeom>
            <a:avLst/>
            <a:gdLst/>
            <a:ahLst/>
            <a:cxnLst/>
            <a:rect l="l" t="t" r="r" b="b"/>
            <a:pathLst>
              <a:path w="2190750" h="2190750">
                <a:moveTo>
                  <a:pt x="0" y="0"/>
                </a:moveTo>
                <a:lnTo>
                  <a:pt x="2190750" y="0"/>
                </a:lnTo>
                <a:lnTo>
                  <a:pt x="2190750" y="2190750"/>
                </a:lnTo>
                <a:lnTo>
                  <a:pt x="0" y="2190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9959741" y="3996646"/>
            <a:ext cx="2190750" cy="2190750"/>
          </a:xfrm>
          <a:custGeom>
            <a:avLst/>
            <a:gdLst/>
            <a:ahLst/>
            <a:cxnLst/>
            <a:rect l="l" t="t" r="r" b="b"/>
            <a:pathLst>
              <a:path w="2190750" h="2190750">
                <a:moveTo>
                  <a:pt x="0" y="0"/>
                </a:moveTo>
                <a:lnTo>
                  <a:pt x="2190750" y="0"/>
                </a:lnTo>
                <a:lnTo>
                  <a:pt x="2190750" y="2190750"/>
                </a:lnTo>
                <a:lnTo>
                  <a:pt x="0" y="2190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3592449" y="3996646"/>
            <a:ext cx="2569795" cy="2190750"/>
          </a:xfrm>
          <a:custGeom>
            <a:avLst/>
            <a:gdLst/>
            <a:ahLst/>
            <a:cxnLst/>
            <a:rect l="l" t="t" r="r" b="b"/>
            <a:pathLst>
              <a:path w="2569795" h="2190750">
                <a:moveTo>
                  <a:pt x="0" y="0"/>
                </a:moveTo>
                <a:lnTo>
                  <a:pt x="2569795" y="0"/>
                </a:lnTo>
                <a:lnTo>
                  <a:pt x="2569795" y="2190750"/>
                </a:lnTo>
                <a:lnTo>
                  <a:pt x="0" y="2190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166399" y="1233825"/>
            <a:ext cx="129096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Global Best Practices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220028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 of digital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and flexible learning platforms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864491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Continuous lear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ning integrated into daily work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42259" y="6741583"/>
            <a:ext cx="2381250" cy="1480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Simulat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ion-based and experiential training (Elendu et al., 2024)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686722" y="6927321"/>
            <a:ext cx="2381250" cy="1108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4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Stro</a:t>
            </a:r>
            <a:r>
              <a:rPr lang="en-US" sz="21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ng alignment in HR strategy &amp; operations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0512442" y="2613749"/>
            <a:ext cx="5946448" cy="6060074"/>
          </a:xfrm>
          <a:custGeom>
            <a:avLst/>
            <a:gdLst/>
            <a:ahLst/>
            <a:cxnLst/>
            <a:rect l="l" t="t" r="r" b="b"/>
            <a:pathLst>
              <a:path w="5946448" h="6060074">
                <a:moveTo>
                  <a:pt x="0" y="0"/>
                </a:moveTo>
                <a:lnTo>
                  <a:pt x="5946448" y="0"/>
                </a:lnTo>
                <a:lnTo>
                  <a:pt x="5946448" y="6060074"/>
                </a:lnTo>
                <a:lnTo>
                  <a:pt x="0" y="606007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Recommendation 1: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Protected Learning Time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4110261"/>
            <a:ext cx="9127809" cy="375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Allocate dedicated time for staff develop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ment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Integrate training into workforce planning (Ercantan and Eyupoglu, 2022)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Ensure equal access across roles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Reduces conflict between service and learning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0900677" y="2548171"/>
            <a:ext cx="5766179" cy="6362680"/>
          </a:xfrm>
          <a:custGeom>
            <a:avLst/>
            <a:gdLst/>
            <a:ahLst/>
            <a:cxnLst/>
            <a:rect l="l" t="t" r="r" b="b"/>
            <a:pathLst>
              <a:path w="5766179" h="6362680">
                <a:moveTo>
                  <a:pt x="0" y="0"/>
                </a:moveTo>
                <a:lnTo>
                  <a:pt x="5766179" y="0"/>
                </a:lnTo>
                <a:lnTo>
                  <a:pt x="5766179" y="6362680"/>
                </a:lnTo>
                <a:lnTo>
                  <a:pt x="0" y="63626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Recommendation 2: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Digital &amp; Flexible Learning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4110261"/>
            <a:ext cx="9346043" cy="375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Expand e-learning and online platfor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Introduce simulation and technology-based training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Enable self-paced, accessible learning (Jobin and Rajendran, 2025)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Improves scalability and efficiency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0900677" y="2550199"/>
            <a:ext cx="6358623" cy="6358623"/>
          </a:xfrm>
          <a:custGeom>
            <a:avLst/>
            <a:gdLst/>
            <a:ahLst/>
            <a:cxnLst/>
            <a:rect l="l" t="t" r="r" b="b"/>
            <a:pathLst>
              <a:path w="6358623" h="6358623">
                <a:moveTo>
                  <a:pt x="0" y="0"/>
                </a:moveTo>
                <a:lnTo>
                  <a:pt x="6358623" y="0"/>
                </a:lnTo>
                <a:lnTo>
                  <a:pt x="6358623" y="6358623"/>
                </a:lnTo>
                <a:lnTo>
                  <a:pt x="0" y="63586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166399" y="1233825"/>
            <a:ext cx="15500457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Recommendation 3: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Leadership &amp; Career Development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4110261"/>
            <a:ext cx="9346043" cy="375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Train managers to support employee develop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ment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Introduce mentoring and coaching programmes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 clear career progression pathways (Ghamrawi and Abu-Tineh, 2023)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Strengthen accountability for staff growth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233825"/>
            <a:ext cx="155004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66399" y="3024073"/>
            <a:ext cx="16092901" cy="299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Training &amp; development is critical to NHS performance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Significant structural, cultural, and leadership challenges exist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Strategic HRM approach is required for improvement</a:t>
            </a:r>
          </a:p>
          <a:p>
            <a:pPr marL="647700" lvl="1" indent="-323850" algn="l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</a:t>
            </a:r>
            <a:r>
              <a:rPr lang="en-US" sz="30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ture success depends on investment in human capital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66399" y="1074738"/>
            <a:ext cx="15500457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66399" y="2396490"/>
            <a:ext cx="16092901" cy="7141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Al-Zahrani, A.M. and Alasmari, T.M. (2025). A comprehensive analysis of AI adoption, implementation strategies, and challenges in higher education across the Middle East and North Africa (MENA) region. Education and Information Technologies, 30(8), pp.11339-11389.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Bilderback, S. (2024). Integrating training for organizational sustainability: the application of Sustainable Development Goals globally. European Journal of Training and Development, 48(7-8), pp.730-748.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Blanchard, P.N. and Thacker, J.W. (2023). Effective training: Systems, strategies, and practices. Sage Publications.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Cooksley, T., Clarke, S., Dean, J., Hawthorne, K., James, A., Tzortziou-Brown, V. and Boyle, A. (2023). NHS crisis: rebuilding the NHS needs urgent action. bmj, 380.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Elendu, C., Amaechi, D.C., Okatta, A.U., Amaechi, E.C., Elendu, T.C., Ezeh, C.P. and Elendu, I.D. (2024). The impact of simulation-based training in medical education: A review. Medicine, 103(27), p.e38813.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Ercantan, O. and Eyupoglu, S. (2022). How do green human resource management practices encourage employees to engage in green behavior? Perceptions of university students as prospective employees. Sustainability, 14(3), p.1718.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Folia, P.S.A.U. and Suprapto, H. (2025). THE EFFECT OF WORKLOAD AND TRAINING ON EMPLOYEE PERFORMANCE. Journal of Management: Small and Medium Enterprises (SMEs), 18(2), pp.997-1007.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Ghamrawi, N. and Abu-Tineh, A. (2023). A flat profession? Developing an evidence-based career ladder by teachers for teachers–A case study. Heliyon, 9(4).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Jerjes, W. and Majeed, A. (2025). The unseen costs of medical training in the UK: a growing crisis. Frontiers in Medicine, 12, p.1592010.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Jobin, K.J. and Rajendran, N. (2025). Bridging Learning and Performance: A Systematic Review of E-Learning in Workforce Training and Development in the IT Sector. IJSAT-International Journal on Science and Technology, 16(4).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Kahura, M. (2023). Innovation Management: how companies can build and sustain a culture of innovation.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Mustafa, B. and Lleshi, S. (2024). The impact of lifelong learning and investments in employee development on employee productivity and performance. Multidisciplinary Reviews, 7(8), pp.2024175-2024175.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Obeng-Tuaah, M. (2025). Employees Training and Development to Enhance Organisational Performance: A Systematic Review: Employees Training and Development to Enhance Organisational Performance. International Journal of Multidisciplinary Studies and Innovative Research, 13(1), pp.1-15.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Peramatzis, G. and Galanakis, M. (2022). Herzberg’s motivation theory in workplace. Psychology, 12(12), pp.971-978.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Soori, H. (2024). Errors in medical procedures. In Errors in medical science investigations (pp. 205-224). Singapore: Springer Nature Singapore.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Sylolypavan, A., Sleeman, D., Wu, H. and Sim, M. (2023). The impact of inconsistent human annotations on AI driven clinical decision making. NPJ Digital Medicine, 6(1), p.26.</a:t>
            </a:r>
          </a:p>
          <a:p>
            <a:pPr marL="302264" lvl="1" indent="-151132" algn="just">
              <a:lnSpc>
                <a:spcPts val="2296"/>
              </a:lnSpc>
              <a:buFont typeface="Arial"/>
              <a:buChar char="•"/>
            </a:pPr>
            <a:r>
              <a:rPr lang="en-US" sz="1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Willie, M.M. (2025). Strategies for enhancing training and development in healthcare management. Advances in Human Resource Management Research, 3(1), pp.44-59.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1338</Words>
  <Application>Microsoft Office PowerPoint</Application>
  <PresentationFormat>Custom</PresentationFormat>
  <Paragraphs>124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DM Serif Display</vt:lpstr>
      <vt:lpstr>Arial</vt:lpstr>
      <vt:lpstr>Calibri</vt:lpstr>
      <vt:lpstr>Arial Bold</vt:lpstr>
      <vt:lpstr>Arial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2026-04-01T18:03:16Z</dcterms:created>
  <dcterms:modified xsi:type="dcterms:W3CDTF">2026-04-01T18:03:19Z</dcterms:modified>
  <dc:identifier/>
</cp:coreProperties>
</file>