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layout4.xml" ContentType="application/vnd.openxmlformats-officedocument.drawingml.diagramLayout+xml"/>
  <Override PartName="/ppt/diagrams/layout5.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data5.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docProps/core.xml" ContentType="application/vnd.openxmlformats-package.core-properties+xml"/>
  <Override PartName="/ppt/diagrams/drawing4.xml" ContentType="application/vnd.ms-office.drawingml.diagramDrawing+xml"/>
  <Override PartName="/ppt/diagrams/drawing5.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quickStyle3.xml" ContentType="application/vnd.openxmlformats-officedocument.drawingml.diagramStyle+xml"/>
  <Override PartName="/ppt/diagrams/drawing1.xml" ContentType="application/vnd.ms-office.drawingml.diagramDrawing+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58" r:id="rId4"/>
    <p:sldId id="266" r:id="rId5"/>
    <p:sldId id="259" r:id="rId6"/>
    <p:sldId id="260" r:id="rId7"/>
    <p:sldId id="262" r:id="rId8"/>
    <p:sldId id="264" r:id="rId9"/>
    <p:sldId id="265"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D98900-F93E-4ACF-BA04-39B2CBA954B9}" v="4" dt="2023-05-07T01:07:33.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4975" autoAdjust="0"/>
    <p:restoredTop sz="94660"/>
  </p:normalViewPr>
  <p:slideViewPr>
    <p:cSldViewPr snapToGrid="0">
      <p:cViewPr varScale="1">
        <p:scale>
          <a:sx n="88" d="100"/>
          <a:sy n="88" d="100"/>
        </p:scale>
        <p:origin x="-466" y="-77"/>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E651D3-B9B6-4510-9309-2D9FDE4318D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D230A37-BB35-47D9-BE50-DDC86AE0B678}">
      <dgm:prSet/>
      <dgm:spPr/>
      <dgm:t>
        <a:bodyPr/>
        <a:lstStyle/>
        <a:p>
          <a:r>
            <a:rPr lang="en-US" b="1" i="0" baseline="0"/>
            <a:t>Starbucks in Indonesia</a:t>
          </a:r>
          <a:endParaRPr lang="en-US"/>
        </a:p>
      </dgm:t>
    </dgm:pt>
    <dgm:pt modelId="{1C0C8EEC-3CB5-4687-867C-085AE98A1043}" type="parTrans" cxnId="{375304F8-ED31-46B7-B3B3-B58D33BCD25D}">
      <dgm:prSet/>
      <dgm:spPr/>
      <dgm:t>
        <a:bodyPr/>
        <a:lstStyle/>
        <a:p>
          <a:endParaRPr lang="en-US"/>
        </a:p>
      </dgm:t>
    </dgm:pt>
    <dgm:pt modelId="{9B4C3F40-B051-4B4B-94C4-64F1B62A9538}" type="sibTrans" cxnId="{375304F8-ED31-46B7-B3B3-B58D33BCD25D}">
      <dgm:prSet/>
      <dgm:spPr/>
      <dgm:t>
        <a:bodyPr/>
        <a:lstStyle/>
        <a:p>
          <a:endParaRPr lang="en-US"/>
        </a:p>
      </dgm:t>
    </dgm:pt>
    <dgm:pt modelId="{613EEF81-8914-4C21-B35C-130D165D00B5}">
      <dgm:prSet/>
      <dgm:spPr/>
      <dgm:t>
        <a:bodyPr/>
        <a:lstStyle/>
        <a:p>
          <a:r>
            <a:rPr lang="en-US" b="1" i="0" baseline="0"/>
            <a:t>- Starbucks is a global coffee company with over 31,000 stores in 83 countries.</a:t>
          </a:r>
          <a:endParaRPr lang="en-US"/>
        </a:p>
      </dgm:t>
    </dgm:pt>
    <dgm:pt modelId="{68D920A7-4CB2-4D09-9067-76306F2C452C}" type="parTrans" cxnId="{C67E51BC-1F1A-41E1-8A95-CA62F6223E06}">
      <dgm:prSet/>
      <dgm:spPr/>
      <dgm:t>
        <a:bodyPr/>
        <a:lstStyle/>
        <a:p>
          <a:endParaRPr lang="en-US"/>
        </a:p>
      </dgm:t>
    </dgm:pt>
    <dgm:pt modelId="{3052F5FA-3430-4B11-9A72-2D506C0B59F5}" type="sibTrans" cxnId="{C67E51BC-1F1A-41E1-8A95-CA62F6223E06}">
      <dgm:prSet/>
      <dgm:spPr/>
      <dgm:t>
        <a:bodyPr/>
        <a:lstStyle/>
        <a:p>
          <a:endParaRPr lang="en-US"/>
        </a:p>
      </dgm:t>
    </dgm:pt>
    <dgm:pt modelId="{BE46DC43-AC50-49C1-B277-5929EE2AC448}">
      <dgm:prSet/>
      <dgm:spPr/>
      <dgm:t>
        <a:bodyPr/>
        <a:lstStyle/>
        <a:p>
          <a:r>
            <a:rPr lang="en-US" b="1" i="0" baseline="0"/>
            <a:t>- Starbucks entered the Indonesian market in 2002 with its first store in Jakarta.</a:t>
          </a:r>
          <a:endParaRPr lang="en-US"/>
        </a:p>
      </dgm:t>
    </dgm:pt>
    <dgm:pt modelId="{B8762413-5328-4FE3-BBB4-24F3AD57E418}" type="parTrans" cxnId="{89256FF2-D980-4A0A-8B4C-DB4FABE729E7}">
      <dgm:prSet/>
      <dgm:spPr/>
      <dgm:t>
        <a:bodyPr/>
        <a:lstStyle/>
        <a:p>
          <a:endParaRPr lang="en-US"/>
        </a:p>
      </dgm:t>
    </dgm:pt>
    <dgm:pt modelId="{B737585A-1E49-4BC5-89AE-6E9F93AA0A29}" type="sibTrans" cxnId="{89256FF2-D980-4A0A-8B4C-DB4FABE729E7}">
      <dgm:prSet/>
      <dgm:spPr/>
      <dgm:t>
        <a:bodyPr/>
        <a:lstStyle/>
        <a:p>
          <a:endParaRPr lang="en-US"/>
        </a:p>
      </dgm:t>
    </dgm:pt>
    <dgm:pt modelId="{D3F71B02-7186-432B-BD0F-116356EC1EF3}">
      <dgm:prSet/>
      <dgm:spPr/>
      <dgm:t>
        <a:bodyPr/>
        <a:lstStyle/>
        <a:p>
          <a:r>
            <a:rPr lang="en-US" b="1" i="0" baseline="0"/>
            <a:t>- Starbucks in Indonesia operates under a licensing agreement with PT Sari Coffee Indonesia, a subsidiary of PT MAP Boga Adiperkasa Tbk.</a:t>
          </a:r>
          <a:endParaRPr lang="en-US"/>
        </a:p>
      </dgm:t>
    </dgm:pt>
    <dgm:pt modelId="{1515D228-7B78-4775-966A-8C99885D2A8D}" type="parTrans" cxnId="{A5098519-AB5A-4596-8B79-0EEBB14A1144}">
      <dgm:prSet/>
      <dgm:spPr/>
      <dgm:t>
        <a:bodyPr/>
        <a:lstStyle/>
        <a:p>
          <a:endParaRPr lang="en-US"/>
        </a:p>
      </dgm:t>
    </dgm:pt>
    <dgm:pt modelId="{3D7B96F2-30E4-434E-9485-3843BCC044FC}" type="sibTrans" cxnId="{A5098519-AB5A-4596-8B79-0EEBB14A1144}">
      <dgm:prSet/>
      <dgm:spPr/>
      <dgm:t>
        <a:bodyPr/>
        <a:lstStyle/>
        <a:p>
          <a:endParaRPr lang="en-US"/>
        </a:p>
      </dgm:t>
    </dgm:pt>
    <dgm:pt modelId="{64DF1E4B-4BD3-4A67-9C9E-C5802827BA4F}" type="pres">
      <dgm:prSet presAssocID="{8AE651D3-B9B6-4510-9309-2D9FDE4318D9}" presName="vert0" presStyleCnt="0">
        <dgm:presLayoutVars>
          <dgm:dir/>
          <dgm:animOne val="branch"/>
          <dgm:animLvl val="lvl"/>
        </dgm:presLayoutVars>
      </dgm:prSet>
      <dgm:spPr/>
      <dgm:t>
        <a:bodyPr/>
        <a:lstStyle/>
        <a:p>
          <a:endParaRPr lang="en-US"/>
        </a:p>
      </dgm:t>
    </dgm:pt>
    <dgm:pt modelId="{759AAD11-3604-481D-9258-2162CC7BE617}" type="pres">
      <dgm:prSet presAssocID="{0D230A37-BB35-47D9-BE50-DDC86AE0B678}" presName="thickLine" presStyleLbl="alignNode1" presStyleIdx="0" presStyleCnt="4"/>
      <dgm:spPr/>
    </dgm:pt>
    <dgm:pt modelId="{3095EA9D-B13D-4ECC-BD68-5A2FD9A0E28B}" type="pres">
      <dgm:prSet presAssocID="{0D230A37-BB35-47D9-BE50-DDC86AE0B678}" presName="horz1" presStyleCnt="0"/>
      <dgm:spPr/>
    </dgm:pt>
    <dgm:pt modelId="{6DCA848D-8928-4E6F-8BF0-A7C9E13ED670}" type="pres">
      <dgm:prSet presAssocID="{0D230A37-BB35-47D9-BE50-DDC86AE0B678}" presName="tx1" presStyleLbl="revTx" presStyleIdx="0" presStyleCnt="4"/>
      <dgm:spPr/>
      <dgm:t>
        <a:bodyPr/>
        <a:lstStyle/>
        <a:p>
          <a:endParaRPr lang="en-US"/>
        </a:p>
      </dgm:t>
    </dgm:pt>
    <dgm:pt modelId="{08D34D58-A78F-42B4-8B92-FA6EC02E969F}" type="pres">
      <dgm:prSet presAssocID="{0D230A37-BB35-47D9-BE50-DDC86AE0B678}" presName="vert1" presStyleCnt="0"/>
      <dgm:spPr/>
    </dgm:pt>
    <dgm:pt modelId="{C1477A14-C99A-437C-B0BC-1042D80A0CAF}" type="pres">
      <dgm:prSet presAssocID="{613EEF81-8914-4C21-B35C-130D165D00B5}" presName="thickLine" presStyleLbl="alignNode1" presStyleIdx="1" presStyleCnt="4"/>
      <dgm:spPr/>
    </dgm:pt>
    <dgm:pt modelId="{72D26DFF-207E-45D3-A22B-F0BD975F3F83}" type="pres">
      <dgm:prSet presAssocID="{613EEF81-8914-4C21-B35C-130D165D00B5}" presName="horz1" presStyleCnt="0"/>
      <dgm:spPr/>
    </dgm:pt>
    <dgm:pt modelId="{22CEDCFE-23DD-4ECF-B3EA-0B01673CC445}" type="pres">
      <dgm:prSet presAssocID="{613EEF81-8914-4C21-B35C-130D165D00B5}" presName="tx1" presStyleLbl="revTx" presStyleIdx="1" presStyleCnt="4"/>
      <dgm:spPr/>
      <dgm:t>
        <a:bodyPr/>
        <a:lstStyle/>
        <a:p>
          <a:endParaRPr lang="en-US"/>
        </a:p>
      </dgm:t>
    </dgm:pt>
    <dgm:pt modelId="{AA0EFCD7-7626-4D40-B53B-F68365703591}" type="pres">
      <dgm:prSet presAssocID="{613EEF81-8914-4C21-B35C-130D165D00B5}" presName="vert1" presStyleCnt="0"/>
      <dgm:spPr/>
    </dgm:pt>
    <dgm:pt modelId="{31CB0A54-6DA7-4294-8509-D3023157DECA}" type="pres">
      <dgm:prSet presAssocID="{BE46DC43-AC50-49C1-B277-5929EE2AC448}" presName="thickLine" presStyleLbl="alignNode1" presStyleIdx="2" presStyleCnt="4"/>
      <dgm:spPr/>
    </dgm:pt>
    <dgm:pt modelId="{B72AD89E-3F5C-4397-B273-289B82200D6C}" type="pres">
      <dgm:prSet presAssocID="{BE46DC43-AC50-49C1-B277-5929EE2AC448}" presName="horz1" presStyleCnt="0"/>
      <dgm:spPr/>
    </dgm:pt>
    <dgm:pt modelId="{BBFC80EC-5655-49CF-92B9-AFFA4091705D}" type="pres">
      <dgm:prSet presAssocID="{BE46DC43-AC50-49C1-B277-5929EE2AC448}" presName="tx1" presStyleLbl="revTx" presStyleIdx="2" presStyleCnt="4"/>
      <dgm:spPr/>
      <dgm:t>
        <a:bodyPr/>
        <a:lstStyle/>
        <a:p>
          <a:endParaRPr lang="en-US"/>
        </a:p>
      </dgm:t>
    </dgm:pt>
    <dgm:pt modelId="{A95A0EC5-2CEF-4243-BA8F-3996DC9A2AFC}" type="pres">
      <dgm:prSet presAssocID="{BE46DC43-AC50-49C1-B277-5929EE2AC448}" presName="vert1" presStyleCnt="0"/>
      <dgm:spPr/>
    </dgm:pt>
    <dgm:pt modelId="{47C4D3EE-6F71-49A5-AD65-5CC8E8F3EC28}" type="pres">
      <dgm:prSet presAssocID="{D3F71B02-7186-432B-BD0F-116356EC1EF3}" presName="thickLine" presStyleLbl="alignNode1" presStyleIdx="3" presStyleCnt="4"/>
      <dgm:spPr/>
    </dgm:pt>
    <dgm:pt modelId="{58807150-F8C3-4196-BAE7-7F30B15C6618}" type="pres">
      <dgm:prSet presAssocID="{D3F71B02-7186-432B-BD0F-116356EC1EF3}" presName="horz1" presStyleCnt="0"/>
      <dgm:spPr/>
    </dgm:pt>
    <dgm:pt modelId="{93AFB3F2-FDE6-42F7-B79E-556AA369DB2D}" type="pres">
      <dgm:prSet presAssocID="{D3F71B02-7186-432B-BD0F-116356EC1EF3}" presName="tx1" presStyleLbl="revTx" presStyleIdx="3" presStyleCnt="4"/>
      <dgm:spPr/>
      <dgm:t>
        <a:bodyPr/>
        <a:lstStyle/>
        <a:p>
          <a:endParaRPr lang="en-US"/>
        </a:p>
      </dgm:t>
    </dgm:pt>
    <dgm:pt modelId="{1F4BBA93-DA64-47EB-9CB2-316C6535454B}" type="pres">
      <dgm:prSet presAssocID="{D3F71B02-7186-432B-BD0F-116356EC1EF3}" presName="vert1" presStyleCnt="0"/>
      <dgm:spPr/>
    </dgm:pt>
  </dgm:ptLst>
  <dgm:cxnLst>
    <dgm:cxn modelId="{F67C9D4A-A438-4057-8F5F-1D9F367A8512}" type="presOf" srcId="{D3F71B02-7186-432B-BD0F-116356EC1EF3}" destId="{93AFB3F2-FDE6-42F7-B79E-556AA369DB2D}" srcOrd="0" destOrd="0" presId="urn:microsoft.com/office/officeart/2008/layout/LinedList"/>
    <dgm:cxn modelId="{07DBA6C5-D5E3-4D95-9347-A85FFF6299AB}" type="presOf" srcId="{0D230A37-BB35-47D9-BE50-DDC86AE0B678}" destId="{6DCA848D-8928-4E6F-8BF0-A7C9E13ED670}" srcOrd="0" destOrd="0" presId="urn:microsoft.com/office/officeart/2008/layout/LinedList"/>
    <dgm:cxn modelId="{89256FF2-D980-4A0A-8B4C-DB4FABE729E7}" srcId="{8AE651D3-B9B6-4510-9309-2D9FDE4318D9}" destId="{BE46DC43-AC50-49C1-B277-5929EE2AC448}" srcOrd="2" destOrd="0" parTransId="{B8762413-5328-4FE3-BBB4-24F3AD57E418}" sibTransId="{B737585A-1E49-4BC5-89AE-6E9F93AA0A29}"/>
    <dgm:cxn modelId="{375304F8-ED31-46B7-B3B3-B58D33BCD25D}" srcId="{8AE651D3-B9B6-4510-9309-2D9FDE4318D9}" destId="{0D230A37-BB35-47D9-BE50-DDC86AE0B678}" srcOrd="0" destOrd="0" parTransId="{1C0C8EEC-3CB5-4687-867C-085AE98A1043}" sibTransId="{9B4C3F40-B051-4B4B-94C4-64F1B62A9538}"/>
    <dgm:cxn modelId="{C67E51BC-1F1A-41E1-8A95-CA62F6223E06}" srcId="{8AE651D3-B9B6-4510-9309-2D9FDE4318D9}" destId="{613EEF81-8914-4C21-B35C-130D165D00B5}" srcOrd="1" destOrd="0" parTransId="{68D920A7-4CB2-4D09-9067-76306F2C452C}" sibTransId="{3052F5FA-3430-4B11-9A72-2D506C0B59F5}"/>
    <dgm:cxn modelId="{BAE4057D-E02F-4D7E-9499-1C78C2DD64FA}" type="presOf" srcId="{613EEF81-8914-4C21-B35C-130D165D00B5}" destId="{22CEDCFE-23DD-4ECF-B3EA-0B01673CC445}" srcOrd="0" destOrd="0" presId="urn:microsoft.com/office/officeart/2008/layout/LinedList"/>
    <dgm:cxn modelId="{A5098519-AB5A-4596-8B79-0EEBB14A1144}" srcId="{8AE651D3-B9B6-4510-9309-2D9FDE4318D9}" destId="{D3F71B02-7186-432B-BD0F-116356EC1EF3}" srcOrd="3" destOrd="0" parTransId="{1515D228-7B78-4775-966A-8C99885D2A8D}" sibTransId="{3D7B96F2-30E4-434E-9485-3843BCC044FC}"/>
    <dgm:cxn modelId="{818E6A88-C7D4-4142-BCBB-DCC772D61625}" type="presOf" srcId="{BE46DC43-AC50-49C1-B277-5929EE2AC448}" destId="{BBFC80EC-5655-49CF-92B9-AFFA4091705D}" srcOrd="0" destOrd="0" presId="urn:microsoft.com/office/officeart/2008/layout/LinedList"/>
    <dgm:cxn modelId="{DEBD1AFC-25A8-482C-8400-540CEC46F889}" type="presOf" srcId="{8AE651D3-B9B6-4510-9309-2D9FDE4318D9}" destId="{64DF1E4B-4BD3-4A67-9C9E-C5802827BA4F}" srcOrd="0" destOrd="0" presId="urn:microsoft.com/office/officeart/2008/layout/LinedList"/>
    <dgm:cxn modelId="{F9E0517A-B13D-410F-820B-78D22E7238F6}" type="presParOf" srcId="{64DF1E4B-4BD3-4A67-9C9E-C5802827BA4F}" destId="{759AAD11-3604-481D-9258-2162CC7BE617}" srcOrd="0" destOrd="0" presId="urn:microsoft.com/office/officeart/2008/layout/LinedList"/>
    <dgm:cxn modelId="{CC02D593-2D91-4932-B2D1-B62E9BE21187}" type="presParOf" srcId="{64DF1E4B-4BD3-4A67-9C9E-C5802827BA4F}" destId="{3095EA9D-B13D-4ECC-BD68-5A2FD9A0E28B}" srcOrd="1" destOrd="0" presId="urn:microsoft.com/office/officeart/2008/layout/LinedList"/>
    <dgm:cxn modelId="{4A97634D-6197-4EB2-9CD2-0CCE545282AB}" type="presParOf" srcId="{3095EA9D-B13D-4ECC-BD68-5A2FD9A0E28B}" destId="{6DCA848D-8928-4E6F-8BF0-A7C9E13ED670}" srcOrd="0" destOrd="0" presId="urn:microsoft.com/office/officeart/2008/layout/LinedList"/>
    <dgm:cxn modelId="{AE44BCEF-CC99-469B-8418-0035350ED0EE}" type="presParOf" srcId="{3095EA9D-B13D-4ECC-BD68-5A2FD9A0E28B}" destId="{08D34D58-A78F-42B4-8B92-FA6EC02E969F}" srcOrd="1" destOrd="0" presId="urn:microsoft.com/office/officeart/2008/layout/LinedList"/>
    <dgm:cxn modelId="{DD56E58A-401A-4CC8-92A4-42C8CF407B94}" type="presParOf" srcId="{64DF1E4B-4BD3-4A67-9C9E-C5802827BA4F}" destId="{C1477A14-C99A-437C-B0BC-1042D80A0CAF}" srcOrd="2" destOrd="0" presId="urn:microsoft.com/office/officeart/2008/layout/LinedList"/>
    <dgm:cxn modelId="{888BA07B-51CD-4287-81AA-490C1BB2C20C}" type="presParOf" srcId="{64DF1E4B-4BD3-4A67-9C9E-C5802827BA4F}" destId="{72D26DFF-207E-45D3-A22B-F0BD975F3F83}" srcOrd="3" destOrd="0" presId="urn:microsoft.com/office/officeart/2008/layout/LinedList"/>
    <dgm:cxn modelId="{DCB6F570-ADA5-4350-B69E-0C120F112982}" type="presParOf" srcId="{72D26DFF-207E-45D3-A22B-F0BD975F3F83}" destId="{22CEDCFE-23DD-4ECF-B3EA-0B01673CC445}" srcOrd="0" destOrd="0" presId="urn:microsoft.com/office/officeart/2008/layout/LinedList"/>
    <dgm:cxn modelId="{CA98DB5C-F014-489E-A164-7FC658D6E8FD}" type="presParOf" srcId="{72D26DFF-207E-45D3-A22B-F0BD975F3F83}" destId="{AA0EFCD7-7626-4D40-B53B-F68365703591}" srcOrd="1" destOrd="0" presId="urn:microsoft.com/office/officeart/2008/layout/LinedList"/>
    <dgm:cxn modelId="{079E9666-80E4-4ECF-98DE-9AF5CDB3108D}" type="presParOf" srcId="{64DF1E4B-4BD3-4A67-9C9E-C5802827BA4F}" destId="{31CB0A54-6DA7-4294-8509-D3023157DECA}" srcOrd="4" destOrd="0" presId="urn:microsoft.com/office/officeart/2008/layout/LinedList"/>
    <dgm:cxn modelId="{697A3300-F51F-434C-8D99-DF2238343F16}" type="presParOf" srcId="{64DF1E4B-4BD3-4A67-9C9E-C5802827BA4F}" destId="{B72AD89E-3F5C-4397-B273-289B82200D6C}" srcOrd="5" destOrd="0" presId="urn:microsoft.com/office/officeart/2008/layout/LinedList"/>
    <dgm:cxn modelId="{B07F4EA4-CF19-4EFF-9D32-48CD723DCC7C}" type="presParOf" srcId="{B72AD89E-3F5C-4397-B273-289B82200D6C}" destId="{BBFC80EC-5655-49CF-92B9-AFFA4091705D}" srcOrd="0" destOrd="0" presId="urn:microsoft.com/office/officeart/2008/layout/LinedList"/>
    <dgm:cxn modelId="{FF4D048B-FBB3-43F5-A783-DC4BBFA8062F}" type="presParOf" srcId="{B72AD89E-3F5C-4397-B273-289B82200D6C}" destId="{A95A0EC5-2CEF-4243-BA8F-3996DC9A2AFC}" srcOrd="1" destOrd="0" presId="urn:microsoft.com/office/officeart/2008/layout/LinedList"/>
    <dgm:cxn modelId="{52967931-E945-4418-BEED-695384D36825}" type="presParOf" srcId="{64DF1E4B-4BD3-4A67-9C9E-C5802827BA4F}" destId="{47C4D3EE-6F71-49A5-AD65-5CC8E8F3EC28}" srcOrd="6" destOrd="0" presId="urn:microsoft.com/office/officeart/2008/layout/LinedList"/>
    <dgm:cxn modelId="{B6B8FB25-5F33-4DB8-B827-CD2199833A3D}" type="presParOf" srcId="{64DF1E4B-4BD3-4A67-9C9E-C5802827BA4F}" destId="{58807150-F8C3-4196-BAE7-7F30B15C6618}" srcOrd="7" destOrd="0" presId="urn:microsoft.com/office/officeart/2008/layout/LinedList"/>
    <dgm:cxn modelId="{88424009-DD1D-41C0-8E7E-44570F1B071B}" type="presParOf" srcId="{58807150-F8C3-4196-BAE7-7F30B15C6618}" destId="{93AFB3F2-FDE6-42F7-B79E-556AA369DB2D}" srcOrd="0" destOrd="0" presId="urn:microsoft.com/office/officeart/2008/layout/LinedList"/>
    <dgm:cxn modelId="{65412297-A8DE-444A-90BD-1F42ABA4939C}" type="presParOf" srcId="{58807150-F8C3-4196-BAE7-7F30B15C6618}" destId="{1F4BBA93-DA64-47EB-9CB2-316C6535454B}" srcOrd="1" destOrd="0" presId="urn:microsoft.com/office/officeart/2008/layout/Lin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677103-422C-48AC-B557-EEB7E3A64620}" type="doc">
      <dgm:prSet loTypeId="urn:microsoft.com/office/officeart/2008/layout/LinedList" loCatId="list" qsTypeId="urn:microsoft.com/office/officeart/2005/8/quickstyle/simple1" qsCatId="simple" csTypeId="urn:microsoft.com/office/officeart/2005/8/colors/colorful1#1" csCatId="colorful"/>
      <dgm:spPr/>
      <dgm:t>
        <a:bodyPr/>
        <a:lstStyle/>
        <a:p>
          <a:endParaRPr lang="en-US"/>
        </a:p>
      </dgm:t>
    </dgm:pt>
    <dgm:pt modelId="{0D001096-8023-466D-81AA-EDA45AE80A6F}">
      <dgm:prSet/>
      <dgm:spPr/>
      <dgm:t>
        <a:bodyPr/>
        <a:lstStyle/>
        <a:p>
          <a:r>
            <a:rPr lang="en-US" b="1" i="0" baseline="0"/>
            <a:t>- Indonesia is the fourth most populous country in the world with over 270 million people.</a:t>
          </a:r>
          <a:endParaRPr lang="en-US"/>
        </a:p>
      </dgm:t>
    </dgm:pt>
    <dgm:pt modelId="{9CBFCA13-ED9F-4FA8-9721-9BF6C6725FD0}" type="parTrans" cxnId="{869C8F28-1FD4-4265-B8A5-4DEAAA03449D}">
      <dgm:prSet/>
      <dgm:spPr/>
      <dgm:t>
        <a:bodyPr/>
        <a:lstStyle/>
        <a:p>
          <a:endParaRPr lang="en-US"/>
        </a:p>
      </dgm:t>
    </dgm:pt>
    <dgm:pt modelId="{9BFCD88A-F32D-4572-AAE0-AEE34E2C0383}" type="sibTrans" cxnId="{869C8F28-1FD4-4265-B8A5-4DEAAA03449D}">
      <dgm:prSet/>
      <dgm:spPr/>
      <dgm:t>
        <a:bodyPr/>
        <a:lstStyle/>
        <a:p>
          <a:endParaRPr lang="en-US"/>
        </a:p>
      </dgm:t>
    </dgm:pt>
    <dgm:pt modelId="{1EE6D4E8-D907-4855-88C6-8235DAC51842}">
      <dgm:prSet/>
      <dgm:spPr/>
      <dgm:t>
        <a:bodyPr/>
        <a:lstStyle/>
        <a:p>
          <a:r>
            <a:rPr lang="en-US" b="1" i="0" baseline="0"/>
            <a:t>- Indonesia is the largest economy in Southeast Asia and is classified as an emerging market.</a:t>
          </a:r>
          <a:endParaRPr lang="en-US"/>
        </a:p>
      </dgm:t>
    </dgm:pt>
    <dgm:pt modelId="{B2B6079B-383A-4CA0-85A6-E6B1A5E8B47E}" type="parTrans" cxnId="{5F0A019D-506E-4370-B163-4F817956F69E}">
      <dgm:prSet/>
      <dgm:spPr/>
      <dgm:t>
        <a:bodyPr/>
        <a:lstStyle/>
        <a:p>
          <a:endParaRPr lang="en-US"/>
        </a:p>
      </dgm:t>
    </dgm:pt>
    <dgm:pt modelId="{6ED97B67-AE46-4598-BB06-32C77B11A06F}" type="sibTrans" cxnId="{5F0A019D-506E-4370-B163-4F817956F69E}">
      <dgm:prSet/>
      <dgm:spPr/>
      <dgm:t>
        <a:bodyPr/>
        <a:lstStyle/>
        <a:p>
          <a:endParaRPr lang="en-US"/>
        </a:p>
      </dgm:t>
    </dgm:pt>
    <dgm:pt modelId="{0A073A2E-FB82-4619-977D-15CD68E8FFDD}">
      <dgm:prSet/>
      <dgm:spPr/>
      <dgm:t>
        <a:bodyPr/>
        <a:lstStyle/>
        <a:p>
          <a:r>
            <a:rPr lang="en-US" b="1" i="0" baseline="0"/>
            <a:t>- The official language is Indonesian, and the majority of the population practices Islam.</a:t>
          </a:r>
          <a:endParaRPr lang="en-US"/>
        </a:p>
      </dgm:t>
    </dgm:pt>
    <dgm:pt modelId="{EF654F3E-38C0-4497-A45E-AA6BCF81F54C}" type="parTrans" cxnId="{16FDEB7C-3815-4690-A10D-06DA9B2A90E2}">
      <dgm:prSet/>
      <dgm:spPr/>
      <dgm:t>
        <a:bodyPr/>
        <a:lstStyle/>
        <a:p>
          <a:endParaRPr lang="en-US"/>
        </a:p>
      </dgm:t>
    </dgm:pt>
    <dgm:pt modelId="{DE7F542E-C2DB-44E0-ACB7-C5DD010E145A}" type="sibTrans" cxnId="{16FDEB7C-3815-4690-A10D-06DA9B2A90E2}">
      <dgm:prSet/>
      <dgm:spPr/>
      <dgm:t>
        <a:bodyPr/>
        <a:lstStyle/>
        <a:p>
          <a:endParaRPr lang="en-US"/>
        </a:p>
      </dgm:t>
    </dgm:pt>
    <dgm:pt modelId="{41F78B30-1782-4E91-95FF-6B5387B857A4}" type="pres">
      <dgm:prSet presAssocID="{41677103-422C-48AC-B557-EEB7E3A64620}" presName="vert0" presStyleCnt="0">
        <dgm:presLayoutVars>
          <dgm:dir/>
          <dgm:animOne val="branch"/>
          <dgm:animLvl val="lvl"/>
        </dgm:presLayoutVars>
      </dgm:prSet>
      <dgm:spPr/>
      <dgm:t>
        <a:bodyPr/>
        <a:lstStyle/>
        <a:p>
          <a:endParaRPr lang="en-US"/>
        </a:p>
      </dgm:t>
    </dgm:pt>
    <dgm:pt modelId="{E0F15FBD-6447-4057-83D3-062A9D720A92}" type="pres">
      <dgm:prSet presAssocID="{0D001096-8023-466D-81AA-EDA45AE80A6F}" presName="thickLine" presStyleLbl="alignNode1" presStyleIdx="0" presStyleCnt="3"/>
      <dgm:spPr/>
    </dgm:pt>
    <dgm:pt modelId="{2BDDFCD6-D85D-4999-B208-69243CA14CD6}" type="pres">
      <dgm:prSet presAssocID="{0D001096-8023-466D-81AA-EDA45AE80A6F}" presName="horz1" presStyleCnt="0"/>
      <dgm:spPr/>
    </dgm:pt>
    <dgm:pt modelId="{BE8AC265-2792-4496-ABB6-7483E8552572}" type="pres">
      <dgm:prSet presAssocID="{0D001096-8023-466D-81AA-EDA45AE80A6F}" presName="tx1" presStyleLbl="revTx" presStyleIdx="0" presStyleCnt="3"/>
      <dgm:spPr/>
      <dgm:t>
        <a:bodyPr/>
        <a:lstStyle/>
        <a:p>
          <a:endParaRPr lang="en-US"/>
        </a:p>
      </dgm:t>
    </dgm:pt>
    <dgm:pt modelId="{713E973D-C272-49A5-A1DE-8D607DA0C971}" type="pres">
      <dgm:prSet presAssocID="{0D001096-8023-466D-81AA-EDA45AE80A6F}" presName="vert1" presStyleCnt="0"/>
      <dgm:spPr/>
    </dgm:pt>
    <dgm:pt modelId="{1E34890E-104C-456D-AC28-8D3A807E50F7}" type="pres">
      <dgm:prSet presAssocID="{1EE6D4E8-D907-4855-88C6-8235DAC51842}" presName="thickLine" presStyleLbl="alignNode1" presStyleIdx="1" presStyleCnt="3"/>
      <dgm:spPr/>
    </dgm:pt>
    <dgm:pt modelId="{C5194645-1E34-4791-8139-F778DDF1F2A0}" type="pres">
      <dgm:prSet presAssocID="{1EE6D4E8-D907-4855-88C6-8235DAC51842}" presName="horz1" presStyleCnt="0"/>
      <dgm:spPr/>
    </dgm:pt>
    <dgm:pt modelId="{BE4A5B2B-BBA8-4EF0-AE9E-F39D1442E0C1}" type="pres">
      <dgm:prSet presAssocID="{1EE6D4E8-D907-4855-88C6-8235DAC51842}" presName="tx1" presStyleLbl="revTx" presStyleIdx="1" presStyleCnt="3"/>
      <dgm:spPr/>
      <dgm:t>
        <a:bodyPr/>
        <a:lstStyle/>
        <a:p>
          <a:endParaRPr lang="en-US"/>
        </a:p>
      </dgm:t>
    </dgm:pt>
    <dgm:pt modelId="{FF66F199-A5CF-472F-BF09-D0DA8A4453DC}" type="pres">
      <dgm:prSet presAssocID="{1EE6D4E8-D907-4855-88C6-8235DAC51842}" presName="vert1" presStyleCnt="0"/>
      <dgm:spPr/>
    </dgm:pt>
    <dgm:pt modelId="{6FE2A1C3-0A9D-49E5-9531-E7B6CB6AB36D}" type="pres">
      <dgm:prSet presAssocID="{0A073A2E-FB82-4619-977D-15CD68E8FFDD}" presName="thickLine" presStyleLbl="alignNode1" presStyleIdx="2" presStyleCnt="3"/>
      <dgm:spPr/>
    </dgm:pt>
    <dgm:pt modelId="{E7B75FBC-A6B0-446E-BD30-C435A4949DB9}" type="pres">
      <dgm:prSet presAssocID="{0A073A2E-FB82-4619-977D-15CD68E8FFDD}" presName="horz1" presStyleCnt="0"/>
      <dgm:spPr/>
    </dgm:pt>
    <dgm:pt modelId="{7698A3D0-E81F-4A33-948C-149D3FEC8876}" type="pres">
      <dgm:prSet presAssocID="{0A073A2E-FB82-4619-977D-15CD68E8FFDD}" presName="tx1" presStyleLbl="revTx" presStyleIdx="2" presStyleCnt="3"/>
      <dgm:spPr/>
      <dgm:t>
        <a:bodyPr/>
        <a:lstStyle/>
        <a:p>
          <a:endParaRPr lang="en-US"/>
        </a:p>
      </dgm:t>
    </dgm:pt>
    <dgm:pt modelId="{52BF428F-7C07-44B7-88E2-F8BD23D1B6FE}" type="pres">
      <dgm:prSet presAssocID="{0A073A2E-FB82-4619-977D-15CD68E8FFDD}" presName="vert1" presStyleCnt="0"/>
      <dgm:spPr/>
    </dgm:pt>
  </dgm:ptLst>
  <dgm:cxnLst>
    <dgm:cxn modelId="{8AEF2DB0-0114-47FE-839B-7BD1FF004A3E}" type="presOf" srcId="{0A073A2E-FB82-4619-977D-15CD68E8FFDD}" destId="{7698A3D0-E81F-4A33-948C-149D3FEC8876}" srcOrd="0" destOrd="0" presId="urn:microsoft.com/office/officeart/2008/layout/LinedList"/>
    <dgm:cxn modelId="{AAB19DFB-0189-4C14-A85C-73C9E100E613}" type="presOf" srcId="{0D001096-8023-466D-81AA-EDA45AE80A6F}" destId="{BE8AC265-2792-4496-ABB6-7483E8552572}" srcOrd="0" destOrd="0" presId="urn:microsoft.com/office/officeart/2008/layout/LinedList"/>
    <dgm:cxn modelId="{5F0A019D-506E-4370-B163-4F817956F69E}" srcId="{41677103-422C-48AC-B557-EEB7E3A64620}" destId="{1EE6D4E8-D907-4855-88C6-8235DAC51842}" srcOrd="1" destOrd="0" parTransId="{B2B6079B-383A-4CA0-85A6-E6B1A5E8B47E}" sibTransId="{6ED97B67-AE46-4598-BB06-32C77B11A06F}"/>
    <dgm:cxn modelId="{9D39420B-0E4A-4C57-904B-F469CA43879D}" type="presOf" srcId="{41677103-422C-48AC-B557-EEB7E3A64620}" destId="{41F78B30-1782-4E91-95FF-6B5387B857A4}" srcOrd="0" destOrd="0" presId="urn:microsoft.com/office/officeart/2008/layout/LinedList"/>
    <dgm:cxn modelId="{869C8F28-1FD4-4265-B8A5-4DEAAA03449D}" srcId="{41677103-422C-48AC-B557-EEB7E3A64620}" destId="{0D001096-8023-466D-81AA-EDA45AE80A6F}" srcOrd="0" destOrd="0" parTransId="{9CBFCA13-ED9F-4FA8-9721-9BF6C6725FD0}" sibTransId="{9BFCD88A-F32D-4572-AAE0-AEE34E2C0383}"/>
    <dgm:cxn modelId="{16FDEB7C-3815-4690-A10D-06DA9B2A90E2}" srcId="{41677103-422C-48AC-B557-EEB7E3A64620}" destId="{0A073A2E-FB82-4619-977D-15CD68E8FFDD}" srcOrd="2" destOrd="0" parTransId="{EF654F3E-38C0-4497-A45E-AA6BCF81F54C}" sibTransId="{DE7F542E-C2DB-44E0-ACB7-C5DD010E145A}"/>
    <dgm:cxn modelId="{372CC88C-4FA0-4A0A-A56C-795EC7F256EE}" type="presOf" srcId="{1EE6D4E8-D907-4855-88C6-8235DAC51842}" destId="{BE4A5B2B-BBA8-4EF0-AE9E-F39D1442E0C1}" srcOrd="0" destOrd="0" presId="urn:microsoft.com/office/officeart/2008/layout/LinedList"/>
    <dgm:cxn modelId="{7B6D20DD-2377-4BD6-A290-6E844047AE3E}" type="presParOf" srcId="{41F78B30-1782-4E91-95FF-6B5387B857A4}" destId="{E0F15FBD-6447-4057-83D3-062A9D720A92}" srcOrd="0" destOrd="0" presId="urn:microsoft.com/office/officeart/2008/layout/LinedList"/>
    <dgm:cxn modelId="{ADB73C89-7866-4640-B7AC-2A0220EBE2FD}" type="presParOf" srcId="{41F78B30-1782-4E91-95FF-6B5387B857A4}" destId="{2BDDFCD6-D85D-4999-B208-69243CA14CD6}" srcOrd="1" destOrd="0" presId="urn:microsoft.com/office/officeart/2008/layout/LinedList"/>
    <dgm:cxn modelId="{A38D3415-75FD-44E3-929D-A4F2DAC8C3A3}" type="presParOf" srcId="{2BDDFCD6-D85D-4999-B208-69243CA14CD6}" destId="{BE8AC265-2792-4496-ABB6-7483E8552572}" srcOrd="0" destOrd="0" presId="urn:microsoft.com/office/officeart/2008/layout/LinedList"/>
    <dgm:cxn modelId="{EBB1F0FA-4830-4039-9970-9E478EF10A73}" type="presParOf" srcId="{2BDDFCD6-D85D-4999-B208-69243CA14CD6}" destId="{713E973D-C272-49A5-A1DE-8D607DA0C971}" srcOrd="1" destOrd="0" presId="urn:microsoft.com/office/officeart/2008/layout/LinedList"/>
    <dgm:cxn modelId="{57A0FC16-59E9-44F9-AC80-C9A100D9E6CF}" type="presParOf" srcId="{41F78B30-1782-4E91-95FF-6B5387B857A4}" destId="{1E34890E-104C-456D-AC28-8D3A807E50F7}" srcOrd="2" destOrd="0" presId="urn:microsoft.com/office/officeart/2008/layout/LinedList"/>
    <dgm:cxn modelId="{D75166C6-F4F7-49F3-B614-BF8AB2687667}" type="presParOf" srcId="{41F78B30-1782-4E91-95FF-6B5387B857A4}" destId="{C5194645-1E34-4791-8139-F778DDF1F2A0}" srcOrd="3" destOrd="0" presId="urn:microsoft.com/office/officeart/2008/layout/LinedList"/>
    <dgm:cxn modelId="{410581C7-9305-44AF-AD89-49BA1B5E27C1}" type="presParOf" srcId="{C5194645-1E34-4791-8139-F778DDF1F2A0}" destId="{BE4A5B2B-BBA8-4EF0-AE9E-F39D1442E0C1}" srcOrd="0" destOrd="0" presId="urn:microsoft.com/office/officeart/2008/layout/LinedList"/>
    <dgm:cxn modelId="{046F2B8D-B300-49C2-A8DA-4426536F119E}" type="presParOf" srcId="{C5194645-1E34-4791-8139-F778DDF1F2A0}" destId="{FF66F199-A5CF-472F-BF09-D0DA8A4453DC}" srcOrd="1" destOrd="0" presId="urn:microsoft.com/office/officeart/2008/layout/LinedList"/>
    <dgm:cxn modelId="{B12D8F6D-7B49-490F-9AB7-6B7802D7FE1D}" type="presParOf" srcId="{41F78B30-1782-4E91-95FF-6B5387B857A4}" destId="{6FE2A1C3-0A9D-49E5-9531-E7B6CB6AB36D}" srcOrd="4" destOrd="0" presId="urn:microsoft.com/office/officeart/2008/layout/LinedList"/>
    <dgm:cxn modelId="{BFCEC0B4-46E1-4346-9585-0B103BC925FE}" type="presParOf" srcId="{41F78B30-1782-4E91-95FF-6B5387B857A4}" destId="{E7B75FBC-A6B0-446E-BD30-C435A4949DB9}" srcOrd="5" destOrd="0" presId="urn:microsoft.com/office/officeart/2008/layout/LinedList"/>
    <dgm:cxn modelId="{FD254399-210B-4D1B-8B7F-67709BC475B3}" type="presParOf" srcId="{E7B75FBC-A6B0-446E-BD30-C435A4949DB9}" destId="{7698A3D0-E81F-4A33-948C-149D3FEC8876}" srcOrd="0" destOrd="0" presId="urn:microsoft.com/office/officeart/2008/layout/LinedList"/>
    <dgm:cxn modelId="{E2AF13D0-218C-495D-923A-312DF81FD924}" type="presParOf" srcId="{E7B75FBC-A6B0-446E-BD30-C435A4949DB9}" destId="{52BF428F-7C07-44B7-88E2-F8BD23D1B6FE}" srcOrd="1" destOrd="0" presId="urn:microsoft.com/office/officeart/2008/layout/Lin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C18194-BD62-4BB5-A06F-F238385F8DB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9EB8B1F-E38F-480F-859A-61A4772D64F2}">
      <dgm:prSet/>
      <dgm:spPr/>
      <dgm:t>
        <a:bodyPr/>
        <a:lstStyle/>
        <a:p>
          <a:r>
            <a:rPr lang="en-US" b="1" i="0" baseline="0"/>
            <a:t>Starbucks has grown from a single coffee shop in Seattle to a global brand with over 32,000 locations in more than 80 countries. The company's early success was fueled by a commitment to high-quality coffee, personalized service, and a unique atmosphere that encouraged customers to linger and socialize. Today, Starbucks is one of the most recognized and respected brands in the world, with a loyal customer base and a reputation for innovation and sustainability.</a:t>
          </a:r>
          <a:endParaRPr lang="en-US"/>
        </a:p>
      </dgm:t>
    </dgm:pt>
    <dgm:pt modelId="{234A30C3-97E3-441C-8F81-4C0233488BBD}" type="parTrans" cxnId="{BA36E392-109D-43E3-9245-4F648899AD2F}">
      <dgm:prSet/>
      <dgm:spPr/>
      <dgm:t>
        <a:bodyPr/>
        <a:lstStyle/>
        <a:p>
          <a:endParaRPr lang="en-US"/>
        </a:p>
      </dgm:t>
    </dgm:pt>
    <dgm:pt modelId="{AAAF3163-29B1-4145-B2BF-1A0A269A9F3B}" type="sibTrans" cxnId="{BA36E392-109D-43E3-9245-4F648899AD2F}">
      <dgm:prSet/>
      <dgm:spPr/>
      <dgm:t>
        <a:bodyPr/>
        <a:lstStyle/>
        <a:p>
          <a:endParaRPr lang="en-US"/>
        </a:p>
      </dgm:t>
    </dgm:pt>
    <dgm:pt modelId="{3F2DDA0A-5794-4110-9AB6-E940390556DB}">
      <dgm:prSet/>
      <dgm:spPr/>
      <dgm:t>
        <a:bodyPr/>
        <a:lstStyle/>
        <a:p>
          <a:r>
            <a:rPr lang="en-US" b="1" i="0" baseline="0"/>
            <a:t>- Products and Services: Starbucks offers a wide range of products and services, including coffee drinks, teas, pastries, sandwiches, and salads. The company also offers mobile ordering, delivery, and loyalty programs to enhance the customer experience. Starbucks is known for its commitment to quality and ethical sourcing, and works closely with farmers and suppliers to ensure that its products are sustainably produced and of the highest quality.</a:t>
          </a:r>
          <a:endParaRPr lang="en-US"/>
        </a:p>
      </dgm:t>
    </dgm:pt>
    <dgm:pt modelId="{1CC90959-3DA0-4C8B-A453-F6EDA710A539}" type="parTrans" cxnId="{3EB48AFD-BDFB-4686-B907-358911DD6C0B}">
      <dgm:prSet/>
      <dgm:spPr/>
      <dgm:t>
        <a:bodyPr/>
        <a:lstStyle/>
        <a:p>
          <a:endParaRPr lang="en-US"/>
        </a:p>
      </dgm:t>
    </dgm:pt>
    <dgm:pt modelId="{FB86B070-760B-40E6-8709-27968E878350}" type="sibTrans" cxnId="{3EB48AFD-BDFB-4686-B907-358911DD6C0B}">
      <dgm:prSet/>
      <dgm:spPr/>
      <dgm:t>
        <a:bodyPr/>
        <a:lstStyle/>
        <a:p>
          <a:endParaRPr lang="en-US"/>
        </a:p>
      </dgm:t>
    </dgm:pt>
    <dgm:pt modelId="{E5883DCD-8522-4C92-A862-2A35BE3A35E8}">
      <dgm:prSet/>
      <dgm:spPr/>
      <dgm:t>
        <a:bodyPr/>
        <a:lstStyle/>
        <a:p>
          <a:r>
            <a:rPr lang="en-US" b="1" i="0" baseline="0"/>
            <a:t>- Branding and Marketing: Starbucks is known for its innovative and engaging marketing campaigns, which have helped to build the brand and create a sense of community among customers. The company's branding is recognizable worldwide, with the iconic green and white logo and familiar coffeehouse design elements. Starbucks also uses social media and other digital channels to engage with customers and promote its products and services.</a:t>
          </a:r>
          <a:endParaRPr lang="en-US"/>
        </a:p>
      </dgm:t>
    </dgm:pt>
    <dgm:pt modelId="{32BC49C0-559E-4954-8110-087E6B2743DE}" type="parTrans" cxnId="{3F354C51-C4E1-45EF-94BB-2C0F749FDAA9}">
      <dgm:prSet/>
      <dgm:spPr/>
      <dgm:t>
        <a:bodyPr/>
        <a:lstStyle/>
        <a:p>
          <a:endParaRPr lang="en-US"/>
        </a:p>
      </dgm:t>
    </dgm:pt>
    <dgm:pt modelId="{5EF74A4A-9BFF-4651-B030-1F477800FAE0}" type="sibTrans" cxnId="{3F354C51-C4E1-45EF-94BB-2C0F749FDAA9}">
      <dgm:prSet/>
      <dgm:spPr/>
      <dgm:t>
        <a:bodyPr/>
        <a:lstStyle/>
        <a:p>
          <a:endParaRPr lang="en-US"/>
        </a:p>
      </dgm:t>
    </dgm:pt>
    <dgm:pt modelId="{51C7E9D2-4504-442E-803C-811DA31243AD}" type="pres">
      <dgm:prSet presAssocID="{5BC18194-BD62-4BB5-A06F-F238385F8DBA}" presName="hierChild1" presStyleCnt="0">
        <dgm:presLayoutVars>
          <dgm:chPref val="1"/>
          <dgm:dir/>
          <dgm:animOne val="branch"/>
          <dgm:animLvl val="lvl"/>
          <dgm:resizeHandles/>
        </dgm:presLayoutVars>
      </dgm:prSet>
      <dgm:spPr/>
      <dgm:t>
        <a:bodyPr/>
        <a:lstStyle/>
        <a:p>
          <a:endParaRPr lang="en-US"/>
        </a:p>
      </dgm:t>
    </dgm:pt>
    <dgm:pt modelId="{E75DB3D8-468C-41CF-8C99-988F572D08F9}" type="pres">
      <dgm:prSet presAssocID="{59EB8B1F-E38F-480F-859A-61A4772D64F2}" presName="hierRoot1" presStyleCnt="0"/>
      <dgm:spPr/>
    </dgm:pt>
    <dgm:pt modelId="{CB5A945F-E582-4CB9-B666-83EBDED54F61}" type="pres">
      <dgm:prSet presAssocID="{59EB8B1F-E38F-480F-859A-61A4772D64F2}" presName="composite" presStyleCnt="0"/>
      <dgm:spPr/>
    </dgm:pt>
    <dgm:pt modelId="{5A674AD9-9E2C-42B0-B730-EB017AD1150D}" type="pres">
      <dgm:prSet presAssocID="{59EB8B1F-E38F-480F-859A-61A4772D64F2}" presName="background" presStyleLbl="node0" presStyleIdx="0" presStyleCnt="3"/>
      <dgm:spPr/>
    </dgm:pt>
    <dgm:pt modelId="{0D6B218E-62AF-4BC0-9921-05ED1C86A2A4}" type="pres">
      <dgm:prSet presAssocID="{59EB8B1F-E38F-480F-859A-61A4772D64F2}" presName="text" presStyleLbl="fgAcc0" presStyleIdx="0" presStyleCnt="3">
        <dgm:presLayoutVars>
          <dgm:chPref val="3"/>
        </dgm:presLayoutVars>
      </dgm:prSet>
      <dgm:spPr/>
      <dgm:t>
        <a:bodyPr/>
        <a:lstStyle/>
        <a:p>
          <a:endParaRPr lang="en-US"/>
        </a:p>
      </dgm:t>
    </dgm:pt>
    <dgm:pt modelId="{4897A8A3-1EC7-4ED4-80E6-3A5D9F4B3C09}" type="pres">
      <dgm:prSet presAssocID="{59EB8B1F-E38F-480F-859A-61A4772D64F2}" presName="hierChild2" presStyleCnt="0"/>
      <dgm:spPr/>
    </dgm:pt>
    <dgm:pt modelId="{19A8061E-E5B6-46F3-B73B-C3FC9ED45298}" type="pres">
      <dgm:prSet presAssocID="{3F2DDA0A-5794-4110-9AB6-E940390556DB}" presName="hierRoot1" presStyleCnt="0"/>
      <dgm:spPr/>
    </dgm:pt>
    <dgm:pt modelId="{BD5B8B2E-4310-4C94-B6F8-D4DF38E89C04}" type="pres">
      <dgm:prSet presAssocID="{3F2DDA0A-5794-4110-9AB6-E940390556DB}" presName="composite" presStyleCnt="0"/>
      <dgm:spPr/>
    </dgm:pt>
    <dgm:pt modelId="{0719B66F-6EB3-40E8-A2E9-A17242E43173}" type="pres">
      <dgm:prSet presAssocID="{3F2DDA0A-5794-4110-9AB6-E940390556DB}" presName="background" presStyleLbl="node0" presStyleIdx="1" presStyleCnt="3"/>
      <dgm:spPr/>
    </dgm:pt>
    <dgm:pt modelId="{EDEE1525-7D9C-4953-8641-45A0DCB1A83B}" type="pres">
      <dgm:prSet presAssocID="{3F2DDA0A-5794-4110-9AB6-E940390556DB}" presName="text" presStyleLbl="fgAcc0" presStyleIdx="1" presStyleCnt="3">
        <dgm:presLayoutVars>
          <dgm:chPref val="3"/>
        </dgm:presLayoutVars>
      </dgm:prSet>
      <dgm:spPr/>
      <dgm:t>
        <a:bodyPr/>
        <a:lstStyle/>
        <a:p>
          <a:endParaRPr lang="en-US"/>
        </a:p>
      </dgm:t>
    </dgm:pt>
    <dgm:pt modelId="{E718C4AB-8BED-4FFA-BCE1-296671A0463B}" type="pres">
      <dgm:prSet presAssocID="{3F2DDA0A-5794-4110-9AB6-E940390556DB}" presName="hierChild2" presStyleCnt="0"/>
      <dgm:spPr/>
    </dgm:pt>
    <dgm:pt modelId="{2921C818-7647-44B2-9660-315FFD08D902}" type="pres">
      <dgm:prSet presAssocID="{E5883DCD-8522-4C92-A862-2A35BE3A35E8}" presName="hierRoot1" presStyleCnt="0"/>
      <dgm:spPr/>
    </dgm:pt>
    <dgm:pt modelId="{7E67072E-9B3D-4F46-A6C8-46FC28A194AD}" type="pres">
      <dgm:prSet presAssocID="{E5883DCD-8522-4C92-A862-2A35BE3A35E8}" presName="composite" presStyleCnt="0"/>
      <dgm:spPr/>
    </dgm:pt>
    <dgm:pt modelId="{7B23E946-C569-4A08-933E-A74941B0543D}" type="pres">
      <dgm:prSet presAssocID="{E5883DCD-8522-4C92-A862-2A35BE3A35E8}" presName="background" presStyleLbl="node0" presStyleIdx="2" presStyleCnt="3"/>
      <dgm:spPr/>
    </dgm:pt>
    <dgm:pt modelId="{C0D83DFF-643E-4D7D-80F8-6DAEE71D4B6A}" type="pres">
      <dgm:prSet presAssocID="{E5883DCD-8522-4C92-A862-2A35BE3A35E8}" presName="text" presStyleLbl="fgAcc0" presStyleIdx="2" presStyleCnt="3">
        <dgm:presLayoutVars>
          <dgm:chPref val="3"/>
        </dgm:presLayoutVars>
      </dgm:prSet>
      <dgm:spPr/>
      <dgm:t>
        <a:bodyPr/>
        <a:lstStyle/>
        <a:p>
          <a:endParaRPr lang="en-US"/>
        </a:p>
      </dgm:t>
    </dgm:pt>
    <dgm:pt modelId="{C483EE72-E00B-4D56-B86C-255EACD07FFF}" type="pres">
      <dgm:prSet presAssocID="{E5883DCD-8522-4C92-A862-2A35BE3A35E8}" presName="hierChild2" presStyleCnt="0"/>
      <dgm:spPr/>
    </dgm:pt>
  </dgm:ptLst>
  <dgm:cxnLst>
    <dgm:cxn modelId="{3F354C51-C4E1-45EF-94BB-2C0F749FDAA9}" srcId="{5BC18194-BD62-4BB5-A06F-F238385F8DBA}" destId="{E5883DCD-8522-4C92-A862-2A35BE3A35E8}" srcOrd="2" destOrd="0" parTransId="{32BC49C0-559E-4954-8110-087E6B2743DE}" sibTransId="{5EF74A4A-9BFF-4651-B030-1F477800FAE0}"/>
    <dgm:cxn modelId="{3EB48AFD-BDFB-4686-B907-358911DD6C0B}" srcId="{5BC18194-BD62-4BB5-A06F-F238385F8DBA}" destId="{3F2DDA0A-5794-4110-9AB6-E940390556DB}" srcOrd="1" destOrd="0" parTransId="{1CC90959-3DA0-4C8B-A453-F6EDA710A539}" sibTransId="{FB86B070-760B-40E6-8709-27968E878350}"/>
    <dgm:cxn modelId="{BA36E392-109D-43E3-9245-4F648899AD2F}" srcId="{5BC18194-BD62-4BB5-A06F-F238385F8DBA}" destId="{59EB8B1F-E38F-480F-859A-61A4772D64F2}" srcOrd="0" destOrd="0" parTransId="{234A30C3-97E3-441C-8F81-4C0233488BBD}" sibTransId="{AAAF3163-29B1-4145-B2BF-1A0A269A9F3B}"/>
    <dgm:cxn modelId="{DB9210A4-5A37-47E0-9904-BBCDB2790B76}" type="presOf" srcId="{59EB8B1F-E38F-480F-859A-61A4772D64F2}" destId="{0D6B218E-62AF-4BC0-9921-05ED1C86A2A4}" srcOrd="0" destOrd="0" presId="urn:microsoft.com/office/officeart/2005/8/layout/hierarchy1"/>
    <dgm:cxn modelId="{C8D79057-E865-4848-9149-2F225FADC6EC}" type="presOf" srcId="{5BC18194-BD62-4BB5-A06F-F238385F8DBA}" destId="{51C7E9D2-4504-442E-803C-811DA31243AD}" srcOrd="0" destOrd="0" presId="urn:microsoft.com/office/officeart/2005/8/layout/hierarchy1"/>
    <dgm:cxn modelId="{97A8A996-54CB-4A63-A328-B9D02167B251}" type="presOf" srcId="{3F2DDA0A-5794-4110-9AB6-E940390556DB}" destId="{EDEE1525-7D9C-4953-8641-45A0DCB1A83B}" srcOrd="0" destOrd="0" presId="urn:microsoft.com/office/officeart/2005/8/layout/hierarchy1"/>
    <dgm:cxn modelId="{AA2E08EA-C35D-479E-867A-47047CC9EE19}" type="presOf" srcId="{E5883DCD-8522-4C92-A862-2A35BE3A35E8}" destId="{C0D83DFF-643E-4D7D-80F8-6DAEE71D4B6A}" srcOrd="0" destOrd="0" presId="urn:microsoft.com/office/officeart/2005/8/layout/hierarchy1"/>
    <dgm:cxn modelId="{FB850B9B-EDAA-4EAA-8A74-13A744C90674}" type="presParOf" srcId="{51C7E9D2-4504-442E-803C-811DA31243AD}" destId="{E75DB3D8-468C-41CF-8C99-988F572D08F9}" srcOrd="0" destOrd="0" presId="urn:microsoft.com/office/officeart/2005/8/layout/hierarchy1"/>
    <dgm:cxn modelId="{6EF08064-4D46-4161-AF28-FBA9654C83D5}" type="presParOf" srcId="{E75DB3D8-468C-41CF-8C99-988F572D08F9}" destId="{CB5A945F-E582-4CB9-B666-83EBDED54F61}" srcOrd="0" destOrd="0" presId="urn:microsoft.com/office/officeart/2005/8/layout/hierarchy1"/>
    <dgm:cxn modelId="{301D666A-6BA5-4BAF-ADEE-A9FDD587E5D1}" type="presParOf" srcId="{CB5A945F-E582-4CB9-B666-83EBDED54F61}" destId="{5A674AD9-9E2C-42B0-B730-EB017AD1150D}" srcOrd="0" destOrd="0" presId="urn:microsoft.com/office/officeart/2005/8/layout/hierarchy1"/>
    <dgm:cxn modelId="{F0A250B3-1A25-4FAD-9931-946C7971E3D6}" type="presParOf" srcId="{CB5A945F-E582-4CB9-B666-83EBDED54F61}" destId="{0D6B218E-62AF-4BC0-9921-05ED1C86A2A4}" srcOrd="1" destOrd="0" presId="urn:microsoft.com/office/officeart/2005/8/layout/hierarchy1"/>
    <dgm:cxn modelId="{6DEEC253-85F9-41CB-ABE7-2E78CAC2C923}" type="presParOf" srcId="{E75DB3D8-468C-41CF-8C99-988F572D08F9}" destId="{4897A8A3-1EC7-4ED4-80E6-3A5D9F4B3C09}" srcOrd="1" destOrd="0" presId="urn:microsoft.com/office/officeart/2005/8/layout/hierarchy1"/>
    <dgm:cxn modelId="{6240CEC7-10BE-4602-821A-F87B526F3D96}" type="presParOf" srcId="{51C7E9D2-4504-442E-803C-811DA31243AD}" destId="{19A8061E-E5B6-46F3-B73B-C3FC9ED45298}" srcOrd="1" destOrd="0" presId="urn:microsoft.com/office/officeart/2005/8/layout/hierarchy1"/>
    <dgm:cxn modelId="{51AB8507-7E65-4860-8D1F-E8402DF0C607}" type="presParOf" srcId="{19A8061E-E5B6-46F3-B73B-C3FC9ED45298}" destId="{BD5B8B2E-4310-4C94-B6F8-D4DF38E89C04}" srcOrd="0" destOrd="0" presId="urn:microsoft.com/office/officeart/2005/8/layout/hierarchy1"/>
    <dgm:cxn modelId="{198180AB-D07F-4A16-AC09-EE6F893EEBF2}" type="presParOf" srcId="{BD5B8B2E-4310-4C94-B6F8-D4DF38E89C04}" destId="{0719B66F-6EB3-40E8-A2E9-A17242E43173}" srcOrd="0" destOrd="0" presId="urn:microsoft.com/office/officeart/2005/8/layout/hierarchy1"/>
    <dgm:cxn modelId="{D4B82A9E-62FA-4BB0-AA95-0AED0F67BF42}" type="presParOf" srcId="{BD5B8B2E-4310-4C94-B6F8-D4DF38E89C04}" destId="{EDEE1525-7D9C-4953-8641-45A0DCB1A83B}" srcOrd="1" destOrd="0" presId="urn:microsoft.com/office/officeart/2005/8/layout/hierarchy1"/>
    <dgm:cxn modelId="{378EEE97-C2AB-49FD-AB57-645DD5639C08}" type="presParOf" srcId="{19A8061E-E5B6-46F3-B73B-C3FC9ED45298}" destId="{E718C4AB-8BED-4FFA-BCE1-296671A0463B}" srcOrd="1" destOrd="0" presId="urn:microsoft.com/office/officeart/2005/8/layout/hierarchy1"/>
    <dgm:cxn modelId="{5C290D5A-082D-4528-95C5-C1B074E12D20}" type="presParOf" srcId="{51C7E9D2-4504-442E-803C-811DA31243AD}" destId="{2921C818-7647-44B2-9660-315FFD08D902}" srcOrd="2" destOrd="0" presId="urn:microsoft.com/office/officeart/2005/8/layout/hierarchy1"/>
    <dgm:cxn modelId="{9F868BD1-E0D2-4431-BFA7-4ECBDAAF0AB5}" type="presParOf" srcId="{2921C818-7647-44B2-9660-315FFD08D902}" destId="{7E67072E-9B3D-4F46-A6C8-46FC28A194AD}" srcOrd="0" destOrd="0" presId="urn:microsoft.com/office/officeart/2005/8/layout/hierarchy1"/>
    <dgm:cxn modelId="{98441156-867B-46A8-AA57-D5F6A88AEFA1}" type="presParOf" srcId="{7E67072E-9B3D-4F46-A6C8-46FC28A194AD}" destId="{7B23E946-C569-4A08-933E-A74941B0543D}" srcOrd="0" destOrd="0" presId="urn:microsoft.com/office/officeart/2005/8/layout/hierarchy1"/>
    <dgm:cxn modelId="{3D36D9B2-E6A0-46B0-832B-D83063763B0D}" type="presParOf" srcId="{7E67072E-9B3D-4F46-A6C8-46FC28A194AD}" destId="{C0D83DFF-643E-4D7D-80F8-6DAEE71D4B6A}" srcOrd="1" destOrd="0" presId="urn:microsoft.com/office/officeart/2005/8/layout/hierarchy1"/>
    <dgm:cxn modelId="{C2096383-463D-44D2-BC8A-1F93AB1EBA97}" type="presParOf" srcId="{2921C818-7647-44B2-9660-315FFD08D902}" destId="{C483EE72-E00B-4D56-B86C-255EACD07FFF}" srcOrd="1" destOrd="0" presId="urn:microsoft.com/office/officeart/2005/8/layout/hierarchy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0C9FA9-BC6F-4764-9ED9-D342014F3A05}"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35B40CB3-0059-4087-B93C-1BE02F8721B8}">
      <dgm:prSet/>
      <dgm:spPr/>
      <dgm:t>
        <a:bodyPr/>
        <a:lstStyle/>
        <a:p>
          <a:r>
            <a:rPr lang="en-US" b="1" i="0" baseline="0"/>
            <a:t>- Strengths: strong brand reputation, high-quality products, and loyal customer base.</a:t>
          </a:r>
          <a:endParaRPr lang="en-US"/>
        </a:p>
      </dgm:t>
    </dgm:pt>
    <dgm:pt modelId="{0030DF68-042A-41A6-BB63-FA4C2AEFA539}" type="parTrans" cxnId="{DFD3326B-BF00-4506-A4FA-A83AA53AFBE5}">
      <dgm:prSet/>
      <dgm:spPr/>
      <dgm:t>
        <a:bodyPr/>
        <a:lstStyle/>
        <a:p>
          <a:endParaRPr lang="en-US"/>
        </a:p>
      </dgm:t>
    </dgm:pt>
    <dgm:pt modelId="{743979FD-2055-46B4-84A7-F057066F29ED}" type="sibTrans" cxnId="{DFD3326B-BF00-4506-A4FA-A83AA53AFBE5}">
      <dgm:prSet/>
      <dgm:spPr/>
      <dgm:t>
        <a:bodyPr/>
        <a:lstStyle/>
        <a:p>
          <a:endParaRPr lang="en-US"/>
        </a:p>
      </dgm:t>
    </dgm:pt>
    <dgm:pt modelId="{3DFA21E8-012C-4F68-9D5B-AB39A1CEF1EC}">
      <dgm:prSet/>
      <dgm:spPr/>
      <dgm:t>
        <a:bodyPr/>
        <a:lstStyle/>
        <a:p>
          <a:r>
            <a:rPr lang="en-US" b="1" i="0" baseline="0"/>
            <a:t>- Weaknesses: high prices compared to local competitors, limited menu offerings compared to other markets.</a:t>
          </a:r>
          <a:endParaRPr lang="en-US"/>
        </a:p>
      </dgm:t>
    </dgm:pt>
    <dgm:pt modelId="{CBCE4ECB-D0A5-4A47-824A-918855966FB6}" type="parTrans" cxnId="{33120141-FC26-44F6-9D51-F5666C8AFEE7}">
      <dgm:prSet/>
      <dgm:spPr/>
      <dgm:t>
        <a:bodyPr/>
        <a:lstStyle/>
        <a:p>
          <a:endParaRPr lang="en-US"/>
        </a:p>
      </dgm:t>
    </dgm:pt>
    <dgm:pt modelId="{975D1CEC-FF23-45D9-AB39-2B4A24AB2F07}" type="sibTrans" cxnId="{33120141-FC26-44F6-9D51-F5666C8AFEE7}">
      <dgm:prSet/>
      <dgm:spPr/>
      <dgm:t>
        <a:bodyPr/>
        <a:lstStyle/>
        <a:p>
          <a:endParaRPr lang="en-US"/>
        </a:p>
      </dgm:t>
    </dgm:pt>
    <dgm:pt modelId="{9C863822-0E02-4771-868F-6A978AC6D2DC}">
      <dgm:prSet/>
      <dgm:spPr/>
      <dgm:t>
        <a:bodyPr/>
        <a:lstStyle/>
        <a:p>
          <a:r>
            <a:rPr lang="en-US" b="1" i="0" baseline="0"/>
            <a:t>- Opportunities: growing middle class, increasing coffee consumption, and expansion to new cities.</a:t>
          </a:r>
          <a:endParaRPr lang="en-US"/>
        </a:p>
      </dgm:t>
    </dgm:pt>
    <dgm:pt modelId="{34FE7C9F-A828-409D-B1AC-AB8B8F768F90}" type="parTrans" cxnId="{4A18776F-41E6-4B7A-B1B3-0B6C327C0B52}">
      <dgm:prSet/>
      <dgm:spPr/>
      <dgm:t>
        <a:bodyPr/>
        <a:lstStyle/>
        <a:p>
          <a:endParaRPr lang="en-US"/>
        </a:p>
      </dgm:t>
    </dgm:pt>
    <dgm:pt modelId="{809B5E0A-707D-409C-8749-747029612374}" type="sibTrans" cxnId="{4A18776F-41E6-4B7A-B1B3-0B6C327C0B52}">
      <dgm:prSet/>
      <dgm:spPr/>
      <dgm:t>
        <a:bodyPr/>
        <a:lstStyle/>
        <a:p>
          <a:endParaRPr lang="en-US"/>
        </a:p>
      </dgm:t>
    </dgm:pt>
    <dgm:pt modelId="{60FE934C-BA45-4625-97FA-F2908AD86740}">
      <dgm:prSet/>
      <dgm:spPr/>
      <dgm:t>
        <a:bodyPr/>
        <a:lstStyle/>
        <a:p>
          <a:r>
            <a:rPr lang="en-US" b="1" i="0" baseline="0"/>
            <a:t>- Threats: competition from local coffee chains, economic and political instability, and potential cultural barriers.</a:t>
          </a:r>
          <a:endParaRPr lang="en-US"/>
        </a:p>
      </dgm:t>
    </dgm:pt>
    <dgm:pt modelId="{F0C62AA3-82D4-4A1F-9F03-4C9DF78CA214}" type="parTrans" cxnId="{D562460F-96E2-445D-B13F-69A2BD1565C2}">
      <dgm:prSet/>
      <dgm:spPr/>
      <dgm:t>
        <a:bodyPr/>
        <a:lstStyle/>
        <a:p>
          <a:endParaRPr lang="en-US"/>
        </a:p>
      </dgm:t>
    </dgm:pt>
    <dgm:pt modelId="{461A88D9-72EC-4D04-8370-54AE09832CF3}" type="sibTrans" cxnId="{D562460F-96E2-445D-B13F-69A2BD1565C2}">
      <dgm:prSet/>
      <dgm:spPr/>
      <dgm:t>
        <a:bodyPr/>
        <a:lstStyle/>
        <a:p>
          <a:endParaRPr lang="en-US"/>
        </a:p>
      </dgm:t>
    </dgm:pt>
    <dgm:pt modelId="{1871DF90-0138-4DDB-ACE8-5DB365BD8473}" type="pres">
      <dgm:prSet presAssocID="{C30C9FA9-BC6F-4764-9ED9-D342014F3A05}" presName="matrix" presStyleCnt="0">
        <dgm:presLayoutVars>
          <dgm:chMax val="1"/>
          <dgm:dir/>
          <dgm:resizeHandles val="exact"/>
        </dgm:presLayoutVars>
      </dgm:prSet>
      <dgm:spPr/>
      <dgm:t>
        <a:bodyPr/>
        <a:lstStyle/>
        <a:p>
          <a:endParaRPr lang="en-US"/>
        </a:p>
      </dgm:t>
    </dgm:pt>
    <dgm:pt modelId="{704B7166-64AC-45F2-87BA-CB3154A1CE10}" type="pres">
      <dgm:prSet presAssocID="{C30C9FA9-BC6F-4764-9ED9-D342014F3A05}" presName="diamond" presStyleLbl="bgShp" presStyleIdx="0" presStyleCnt="1"/>
      <dgm:spPr/>
    </dgm:pt>
    <dgm:pt modelId="{6E4AB77B-9D47-41F4-83E5-6B383F8BE76A}" type="pres">
      <dgm:prSet presAssocID="{C30C9FA9-BC6F-4764-9ED9-D342014F3A05}" presName="quad1" presStyleLbl="node1" presStyleIdx="0" presStyleCnt="4">
        <dgm:presLayoutVars>
          <dgm:chMax val="0"/>
          <dgm:chPref val="0"/>
          <dgm:bulletEnabled val="1"/>
        </dgm:presLayoutVars>
      </dgm:prSet>
      <dgm:spPr/>
      <dgm:t>
        <a:bodyPr/>
        <a:lstStyle/>
        <a:p>
          <a:endParaRPr lang="en-US"/>
        </a:p>
      </dgm:t>
    </dgm:pt>
    <dgm:pt modelId="{D7E99D3F-0B8F-4869-ADAF-3061549A9C64}" type="pres">
      <dgm:prSet presAssocID="{C30C9FA9-BC6F-4764-9ED9-D342014F3A05}" presName="quad2" presStyleLbl="node1" presStyleIdx="1" presStyleCnt="4">
        <dgm:presLayoutVars>
          <dgm:chMax val="0"/>
          <dgm:chPref val="0"/>
          <dgm:bulletEnabled val="1"/>
        </dgm:presLayoutVars>
      </dgm:prSet>
      <dgm:spPr/>
      <dgm:t>
        <a:bodyPr/>
        <a:lstStyle/>
        <a:p>
          <a:endParaRPr lang="en-US"/>
        </a:p>
      </dgm:t>
    </dgm:pt>
    <dgm:pt modelId="{66B2AD9D-D0C3-4A2D-8A57-C7A621CB6005}" type="pres">
      <dgm:prSet presAssocID="{C30C9FA9-BC6F-4764-9ED9-D342014F3A05}" presName="quad3" presStyleLbl="node1" presStyleIdx="2" presStyleCnt="4">
        <dgm:presLayoutVars>
          <dgm:chMax val="0"/>
          <dgm:chPref val="0"/>
          <dgm:bulletEnabled val="1"/>
        </dgm:presLayoutVars>
      </dgm:prSet>
      <dgm:spPr/>
      <dgm:t>
        <a:bodyPr/>
        <a:lstStyle/>
        <a:p>
          <a:endParaRPr lang="en-US"/>
        </a:p>
      </dgm:t>
    </dgm:pt>
    <dgm:pt modelId="{7861D5DA-BB39-42E8-84D0-F53AE3C00C53}" type="pres">
      <dgm:prSet presAssocID="{C30C9FA9-BC6F-4764-9ED9-D342014F3A05}" presName="quad4" presStyleLbl="node1" presStyleIdx="3" presStyleCnt="4">
        <dgm:presLayoutVars>
          <dgm:chMax val="0"/>
          <dgm:chPref val="0"/>
          <dgm:bulletEnabled val="1"/>
        </dgm:presLayoutVars>
      </dgm:prSet>
      <dgm:spPr/>
      <dgm:t>
        <a:bodyPr/>
        <a:lstStyle/>
        <a:p>
          <a:endParaRPr lang="en-US"/>
        </a:p>
      </dgm:t>
    </dgm:pt>
  </dgm:ptLst>
  <dgm:cxnLst>
    <dgm:cxn modelId="{B7D0EC2E-2751-4DDF-B6E2-64CCB5B0DBBB}" type="presOf" srcId="{9C863822-0E02-4771-868F-6A978AC6D2DC}" destId="{66B2AD9D-D0C3-4A2D-8A57-C7A621CB6005}" srcOrd="0" destOrd="0" presId="urn:microsoft.com/office/officeart/2005/8/layout/matrix3"/>
    <dgm:cxn modelId="{EC8FBB3C-584F-4B56-88ED-055A63319DCD}" type="presOf" srcId="{C30C9FA9-BC6F-4764-9ED9-D342014F3A05}" destId="{1871DF90-0138-4DDB-ACE8-5DB365BD8473}" srcOrd="0" destOrd="0" presId="urn:microsoft.com/office/officeart/2005/8/layout/matrix3"/>
    <dgm:cxn modelId="{D562460F-96E2-445D-B13F-69A2BD1565C2}" srcId="{C30C9FA9-BC6F-4764-9ED9-D342014F3A05}" destId="{60FE934C-BA45-4625-97FA-F2908AD86740}" srcOrd="3" destOrd="0" parTransId="{F0C62AA3-82D4-4A1F-9F03-4C9DF78CA214}" sibTransId="{461A88D9-72EC-4D04-8370-54AE09832CF3}"/>
    <dgm:cxn modelId="{625A65E3-D3AA-4232-9EB9-EF312252DCE4}" type="presOf" srcId="{3DFA21E8-012C-4F68-9D5B-AB39A1CEF1EC}" destId="{D7E99D3F-0B8F-4869-ADAF-3061549A9C64}" srcOrd="0" destOrd="0" presId="urn:microsoft.com/office/officeart/2005/8/layout/matrix3"/>
    <dgm:cxn modelId="{9E2E96C0-54AD-4DE0-9ADE-96D6741E905F}" type="presOf" srcId="{60FE934C-BA45-4625-97FA-F2908AD86740}" destId="{7861D5DA-BB39-42E8-84D0-F53AE3C00C53}" srcOrd="0" destOrd="0" presId="urn:microsoft.com/office/officeart/2005/8/layout/matrix3"/>
    <dgm:cxn modelId="{DFD3326B-BF00-4506-A4FA-A83AA53AFBE5}" srcId="{C30C9FA9-BC6F-4764-9ED9-D342014F3A05}" destId="{35B40CB3-0059-4087-B93C-1BE02F8721B8}" srcOrd="0" destOrd="0" parTransId="{0030DF68-042A-41A6-BB63-FA4C2AEFA539}" sibTransId="{743979FD-2055-46B4-84A7-F057066F29ED}"/>
    <dgm:cxn modelId="{4A18776F-41E6-4B7A-B1B3-0B6C327C0B52}" srcId="{C30C9FA9-BC6F-4764-9ED9-D342014F3A05}" destId="{9C863822-0E02-4771-868F-6A978AC6D2DC}" srcOrd="2" destOrd="0" parTransId="{34FE7C9F-A828-409D-B1AC-AB8B8F768F90}" sibTransId="{809B5E0A-707D-409C-8749-747029612374}"/>
    <dgm:cxn modelId="{33120141-FC26-44F6-9D51-F5666C8AFEE7}" srcId="{C30C9FA9-BC6F-4764-9ED9-D342014F3A05}" destId="{3DFA21E8-012C-4F68-9D5B-AB39A1CEF1EC}" srcOrd="1" destOrd="0" parTransId="{CBCE4ECB-D0A5-4A47-824A-918855966FB6}" sibTransId="{975D1CEC-FF23-45D9-AB39-2B4A24AB2F07}"/>
    <dgm:cxn modelId="{D6E0033D-1F5E-4528-A657-A172E515B0D9}" type="presOf" srcId="{35B40CB3-0059-4087-B93C-1BE02F8721B8}" destId="{6E4AB77B-9D47-41F4-83E5-6B383F8BE76A}" srcOrd="0" destOrd="0" presId="urn:microsoft.com/office/officeart/2005/8/layout/matrix3"/>
    <dgm:cxn modelId="{86F9C165-C81D-410F-8DBC-EEDA5F5A1BB9}" type="presParOf" srcId="{1871DF90-0138-4DDB-ACE8-5DB365BD8473}" destId="{704B7166-64AC-45F2-87BA-CB3154A1CE10}" srcOrd="0" destOrd="0" presId="urn:microsoft.com/office/officeart/2005/8/layout/matrix3"/>
    <dgm:cxn modelId="{4984FC82-1B45-4D17-930D-17DCDEF6315A}" type="presParOf" srcId="{1871DF90-0138-4DDB-ACE8-5DB365BD8473}" destId="{6E4AB77B-9D47-41F4-83E5-6B383F8BE76A}" srcOrd="1" destOrd="0" presId="urn:microsoft.com/office/officeart/2005/8/layout/matrix3"/>
    <dgm:cxn modelId="{45A54143-FA4B-45FB-9A8D-1D0FC63155D1}" type="presParOf" srcId="{1871DF90-0138-4DDB-ACE8-5DB365BD8473}" destId="{D7E99D3F-0B8F-4869-ADAF-3061549A9C64}" srcOrd="2" destOrd="0" presId="urn:microsoft.com/office/officeart/2005/8/layout/matrix3"/>
    <dgm:cxn modelId="{DE496F5A-9200-49B8-8919-FD43632C675E}" type="presParOf" srcId="{1871DF90-0138-4DDB-ACE8-5DB365BD8473}" destId="{66B2AD9D-D0C3-4A2D-8A57-C7A621CB6005}" srcOrd="3" destOrd="0" presId="urn:microsoft.com/office/officeart/2005/8/layout/matrix3"/>
    <dgm:cxn modelId="{4132F877-1DB1-42C2-9F9E-1BEB61EE084D}" type="presParOf" srcId="{1871DF90-0138-4DDB-ACE8-5DB365BD8473}" destId="{7861D5DA-BB39-42E8-84D0-F53AE3C00C53}" srcOrd="4" destOrd="0" presId="urn:microsoft.com/office/officeart/2005/8/layout/matrix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A09C97-4D39-4030-8571-04DF4889D92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07E87F73-9B85-48C9-9FC6-54A746EFDFA4}">
      <dgm:prSet/>
      <dgm:spPr/>
      <dgm:t>
        <a:bodyPr/>
        <a:lstStyle/>
        <a:p>
          <a:r>
            <a:rPr lang="en-US" b="1" i="0" baseline="0"/>
            <a:t>- Indonesia scores high on power distance, meaning there is a significant power gap between those in authority and the general population.</a:t>
          </a:r>
          <a:endParaRPr lang="en-US"/>
        </a:p>
      </dgm:t>
    </dgm:pt>
    <dgm:pt modelId="{1C12DC89-A6B3-4F6E-ABF2-3757C3AF8D17}" type="parTrans" cxnId="{A1548A84-5B69-4E04-9532-5C02D81D8D6C}">
      <dgm:prSet/>
      <dgm:spPr/>
      <dgm:t>
        <a:bodyPr/>
        <a:lstStyle/>
        <a:p>
          <a:endParaRPr lang="en-US"/>
        </a:p>
      </dgm:t>
    </dgm:pt>
    <dgm:pt modelId="{08658866-62EE-4C3C-BBEB-C8608F660A32}" type="sibTrans" cxnId="{A1548A84-5B69-4E04-9532-5C02D81D8D6C}">
      <dgm:prSet/>
      <dgm:spPr/>
      <dgm:t>
        <a:bodyPr/>
        <a:lstStyle/>
        <a:p>
          <a:endParaRPr lang="en-US"/>
        </a:p>
      </dgm:t>
    </dgm:pt>
    <dgm:pt modelId="{C5745F0A-1566-4865-9534-543205478230}">
      <dgm:prSet/>
      <dgm:spPr/>
      <dgm:t>
        <a:bodyPr/>
        <a:lstStyle/>
        <a:p>
          <a:r>
            <a:rPr lang="en-US" b="1" i="0" baseline="0"/>
            <a:t>- Indonesia scores low on individualism, indicating a strong emphasis on collectivism and group harmony.</a:t>
          </a:r>
          <a:endParaRPr lang="en-US"/>
        </a:p>
      </dgm:t>
    </dgm:pt>
    <dgm:pt modelId="{7FE0F056-2D90-44C9-AB8E-02F0F66472EF}" type="parTrans" cxnId="{62D8960D-0930-4774-84C8-7CD51827A433}">
      <dgm:prSet/>
      <dgm:spPr/>
      <dgm:t>
        <a:bodyPr/>
        <a:lstStyle/>
        <a:p>
          <a:endParaRPr lang="en-US"/>
        </a:p>
      </dgm:t>
    </dgm:pt>
    <dgm:pt modelId="{4FD3446C-E6DA-4406-AEEF-9F94EED5987F}" type="sibTrans" cxnId="{62D8960D-0930-4774-84C8-7CD51827A433}">
      <dgm:prSet/>
      <dgm:spPr/>
      <dgm:t>
        <a:bodyPr/>
        <a:lstStyle/>
        <a:p>
          <a:endParaRPr lang="en-US"/>
        </a:p>
      </dgm:t>
    </dgm:pt>
    <dgm:pt modelId="{CCF2F637-6855-4BA3-805C-8EB3AFE329CC}">
      <dgm:prSet/>
      <dgm:spPr/>
      <dgm:t>
        <a:bodyPr/>
        <a:lstStyle/>
        <a:p>
          <a:r>
            <a:rPr lang="en-US" b="1" i="0" baseline="0"/>
            <a:t>- Indonesia scores high on uncertainty avoidance, meaning there is a preference for rules, structure, and predictability.</a:t>
          </a:r>
          <a:endParaRPr lang="en-US"/>
        </a:p>
      </dgm:t>
    </dgm:pt>
    <dgm:pt modelId="{B6658CA6-2053-4BDD-A9EA-A8F855AF4F95}" type="parTrans" cxnId="{92EAD46F-9D65-4F7B-9B2C-907660F3B464}">
      <dgm:prSet/>
      <dgm:spPr/>
      <dgm:t>
        <a:bodyPr/>
        <a:lstStyle/>
        <a:p>
          <a:endParaRPr lang="en-US"/>
        </a:p>
      </dgm:t>
    </dgm:pt>
    <dgm:pt modelId="{85BEDB6B-442B-45A5-BEBF-3A50EE0D9508}" type="sibTrans" cxnId="{92EAD46F-9D65-4F7B-9B2C-907660F3B464}">
      <dgm:prSet/>
      <dgm:spPr/>
      <dgm:t>
        <a:bodyPr/>
        <a:lstStyle/>
        <a:p>
          <a:endParaRPr lang="en-US"/>
        </a:p>
      </dgm:t>
    </dgm:pt>
    <dgm:pt modelId="{DF877960-E003-4D0F-B3D8-63E6F6FE2660}" type="pres">
      <dgm:prSet presAssocID="{0AA09C97-4D39-4030-8571-04DF4889D924}" presName="hierChild1" presStyleCnt="0">
        <dgm:presLayoutVars>
          <dgm:chPref val="1"/>
          <dgm:dir/>
          <dgm:animOne val="branch"/>
          <dgm:animLvl val="lvl"/>
          <dgm:resizeHandles/>
        </dgm:presLayoutVars>
      </dgm:prSet>
      <dgm:spPr/>
      <dgm:t>
        <a:bodyPr/>
        <a:lstStyle/>
        <a:p>
          <a:endParaRPr lang="en-US"/>
        </a:p>
      </dgm:t>
    </dgm:pt>
    <dgm:pt modelId="{6FF8F530-7807-4541-9601-C14B8A1EFB2E}" type="pres">
      <dgm:prSet presAssocID="{07E87F73-9B85-48C9-9FC6-54A746EFDFA4}" presName="hierRoot1" presStyleCnt="0"/>
      <dgm:spPr/>
    </dgm:pt>
    <dgm:pt modelId="{3962ECE6-0974-4795-A79E-D460F4A6C00D}" type="pres">
      <dgm:prSet presAssocID="{07E87F73-9B85-48C9-9FC6-54A746EFDFA4}" presName="composite" presStyleCnt="0"/>
      <dgm:spPr/>
    </dgm:pt>
    <dgm:pt modelId="{88E71F08-6993-4071-92FA-FF29DE354AE8}" type="pres">
      <dgm:prSet presAssocID="{07E87F73-9B85-48C9-9FC6-54A746EFDFA4}" presName="background" presStyleLbl="node0" presStyleIdx="0" presStyleCnt="3"/>
      <dgm:spPr/>
    </dgm:pt>
    <dgm:pt modelId="{B36B6815-CB9A-4815-A40B-40A54516DD59}" type="pres">
      <dgm:prSet presAssocID="{07E87F73-9B85-48C9-9FC6-54A746EFDFA4}" presName="text" presStyleLbl="fgAcc0" presStyleIdx="0" presStyleCnt="3">
        <dgm:presLayoutVars>
          <dgm:chPref val="3"/>
        </dgm:presLayoutVars>
      </dgm:prSet>
      <dgm:spPr/>
      <dgm:t>
        <a:bodyPr/>
        <a:lstStyle/>
        <a:p>
          <a:endParaRPr lang="en-US"/>
        </a:p>
      </dgm:t>
    </dgm:pt>
    <dgm:pt modelId="{8CB35B1A-532E-4C04-A036-C5A0079AFA8F}" type="pres">
      <dgm:prSet presAssocID="{07E87F73-9B85-48C9-9FC6-54A746EFDFA4}" presName="hierChild2" presStyleCnt="0"/>
      <dgm:spPr/>
    </dgm:pt>
    <dgm:pt modelId="{63CA7701-622F-4B56-981F-E6C68B1EAED9}" type="pres">
      <dgm:prSet presAssocID="{C5745F0A-1566-4865-9534-543205478230}" presName="hierRoot1" presStyleCnt="0"/>
      <dgm:spPr/>
    </dgm:pt>
    <dgm:pt modelId="{4B893DDD-52BC-4676-AE19-870AA0DC6EFA}" type="pres">
      <dgm:prSet presAssocID="{C5745F0A-1566-4865-9534-543205478230}" presName="composite" presStyleCnt="0"/>
      <dgm:spPr/>
    </dgm:pt>
    <dgm:pt modelId="{2A1EC343-5C1F-4457-8C7D-3D6831CAC48D}" type="pres">
      <dgm:prSet presAssocID="{C5745F0A-1566-4865-9534-543205478230}" presName="background" presStyleLbl="node0" presStyleIdx="1" presStyleCnt="3"/>
      <dgm:spPr/>
    </dgm:pt>
    <dgm:pt modelId="{8395F3E5-892C-493D-AF2B-CB8F501393DA}" type="pres">
      <dgm:prSet presAssocID="{C5745F0A-1566-4865-9534-543205478230}" presName="text" presStyleLbl="fgAcc0" presStyleIdx="1" presStyleCnt="3">
        <dgm:presLayoutVars>
          <dgm:chPref val="3"/>
        </dgm:presLayoutVars>
      </dgm:prSet>
      <dgm:spPr/>
      <dgm:t>
        <a:bodyPr/>
        <a:lstStyle/>
        <a:p>
          <a:endParaRPr lang="en-US"/>
        </a:p>
      </dgm:t>
    </dgm:pt>
    <dgm:pt modelId="{63F51C5E-5B07-45BA-A139-EC1075A0AA72}" type="pres">
      <dgm:prSet presAssocID="{C5745F0A-1566-4865-9534-543205478230}" presName="hierChild2" presStyleCnt="0"/>
      <dgm:spPr/>
    </dgm:pt>
    <dgm:pt modelId="{99C17D8B-B8F9-447E-B1C8-FEA0D8D77918}" type="pres">
      <dgm:prSet presAssocID="{CCF2F637-6855-4BA3-805C-8EB3AFE329CC}" presName="hierRoot1" presStyleCnt="0"/>
      <dgm:spPr/>
    </dgm:pt>
    <dgm:pt modelId="{02A531B2-FED3-4C1B-9CF8-496420138EB9}" type="pres">
      <dgm:prSet presAssocID="{CCF2F637-6855-4BA3-805C-8EB3AFE329CC}" presName="composite" presStyleCnt="0"/>
      <dgm:spPr/>
    </dgm:pt>
    <dgm:pt modelId="{EDDD32CE-729D-4070-8EBC-0B7E39CFB6A8}" type="pres">
      <dgm:prSet presAssocID="{CCF2F637-6855-4BA3-805C-8EB3AFE329CC}" presName="background" presStyleLbl="node0" presStyleIdx="2" presStyleCnt="3"/>
      <dgm:spPr/>
    </dgm:pt>
    <dgm:pt modelId="{0109CB44-EACD-4807-8C1B-872F8B81C53F}" type="pres">
      <dgm:prSet presAssocID="{CCF2F637-6855-4BA3-805C-8EB3AFE329CC}" presName="text" presStyleLbl="fgAcc0" presStyleIdx="2" presStyleCnt="3">
        <dgm:presLayoutVars>
          <dgm:chPref val="3"/>
        </dgm:presLayoutVars>
      </dgm:prSet>
      <dgm:spPr/>
      <dgm:t>
        <a:bodyPr/>
        <a:lstStyle/>
        <a:p>
          <a:endParaRPr lang="en-US"/>
        </a:p>
      </dgm:t>
    </dgm:pt>
    <dgm:pt modelId="{AFFF7DE5-C9B3-435B-8E2C-C734E4C9776E}" type="pres">
      <dgm:prSet presAssocID="{CCF2F637-6855-4BA3-805C-8EB3AFE329CC}" presName="hierChild2" presStyleCnt="0"/>
      <dgm:spPr/>
    </dgm:pt>
  </dgm:ptLst>
  <dgm:cxnLst>
    <dgm:cxn modelId="{EC8DC7E6-95E4-4C46-A05A-15122CECC0D3}" type="presOf" srcId="{0AA09C97-4D39-4030-8571-04DF4889D924}" destId="{DF877960-E003-4D0F-B3D8-63E6F6FE2660}" srcOrd="0" destOrd="0" presId="urn:microsoft.com/office/officeart/2005/8/layout/hierarchy1"/>
    <dgm:cxn modelId="{7BC43842-36DD-4299-AD92-656551D97FDD}" type="presOf" srcId="{07E87F73-9B85-48C9-9FC6-54A746EFDFA4}" destId="{B36B6815-CB9A-4815-A40B-40A54516DD59}" srcOrd="0" destOrd="0" presId="urn:microsoft.com/office/officeart/2005/8/layout/hierarchy1"/>
    <dgm:cxn modelId="{768A9A13-2E98-4DE7-BDD5-D397841B850D}" type="presOf" srcId="{CCF2F637-6855-4BA3-805C-8EB3AFE329CC}" destId="{0109CB44-EACD-4807-8C1B-872F8B81C53F}" srcOrd="0" destOrd="0" presId="urn:microsoft.com/office/officeart/2005/8/layout/hierarchy1"/>
    <dgm:cxn modelId="{92EAD46F-9D65-4F7B-9B2C-907660F3B464}" srcId="{0AA09C97-4D39-4030-8571-04DF4889D924}" destId="{CCF2F637-6855-4BA3-805C-8EB3AFE329CC}" srcOrd="2" destOrd="0" parTransId="{B6658CA6-2053-4BDD-A9EA-A8F855AF4F95}" sibTransId="{85BEDB6B-442B-45A5-BEBF-3A50EE0D9508}"/>
    <dgm:cxn modelId="{A1548A84-5B69-4E04-9532-5C02D81D8D6C}" srcId="{0AA09C97-4D39-4030-8571-04DF4889D924}" destId="{07E87F73-9B85-48C9-9FC6-54A746EFDFA4}" srcOrd="0" destOrd="0" parTransId="{1C12DC89-A6B3-4F6E-ABF2-3757C3AF8D17}" sibTransId="{08658866-62EE-4C3C-BBEB-C8608F660A32}"/>
    <dgm:cxn modelId="{62D8960D-0930-4774-84C8-7CD51827A433}" srcId="{0AA09C97-4D39-4030-8571-04DF4889D924}" destId="{C5745F0A-1566-4865-9534-543205478230}" srcOrd="1" destOrd="0" parTransId="{7FE0F056-2D90-44C9-AB8E-02F0F66472EF}" sibTransId="{4FD3446C-E6DA-4406-AEEF-9F94EED5987F}"/>
    <dgm:cxn modelId="{9CAA302C-C570-4B04-9701-73C5E7B7AEF7}" type="presOf" srcId="{C5745F0A-1566-4865-9534-543205478230}" destId="{8395F3E5-892C-493D-AF2B-CB8F501393DA}" srcOrd="0" destOrd="0" presId="urn:microsoft.com/office/officeart/2005/8/layout/hierarchy1"/>
    <dgm:cxn modelId="{D6B64F22-F9A1-4D69-8985-02854F7B8B6F}" type="presParOf" srcId="{DF877960-E003-4D0F-B3D8-63E6F6FE2660}" destId="{6FF8F530-7807-4541-9601-C14B8A1EFB2E}" srcOrd="0" destOrd="0" presId="urn:microsoft.com/office/officeart/2005/8/layout/hierarchy1"/>
    <dgm:cxn modelId="{128BB7CB-913C-4CE2-BC7C-AFDA8D6764B4}" type="presParOf" srcId="{6FF8F530-7807-4541-9601-C14B8A1EFB2E}" destId="{3962ECE6-0974-4795-A79E-D460F4A6C00D}" srcOrd="0" destOrd="0" presId="urn:microsoft.com/office/officeart/2005/8/layout/hierarchy1"/>
    <dgm:cxn modelId="{05A21ACC-0347-48A8-B29C-0CE1478E363E}" type="presParOf" srcId="{3962ECE6-0974-4795-A79E-D460F4A6C00D}" destId="{88E71F08-6993-4071-92FA-FF29DE354AE8}" srcOrd="0" destOrd="0" presId="urn:microsoft.com/office/officeart/2005/8/layout/hierarchy1"/>
    <dgm:cxn modelId="{C2C59CD8-4692-4C98-9088-EE3E298494D8}" type="presParOf" srcId="{3962ECE6-0974-4795-A79E-D460F4A6C00D}" destId="{B36B6815-CB9A-4815-A40B-40A54516DD59}" srcOrd="1" destOrd="0" presId="urn:microsoft.com/office/officeart/2005/8/layout/hierarchy1"/>
    <dgm:cxn modelId="{BEABA7A3-7BA1-45A7-B51E-8B561632E4E1}" type="presParOf" srcId="{6FF8F530-7807-4541-9601-C14B8A1EFB2E}" destId="{8CB35B1A-532E-4C04-A036-C5A0079AFA8F}" srcOrd="1" destOrd="0" presId="urn:microsoft.com/office/officeart/2005/8/layout/hierarchy1"/>
    <dgm:cxn modelId="{DF3E7815-2C2F-4BC2-A8FE-234522EE779E}" type="presParOf" srcId="{DF877960-E003-4D0F-B3D8-63E6F6FE2660}" destId="{63CA7701-622F-4B56-981F-E6C68B1EAED9}" srcOrd="1" destOrd="0" presId="urn:microsoft.com/office/officeart/2005/8/layout/hierarchy1"/>
    <dgm:cxn modelId="{C8DD2DB3-C8A2-40AB-8C1B-AF9FB9F42A48}" type="presParOf" srcId="{63CA7701-622F-4B56-981F-E6C68B1EAED9}" destId="{4B893DDD-52BC-4676-AE19-870AA0DC6EFA}" srcOrd="0" destOrd="0" presId="urn:microsoft.com/office/officeart/2005/8/layout/hierarchy1"/>
    <dgm:cxn modelId="{EFD16A53-B7CD-4C5B-AB56-00215D407170}" type="presParOf" srcId="{4B893DDD-52BC-4676-AE19-870AA0DC6EFA}" destId="{2A1EC343-5C1F-4457-8C7D-3D6831CAC48D}" srcOrd="0" destOrd="0" presId="urn:microsoft.com/office/officeart/2005/8/layout/hierarchy1"/>
    <dgm:cxn modelId="{7980A5AF-0637-41E3-BB6C-ECA12AB09CD8}" type="presParOf" srcId="{4B893DDD-52BC-4676-AE19-870AA0DC6EFA}" destId="{8395F3E5-892C-493D-AF2B-CB8F501393DA}" srcOrd="1" destOrd="0" presId="urn:microsoft.com/office/officeart/2005/8/layout/hierarchy1"/>
    <dgm:cxn modelId="{B4300BB1-7B56-4226-A8F4-458623614A62}" type="presParOf" srcId="{63CA7701-622F-4B56-981F-E6C68B1EAED9}" destId="{63F51C5E-5B07-45BA-A139-EC1075A0AA72}" srcOrd="1" destOrd="0" presId="urn:microsoft.com/office/officeart/2005/8/layout/hierarchy1"/>
    <dgm:cxn modelId="{8834A003-4FAC-46E7-8319-13847D84D6E7}" type="presParOf" srcId="{DF877960-E003-4D0F-B3D8-63E6F6FE2660}" destId="{99C17D8B-B8F9-447E-B1C8-FEA0D8D77918}" srcOrd="2" destOrd="0" presId="urn:microsoft.com/office/officeart/2005/8/layout/hierarchy1"/>
    <dgm:cxn modelId="{5A2742CD-43EE-40C5-8C99-4C4EFD7716A9}" type="presParOf" srcId="{99C17D8B-B8F9-447E-B1C8-FEA0D8D77918}" destId="{02A531B2-FED3-4C1B-9CF8-496420138EB9}" srcOrd="0" destOrd="0" presId="urn:microsoft.com/office/officeart/2005/8/layout/hierarchy1"/>
    <dgm:cxn modelId="{854528BB-998F-40BD-BA23-83A02C317BF6}" type="presParOf" srcId="{02A531B2-FED3-4C1B-9CF8-496420138EB9}" destId="{EDDD32CE-729D-4070-8EBC-0B7E39CFB6A8}" srcOrd="0" destOrd="0" presId="urn:microsoft.com/office/officeart/2005/8/layout/hierarchy1"/>
    <dgm:cxn modelId="{AEEDC385-C0FC-418E-BFD9-54AF5CD28EC2}" type="presParOf" srcId="{02A531B2-FED3-4C1B-9CF8-496420138EB9}" destId="{0109CB44-EACD-4807-8C1B-872F8B81C53F}" srcOrd="1" destOrd="0" presId="urn:microsoft.com/office/officeart/2005/8/layout/hierarchy1"/>
    <dgm:cxn modelId="{297CB22E-B102-469B-A1BA-F01CFB76D111}" type="presParOf" srcId="{99C17D8B-B8F9-447E-B1C8-FEA0D8D77918}" destId="{AFFF7DE5-C9B3-435B-8E2C-C734E4C9776E}" srcOrd="1" destOrd="0" presId="urn:microsoft.com/office/officeart/2005/8/layout/hierarchy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AAD11-3604-481D-9258-2162CC7BE617}">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CA848D-8928-4E6F-8BF0-A7C9E13ED670}">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i="0" kern="1200" baseline="0"/>
            <a:t>Starbucks in Indonesia</a:t>
          </a:r>
          <a:endParaRPr lang="en-US" sz="2400" kern="1200"/>
        </a:p>
      </dsp:txBody>
      <dsp:txXfrm>
        <a:off x="0" y="0"/>
        <a:ext cx="6797675" cy="1412477"/>
      </dsp:txXfrm>
    </dsp:sp>
    <dsp:sp modelId="{C1477A14-C99A-437C-B0BC-1042D80A0CAF}">
      <dsp:nvSpPr>
        <dsp:cNvPr id="0" name=""/>
        <dsp:cNvSpPr/>
      </dsp:nvSpPr>
      <dsp:spPr>
        <a:xfrm>
          <a:off x="0" y="1412478"/>
          <a:ext cx="6797675" cy="0"/>
        </a:xfrm>
        <a:prstGeom prst="line">
          <a:avLst/>
        </a:prstGeom>
        <a:solidFill>
          <a:schemeClr val="accent2">
            <a:hueOff val="13013"/>
            <a:satOff val="-8959"/>
            <a:lumOff val="-2288"/>
            <a:alphaOff val="0"/>
          </a:schemeClr>
        </a:solidFill>
        <a:ln w="15875" cap="flat" cmpd="sng" algn="ctr">
          <a:solidFill>
            <a:schemeClr val="accent2">
              <a:hueOff val="13013"/>
              <a:satOff val="-8959"/>
              <a:lumOff val="-22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CEDCFE-23DD-4ECF-B3EA-0B01673CC445}">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i="0" kern="1200" baseline="0"/>
            <a:t>- Starbucks is a global coffee company with over 31,000 stores in 83 countries.</a:t>
          </a:r>
          <a:endParaRPr lang="en-US" sz="2400" kern="1200"/>
        </a:p>
      </dsp:txBody>
      <dsp:txXfrm>
        <a:off x="0" y="1412477"/>
        <a:ext cx="6797675" cy="1412477"/>
      </dsp:txXfrm>
    </dsp:sp>
    <dsp:sp modelId="{31CB0A54-6DA7-4294-8509-D3023157DECA}">
      <dsp:nvSpPr>
        <dsp:cNvPr id="0" name=""/>
        <dsp:cNvSpPr/>
      </dsp:nvSpPr>
      <dsp:spPr>
        <a:xfrm>
          <a:off x="0" y="2824956"/>
          <a:ext cx="6797675" cy="0"/>
        </a:xfrm>
        <a:prstGeom prst="line">
          <a:avLst/>
        </a:prstGeom>
        <a:solidFill>
          <a:schemeClr val="accent2">
            <a:hueOff val="26025"/>
            <a:satOff val="-17917"/>
            <a:lumOff val="-4575"/>
            <a:alphaOff val="0"/>
          </a:schemeClr>
        </a:solidFill>
        <a:ln w="15875" cap="flat" cmpd="sng" algn="ctr">
          <a:solidFill>
            <a:schemeClr val="accent2">
              <a:hueOff val="26025"/>
              <a:satOff val="-17917"/>
              <a:lumOff val="-45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FC80EC-5655-49CF-92B9-AFFA4091705D}">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i="0" kern="1200" baseline="0"/>
            <a:t>- Starbucks entered the Indonesian market in 2002 with its first store in Jakarta.</a:t>
          </a:r>
          <a:endParaRPr lang="en-US" sz="2400" kern="1200"/>
        </a:p>
      </dsp:txBody>
      <dsp:txXfrm>
        <a:off x="0" y="2824955"/>
        <a:ext cx="6797675" cy="1412477"/>
      </dsp:txXfrm>
    </dsp:sp>
    <dsp:sp modelId="{47C4D3EE-6F71-49A5-AD65-5CC8E8F3EC28}">
      <dsp:nvSpPr>
        <dsp:cNvPr id="0" name=""/>
        <dsp:cNvSpPr/>
      </dsp:nvSpPr>
      <dsp:spPr>
        <a:xfrm>
          <a:off x="0" y="4237434"/>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AFB3F2-FDE6-42F7-B79E-556AA369DB2D}">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i="0" kern="1200" baseline="0"/>
            <a:t>- Starbucks in Indonesia operates under a licensing agreement with PT Sari Coffee Indonesia, a subsidiary of PT MAP Boga Adiperkasa Tbk.</a:t>
          </a:r>
          <a:endParaRPr lang="en-US" sz="2400" kern="1200"/>
        </a:p>
      </dsp:txBody>
      <dsp:txXfrm>
        <a:off x="0" y="4237433"/>
        <a:ext cx="6797675" cy="14124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15FBD-6447-4057-83D3-062A9D720A92}">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8AC265-2792-4496-ABB6-7483E8552572}">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b="1" i="0" kern="1200" baseline="0"/>
            <a:t>- Indonesia is the fourth most populous country in the world with over 270 million people.</a:t>
          </a:r>
          <a:endParaRPr lang="en-US" sz="3700" kern="1200"/>
        </a:p>
      </dsp:txBody>
      <dsp:txXfrm>
        <a:off x="0" y="2758"/>
        <a:ext cx="6797675" cy="1881464"/>
      </dsp:txXfrm>
    </dsp:sp>
    <dsp:sp modelId="{1E34890E-104C-456D-AC28-8D3A807E50F7}">
      <dsp:nvSpPr>
        <dsp:cNvPr id="0" name=""/>
        <dsp:cNvSpPr/>
      </dsp:nvSpPr>
      <dsp:spPr>
        <a:xfrm>
          <a:off x="0" y="1884223"/>
          <a:ext cx="6797675"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4A5B2B-BBA8-4EF0-AE9E-F39D1442E0C1}">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b="1" i="0" kern="1200" baseline="0"/>
            <a:t>- Indonesia is the largest economy in Southeast Asia and is classified as an emerging market.</a:t>
          </a:r>
          <a:endParaRPr lang="en-US" sz="3700" kern="1200"/>
        </a:p>
      </dsp:txBody>
      <dsp:txXfrm>
        <a:off x="0" y="1884223"/>
        <a:ext cx="6797675" cy="1881464"/>
      </dsp:txXfrm>
    </dsp:sp>
    <dsp:sp modelId="{6FE2A1C3-0A9D-49E5-9531-E7B6CB6AB36D}">
      <dsp:nvSpPr>
        <dsp:cNvPr id="0" name=""/>
        <dsp:cNvSpPr/>
      </dsp:nvSpPr>
      <dsp:spPr>
        <a:xfrm>
          <a:off x="0" y="3765688"/>
          <a:ext cx="679767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98A3D0-E81F-4A33-948C-149D3FEC8876}">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b="1" i="0" kern="1200" baseline="0"/>
            <a:t>- The official language is Indonesian, and the majority of the population practices Islam.</a:t>
          </a:r>
          <a:endParaRPr lang="en-US" sz="3700" kern="1200"/>
        </a:p>
      </dsp:txBody>
      <dsp:txXfrm>
        <a:off x="0" y="3765688"/>
        <a:ext cx="6797675" cy="1881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74AD9-9E2C-42B0-B730-EB017AD1150D}">
      <dsp:nvSpPr>
        <dsp:cNvPr id="0" name=""/>
        <dsp:cNvSpPr/>
      </dsp:nvSpPr>
      <dsp:spPr>
        <a:xfrm>
          <a:off x="0"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6B218E-62AF-4BC0-9921-05ED1C86A2A4}">
      <dsp:nvSpPr>
        <dsp:cNvPr id="0" name=""/>
        <dsp:cNvSpPr/>
      </dsp:nvSpPr>
      <dsp:spPr>
        <a:xfrm>
          <a:off x="314325"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baseline="0"/>
            <a:t>Starbucks has grown from a single coffee shop in Seattle to a global brand with over 32,000 locations in more than 80 countries. The company's early success was fueled by a commitment to high-quality coffee, personalized service, and a unique atmosphere that encouraged customers to linger and socialize. Today, Starbucks is one of the most recognized and respected brands in the world, with a loyal customer base and a reputation for innovation and sustainability.</a:t>
          </a:r>
          <a:endParaRPr lang="en-US" sz="1000" kern="1200"/>
        </a:p>
      </dsp:txBody>
      <dsp:txXfrm>
        <a:off x="366939" y="1196774"/>
        <a:ext cx="2723696" cy="1691139"/>
      </dsp:txXfrm>
    </dsp:sp>
    <dsp:sp modelId="{0719B66F-6EB3-40E8-A2E9-A17242E43173}">
      <dsp:nvSpPr>
        <dsp:cNvPr id="0" name=""/>
        <dsp:cNvSpPr/>
      </dsp:nvSpPr>
      <dsp:spPr>
        <a:xfrm>
          <a:off x="3457574"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EE1525-7D9C-4953-8641-45A0DCB1A83B}">
      <dsp:nvSpPr>
        <dsp:cNvPr id="0" name=""/>
        <dsp:cNvSpPr/>
      </dsp:nvSpPr>
      <dsp:spPr>
        <a:xfrm>
          <a:off x="3771899"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baseline="0"/>
            <a:t>- Products and Services: Starbucks offers a wide range of products and services, including coffee drinks, teas, pastries, sandwiches, and salads. The company also offers mobile ordering, delivery, and loyalty programs to enhance the customer experience. Starbucks is known for its commitment to quality and ethical sourcing, and works closely with farmers and suppliers to ensure that its products are sustainably produced and of the highest quality.</a:t>
          </a:r>
          <a:endParaRPr lang="en-US" sz="1000" kern="1200"/>
        </a:p>
      </dsp:txBody>
      <dsp:txXfrm>
        <a:off x="3824513" y="1196774"/>
        <a:ext cx="2723696" cy="1691139"/>
      </dsp:txXfrm>
    </dsp:sp>
    <dsp:sp modelId="{7B23E946-C569-4A08-933E-A74941B0543D}">
      <dsp:nvSpPr>
        <dsp:cNvPr id="0" name=""/>
        <dsp:cNvSpPr/>
      </dsp:nvSpPr>
      <dsp:spPr>
        <a:xfrm>
          <a:off x="6915149" y="845551"/>
          <a:ext cx="2828924" cy="17963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D83DFF-643E-4D7D-80F8-6DAEE71D4B6A}">
      <dsp:nvSpPr>
        <dsp:cNvPr id="0" name=""/>
        <dsp:cNvSpPr/>
      </dsp:nvSpPr>
      <dsp:spPr>
        <a:xfrm>
          <a:off x="7229475" y="1144160"/>
          <a:ext cx="2828924" cy="179636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i="0" kern="1200" baseline="0"/>
            <a:t>- Branding and Marketing: Starbucks is known for its innovative and engaging marketing campaigns, which have helped to build the brand and create a sense of community among customers. The company's branding is recognizable worldwide, with the iconic green and white logo and familiar coffeehouse design elements. Starbucks also uses social media and other digital channels to engage with customers and promote its products and services.</a:t>
          </a:r>
          <a:endParaRPr lang="en-US" sz="1000" kern="1200"/>
        </a:p>
      </dsp:txBody>
      <dsp:txXfrm>
        <a:off x="7282089" y="1196774"/>
        <a:ext cx="2723696" cy="16911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B7166-64AC-45F2-87BA-CB3154A1CE10}">
      <dsp:nvSpPr>
        <dsp:cNvPr id="0" name=""/>
        <dsp:cNvSpPr/>
      </dsp:nvSpPr>
      <dsp:spPr>
        <a:xfrm>
          <a:off x="929481" y="0"/>
          <a:ext cx="5051424" cy="505142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AB77B-9D47-41F4-83E5-6B383F8BE76A}">
      <dsp:nvSpPr>
        <dsp:cNvPr id="0" name=""/>
        <dsp:cNvSpPr/>
      </dsp:nvSpPr>
      <dsp:spPr>
        <a:xfrm>
          <a:off x="1409366" y="479885"/>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baseline="0"/>
            <a:t>- Strengths: strong brand reputation, high-quality products, and loyal customer base.</a:t>
          </a:r>
          <a:endParaRPr lang="en-US" sz="1600" kern="1200"/>
        </a:p>
      </dsp:txBody>
      <dsp:txXfrm>
        <a:off x="1505536" y="576055"/>
        <a:ext cx="1777715" cy="1777715"/>
      </dsp:txXfrm>
    </dsp:sp>
    <dsp:sp modelId="{D7E99D3F-0B8F-4869-ADAF-3061549A9C64}">
      <dsp:nvSpPr>
        <dsp:cNvPr id="0" name=""/>
        <dsp:cNvSpPr/>
      </dsp:nvSpPr>
      <dsp:spPr>
        <a:xfrm>
          <a:off x="3530964" y="479885"/>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baseline="0"/>
            <a:t>- Weaknesses: high prices compared to local competitors, limited menu offerings compared to other markets.</a:t>
          </a:r>
          <a:endParaRPr lang="en-US" sz="1600" kern="1200"/>
        </a:p>
      </dsp:txBody>
      <dsp:txXfrm>
        <a:off x="3627134" y="576055"/>
        <a:ext cx="1777715" cy="1777715"/>
      </dsp:txXfrm>
    </dsp:sp>
    <dsp:sp modelId="{66B2AD9D-D0C3-4A2D-8A57-C7A621CB6005}">
      <dsp:nvSpPr>
        <dsp:cNvPr id="0" name=""/>
        <dsp:cNvSpPr/>
      </dsp:nvSpPr>
      <dsp:spPr>
        <a:xfrm>
          <a:off x="1409366" y="2601483"/>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baseline="0"/>
            <a:t>- Opportunities: growing middle class, increasing coffee consumption, and expansion to new cities.</a:t>
          </a:r>
          <a:endParaRPr lang="en-US" sz="1600" kern="1200"/>
        </a:p>
      </dsp:txBody>
      <dsp:txXfrm>
        <a:off x="1505536" y="2697653"/>
        <a:ext cx="1777715" cy="1777715"/>
      </dsp:txXfrm>
    </dsp:sp>
    <dsp:sp modelId="{7861D5DA-BB39-42E8-84D0-F53AE3C00C53}">
      <dsp:nvSpPr>
        <dsp:cNvPr id="0" name=""/>
        <dsp:cNvSpPr/>
      </dsp:nvSpPr>
      <dsp:spPr>
        <a:xfrm>
          <a:off x="3530964" y="2601483"/>
          <a:ext cx="1970055" cy="19700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baseline="0"/>
            <a:t>- Threats: competition from local coffee chains, economic and political instability, and potential cultural barriers.</a:t>
          </a:r>
          <a:endParaRPr lang="en-US" sz="1600" kern="1200"/>
        </a:p>
      </dsp:txBody>
      <dsp:txXfrm>
        <a:off x="3627134" y="2697653"/>
        <a:ext cx="1777715" cy="17777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1F08-6993-4071-92FA-FF29DE354AE8}">
      <dsp:nvSpPr>
        <dsp:cNvPr id="0" name=""/>
        <dsp:cNvSpPr/>
      </dsp:nvSpPr>
      <dsp:spPr>
        <a:xfrm>
          <a:off x="0"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6B6815-CB9A-4815-A40B-40A54516DD59}">
      <dsp:nvSpPr>
        <dsp:cNvPr id="0" name=""/>
        <dsp:cNvSpPr/>
      </dsp:nvSpPr>
      <dsp:spPr>
        <a:xfrm>
          <a:off x="31432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baseline="0"/>
            <a:t>- Indonesia scores high on power distance, meaning there is a significant power gap between those in authority and the general population.</a:t>
          </a:r>
          <a:endParaRPr lang="en-US" sz="1800" kern="1200"/>
        </a:p>
      </dsp:txBody>
      <dsp:txXfrm>
        <a:off x="366939" y="1196774"/>
        <a:ext cx="2723696" cy="1691139"/>
      </dsp:txXfrm>
    </dsp:sp>
    <dsp:sp modelId="{2A1EC343-5C1F-4457-8C7D-3D6831CAC48D}">
      <dsp:nvSpPr>
        <dsp:cNvPr id="0" name=""/>
        <dsp:cNvSpPr/>
      </dsp:nvSpPr>
      <dsp:spPr>
        <a:xfrm>
          <a:off x="3457574"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95F3E5-892C-493D-AF2B-CB8F501393DA}">
      <dsp:nvSpPr>
        <dsp:cNvPr id="0" name=""/>
        <dsp:cNvSpPr/>
      </dsp:nvSpPr>
      <dsp:spPr>
        <a:xfrm>
          <a:off x="3771899"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baseline="0"/>
            <a:t>- Indonesia scores low on individualism, indicating a strong emphasis on collectivism and group harmony.</a:t>
          </a:r>
          <a:endParaRPr lang="en-US" sz="1800" kern="1200"/>
        </a:p>
      </dsp:txBody>
      <dsp:txXfrm>
        <a:off x="3824513" y="1196774"/>
        <a:ext cx="2723696" cy="1691139"/>
      </dsp:txXfrm>
    </dsp:sp>
    <dsp:sp modelId="{EDDD32CE-729D-4070-8EBC-0B7E39CFB6A8}">
      <dsp:nvSpPr>
        <dsp:cNvPr id="0" name=""/>
        <dsp:cNvSpPr/>
      </dsp:nvSpPr>
      <dsp:spPr>
        <a:xfrm>
          <a:off x="6915149" y="845551"/>
          <a:ext cx="2828924" cy="1796367"/>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09CB44-EACD-4807-8C1B-872F8B81C53F}">
      <dsp:nvSpPr>
        <dsp:cNvPr id="0" name=""/>
        <dsp:cNvSpPr/>
      </dsp:nvSpPr>
      <dsp:spPr>
        <a:xfrm>
          <a:off x="7229475" y="1144160"/>
          <a:ext cx="2828924" cy="1796367"/>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baseline="0"/>
            <a:t>- Indonesia scores high on uncertainty avoidance, meaning there is a preference for rules, structure, and predictability.</a:t>
          </a:r>
          <a:endParaRPr lang="en-US" sz="1800" kern="1200"/>
        </a:p>
      </dsp:txBody>
      <dsp:txXfrm>
        <a:off x="7282089" y="1196774"/>
        <a:ext cx="2723696" cy="16911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200885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807686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379518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1538521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1518188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3273347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ro-RO"/>
          </a:p>
        </p:txBody>
      </p:sp>
      <p:sp>
        <p:nvSpPr>
          <p:cNvPr id="9" name="Slide Number Placeholder 8"/>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4098624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363E8AD-4F80-492A-97A9-79DD5BB5D54F}" type="datetimeFigureOut">
              <a:rPr lang="ro-RO" smtClean="0"/>
              <a:pPr/>
              <a:t>07.05.2023</a:t>
            </a:fld>
            <a:endParaRPr lang="ro-RO"/>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ro-RO"/>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2974843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1157255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7460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63E8AD-4F80-492A-97A9-79DD5BB5D54F}" type="datetimeFigureOut">
              <a:rPr lang="ro-RO" smtClean="0"/>
              <a:pPr/>
              <a:t>07.05.2023</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0B6C7AF6-F5DD-4AA3-9281-1BCA95A92161}" type="slidenum">
              <a:rPr lang="ro-RO" smtClean="0"/>
              <a:pPr/>
              <a:t>‹#›</a:t>
            </a:fld>
            <a:endParaRPr lang="ro-RO"/>
          </a:p>
        </p:txBody>
      </p:sp>
    </p:spTree>
    <p:extLst>
      <p:ext uri="{BB962C8B-B14F-4D97-AF65-F5344CB8AC3E}">
        <p14:creationId xmlns:p14="http://schemas.microsoft.com/office/powerpoint/2010/main" xmlns="" val="1334027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151176-36A7-95E1-55F6-019DCAF76982}"/>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7B138472-696B-65AD-7ECB-DC22A7F95840}"/>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4F5375B0-23B3-7E96-538C-D12C382EA3FE}"/>
              </a:ext>
            </a:extLst>
          </p:cNvPr>
          <p:cNvSpPr>
            <a:spLocks noGrp="1"/>
          </p:cNvSpPr>
          <p:nvPr>
            <p:ph type="dt" sz="half" idx="10"/>
          </p:nvPr>
        </p:nvSpPr>
        <p:spPr/>
        <p:txBody>
          <a:bodyPr/>
          <a:lstStyle/>
          <a:p>
            <a:fld id="{2DA0FE7A-50BF-4DB6-AB62-00578EDE7B5E}" type="datetimeFigureOut">
              <a:rPr lang="en-GB" smtClean="0"/>
              <a:pPr/>
              <a:t>07/05/2023</a:t>
            </a:fld>
            <a:endParaRPr lang="en-GB"/>
          </a:p>
        </p:txBody>
      </p:sp>
      <p:sp>
        <p:nvSpPr>
          <p:cNvPr id="5" name="Footer Placeholder 4">
            <a:extLst>
              <a:ext uri="{FF2B5EF4-FFF2-40B4-BE49-F238E27FC236}">
                <a16:creationId xmlns:a16="http://schemas.microsoft.com/office/drawing/2014/main" xmlns="" id="{A7A43697-6900-0084-41A8-F875B932CC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0489493C-35D0-7180-D39F-3E73C383B885}"/>
              </a:ext>
            </a:extLst>
          </p:cNvPr>
          <p:cNvSpPr>
            <a:spLocks noGrp="1"/>
          </p:cNvSpPr>
          <p:nvPr>
            <p:ph type="sldNum" sz="quarter" idx="12"/>
          </p:nvPr>
        </p:nvSpPr>
        <p:spPr/>
        <p:txBody>
          <a:bodyPr/>
          <a:lstStyle/>
          <a:p>
            <a:fld id="{C0FF51EE-33ED-471C-A9BC-B41ABD55FECA}" type="slidenum">
              <a:rPr lang="en-GB" smtClean="0"/>
              <a:pPr/>
              <a:t>‹#›</a:t>
            </a:fld>
            <a:endParaRPr lang="en-GB"/>
          </a:p>
        </p:txBody>
      </p:sp>
    </p:spTree>
    <p:extLst>
      <p:ext uri="{BB962C8B-B14F-4D97-AF65-F5344CB8AC3E}">
        <p14:creationId xmlns:p14="http://schemas.microsoft.com/office/powerpoint/2010/main" xmlns="" val="674885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363E8AD-4F80-492A-97A9-79DD5BB5D54F}" type="datetimeFigureOut">
              <a:rPr lang="ro-RO" smtClean="0"/>
              <a:pPr/>
              <a:t>07.05.2023</a:t>
            </a:fld>
            <a:endParaRPr lang="ro-RO"/>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ro-RO"/>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B6C7AF6-F5DD-4AA3-9281-1BCA95A92161}" type="slidenum">
              <a:rPr lang="ro-RO" smtClean="0"/>
              <a:pPr/>
              <a:t>‹#›</a:t>
            </a:fld>
            <a:endParaRPr lang="ro-RO"/>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35343558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bs.edu/faculty/Pages/item.aspx?num=38638" TargetMode="External"/><Relationship Id="rId2" Type="http://schemas.openxmlformats.org/officeDocument/2006/relationships/hyperlink" Target="https://data.worldbank.org/country/indonesia"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A9286AD2-18A9-4868-A4E3-7A2097A208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p:cNvSpPr>
            <a:spLocks noGrp="1"/>
          </p:cNvSpPr>
          <p:nvPr>
            <p:ph type="ctrTitle"/>
          </p:nvPr>
        </p:nvSpPr>
        <p:spPr>
          <a:xfrm>
            <a:off x="5289754" y="639097"/>
            <a:ext cx="6253317" cy="3686015"/>
          </a:xfrm>
        </p:spPr>
        <p:txBody>
          <a:bodyPr>
            <a:normAutofit/>
          </a:bodyPr>
          <a:lstStyle/>
          <a:p>
            <a:pPr>
              <a:spcAft>
                <a:spcPts val="0"/>
              </a:spcAft>
            </a:pPr>
            <a:r>
              <a:rPr lang="ro-RO" sz="5000" kern="1400" spc="25">
                <a:effectLst/>
                <a:latin typeface="Cambria" panose="02040503050406030204" pitchFamily="18" charset="0"/>
                <a:ea typeface="Times New Roman" panose="02020603050405020304" pitchFamily="18" charset="0"/>
                <a:cs typeface="Times New Roman" panose="02020603050405020304" pitchFamily="18" charset="0"/>
              </a:rPr>
              <a:t>The Global Business Environment</a:t>
            </a:r>
            <a:r>
              <a:rPr lang="en-US" sz="5000" kern="1400" spc="25">
                <a:effectLst/>
                <a:latin typeface="Cambria" panose="02040503050406030204" pitchFamily="18" charset="0"/>
                <a:ea typeface="Times New Roman" panose="02020603050405020304" pitchFamily="18" charset="0"/>
                <a:cs typeface="Times New Roman" panose="02020603050405020304" pitchFamily="18" charset="0"/>
              </a:rPr>
              <a:t/>
            </a:r>
            <a:br>
              <a:rPr lang="en-US" sz="5000" kern="1400" spc="25">
                <a:effectLst/>
                <a:latin typeface="Cambria" panose="02040503050406030204" pitchFamily="18" charset="0"/>
                <a:ea typeface="Times New Roman" panose="02020603050405020304" pitchFamily="18" charset="0"/>
                <a:cs typeface="Times New Roman" panose="02020603050405020304" pitchFamily="18" charset="0"/>
              </a:rPr>
            </a:br>
            <a:r>
              <a:rPr lang="ro-RO" sz="5000" kern="1400" spc="25">
                <a:effectLst/>
                <a:latin typeface="Cambria" panose="02040503050406030204" pitchFamily="18" charset="0"/>
                <a:ea typeface="Times New Roman" panose="02020603050405020304" pitchFamily="18" charset="0"/>
                <a:cs typeface="Times New Roman" panose="02020603050405020304" pitchFamily="18" charset="0"/>
              </a:rPr>
              <a:t>LCBB4005</a:t>
            </a:r>
            <a:r>
              <a:rPr lang="en-US" sz="5000" kern="1400" spc="25">
                <a:effectLst/>
                <a:latin typeface="Cambria" panose="02040503050406030204" pitchFamily="18" charset="0"/>
                <a:ea typeface="Times New Roman" panose="02020603050405020304" pitchFamily="18" charset="0"/>
                <a:cs typeface="Times New Roman" panose="02020603050405020304" pitchFamily="18" charset="0"/>
              </a:rPr>
              <a:t/>
            </a:r>
            <a:br>
              <a:rPr lang="en-US" sz="5000" kern="1400" spc="25">
                <a:effectLst/>
                <a:latin typeface="Cambria" panose="02040503050406030204" pitchFamily="18" charset="0"/>
                <a:ea typeface="Times New Roman" panose="02020603050405020304" pitchFamily="18" charset="0"/>
                <a:cs typeface="Times New Roman" panose="02020603050405020304" pitchFamily="18" charset="0"/>
              </a:rPr>
            </a:br>
            <a:endParaRPr lang="ro-RO" sz="5000"/>
          </a:p>
        </p:txBody>
      </p:sp>
      <p:sp>
        <p:nvSpPr>
          <p:cNvPr id="3" name="Subtitlu 2"/>
          <p:cNvSpPr>
            <a:spLocks noGrp="1"/>
          </p:cNvSpPr>
          <p:nvPr>
            <p:ph type="subTitle" idx="1"/>
          </p:nvPr>
        </p:nvSpPr>
        <p:spPr>
          <a:xfrm>
            <a:off x="5289753" y="4455621"/>
            <a:ext cx="6269347" cy="1238616"/>
          </a:xfrm>
        </p:spPr>
        <p:txBody>
          <a:bodyPr>
            <a:normAutofit/>
          </a:bodyPr>
          <a:lstStyle/>
          <a:p>
            <a:pPr>
              <a:spcBef>
                <a:spcPts val="1000"/>
              </a:spcBef>
              <a:spcAft>
                <a:spcPts val="0"/>
              </a:spcAft>
            </a:pPr>
            <a:r>
              <a:rPr lang="en-GB" sz="2000" b="1">
                <a:solidFill>
                  <a:schemeClr val="tx1">
                    <a:lumMod val="85000"/>
                    <a:lumOff val="15000"/>
                  </a:schemeClr>
                </a:solidFill>
                <a:effectLst/>
                <a:latin typeface="Cambria" panose="02040503050406030204" pitchFamily="18" charset="0"/>
                <a:ea typeface="Times New Roman" panose="02020603050405020304" pitchFamily="18" charset="0"/>
                <a:cs typeface="Times New Roman" panose="02020603050405020304" pitchFamily="18" charset="0"/>
              </a:rPr>
              <a:t> </a:t>
            </a:r>
            <a:endParaRPr lang="en-US" sz="2000" b="1">
              <a:solidFill>
                <a:schemeClr val="tx1">
                  <a:lumMod val="85000"/>
                  <a:lumOff val="15000"/>
                </a:schemeClr>
              </a:solidFill>
              <a:effectLst/>
              <a:latin typeface="Cambria" panose="02040503050406030204" pitchFamily="18" charset="0"/>
              <a:ea typeface="Times New Roman" panose="02020603050405020304" pitchFamily="18" charset="0"/>
              <a:cs typeface="Times New Roman" panose="02020603050405020304" pitchFamily="18" charset="0"/>
            </a:endParaRPr>
          </a:p>
          <a:p>
            <a:pPr>
              <a:spcBef>
                <a:spcPts val="1000"/>
              </a:spcBef>
              <a:spcAft>
                <a:spcPts val="0"/>
              </a:spcAft>
            </a:pPr>
            <a:r>
              <a:rPr lang="en-GB" sz="2000" b="1">
                <a:solidFill>
                  <a:schemeClr val="tx1">
                    <a:lumMod val="85000"/>
                    <a:lumOff val="15000"/>
                  </a:schemeClr>
                </a:solidFill>
                <a:effectLst/>
                <a:latin typeface="Cambria" panose="02040503050406030204" pitchFamily="18" charset="0"/>
                <a:ea typeface="Times New Roman" panose="02020603050405020304" pitchFamily="18" charset="0"/>
                <a:cs typeface="Times New Roman" panose="02020603050405020304" pitchFamily="18" charset="0"/>
              </a:rPr>
              <a:t>Mihai Valentin Tatulescu </a:t>
            </a:r>
            <a:endParaRPr lang="en-US" sz="2000" b="1">
              <a:solidFill>
                <a:schemeClr val="tx1">
                  <a:lumMod val="85000"/>
                  <a:lumOff val="15000"/>
                </a:schemeClr>
              </a:solidFill>
              <a:effectLst/>
              <a:latin typeface="Cambria" panose="02040503050406030204" pitchFamily="18" charset="0"/>
              <a:ea typeface="Times New Roman" panose="02020603050405020304" pitchFamily="18" charset="0"/>
              <a:cs typeface="Times New Roman" panose="02020603050405020304" pitchFamily="18" charset="0"/>
            </a:endParaRPr>
          </a:p>
          <a:p>
            <a:pPr>
              <a:spcBef>
                <a:spcPts val="1000"/>
              </a:spcBef>
              <a:spcAft>
                <a:spcPts val="0"/>
              </a:spcAft>
            </a:pPr>
            <a:r>
              <a:rPr lang="en-GB" sz="2000" b="1">
                <a:solidFill>
                  <a:schemeClr val="tx1">
                    <a:lumMod val="85000"/>
                    <a:lumOff val="15000"/>
                  </a:schemeClr>
                </a:solidFill>
                <a:effectLst/>
                <a:latin typeface="Cambria" panose="02040503050406030204" pitchFamily="18" charset="0"/>
                <a:ea typeface="Times New Roman" panose="02020603050405020304" pitchFamily="18" charset="0"/>
                <a:cs typeface="Times New Roman" panose="02020603050405020304" pitchFamily="18" charset="0"/>
              </a:rPr>
              <a:t>Id:2226078</a:t>
            </a:r>
            <a:endParaRPr lang="en-US" sz="2000" b="1">
              <a:solidFill>
                <a:schemeClr val="tx1">
                  <a:lumMod val="85000"/>
                  <a:lumOff val="15000"/>
                </a:schemeClr>
              </a:solidFill>
              <a:effectLst/>
              <a:latin typeface="Cambria" panose="02040503050406030204" pitchFamily="18" charset="0"/>
              <a:ea typeface="Times New Roman" panose="02020603050405020304" pitchFamily="18" charset="0"/>
              <a:cs typeface="Times New Roman" panose="02020603050405020304" pitchFamily="18" charset="0"/>
            </a:endParaRPr>
          </a:p>
          <a:p>
            <a:endParaRPr lang="ro-RO" sz="2000">
              <a:solidFill>
                <a:schemeClr val="tx1">
                  <a:lumMod val="85000"/>
                  <a:lumOff val="15000"/>
                </a:schemeClr>
              </a:solidFill>
            </a:endParaRPr>
          </a:p>
        </p:txBody>
      </p:sp>
      <p:pic>
        <p:nvPicPr>
          <p:cNvPr id="5" name="Picture 4" descr="A digital map">
            <a:extLst>
              <a:ext uri="{FF2B5EF4-FFF2-40B4-BE49-F238E27FC236}">
                <a16:creationId xmlns:a16="http://schemas.microsoft.com/office/drawing/2014/main" xmlns="" id="{14C0FE70-FC8A-80AA-FE3E-063EB940EE2D}"/>
              </a:ext>
            </a:extLst>
          </p:cNvPr>
          <p:cNvPicPr>
            <a:picLocks noChangeAspect="1"/>
          </p:cNvPicPr>
          <p:nvPr/>
        </p:nvPicPr>
        <p:blipFill rotWithShape="1">
          <a:blip r:embed="rId2"/>
          <a:srcRect l="38538" r="16345" b="-1"/>
          <a:stretch/>
        </p:blipFill>
        <p:spPr>
          <a:xfrm>
            <a:off x="-1" y="10"/>
            <a:ext cx="4635315" cy="6857989"/>
          </a:xfrm>
          <a:prstGeom prst="rect">
            <a:avLst/>
          </a:prstGeom>
        </p:spPr>
      </p:pic>
      <p:cxnSp>
        <p:nvCxnSpPr>
          <p:cNvPr id="11" name="Straight Connector 10">
            <a:extLst>
              <a:ext uri="{FF2B5EF4-FFF2-40B4-BE49-F238E27FC236}">
                <a16:creationId xmlns:a16="http://schemas.microsoft.com/office/drawing/2014/main" xmlns="" id="{E7A7CD63-7EC3-44F3-95D0-595C4019FF2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499791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36D16D1E-4205-49F5-BD2A-DA769947C1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xmlns="" id="{012FD100-C039-4E03-B5E4-2EDFA7290A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xmlns="" id="{4418FCD2-8448-4A81-8EB4-72250F7827B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xmlns="" id="{FB5993E2-C02B-4335-ABA5-D8EC465551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C0B801A2-5622-4BE8-9AD2-C337A2CD00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C218FD7F-78C2-5846-CFC0-8A38FE36E99B}"/>
              </a:ext>
            </a:extLst>
          </p:cNvPr>
          <p:cNvSpPr>
            <a:spLocks noGrp="1"/>
          </p:cNvSpPr>
          <p:nvPr>
            <p:ph type="title"/>
          </p:nvPr>
        </p:nvSpPr>
        <p:spPr>
          <a:xfrm>
            <a:off x="492370" y="516835"/>
            <a:ext cx="3084844" cy="5772840"/>
          </a:xfrm>
        </p:spPr>
        <p:txBody>
          <a:bodyPr vert="horz" lIns="91440" tIns="45720" rIns="91440" bIns="45720" rtlCol="0" anchor="ctr">
            <a:normAutofit/>
          </a:bodyPr>
          <a:lstStyle/>
          <a:p>
            <a:pPr marR="0"/>
            <a:r>
              <a:rPr lang="en-US" sz="3600" b="1" i="0" u="none" strike="noStrike">
                <a:solidFill>
                  <a:srgbClr val="FFFFFF"/>
                </a:solidFill>
              </a:rPr>
              <a:t>. Introduction</a:t>
            </a:r>
          </a:p>
        </p:txBody>
      </p:sp>
      <p:sp>
        <p:nvSpPr>
          <p:cNvPr id="19" name="Rectangle 18">
            <a:extLst>
              <a:ext uri="{FF2B5EF4-FFF2-40B4-BE49-F238E27FC236}">
                <a16:creationId xmlns:a16="http://schemas.microsoft.com/office/drawing/2014/main" xmlns="" id="{B7AF614F-5BC3-4086-99F5-B87C5847A0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Text Placeholder 2">
            <a:extLst>
              <a:ext uri="{FF2B5EF4-FFF2-40B4-BE49-F238E27FC236}">
                <a16:creationId xmlns:a16="http://schemas.microsoft.com/office/drawing/2014/main" xmlns="" id="{BEEDCB8A-C37D-6641-50B9-8C6EDC7CB47C}"/>
              </a:ext>
            </a:extLst>
          </p:cNvPr>
          <p:cNvGraphicFramePr/>
          <p:nvPr>
            <p:extLst>
              <p:ext uri="{D42A27DB-BD31-4B8C-83A1-F6EECF244321}">
                <p14:modId xmlns:p14="http://schemas.microsoft.com/office/powerpoint/2010/main" xmlns="" val="385320518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441877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36D16D1E-4205-49F5-BD2A-DA769947C1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xmlns="" id="{012FD100-C039-4E03-B5E4-2EDFA7290A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xmlns="" id="{4418FCD2-8448-4A81-8EB4-72250F7827B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xmlns="" id="{FB5993E2-C02B-4335-ABA5-D8EC465551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C0B801A2-5622-4BE8-9AD2-C337A2CD00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3CD3E4A0-2302-CB26-89D5-ED647D74D742}"/>
              </a:ext>
            </a:extLst>
          </p:cNvPr>
          <p:cNvSpPr>
            <a:spLocks noGrp="1"/>
          </p:cNvSpPr>
          <p:nvPr>
            <p:ph type="title"/>
          </p:nvPr>
        </p:nvSpPr>
        <p:spPr>
          <a:xfrm>
            <a:off x="492370" y="516835"/>
            <a:ext cx="3084844" cy="5772840"/>
          </a:xfrm>
        </p:spPr>
        <p:txBody>
          <a:bodyPr vert="horz" lIns="91440" tIns="45720" rIns="91440" bIns="45720" rtlCol="0" anchor="ctr">
            <a:normAutofit/>
          </a:bodyPr>
          <a:lstStyle/>
          <a:p>
            <a:pPr marR="0"/>
            <a:r>
              <a:rPr lang="en-US" sz="3600" b="1" i="0" u="none" strike="noStrike">
                <a:solidFill>
                  <a:srgbClr val="FFFFFF"/>
                </a:solidFill>
              </a:rPr>
              <a:t> Country Background</a:t>
            </a:r>
          </a:p>
        </p:txBody>
      </p:sp>
      <p:sp>
        <p:nvSpPr>
          <p:cNvPr id="20" name="Rectangle 19">
            <a:extLst>
              <a:ext uri="{FF2B5EF4-FFF2-40B4-BE49-F238E27FC236}">
                <a16:creationId xmlns:a16="http://schemas.microsoft.com/office/drawing/2014/main" xmlns="" id="{B7AF614F-5BC3-4086-99F5-B87C5847A07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Text Placeholder 2">
            <a:extLst>
              <a:ext uri="{FF2B5EF4-FFF2-40B4-BE49-F238E27FC236}">
                <a16:creationId xmlns:a16="http://schemas.microsoft.com/office/drawing/2014/main" xmlns="" id="{BA6233AB-C526-EF21-B26E-A005B2B7B7EE}"/>
              </a:ext>
            </a:extLst>
          </p:cNvPr>
          <p:cNvGraphicFramePr/>
          <p:nvPr>
            <p:extLst>
              <p:ext uri="{D42A27DB-BD31-4B8C-83A1-F6EECF244321}">
                <p14:modId xmlns:p14="http://schemas.microsoft.com/office/powerpoint/2010/main" xmlns="" val="333212057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931700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702666-A379-11AB-45F6-19724D7AE660}"/>
              </a:ext>
            </a:extLst>
          </p:cNvPr>
          <p:cNvSpPr>
            <a:spLocks noGrp="1"/>
          </p:cNvSpPr>
          <p:nvPr>
            <p:ph type="title"/>
          </p:nvPr>
        </p:nvSpPr>
        <p:spPr/>
        <p:txBody>
          <a:bodyPr vert="horz" lIns="91440" tIns="45720" rIns="91440" bIns="45720" rtlCol="0" anchor="b">
            <a:normAutofit/>
          </a:bodyPr>
          <a:lstStyle/>
          <a:p>
            <a:pPr marR="0" lvl="0" indent="-228600" fontAlgn="auto">
              <a:spcAft>
                <a:spcPts val="0"/>
              </a:spcAft>
              <a:tabLst/>
              <a:defRPr/>
            </a:pPr>
            <a:r>
              <a:rPr kumimoji="0" lang="en-US" b="1" i="0" u="none" strike="noStrike" cap="none" normalizeH="0" noProof="0">
                <a:ln>
                  <a:noFill/>
                </a:ln>
                <a:effectLst/>
                <a:uLnTx/>
                <a:uFillTx/>
              </a:rPr>
              <a:t>History and Background</a:t>
            </a:r>
            <a:br>
              <a:rPr kumimoji="0" lang="en-US" b="1" i="0" u="none" strike="noStrike" cap="none" normalizeH="0" noProof="0">
                <a:ln>
                  <a:noFill/>
                </a:ln>
                <a:effectLst/>
                <a:uLnTx/>
                <a:uFillTx/>
              </a:rPr>
            </a:br>
            <a:endParaRPr lang="en-US"/>
          </a:p>
        </p:txBody>
      </p:sp>
      <p:graphicFrame>
        <p:nvGraphicFramePr>
          <p:cNvPr id="5" name="Text Placeholder 2">
            <a:extLst>
              <a:ext uri="{FF2B5EF4-FFF2-40B4-BE49-F238E27FC236}">
                <a16:creationId xmlns:a16="http://schemas.microsoft.com/office/drawing/2014/main" xmlns="" id="{0604F4F6-9EA0-7AAB-E35C-D49B6B72E2B0}"/>
              </a:ext>
            </a:extLst>
          </p:cNvPr>
          <p:cNvGraphicFramePr/>
          <p:nvPr>
            <p:extLst>
              <p:ext uri="{D42A27DB-BD31-4B8C-83A1-F6EECF244321}">
                <p14:modId xmlns:p14="http://schemas.microsoft.com/office/powerpoint/2010/main" xmlns="" val="329935877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162311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6CC028-1A0E-7A96-F6FD-C9F18970F9F9}"/>
              </a:ext>
            </a:extLst>
          </p:cNvPr>
          <p:cNvSpPr>
            <a:spLocks noGrp="1"/>
          </p:cNvSpPr>
          <p:nvPr>
            <p:ph type="title"/>
          </p:nvPr>
        </p:nvSpPr>
        <p:spPr>
          <a:xfrm>
            <a:off x="8177212" y="634946"/>
            <a:ext cx="3372529" cy="5055904"/>
          </a:xfrm>
        </p:spPr>
        <p:txBody>
          <a:bodyPr vert="horz" lIns="91440" tIns="45720" rIns="91440" bIns="45720" rtlCol="0" anchor="ctr">
            <a:normAutofit/>
          </a:bodyPr>
          <a:lstStyle/>
          <a:p>
            <a:pPr marR="0"/>
            <a:r>
              <a:rPr lang="en-US" b="1" i="0" u="none" strike="noStrike"/>
              <a:t> SWOT Analysis of Starbucks in Indonesia</a:t>
            </a:r>
          </a:p>
        </p:txBody>
      </p:sp>
      <p:graphicFrame>
        <p:nvGraphicFramePr>
          <p:cNvPr id="5" name="Text Placeholder 2">
            <a:extLst>
              <a:ext uri="{FF2B5EF4-FFF2-40B4-BE49-F238E27FC236}">
                <a16:creationId xmlns:a16="http://schemas.microsoft.com/office/drawing/2014/main" xmlns="" id="{908801FE-2526-39F6-A787-1E3486D88144}"/>
              </a:ext>
            </a:extLst>
          </p:cNvPr>
          <p:cNvGraphicFramePr/>
          <p:nvPr>
            <p:extLst>
              <p:ext uri="{D42A27DB-BD31-4B8C-83A1-F6EECF244321}">
                <p14:modId xmlns:p14="http://schemas.microsoft.com/office/powerpoint/2010/main" xmlns="" val="2412515504"/>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874310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46AADF-68EF-89A5-5671-0726518A0F9E}"/>
              </a:ext>
            </a:extLst>
          </p:cNvPr>
          <p:cNvSpPr>
            <a:spLocks noGrp="1"/>
          </p:cNvSpPr>
          <p:nvPr>
            <p:ph type="title"/>
          </p:nvPr>
        </p:nvSpPr>
        <p:spPr/>
        <p:txBody>
          <a:bodyPr vert="horz" lIns="91440" tIns="45720" rIns="91440" bIns="45720" rtlCol="0" anchor="b">
            <a:normAutofit/>
          </a:bodyPr>
          <a:lstStyle/>
          <a:p>
            <a:pPr marR="0"/>
            <a:r>
              <a:rPr lang="en-US" b="1" i="0" u="none" strike="noStrike"/>
              <a:t>Hofstede Analysis of Indonesia</a:t>
            </a:r>
          </a:p>
        </p:txBody>
      </p:sp>
      <p:graphicFrame>
        <p:nvGraphicFramePr>
          <p:cNvPr id="5" name="Text Placeholder 2">
            <a:extLst>
              <a:ext uri="{FF2B5EF4-FFF2-40B4-BE49-F238E27FC236}">
                <a16:creationId xmlns:a16="http://schemas.microsoft.com/office/drawing/2014/main" xmlns="" id="{EB78422F-29A1-C665-7444-6EE883FF42EB}"/>
              </a:ext>
            </a:extLst>
          </p:cNvPr>
          <p:cNvGraphicFramePr/>
          <p:nvPr>
            <p:extLst>
              <p:ext uri="{D42A27DB-BD31-4B8C-83A1-F6EECF244321}">
                <p14:modId xmlns:p14="http://schemas.microsoft.com/office/powerpoint/2010/main" xmlns="" val="24187209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539122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BC14D3-1777-7F3D-FFC5-EE4CDDFF248D}"/>
              </a:ext>
            </a:extLst>
          </p:cNvPr>
          <p:cNvSpPr>
            <a:spLocks noGrp="1"/>
          </p:cNvSpPr>
          <p:nvPr>
            <p:ph type="title"/>
          </p:nvPr>
        </p:nvSpPr>
        <p:spPr>
          <a:xfrm>
            <a:off x="949047" y="643466"/>
            <a:ext cx="2771273" cy="5225627"/>
          </a:xfrm>
        </p:spPr>
        <p:txBody>
          <a:bodyPr vert="horz" lIns="91440" tIns="45720" rIns="91440" bIns="45720" rtlCol="0" anchor="ctr">
            <a:normAutofit/>
          </a:bodyPr>
          <a:lstStyle/>
          <a:p>
            <a:pPr marR="0"/>
            <a:r>
              <a:rPr lang="en-US" sz="3600" b="1" i="0" u="none" strike="noStrike"/>
              <a:t>Country Market Analysis Diamond for Starbucks in Indonesia</a:t>
            </a:r>
          </a:p>
        </p:txBody>
      </p:sp>
      <p:sp>
        <p:nvSpPr>
          <p:cNvPr id="3" name="Text Placeholder 2">
            <a:extLst>
              <a:ext uri="{FF2B5EF4-FFF2-40B4-BE49-F238E27FC236}">
                <a16:creationId xmlns:a16="http://schemas.microsoft.com/office/drawing/2014/main" xmlns="" id="{CC950081-3004-CE09-2EBD-3AD9C77BF858}"/>
              </a:ext>
            </a:extLst>
          </p:cNvPr>
          <p:cNvSpPr>
            <a:spLocks noGrp="1"/>
          </p:cNvSpPr>
          <p:nvPr>
            <p:ph type="body" idx="1"/>
          </p:nvPr>
        </p:nvSpPr>
        <p:spPr>
          <a:xfrm>
            <a:off x="4351019" y="643466"/>
            <a:ext cx="6895973" cy="5225628"/>
          </a:xfrm>
        </p:spPr>
        <p:txBody>
          <a:bodyPr vert="horz" lIns="0" tIns="45720" rIns="0" bIns="45720" rtlCol="0" anchor="ctr">
            <a:normAutofit/>
          </a:bodyPr>
          <a:lstStyle/>
          <a:p>
            <a:pPr marR="0" lvl="0"/>
            <a:r>
              <a:rPr lang="en-US" b="1" i="0" u="none" strike="noStrike" baseline="0"/>
              <a:t>- Factor conditions: Indonesia has a skilled workforce, abundant natural resources, and a large consumer market.</a:t>
            </a:r>
          </a:p>
          <a:p>
            <a:pPr marR="0" lvl="0"/>
            <a:r>
              <a:rPr lang="en-US" b="1" i="0" u="none" strike="noStrike" baseline="0"/>
              <a:t>- Related and supporting industries: Indonesia has a thriving coffee industry and a growing food and beverage sector.</a:t>
            </a:r>
          </a:p>
          <a:p>
            <a:pPr marR="0" lvl="0"/>
            <a:r>
              <a:rPr lang="en-US" b="1" i="0" u="none" strike="noStrike" baseline="0"/>
              <a:t>- Firm strategy, structure, and rivalry: Starbucks faces competition from both local and international coffee chains, but has a strong brand reputation and high-quality products.</a:t>
            </a:r>
          </a:p>
          <a:p>
            <a:pPr marR="0" lvl="0"/>
            <a:r>
              <a:rPr lang="en-US" b="1" i="0" u="none" strike="noStrike" baseline="0"/>
              <a:t>- Demand conditions: Indonesia has a growing middle class with increasing disposable income and a high demand for coffee and coffee shops.</a:t>
            </a:r>
          </a:p>
        </p:txBody>
      </p:sp>
    </p:spTree>
    <p:extLst>
      <p:ext uri="{BB962C8B-B14F-4D97-AF65-F5344CB8AC3E}">
        <p14:creationId xmlns:p14="http://schemas.microsoft.com/office/powerpoint/2010/main" xmlns="" val="183173380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600B5AE2-C5CC-499C-8F2D-249888BE22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xmlns="" id="{BA7A3698-B350-40E5-8475-9BCC41A089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xmlns="" id="{0AC655C7-EC94-4BE6-84C8-2F9EFBBB278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xmlns="" id="{311973C2-EB8B-452A-A698-4A252FD3AE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xmlns="" id="{10162E77-11AD-44A7-84EC-40C59EEFBD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1838CF2-52E0-472E-FF29-6770DF5AA5A6}"/>
              </a:ext>
            </a:extLst>
          </p:cNvPr>
          <p:cNvSpPr>
            <a:spLocks noGrp="1"/>
          </p:cNvSpPr>
          <p:nvPr>
            <p:ph type="title"/>
          </p:nvPr>
        </p:nvSpPr>
        <p:spPr>
          <a:xfrm>
            <a:off x="5181601" y="634946"/>
            <a:ext cx="6368142" cy="1450757"/>
          </a:xfrm>
        </p:spPr>
        <p:txBody>
          <a:bodyPr vert="horz" lIns="91440" tIns="45720" rIns="91440" bIns="45720" rtlCol="0" anchor="b">
            <a:normAutofit/>
          </a:bodyPr>
          <a:lstStyle/>
          <a:p>
            <a:pPr marR="0"/>
            <a:r>
              <a:rPr lang="en-US" b="1" i="0" u="none" strike="noStrike" kern="1200" spc="-50" baseline="0" dirty="0">
                <a:solidFill>
                  <a:schemeClr val="tx1">
                    <a:lumMod val="75000"/>
                    <a:lumOff val="25000"/>
                  </a:schemeClr>
                </a:solidFill>
                <a:latin typeface="+mj-lt"/>
                <a:ea typeface="+mj-ea"/>
                <a:cs typeface="+mj-cs"/>
              </a:rPr>
              <a:t>PESTEL Analysis of Starbucks in Indonesia</a:t>
            </a:r>
          </a:p>
        </p:txBody>
      </p:sp>
      <p:pic>
        <p:nvPicPr>
          <p:cNvPr id="5" name="Picture 4" descr="Graph">
            <a:extLst>
              <a:ext uri="{FF2B5EF4-FFF2-40B4-BE49-F238E27FC236}">
                <a16:creationId xmlns:a16="http://schemas.microsoft.com/office/drawing/2014/main" xmlns="" id="{6F200F61-646D-4C32-6FC2-F7FBB9D4A727}"/>
              </a:ext>
            </a:extLst>
          </p:cNvPr>
          <p:cNvPicPr>
            <a:picLocks noChangeAspect="1"/>
          </p:cNvPicPr>
          <p:nvPr/>
        </p:nvPicPr>
        <p:blipFill rotWithShape="1">
          <a:blip r:embed="rId2"/>
          <a:srcRect l="21263" r="36396" b="2"/>
          <a:stretch/>
        </p:blipFill>
        <p:spPr>
          <a:xfrm>
            <a:off x="20" y="-12128"/>
            <a:ext cx="4654276" cy="6870127"/>
          </a:xfrm>
          <a:prstGeom prst="rect">
            <a:avLst/>
          </a:prstGeom>
        </p:spPr>
      </p:pic>
      <p:cxnSp>
        <p:nvCxnSpPr>
          <p:cNvPr id="20" name="Straight Connector 19">
            <a:extLst>
              <a:ext uri="{FF2B5EF4-FFF2-40B4-BE49-F238E27FC236}">
                <a16:creationId xmlns:a16="http://schemas.microsoft.com/office/drawing/2014/main" xmlns="" id="{5AB158E9-1B40-4CD6-95F0-95CA11DF7B7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xmlns="" id="{CD59CC98-3199-8205-2695-85E1F4A8F1EE}"/>
              </a:ext>
            </a:extLst>
          </p:cNvPr>
          <p:cNvSpPr>
            <a:spLocks noGrp="1"/>
          </p:cNvSpPr>
          <p:nvPr>
            <p:ph type="body" idx="1"/>
          </p:nvPr>
        </p:nvSpPr>
        <p:spPr>
          <a:xfrm>
            <a:off x="5181601" y="2198914"/>
            <a:ext cx="6368142" cy="3670180"/>
          </a:xfrm>
        </p:spPr>
        <p:txBody>
          <a:bodyPr vert="horz" lIns="0" tIns="45720" rIns="0" bIns="45720" rtlCol="0">
            <a:normAutofit/>
          </a:bodyPr>
          <a:lstStyle/>
          <a:p>
            <a:pPr marR="0" lvl="0"/>
            <a:r>
              <a:rPr lang="en-US" sz="1400" b="1" i="0" u="none" strike="noStrike" baseline="0" dirty="0"/>
              <a:t>- Political: Indonesia has a stable political environment and a pro-business government.</a:t>
            </a:r>
          </a:p>
          <a:p>
            <a:pPr marR="0" lvl="0"/>
            <a:r>
              <a:rPr lang="en-US" sz="1400" b="1" i="0" u="none" strike="noStrike" baseline="0" dirty="0"/>
              <a:t>- Economic: Indonesia has a growing economy with a large consumer market, but also faces challenges such as income inequality and infrastructure issues.</a:t>
            </a:r>
          </a:p>
          <a:p>
            <a:pPr marR="0" lvl="0"/>
            <a:r>
              <a:rPr lang="en-US" sz="1400" b="1" i="0" u="none" strike="noStrike" baseline="0" dirty="0"/>
              <a:t>- Sociocultural: Indonesian culture values hospitality and socializing, making coffee shops a popular destination.</a:t>
            </a:r>
          </a:p>
          <a:p>
            <a:pPr marR="0" lvl="0"/>
            <a:r>
              <a:rPr lang="en-US" sz="1400" b="1" i="0" u="none" strike="noStrike" baseline="0" dirty="0"/>
              <a:t>- Technological: Indonesia has a growing digital market, providing opportunities for Starbucks to expand its mobile ordering and delivery services.</a:t>
            </a:r>
          </a:p>
          <a:p>
            <a:pPr marR="0" lvl="0"/>
            <a:r>
              <a:rPr lang="en-US" sz="1400" b="1" i="0" u="none" strike="noStrike" baseline="0" dirty="0"/>
              <a:t>- Environmental: Indonesia faces environmental challenges such as deforestation and pollution, which may impact Starbucks' sustainable sourcing efforts.</a:t>
            </a:r>
          </a:p>
          <a:p>
            <a:pPr marR="0" lvl="0"/>
            <a:r>
              <a:rPr lang="en-US" sz="1400" b="1" i="0" u="none" strike="noStrike" baseline="0" dirty="0"/>
              <a:t>- Legal: Indonesia has strict labor laws and regulations that Starbucks must comply with.</a:t>
            </a:r>
          </a:p>
          <a:p>
            <a:pPr marR="0" lvl="0"/>
            <a:endParaRPr lang="en-US" sz="1400" b="1" i="0" u="none" strike="noStrike" baseline="0" dirty="0"/>
          </a:p>
        </p:txBody>
      </p:sp>
    </p:spTree>
    <p:extLst>
      <p:ext uri="{BB962C8B-B14F-4D97-AF65-F5344CB8AC3E}">
        <p14:creationId xmlns:p14="http://schemas.microsoft.com/office/powerpoint/2010/main" xmlns="" val="2075571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xmlns="" id="{13FE9996-7EAC-4679-B37D-C1045F42F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9">
            <a:extLst>
              <a:ext uri="{FF2B5EF4-FFF2-40B4-BE49-F238E27FC236}">
                <a16:creationId xmlns:a16="http://schemas.microsoft.com/office/drawing/2014/main" xmlns="" id="{761DF1FE-5CC8-43D2-A76C-93C76EEDE1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 name="Straight Connector 11">
            <a:extLst>
              <a:ext uri="{FF2B5EF4-FFF2-40B4-BE49-F238E27FC236}">
                <a16:creationId xmlns:a16="http://schemas.microsoft.com/office/drawing/2014/main" xmlns="" id="{E161BEBD-A23C-409E-ABC7-73F9EDC02F2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9" name="Rectangle 13">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89563CD3-A1A1-3D90-E41B-81BC2AD6E924}"/>
              </a:ext>
            </a:extLst>
          </p:cNvPr>
          <p:cNvSpPr>
            <a:spLocks noGrp="1"/>
          </p:cNvSpPr>
          <p:nvPr>
            <p:ph type="title"/>
          </p:nvPr>
        </p:nvSpPr>
        <p:spPr>
          <a:xfrm>
            <a:off x="492370" y="605896"/>
            <a:ext cx="3084844" cy="5646208"/>
          </a:xfrm>
        </p:spPr>
        <p:txBody>
          <a:bodyPr vert="horz" lIns="91440" tIns="45720" rIns="91440" bIns="45720" rtlCol="0" anchor="ctr">
            <a:normAutofit/>
          </a:bodyPr>
          <a:lstStyle/>
          <a:p>
            <a:pPr marR="0"/>
            <a:r>
              <a:rPr lang="en-US" sz="3600" b="1" i="0" u="none" strike="noStrike">
                <a:solidFill>
                  <a:srgbClr val="FFFFFF"/>
                </a:solidFill>
              </a:rPr>
              <a:t>Conclusion: Starbucks' Prospects in Indonesia</a:t>
            </a:r>
          </a:p>
        </p:txBody>
      </p:sp>
      <p:sp>
        <p:nvSpPr>
          <p:cNvPr id="13" name="Rectangle 17">
            <a:extLst>
              <a:ext uri="{FF2B5EF4-FFF2-40B4-BE49-F238E27FC236}">
                <a16:creationId xmlns:a16="http://schemas.microsoft.com/office/drawing/2014/main" xmlns=""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a:extLst>
              <a:ext uri="{FF2B5EF4-FFF2-40B4-BE49-F238E27FC236}">
                <a16:creationId xmlns:a16="http://schemas.microsoft.com/office/drawing/2014/main" xmlns="" id="{29D8B280-3450-741C-3D54-BFFC77F9FB87}"/>
              </a:ext>
            </a:extLst>
          </p:cNvPr>
          <p:cNvSpPr>
            <a:spLocks noGrp="1"/>
          </p:cNvSpPr>
          <p:nvPr>
            <p:ph type="body" idx="1"/>
          </p:nvPr>
        </p:nvSpPr>
        <p:spPr>
          <a:xfrm>
            <a:off x="4742016" y="605896"/>
            <a:ext cx="6413663" cy="5646208"/>
          </a:xfrm>
        </p:spPr>
        <p:txBody>
          <a:bodyPr vert="horz" lIns="0" tIns="45720" rIns="0" bIns="45720" rtlCol="0" anchor="ctr">
            <a:normAutofit/>
          </a:bodyPr>
          <a:lstStyle/>
          <a:p>
            <a:pPr marR="0" lvl="0"/>
            <a:r>
              <a:rPr lang="en-US" b="1" i="0" u="none" strike="noStrike" baseline="0"/>
              <a:t>- Starbucks is well-positioned to succeed in Indonesia due to the country's growing middle class, high coffee consumption, and strong demand for coffee shops.</a:t>
            </a:r>
          </a:p>
          <a:p>
            <a:pPr marR="0" lvl="0"/>
            <a:r>
              <a:rPr lang="en-US" b="1" i="0" u="none" strike="noStrike" baseline="0"/>
              <a:t>- To maintain its competitive advantage, Starbucks should focus on providing high-quality products and customer service, expanding to new cities, and adapting to local cultural preferences.</a:t>
            </a:r>
          </a:p>
          <a:p>
            <a:pPr marR="0" lvl="0"/>
            <a:r>
              <a:rPr lang="en-US" b="1" i="0" u="none" strike="noStrike" baseline="0"/>
              <a:t>- Starbucks should also be aware of potential challenges such as competition from local coffee chains and regulatory issues.</a:t>
            </a:r>
          </a:p>
          <a:p>
            <a:pPr marR="0" lvl="0"/>
            <a:endParaRPr lang="en-US" b="1" i="0" u="none" strike="noStrike" baseline="0"/>
          </a:p>
        </p:txBody>
      </p:sp>
    </p:spTree>
    <p:extLst>
      <p:ext uri="{BB962C8B-B14F-4D97-AF65-F5344CB8AC3E}">
        <p14:creationId xmlns:p14="http://schemas.microsoft.com/office/powerpoint/2010/main" xmlns="" val="2556356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13FE9996-7EAC-4679-B37D-C1045F42F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xmlns="" id="{761DF1FE-5CC8-43D2-A76C-93C76EEDE1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xmlns="" id="{E161BEBD-A23C-409E-ABC7-73F9EDC02F2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xmlns="" id="{3741B58E-3B65-4A01-A276-975AB2CF8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7AAC67C3-831B-4AB1-A259-DFB839CAFA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EF9A59D4-C912-C4A2-2222-0B87C741C183}"/>
              </a:ext>
            </a:extLst>
          </p:cNvPr>
          <p:cNvSpPr>
            <a:spLocks noGrp="1"/>
          </p:cNvSpPr>
          <p:nvPr>
            <p:ph type="title"/>
          </p:nvPr>
        </p:nvSpPr>
        <p:spPr>
          <a:xfrm>
            <a:off x="492370" y="605896"/>
            <a:ext cx="3084844" cy="5646208"/>
          </a:xfrm>
        </p:spPr>
        <p:txBody>
          <a:bodyPr vert="horz" lIns="91440" tIns="45720" rIns="91440" bIns="45720" rtlCol="0" anchor="ctr">
            <a:normAutofit/>
          </a:bodyPr>
          <a:lstStyle/>
          <a:p>
            <a:r>
              <a:rPr lang="en-US" sz="3600">
                <a:solidFill>
                  <a:srgbClr val="FFFFFF"/>
                </a:solidFill>
              </a:rPr>
              <a:t>References </a:t>
            </a:r>
          </a:p>
        </p:txBody>
      </p:sp>
      <p:sp>
        <p:nvSpPr>
          <p:cNvPr id="18" name="Rectangle 17">
            <a:extLst>
              <a:ext uri="{FF2B5EF4-FFF2-40B4-BE49-F238E27FC236}">
                <a16:creationId xmlns:a16="http://schemas.microsoft.com/office/drawing/2014/main" xmlns="" id="{054B3F04-9EAC-45C0-B3CE-0387EEA10A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a:extLst>
              <a:ext uri="{FF2B5EF4-FFF2-40B4-BE49-F238E27FC236}">
                <a16:creationId xmlns:a16="http://schemas.microsoft.com/office/drawing/2014/main" xmlns="" id="{921FB881-895A-1C4B-5BF7-4ABE1006692E}"/>
              </a:ext>
            </a:extLst>
          </p:cNvPr>
          <p:cNvSpPr>
            <a:spLocks noGrp="1"/>
          </p:cNvSpPr>
          <p:nvPr>
            <p:ph type="body" idx="1"/>
          </p:nvPr>
        </p:nvSpPr>
        <p:spPr>
          <a:xfrm>
            <a:off x="4742016" y="605896"/>
            <a:ext cx="6413663" cy="5646208"/>
          </a:xfrm>
        </p:spPr>
        <p:txBody>
          <a:bodyPr vert="horz" lIns="0" tIns="45720" rIns="0" bIns="45720" rtlCol="0" anchor="ctr">
            <a:normAutofit/>
          </a:bodyPr>
          <a:lstStyle/>
          <a:p>
            <a:pPr>
              <a:spcAft>
                <a:spcPts val="0"/>
              </a:spcAft>
            </a:pPr>
            <a:r>
              <a:rPr lang="en-US" sz="1600">
                <a:effectLst/>
              </a:rPr>
              <a:t>Hofstede, G. (1980). Culture's Consequences</a:t>
            </a:r>
            <a:r>
              <a:rPr lang="en-US" sz="1600" i="1">
                <a:effectLst/>
              </a:rPr>
              <a:t>: International differences in work-related values</a:t>
            </a:r>
            <a:r>
              <a:rPr lang="en-US" sz="1600">
                <a:effectLst/>
              </a:rPr>
              <a:t>. Beverly Hills, CA: Sage Publications.</a:t>
            </a:r>
          </a:p>
          <a:p>
            <a:pPr>
              <a:spcAft>
                <a:spcPts val="0"/>
              </a:spcAft>
            </a:pPr>
            <a:r>
              <a:rPr lang="en-US" sz="1600">
                <a:effectLst/>
              </a:rPr>
              <a:t>Porter, M. E. (1990). </a:t>
            </a:r>
            <a:r>
              <a:rPr lang="en-US" sz="1600" i="1">
                <a:effectLst/>
              </a:rPr>
              <a:t>The Competitive Advantage of Nations</a:t>
            </a:r>
            <a:r>
              <a:rPr lang="en-US" sz="1600">
                <a:effectLst/>
              </a:rPr>
              <a:t>. Harvard Business Review, 68(2), 73-91.</a:t>
            </a:r>
          </a:p>
          <a:p>
            <a:pPr>
              <a:spcAft>
                <a:spcPts val="0"/>
              </a:spcAft>
            </a:pPr>
            <a:r>
              <a:rPr lang="en-US" sz="1600">
                <a:effectLst/>
              </a:rPr>
              <a:t>The World Bank. (2021). I</a:t>
            </a:r>
            <a:r>
              <a:rPr lang="en-US" sz="1600" i="1">
                <a:effectLst/>
              </a:rPr>
              <a:t>ndonesia</a:t>
            </a:r>
            <a:r>
              <a:rPr lang="en-US" sz="1600">
                <a:effectLst/>
              </a:rPr>
              <a:t>. Retrieved from </a:t>
            </a:r>
            <a:r>
              <a:rPr lang="en-US" sz="1600" u="sng">
                <a:effectLst/>
                <a:hlinkClick r:id="rId2"/>
              </a:rPr>
              <a:t>https://data.worldbank.org/country/indonesia</a:t>
            </a:r>
            <a:r>
              <a:rPr lang="en-US" sz="1600">
                <a:effectLst/>
              </a:rPr>
              <a:t>.</a:t>
            </a:r>
          </a:p>
          <a:p>
            <a:pPr>
              <a:spcAft>
                <a:spcPts val="0"/>
              </a:spcAft>
            </a:pPr>
            <a:r>
              <a:rPr lang="en-US" sz="1600">
                <a:effectLst/>
              </a:rPr>
              <a:t>Quelch, J. A., &amp; Jocz, K. E. (2010). Starbucks: </a:t>
            </a:r>
            <a:r>
              <a:rPr lang="en-US" sz="1600" i="1">
                <a:effectLst/>
              </a:rPr>
              <a:t>A story of growth. Harvard Business School Case</a:t>
            </a:r>
            <a:r>
              <a:rPr lang="en-US" sz="1600">
                <a:effectLst/>
              </a:rPr>
              <a:t> 9-504-016. Retrieved from </a:t>
            </a:r>
            <a:r>
              <a:rPr lang="en-US" sz="1600" u="sng">
                <a:effectLst/>
                <a:hlinkClick r:id="rId3"/>
              </a:rPr>
              <a:t>https://www.hbs.edu/faculty/Pages/item.aspx?num=38638</a:t>
            </a:r>
            <a:endParaRPr lang="en-US" sz="1600">
              <a:effectLst/>
            </a:endParaRPr>
          </a:p>
          <a:p>
            <a:pPr>
              <a:spcAft>
                <a:spcPts val="0"/>
              </a:spcAft>
            </a:pPr>
            <a:r>
              <a:rPr lang="en-US" sz="1600">
                <a:effectLst/>
              </a:rPr>
              <a:t>Cavusgil, S. T., Knight, G., &amp; Riesenberger, J. R. (2017). </a:t>
            </a:r>
            <a:r>
              <a:rPr lang="en-US" sz="1600" i="1">
                <a:effectLst/>
              </a:rPr>
              <a:t>International business</a:t>
            </a:r>
            <a:r>
              <a:rPr lang="en-US" sz="1600">
                <a:effectLst/>
              </a:rPr>
              <a:t>: The new realities (4th ed.). Pearson.</a:t>
            </a:r>
          </a:p>
          <a:p>
            <a:pPr>
              <a:spcAft>
                <a:spcPts val="0"/>
              </a:spcAft>
            </a:pPr>
            <a:r>
              <a:rPr lang="en-US" sz="1600">
                <a:effectLst/>
              </a:rPr>
              <a:t>Whittington, R. (2019). </a:t>
            </a:r>
            <a:r>
              <a:rPr lang="en-US" sz="1600" i="1">
                <a:effectLst/>
              </a:rPr>
              <a:t>Twenty-First Century Strategy</a:t>
            </a:r>
            <a:r>
              <a:rPr lang="en-US" sz="1600">
                <a:effectLst/>
              </a:rPr>
              <a:t>. John Wiley &amp; Sons.</a:t>
            </a:r>
          </a:p>
          <a:p>
            <a:pPr>
              <a:spcAft>
                <a:spcPts val="0"/>
              </a:spcAft>
            </a:pPr>
            <a:r>
              <a:rPr lang="en-US" sz="1600">
                <a:effectLst/>
              </a:rPr>
              <a:t> </a:t>
            </a:r>
          </a:p>
          <a:p>
            <a:pPr>
              <a:spcAft>
                <a:spcPts val="0"/>
              </a:spcAft>
            </a:pPr>
            <a:r>
              <a:rPr lang="en-US" sz="1600">
                <a:effectLst/>
              </a:rPr>
              <a:t>Nayager, L. (2018). The impact of information technology on internal auditing. Journal of Accounting and Management Information Systems, 17(3), 390-407.</a:t>
            </a:r>
          </a:p>
          <a:p>
            <a:pPr>
              <a:spcAft>
                <a:spcPts val="0"/>
              </a:spcAft>
            </a:pPr>
            <a:r>
              <a:rPr lang="en-US" sz="1600">
                <a:effectLst/>
              </a:rPr>
              <a:t> </a:t>
            </a:r>
          </a:p>
          <a:p>
            <a:pPr>
              <a:spcAft>
                <a:spcPts val="0"/>
              </a:spcAft>
            </a:pPr>
            <a:r>
              <a:rPr lang="en-US" sz="1600">
                <a:effectLst/>
              </a:rPr>
              <a:t>Hamilton, B. H. (2018) </a:t>
            </a:r>
            <a:r>
              <a:rPr lang="en-US" sz="1600" i="1">
                <a:effectLst/>
              </a:rPr>
              <a:t>'The effects of entrepreneurship education on new venture creation', Journal of Business Venturing,</a:t>
            </a:r>
            <a:r>
              <a:rPr lang="en-US" sz="1600">
                <a:effectLst/>
              </a:rPr>
              <a:t> vol. 33, no. 2, pp. 167-182.</a:t>
            </a:r>
          </a:p>
          <a:p>
            <a:endParaRPr lang="en-US" sz="1600"/>
          </a:p>
        </p:txBody>
      </p:sp>
    </p:spTree>
    <p:extLst>
      <p:ext uri="{BB962C8B-B14F-4D97-AF65-F5344CB8AC3E}">
        <p14:creationId xmlns:p14="http://schemas.microsoft.com/office/powerpoint/2010/main" xmlns="" val="3824938633"/>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xmlns=""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8</TotalTime>
  <Words>948</Words>
  <Application>Microsoft Office PowerPoint</Application>
  <PresentationFormat>Custom</PresentationFormat>
  <Paragraphs>53</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Retrospect</vt:lpstr>
      <vt:lpstr>The Global Business Environment LCBB4005 </vt:lpstr>
      <vt:lpstr>. Introduction</vt:lpstr>
      <vt:lpstr> Country Background</vt:lpstr>
      <vt:lpstr>History and Background </vt:lpstr>
      <vt:lpstr> SWOT Analysis of Starbucks in Indonesia</vt:lpstr>
      <vt:lpstr>Hofstede Analysis of Indonesia</vt:lpstr>
      <vt:lpstr>Country Market Analysis Diamond for Starbucks in Indonesia</vt:lpstr>
      <vt:lpstr>PESTEL Analysis of Starbucks in Indonesia</vt:lpstr>
      <vt:lpstr>Conclusion: Starbucks' Prospects in Indonesia</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MyPc</dc:creator>
  <cp:lastModifiedBy>MyPc</cp:lastModifiedBy>
  <cp:revision>3</cp:revision>
  <dcterms:created xsi:type="dcterms:W3CDTF">2023-05-07T01:02:59Z</dcterms:created>
  <dcterms:modified xsi:type="dcterms:W3CDTF">2023-05-07T01:12:46Z</dcterms:modified>
</cp:coreProperties>
</file>