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39"/>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5" r:id="rId34"/>
    <p:sldId id="286" r:id="rId35"/>
    <p:sldId id="287" r:id="rId36"/>
    <p:sldId id="288" r:id="rId37"/>
    <p:sldId id="289" r:id="rId38"/>
  </p:sldIdLst>
  <p:sldSz cx="12192000" cy="6858000"/>
  <p:notesSz cx="7104063" cy="10234613"/>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353E2E-DDF2-11FF-29BB-3AACD84E2317}" v="22" dt="2026-09-04T11:02:05.947"/>
    <p1510:client id="{8C7A1316-D725-5EFD-F805-CC5168144DB1}" v="1" dt="2026-09-04T17:07:05.661"/>
    <p1510:client id="{E8147F6D-C743-7EFD-20DA-0BFF234BE627}" v="32" dt="2026-09-04T16:25:06.135"/>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a:solidFill>
                <a:schemeClr val="lt1"/>
              </a:solidFill>
            </a:ln>
          </a:left>
          <a:right>
            <a:ln w="12700">
              <a:solidFill>
                <a:schemeClr val="lt1"/>
              </a:solidFill>
            </a:ln>
          </a:right>
          <a:top>
            <a:ln w="12700">
              <a:solidFill>
                <a:schemeClr val="lt1"/>
              </a:solidFill>
            </a:ln>
          </a:top>
          <a:bottom>
            <a:ln w="12700">
              <a:solidFill>
                <a:schemeClr val="lt1"/>
              </a:solidFill>
            </a:ln>
          </a:bottom>
          <a:insideH>
            <a:ln w="12700">
              <a:solidFill>
                <a:schemeClr val="lt1"/>
              </a:solidFill>
            </a:ln>
          </a:insideH>
          <a:insideV>
            <a:ln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fill>
          <a:solidFill>
            <a:schemeClr val="accent1">
              <a:tint val="40000"/>
            </a:schemeClr>
          </a:solidFill>
        </a:fill>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a:solidFill>
                <a:schemeClr val="lt1"/>
              </a:solidFill>
            </a:ln>
          </a:top>
        </a:tcBdr>
        <a:fill>
          <a:solidFill>
            <a:schemeClr val="accent1"/>
          </a:solidFill>
        </a:fill>
      </a:tcStyle>
    </a:lastRow>
    <a:seCell>
      <a:tcStyle>
        <a:tcBdr/>
      </a:tcStyle>
    </a:seCell>
    <a:swCell>
      <a:tcStyle>
        <a:tcBdr/>
      </a:tcStyle>
    </a:swCell>
    <a:firstRow>
      <a:tcTxStyle b="on">
        <a:fontRef idx="minor">
          <a:prstClr val="black"/>
        </a:fontRef>
        <a:schemeClr val="lt1"/>
      </a:tcTxStyle>
      <a:tcStyle>
        <a:tcBdr>
          <a:bottom>
            <a:ln w="38100">
              <a:solidFill>
                <a:schemeClr val="lt1"/>
              </a:solidFill>
            </a:ln>
          </a:bottom>
        </a:tcBdr>
        <a:fill>
          <a:solidFill>
            <a:schemeClr val="accent1"/>
          </a:solidFill>
        </a:fill>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snapToObjects="1">
      <p:cViewPr varScale="1">
        <p:scale>
          <a:sx n="74" d="100"/>
          <a:sy n="74" d="100"/>
        </p:scale>
        <p:origin x="1746" y="54"/>
      </p:cViewPr>
      <p:guideLst>
        <p:guide pos="3840"/>
        <p:guide orient="horz" pos="2160"/>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8C7A1316-D725-5EFD-F805-CC5168144DB1}"/>
    <pc:docChg chg="modSld">
      <pc:chgData name="Martin Svejda" userId="S::m.svejda@uwtsd.ac.uk::8cc0682a-1f17-4534-acee-9b898a7be1ec" providerId="AD" clId="Web-{8C7A1316-D725-5EFD-F805-CC5168144DB1}" dt="2026-09-04T17:07:04.864" v="20"/>
      <pc:docMkLst>
        <pc:docMk/>
      </pc:docMkLst>
      <pc:sldChg chg="modNotes">
        <pc:chgData name="Martin Svejda" userId="S::m.svejda@uwtsd.ac.uk::8cc0682a-1f17-4534-acee-9b898a7be1ec" providerId="AD" clId="Web-{8C7A1316-D725-5EFD-F805-CC5168144DB1}" dt="2026-09-04T17:07:04.864" v="20"/>
        <pc:sldMkLst>
          <pc:docMk/>
          <pc:sldMk cId="0" sldId="260"/>
        </pc:sldMkLst>
      </pc:sldChg>
      <pc:sldChg chg="modNotes">
        <pc:chgData name="Martin Svejda" userId="S::m.svejda@uwtsd.ac.uk::8cc0682a-1f17-4534-acee-9b898a7be1ec" providerId="AD" clId="Web-{8C7A1316-D725-5EFD-F805-CC5168144DB1}" dt="2026-09-04T17:04:43.892" v="0"/>
        <pc:sldMkLst>
          <pc:docMk/>
          <pc:sldMk cId="0" sldId="264"/>
        </pc:sldMkLst>
      </pc:sldChg>
      <pc:sldChg chg="modNotes">
        <pc:chgData name="Martin Svejda" userId="S::m.svejda@uwtsd.ac.uk::8cc0682a-1f17-4534-acee-9b898a7be1ec" providerId="AD" clId="Web-{8C7A1316-D725-5EFD-F805-CC5168144DB1}" dt="2026-09-04T17:04:47.907" v="1"/>
        <pc:sldMkLst>
          <pc:docMk/>
          <pc:sldMk cId="0" sldId="265"/>
        </pc:sldMkLst>
      </pc:sldChg>
      <pc:sldChg chg="modNotes">
        <pc:chgData name="Martin Svejda" userId="S::m.svejda@uwtsd.ac.uk::8cc0682a-1f17-4534-acee-9b898a7be1ec" providerId="AD" clId="Web-{8C7A1316-D725-5EFD-F805-CC5168144DB1}" dt="2026-09-04T17:04:50.360" v="2"/>
        <pc:sldMkLst>
          <pc:docMk/>
          <pc:sldMk cId="0" sldId="266"/>
        </pc:sldMkLst>
      </pc:sldChg>
      <pc:sldChg chg="modNotes">
        <pc:chgData name="Martin Svejda" userId="S::m.svejda@uwtsd.ac.uk::8cc0682a-1f17-4534-acee-9b898a7be1ec" providerId="AD" clId="Web-{8C7A1316-D725-5EFD-F805-CC5168144DB1}" dt="2026-09-04T17:04:53.376" v="3"/>
        <pc:sldMkLst>
          <pc:docMk/>
          <pc:sldMk cId="0" sldId="267"/>
        </pc:sldMkLst>
      </pc:sldChg>
      <pc:sldChg chg="modNotes">
        <pc:chgData name="Martin Svejda" userId="S::m.svejda@uwtsd.ac.uk::8cc0682a-1f17-4534-acee-9b898a7be1ec" providerId="AD" clId="Web-{8C7A1316-D725-5EFD-F805-CC5168144DB1}" dt="2026-09-04T17:06:39.066" v="19"/>
        <pc:sldMkLst>
          <pc:docMk/>
          <pc:sldMk cId="0" sldId="270"/>
        </pc:sldMkLst>
      </pc:sldChg>
      <pc:sldChg chg="modNotes">
        <pc:chgData name="Martin Svejda" userId="S::m.svejda@uwtsd.ac.uk::8cc0682a-1f17-4534-acee-9b898a7be1ec" providerId="AD" clId="Web-{8C7A1316-D725-5EFD-F805-CC5168144DB1}" dt="2026-09-04T17:05:05.939" v="4"/>
        <pc:sldMkLst>
          <pc:docMk/>
          <pc:sldMk cId="0" sldId="272"/>
        </pc:sldMkLst>
      </pc:sldChg>
      <pc:sldChg chg="modNotes">
        <pc:chgData name="Martin Svejda" userId="S::m.svejda@uwtsd.ac.uk::8cc0682a-1f17-4534-acee-9b898a7be1ec" providerId="AD" clId="Web-{8C7A1316-D725-5EFD-F805-CC5168144DB1}" dt="2026-09-04T17:05:07.798" v="5"/>
        <pc:sldMkLst>
          <pc:docMk/>
          <pc:sldMk cId="0" sldId="273"/>
        </pc:sldMkLst>
      </pc:sldChg>
      <pc:sldChg chg="modNotes">
        <pc:chgData name="Martin Svejda" userId="S::m.svejda@uwtsd.ac.uk::8cc0682a-1f17-4534-acee-9b898a7be1ec" providerId="AD" clId="Web-{8C7A1316-D725-5EFD-F805-CC5168144DB1}" dt="2026-09-04T17:05:20.048" v="8"/>
        <pc:sldMkLst>
          <pc:docMk/>
          <pc:sldMk cId="0" sldId="274"/>
        </pc:sldMkLst>
      </pc:sldChg>
      <pc:sldChg chg="modNotes">
        <pc:chgData name="Martin Svejda" userId="S::m.svejda@uwtsd.ac.uk::8cc0682a-1f17-4534-acee-9b898a7be1ec" providerId="AD" clId="Web-{8C7A1316-D725-5EFD-F805-CC5168144DB1}" dt="2026-09-04T17:05:24.345" v="10"/>
        <pc:sldMkLst>
          <pc:docMk/>
          <pc:sldMk cId="0" sldId="275"/>
        </pc:sldMkLst>
      </pc:sldChg>
      <pc:sldChg chg="modNotes">
        <pc:chgData name="Martin Svejda" userId="S::m.svejda@uwtsd.ac.uk::8cc0682a-1f17-4534-acee-9b898a7be1ec" providerId="AD" clId="Web-{8C7A1316-D725-5EFD-F805-CC5168144DB1}" dt="2026-09-04T17:05:27.533" v="11"/>
        <pc:sldMkLst>
          <pc:docMk/>
          <pc:sldMk cId="0" sldId="276"/>
        </pc:sldMkLst>
      </pc:sldChg>
      <pc:sldChg chg="modNotes">
        <pc:chgData name="Martin Svejda" userId="S::m.svejda@uwtsd.ac.uk::8cc0682a-1f17-4534-acee-9b898a7be1ec" providerId="AD" clId="Web-{8C7A1316-D725-5EFD-F805-CC5168144DB1}" dt="2026-09-04T17:06:00.675" v="16"/>
        <pc:sldMkLst>
          <pc:docMk/>
          <pc:sldMk cId="0" sldId="278"/>
        </pc:sldMkLst>
      </pc:sldChg>
      <pc:sldChg chg="modNotes">
        <pc:chgData name="Martin Svejda" userId="S::m.svejda@uwtsd.ac.uk::8cc0682a-1f17-4534-acee-9b898a7be1ec" providerId="AD" clId="Web-{8C7A1316-D725-5EFD-F805-CC5168144DB1}" dt="2026-09-04T17:06:03.878" v="17"/>
        <pc:sldMkLst>
          <pc:docMk/>
          <pc:sldMk cId="0" sldId="279"/>
        </pc:sldMkLst>
      </pc:sldChg>
      <pc:sldChg chg="modNotes">
        <pc:chgData name="Martin Svejda" userId="S::m.svejda@uwtsd.ac.uk::8cc0682a-1f17-4534-acee-9b898a7be1ec" providerId="AD" clId="Web-{8C7A1316-D725-5EFD-F805-CC5168144DB1}" dt="2026-09-04T17:06:20.472" v="18"/>
        <pc:sldMkLst>
          <pc:docMk/>
          <pc:sldMk cId="0" sldId="286"/>
        </pc:sldMkLst>
      </pc:sldChg>
    </pc:docChg>
  </pc:docChgLst>
  <pc:docChgLst>
    <pc:chgData name="Martin Svejda" userId="S::m.svejda@uwtsd.ac.uk::8cc0682a-1f17-4534-acee-9b898a7be1ec" providerId="AD" clId="Web-{69353E2E-DDF2-11FF-29BB-3AACD84E2317}"/>
    <pc:docChg chg="delSld modSld">
      <pc:chgData name="Martin Svejda" userId="S::m.svejda@uwtsd.ac.uk::8cc0682a-1f17-4534-acee-9b898a7be1ec" providerId="AD" clId="Web-{69353E2E-DDF2-11FF-29BB-3AACD84E2317}" dt="2026-09-04T11:02:05.947" v="97"/>
      <pc:docMkLst>
        <pc:docMk/>
      </pc:docMkLst>
      <pc:sldChg chg="modSp modNotes">
        <pc:chgData name="Martin Svejda" userId="S::m.svejda@uwtsd.ac.uk::8cc0682a-1f17-4534-acee-9b898a7be1ec" providerId="AD" clId="Web-{69353E2E-DDF2-11FF-29BB-3AACD84E2317}" dt="2026-09-04T10:59:58.520" v="96" actId="20577"/>
        <pc:sldMkLst>
          <pc:docMk/>
          <pc:sldMk cId="0" sldId="281"/>
        </pc:sldMkLst>
        <pc:spChg chg="mod">
          <ac:chgData name="Martin Svejda" userId="S::m.svejda@uwtsd.ac.uk::8cc0682a-1f17-4534-acee-9b898a7be1ec" providerId="AD" clId="Web-{69353E2E-DDF2-11FF-29BB-3AACD84E2317}" dt="2026-09-04T10:59:58.520" v="96" actId="20577"/>
          <ac:spMkLst>
            <pc:docMk/>
            <pc:sldMk cId="0" sldId="281"/>
            <ac:spMk id="256473454" creationId="{00000000-0000-0000-0000-000000000000}"/>
          </ac:spMkLst>
        </pc:spChg>
      </pc:sldChg>
      <pc:sldChg chg="del">
        <pc:chgData name="Martin Svejda" userId="S::m.svejda@uwtsd.ac.uk::8cc0682a-1f17-4534-acee-9b898a7be1ec" providerId="AD" clId="Web-{69353E2E-DDF2-11FF-29BB-3AACD84E2317}" dt="2026-09-04T11:02:05.947" v="97"/>
        <pc:sldMkLst>
          <pc:docMk/>
          <pc:sldMk cId="0" sldId="283"/>
        </pc:sldMkLst>
      </pc:sldChg>
    </pc:docChg>
  </pc:docChgLst>
  <pc:docChgLst>
    <pc:chgData name="Martin Svejda" userId="S::m.svejda@uwtsd.ac.uk::8cc0682a-1f17-4534-acee-9b898a7be1ec" providerId="AD" clId="Web-{E8147F6D-C743-7EFD-20DA-0BFF234BE627}"/>
    <pc:docChg chg="delSld modSld">
      <pc:chgData name="Martin Svejda" userId="S::m.svejda@uwtsd.ac.uk::8cc0682a-1f17-4534-acee-9b898a7be1ec" providerId="AD" clId="Web-{E8147F6D-C743-7EFD-20DA-0BFF234BE627}" dt="2026-09-04T16:24:55.651" v="9"/>
      <pc:docMkLst>
        <pc:docMk/>
      </pc:docMkLst>
      <pc:sldChg chg="modSp">
        <pc:chgData name="Martin Svejda" userId="S::m.svejda@uwtsd.ac.uk::8cc0682a-1f17-4534-acee-9b898a7be1ec" providerId="AD" clId="Web-{E8147F6D-C743-7EFD-20DA-0BFF234BE627}" dt="2026-09-04T16:24:55.651" v="9"/>
        <pc:sldMkLst>
          <pc:docMk/>
          <pc:sldMk cId="0" sldId="259"/>
        </pc:sldMkLst>
        <pc:graphicFrameChg chg="mod modGraphic">
          <ac:chgData name="Martin Svejda" userId="S::m.svejda@uwtsd.ac.uk::8cc0682a-1f17-4534-acee-9b898a7be1ec" providerId="AD" clId="Web-{E8147F6D-C743-7EFD-20DA-0BFF234BE627}" dt="2026-09-04T16:24:55.651" v="9"/>
          <ac:graphicFrameMkLst>
            <pc:docMk/>
            <pc:sldMk cId="0" sldId="259"/>
            <ac:graphicFrameMk id="1250262541" creationId="{00000000-0000-0000-0000-000000000000}"/>
          </ac:graphicFrameMkLst>
        </pc:graphicFrameChg>
      </pc:sldChg>
      <pc:sldChg chg="del">
        <pc:chgData name="Martin Svejda" userId="S::m.svejda@uwtsd.ac.uk::8cc0682a-1f17-4534-acee-9b898a7be1ec" providerId="AD" clId="Web-{E8147F6D-C743-7EFD-20DA-0BFF234BE627}" dt="2026-09-04T16:24:09.244" v="1"/>
        <pc:sldMkLst>
          <pc:docMk/>
          <pc:sldMk cId="0" sldId="282"/>
        </pc:sldMkLst>
      </pc:sldChg>
      <pc:sldChg chg="del">
        <pc:chgData name="Martin Svejda" userId="S::m.svejda@uwtsd.ac.uk::8cc0682a-1f17-4534-acee-9b898a7be1ec" providerId="AD" clId="Web-{E8147F6D-C743-7EFD-20DA-0BFF234BE627}" dt="2026-09-04T16:24:07.978" v="0"/>
        <pc:sldMkLst>
          <pc:docMk/>
          <pc:sldMk cId="0" sldId="28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E78B388-1030-48BC-94B6-B65E4831EDB5}" type="doc">
      <dgm:prSet loTypeId="urn:microsoft.com/office/officeart/2005/8/layout/default#1" loCatId="list" qsTypeId="urn:microsoft.com/office/officeart/2005/8/quickstyle/simple1#1" qsCatId="simple" csTypeId="urn:microsoft.com/office/officeart/2005/8/colors/accent1_2#1" csCatId="accent1" phldr="1"/>
      <dgm:spPr bwMode="auto"/>
      <dgm:t>
        <a:bodyPr/>
        <a:lstStyle/>
        <a:p>
          <a:pPr>
            <a:defRPr/>
          </a:pPr>
          <a:endParaRPr lang="en-US"/>
        </a:p>
      </dgm:t>
    </dgm:pt>
    <dgm:pt modelId="{6C6E0637-E7F9-4D5E-A399-716598AB0AB2}">
      <dgm:prSet/>
      <dgm:spPr bwMode="auto"/>
      <dgm:t>
        <a:bodyPr/>
        <a:lstStyle/>
        <a:p>
          <a:pPr>
            <a:defRPr/>
          </a:pPr>
          <a:r>
            <a:rPr lang="en-GB"/>
            <a:t>We will explore the evolution of health technology and informatics within the UK health and social care systems. </a:t>
          </a:r>
          <a:endParaRPr/>
        </a:p>
      </dgm:t>
    </dgm:pt>
    <dgm:pt modelId="{0623B1C0-A629-4988-B686-0F718A6F56AD}" type="parTrans" cxnId="{5B80E00F-9607-443B-A5E9-7A5001BF22FC}">
      <dgm:prSet/>
      <dgm:spPr bwMode="auto"/>
      <dgm:t>
        <a:bodyPr/>
        <a:lstStyle/>
        <a:p>
          <a:pPr>
            <a:defRPr/>
          </a:pPr>
          <a:endParaRPr lang="en-GB"/>
        </a:p>
      </dgm:t>
    </dgm:pt>
    <dgm:pt modelId="{037A0D45-BAF2-4FBF-BA8F-8D511CC5CDE7}" type="sibTrans" cxnId="{5B80E00F-9607-443B-A5E9-7A5001BF22FC}">
      <dgm:prSet/>
      <dgm:spPr bwMode="auto"/>
      <dgm:t>
        <a:bodyPr/>
        <a:lstStyle/>
        <a:p>
          <a:pPr>
            <a:defRPr/>
          </a:pPr>
          <a:endParaRPr lang="en-GB"/>
        </a:p>
      </dgm:t>
    </dgm:pt>
    <dgm:pt modelId="{557DA824-FC2D-4915-A767-17BA8430A9FE}" type="pres">
      <dgm:prSet presAssocID="{9E78B388-1030-48BC-94B6-B65E4831EDB5}" presName="diagram" presStyleCnt="0">
        <dgm:presLayoutVars>
          <dgm:dir/>
          <dgm:resizeHandles val="exact"/>
        </dgm:presLayoutVars>
      </dgm:prSet>
      <dgm:spPr bwMode="auto"/>
    </dgm:pt>
    <dgm:pt modelId="{585D8A85-5216-4223-A25C-D9544A372CFB}" type="pres">
      <dgm:prSet presAssocID="{6C6E0637-E7F9-4D5E-A399-716598AB0AB2}" presName="node" presStyleLbl="node1" presStyleIdx="0" presStyleCnt="1" custScaleX="220010" custScaleY="74933">
        <dgm:presLayoutVars>
          <dgm:bulletEnabled val="1"/>
        </dgm:presLayoutVars>
      </dgm:prSet>
      <dgm:spPr bwMode="auto"/>
    </dgm:pt>
  </dgm:ptLst>
  <dgm:cxnLst>
    <dgm:cxn modelId="{FB64B802-0270-405B-B2C6-A569BFC8AE05}" type="presOf" srcId="{6C6E0637-E7F9-4D5E-A399-716598AB0AB2}" destId="{585D8A85-5216-4223-A25C-D9544A372CFB}" srcOrd="0" destOrd="0" presId="urn:microsoft.com/office/officeart/2005/8/layout/default#1"/>
    <dgm:cxn modelId="{5B80E00F-9607-443B-A5E9-7A5001BF22FC}" srcId="{9E78B388-1030-48BC-94B6-B65E4831EDB5}" destId="{6C6E0637-E7F9-4D5E-A399-716598AB0AB2}" srcOrd="0" destOrd="0" parTransId="{0623B1C0-A629-4988-B686-0F718A6F56AD}" sibTransId="{037A0D45-BAF2-4FBF-BA8F-8D511CC5CDE7}"/>
    <dgm:cxn modelId="{34C791B8-1FD8-43FC-8632-971378A747C9}" type="presOf" srcId="{9E78B388-1030-48BC-94B6-B65E4831EDB5}" destId="{557DA824-FC2D-4915-A767-17BA8430A9FE}" srcOrd="0" destOrd="0" presId="urn:microsoft.com/office/officeart/2005/8/layout/default#1"/>
    <dgm:cxn modelId="{8A6438C7-DB46-4FC4-921E-6DBB22786136}" type="presParOf" srcId="{557DA824-FC2D-4915-A767-17BA8430A9FE}" destId="{585D8A85-5216-4223-A25C-D9544A372CFB}" srcOrd="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D8A85-5216-4223-A25C-D9544A372CFB}">
      <dsp:nvSpPr>
        <dsp:cNvPr id="0" name=""/>
        <dsp:cNvSpPr/>
      </dsp:nvSpPr>
      <dsp:spPr bwMode="auto">
        <a:xfrm>
          <a:off x="705374" y="12"/>
          <a:ext cx="7845963" cy="16033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a:pPr>
          <a:r>
            <a:rPr lang="en-GB" sz="3200" kern="1200"/>
            <a:t>We will explore the evolution of health technology and informatics within the UK health and social care systems. </a:t>
          </a:r>
          <a:endParaRPr sz="3200" kern="1200"/>
        </a:p>
      </dsp:txBody>
      <dsp:txXfrm>
        <a:off x="705374" y="12"/>
        <a:ext cx="7845963" cy="1603349"/>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forEach name="Name3" axis="ch" ptType="node">
      <dgm:layoutNode name="node">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bulletEnabled val="1"/>
        </dgm:var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037821868"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2016484068"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1472492686"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375568073"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p>
          <a:p>
            <a:pPr lvl="1">
              <a:defRPr/>
            </a:pPr>
            <a:r>
              <a:rPr lang="en-US"/>
              <a:t>Second level</a:t>
            </a:r>
          </a:p>
          <a:p>
            <a:pPr lvl="2">
              <a:defRPr/>
            </a:pPr>
            <a:r>
              <a:rPr lang="en-US"/>
              <a:t>Third level</a:t>
            </a:r>
          </a:p>
          <a:p>
            <a:pPr lvl="3">
              <a:defRPr/>
            </a:pPr>
            <a:r>
              <a:rPr lang="en-US"/>
              <a:t>Fourth level</a:t>
            </a:r>
          </a:p>
          <a:p>
            <a:pPr lvl="4">
              <a:defRPr/>
            </a:pPr>
            <a:r>
              <a:rPr lang="en-US"/>
              <a:t>Fifth level</a:t>
            </a:r>
          </a:p>
        </p:txBody>
      </p:sp>
      <p:sp>
        <p:nvSpPr>
          <p:cNvPr id="1633051186"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1965589631"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nhs.uk/nhs-history"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digital.nhs.uk/about-nhs-digital"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ukri.org/opportunity/artificial-intelligence-innovation-to-accelerate-health-research/"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6910355" name="Slide Image Placeholder 1"/>
          <p:cNvSpPr>
            <a:spLocks noGrp="1" noRot="1" noChangeAspect="1"/>
          </p:cNvSpPr>
          <p:nvPr>
            <p:ph type="sldImg"/>
          </p:nvPr>
        </p:nvSpPr>
        <p:spPr bwMode="auto"/>
      </p:sp>
      <p:sp>
        <p:nvSpPr>
          <p:cNvPr id="1813979809" name="Notes Placeholder 2"/>
          <p:cNvSpPr>
            <a:spLocks noGrp="1"/>
          </p:cNvSpPr>
          <p:nvPr>
            <p:ph type="body" idx="1"/>
          </p:nvPr>
        </p:nvSpPr>
        <p:spPr bwMode="auto"/>
        <p:txBody>
          <a:bodyPr/>
          <a:lstStyle/>
          <a:p>
            <a:pPr>
              <a:defRPr/>
            </a:pPr>
            <a:endParaRPr lang="en-GB"/>
          </a:p>
        </p:txBody>
      </p:sp>
      <p:sp>
        <p:nvSpPr>
          <p:cNvPr id="1170986315"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78335864" name="Slide Image Placeholder 1"/>
          <p:cNvSpPr>
            <a:spLocks noGrp="1" noRot="1" noChangeAspect="1"/>
          </p:cNvSpPr>
          <p:nvPr>
            <p:ph type="sldImg"/>
          </p:nvPr>
        </p:nvSpPr>
        <p:spPr bwMode="auto"/>
      </p:sp>
      <p:sp>
        <p:nvSpPr>
          <p:cNvPr id="527326214" name="Notes Placeholder 2"/>
          <p:cNvSpPr>
            <a:spLocks noGrp="1"/>
          </p:cNvSpPr>
          <p:nvPr>
            <p:ph type="body" idx="1"/>
          </p:nvPr>
        </p:nvSpPr>
        <p:spPr bwMode="auto"/>
        <p:txBody>
          <a:bodyPr/>
          <a:lstStyle/>
          <a:p>
            <a:pPr>
              <a:defRPr/>
            </a:pPr>
            <a:endParaRPr lang="en-GB"/>
          </a:p>
        </p:txBody>
      </p:sp>
      <p:sp>
        <p:nvSpPr>
          <p:cNvPr id="681406274"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75469245" name="Slide Image Placeholder 1"/>
          <p:cNvSpPr>
            <a:spLocks noGrp="1" noRot="1" noChangeAspect="1"/>
          </p:cNvSpPr>
          <p:nvPr>
            <p:ph type="sldImg"/>
          </p:nvPr>
        </p:nvSpPr>
        <p:spPr bwMode="auto"/>
      </p:sp>
      <p:sp>
        <p:nvSpPr>
          <p:cNvPr id="2100347839" name="Notes Placeholder 2"/>
          <p:cNvSpPr>
            <a:spLocks noGrp="1"/>
          </p:cNvSpPr>
          <p:nvPr>
            <p:ph type="body" idx="1"/>
          </p:nvPr>
        </p:nvSpPr>
        <p:spPr bwMode="auto"/>
        <p:txBody>
          <a:bodyPr/>
          <a:lstStyle/>
          <a:p>
            <a:pPr>
              <a:defRPr/>
            </a:pPr>
            <a:endParaRPr lang="en-GB"/>
          </a:p>
        </p:txBody>
      </p:sp>
      <p:sp>
        <p:nvSpPr>
          <p:cNvPr id="1096832276"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39656433" name="Slide Image Placeholder 1"/>
          <p:cNvSpPr>
            <a:spLocks noGrp="1" noRot="1" noChangeAspect="1"/>
          </p:cNvSpPr>
          <p:nvPr>
            <p:ph type="sldImg"/>
          </p:nvPr>
        </p:nvSpPr>
        <p:spPr bwMode="auto"/>
      </p:sp>
      <p:sp>
        <p:nvSpPr>
          <p:cNvPr id="2010757355" name="Notes Placeholder 2"/>
          <p:cNvSpPr>
            <a:spLocks noGrp="1"/>
          </p:cNvSpPr>
          <p:nvPr>
            <p:ph type="body" idx="1"/>
          </p:nvPr>
        </p:nvSpPr>
        <p:spPr bwMode="auto"/>
        <p:txBody>
          <a:bodyPr/>
          <a:lstStyle/>
          <a:p>
            <a:pPr>
              <a:defRPr/>
            </a:pPr>
            <a:endParaRPr lang="en-GB"/>
          </a:p>
        </p:txBody>
      </p:sp>
      <p:sp>
        <p:nvSpPr>
          <p:cNvPr id="114810001"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05830302" name="Slide Image Placeholder 1"/>
          <p:cNvSpPr>
            <a:spLocks noGrp="1" noRot="1" noChangeAspect="1"/>
          </p:cNvSpPr>
          <p:nvPr>
            <p:ph type="sldImg"/>
          </p:nvPr>
        </p:nvSpPr>
        <p:spPr bwMode="auto"/>
      </p:sp>
      <p:sp>
        <p:nvSpPr>
          <p:cNvPr id="1589454634" name="Notes Placeholder 2"/>
          <p:cNvSpPr>
            <a:spLocks noGrp="1"/>
          </p:cNvSpPr>
          <p:nvPr>
            <p:ph type="body" idx="1"/>
          </p:nvPr>
        </p:nvSpPr>
        <p:spPr bwMode="auto"/>
        <p:txBody>
          <a:bodyPr/>
          <a:lstStyle/>
          <a:p>
            <a:pPr>
              <a:defRPr/>
            </a:pPr>
            <a:r>
              <a:rPr lang="en-US" dirty="0">
                <a:cs typeface="Calibri"/>
              </a:rPr>
              <a:t>All details are shared in the assignment briefs and time to develop each piece of work will be provided in class when completing class activities. </a:t>
            </a:r>
          </a:p>
        </p:txBody>
      </p:sp>
      <p:sp>
        <p:nvSpPr>
          <p:cNvPr id="1548490650" name="Slide Number Placeholder 3"/>
          <p:cNvSpPr>
            <a:spLocks noGrp="1"/>
          </p:cNvSpPr>
          <p:nvPr>
            <p:ph type="sldNum" sz="quarter" idx="5"/>
          </p:nvPr>
        </p:nvSpPr>
        <p:spPr bwMode="auto"/>
        <p:txBody>
          <a:bodyPr/>
          <a:lstStyle/>
          <a:p>
            <a:pPr>
              <a:defRPr/>
            </a:pPr>
            <a:fld id="{3D4C67B5-F292-4576-8BF8-36D135D4AF60}" type="slidenum">
              <a:r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78200345" name="Slide Image Placeholder 1"/>
          <p:cNvSpPr>
            <a:spLocks noGrp="1" noRot="1" noChangeAspect="1"/>
          </p:cNvSpPr>
          <p:nvPr>
            <p:ph type="sldImg"/>
          </p:nvPr>
        </p:nvSpPr>
        <p:spPr bwMode="auto"/>
      </p:sp>
      <p:sp>
        <p:nvSpPr>
          <p:cNvPr id="2034936213" name="Notes Placeholder 2"/>
          <p:cNvSpPr>
            <a:spLocks noGrp="1"/>
          </p:cNvSpPr>
          <p:nvPr>
            <p:ph type="body" idx="1"/>
          </p:nvPr>
        </p:nvSpPr>
        <p:spPr bwMode="auto"/>
        <p:txBody>
          <a:bodyPr/>
          <a:lstStyle/>
          <a:p>
            <a:pPr>
              <a:defRPr/>
            </a:pPr>
            <a:endParaRPr lang="en-GB"/>
          </a:p>
        </p:txBody>
      </p:sp>
      <p:sp>
        <p:nvSpPr>
          <p:cNvPr id="426409690"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30923618" name="Slide Image Placeholder 1"/>
          <p:cNvSpPr>
            <a:spLocks noGrp="1" noRot="1" noChangeAspect="1"/>
          </p:cNvSpPr>
          <p:nvPr>
            <p:ph type="sldImg"/>
          </p:nvPr>
        </p:nvSpPr>
        <p:spPr bwMode="auto"/>
      </p:sp>
      <p:sp>
        <p:nvSpPr>
          <p:cNvPr id="1546909170" name="Notes Placeholder 2"/>
          <p:cNvSpPr>
            <a:spLocks noGrp="1"/>
          </p:cNvSpPr>
          <p:nvPr>
            <p:ph type="body" idx="1"/>
          </p:nvPr>
        </p:nvSpPr>
        <p:spPr bwMode="auto"/>
        <p:txBody>
          <a:bodyPr/>
          <a:lstStyle/>
          <a:p>
            <a:pPr>
              <a:defRPr/>
            </a:pPr>
            <a:r>
              <a:rPr lang="en-GB"/>
              <a:t>link to poll:</a:t>
            </a:r>
          </a:p>
          <a:p>
            <a:pPr>
              <a:defRPr/>
            </a:pPr>
            <a:r>
              <a:rPr lang="en-GB"/>
              <a:t>https://uwtsd.display.vevox.com#/present/778305/II8GF0Z338HR7DZTX49K </a:t>
            </a:r>
          </a:p>
        </p:txBody>
      </p:sp>
      <p:sp>
        <p:nvSpPr>
          <p:cNvPr id="915473320"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27573911" name="Slide Image Placeholder 1"/>
          <p:cNvSpPr>
            <a:spLocks noGrp="1" noRot="1" noChangeAspect="1"/>
          </p:cNvSpPr>
          <p:nvPr>
            <p:ph type="sldImg"/>
          </p:nvPr>
        </p:nvSpPr>
        <p:spPr bwMode="auto"/>
      </p:sp>
      <p:sp>
        <p:nvSpPr>
          <p:cNvPr id="13772647" name="Notes Placeholder 2"/>
          <p:cNvSpPr>
            <a:spLocks noGrp="1"/>
          </p:cNvSpPr>
          <p:nvPr>
            <p:ph type="body" idx="1"/>
          </p:nvPr>
        </p:nvSpPr>
        <p:spPr bwMode="auto"/>
        <p:txBody>
          <a:bodyPr/>
          <a:lstStyle/>
          <a:p>
            <a:pPr marL="186055" indent="-186055">
              <a:buFontTx/>
              <a:buChar char="-"/>
              <a:defRPr/>
            </a:pPr>
            <a:endParaRPr lang="en-GB"/>
          </a:p>
        </p:txBody>
      </p:sp>
      <p:sp>
        <p:nvSpPr>
          <p:cNvPr id="1200365794" name="Slide Number Placeholder 3"/>
          <p:cNvSpPr>
            <a:spLocks noGrp="1"/>
          </p:cNvSpPr>
          <p:nvPr>
            <p:ph type="sldNum" sz="quarter" idx="5"/>
          </p:nvPr>
        </p:nvSpPr>
        <p:spPr bwMode="auto"/>
        <p:txBody>
          <a:bodyPr/>
          <a:lstStyle/>
          <a:p>
            <a:pPr>
              <a:defRPr/>
            </a:pPr>
            <a:fld id="{3D4C67B5-F292-4576-8BF8-36D135D4AF60}"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85069025" name="Slide Image Placeholder 1"/>
          <p:cNvSpPr>
            <a:spLocks noGrp="1" noRot="1" noChangeAspect="1"/>
          </p:cNvSpPr>
          <p:nvPr>
            <p:ph type="sldImg"/>
          </p:nvPr>
        </p:nvSpPr>
        <p:spPr bwMode="auto"/>
      </p:sp>
      <p:sp>
        <p:nvSpPr>
          <p:cNvPr id="1531072580" name="Notes Placeholder 2"/>
          <p:cNvSpPr>
            <a:spLocks noGrp="1"/>
          </p:cNvSpPr>
          <p:nvPr>
            <p:ph type="body" idx="1"/>
          </p:nvPr>
        </p:nvSpPr>
        <p:spPr bwMode="auto"/>
        <p:txBody>
          <a:bodyPr/>
          <a:lstStyle/>
          <a:p>
            <a:pPr>
              <a:defRPr/>
            </a:pPr>
            <a:endParaRPr lang="en-GB" dirty="0">
              <a:cs typeface="Calibri"/>
            </a:endParaRPr>
          </a:p>
        </p:txBody>
      </p:sp>
      <p:sp>
        <p:nvSpPr>
          <p:cNvPr id="1887467241"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06643095" name="Slide Image Placeholder 1"/>
          <p:cNvSpPr>
            <a:spLocks noGrp="1" noRot="1" noChangeAspect="1"/>
          </p:cNvSpPr>
          <p:nvPr>
            <p:ph type="sldImg"/>
          </p:nvPr>
        </p:nvSpPr>
        <p:spPr bwMode="auto"/>
      </p:sp>
      <p:sp>
        <p:nvSpPr>
          <p:cNvPr id="1355597816" name="Notes Placeholder 2"/>
          <p:cNvSpPr>
            <a:spLocks noGrp="1"/>
          </p:cNvSpPr>
          <p:nvPr>
            <p:ph type="body" idx="1"/>
          </p:nvPr>
        </p:nvSpPr>
        <p:spPr bwMode="auto"/>
        <p:txBody>
          <a:bodyPr/>
          <a:lstStyle/>
          <a:p>
            <a:pPr defTabSz="990600">
              <a:defRPr/>
            </a:pPr>
            <a:endParaRPr lang="en-GB" dirty="0">
              <a:cs typeface="Calibri"/>
            </a:endParaRPr>
          </a:p>
        </p:txBody>
      </p:sp>
      <p:sp>
        <p:nvSpPr>
          <p:cNvPr id="2100161245"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19325926" name="Slide Image Placeholder 1"/>
          <p:cNvSpPr>
            <a:spLocks noGrp="1" noRot="1" noChangeAspect="1"/>
          </p:cNvSpPr>
          <p:nvPr>
            <p:ph type="sldImg"/>
          </p:nvPr>
        </p:nvSpPr>
        <p:spPr bwMode="auto"/>
      </p:sp>
      <p:sp>
        <p:nvSpPr>
          <p:cNvPr id="1843469256" name="Notes Placeholder 2"/>
          <p:cNvSpPr>
            <a:spLocks noGrp="1"/>
          </p:cNvSpPr>
          <p:nvPr>
            <p:ph type="body" idx="1"/>
          </p:nvPr>
        </p:nvSpPr>
        <p:spPr bwMode="auto"/>
        <p:txBody>
          <a:bodyPr/>
          <a:lstStyle/>
          <a:p>
            <a:pPr defTabSz="990600">
              <a:defRPr/>
            </a:pPr>
            <a:endParaRPr lang="en-GB" dirty="0">
              <a:cs typeface="Calibri"/>
            </a:endParaRPr>
          </a:p>
        </p:txBody>
      </p:sp>
      <p:sp>
        <p:nvSpPr>
          <p:cNvPr id="1094068589"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37108856" name="Slide Image Placeholder 1"/>
          <p:cNvSpPr>
            <a:spLocks noGrp="1" noRot="1" noChangeAspect="1"/>
          </p:cNvSpPr>
          <p:nvPr>
            <p:ph type="sldImg"/>
          </p:nvPr>
        </p:nvSpPr>
        <p:spPr bwMode="auto"/>
      </p:sp>
      <p:sp>
        <p:nvSpPr>
          <p:cNvPr id="1499706850" name="Notes Placeholder 2"/>
          <p:cNvSpPr>
            <a:spLocks noGrp="1"/>
          </p:cNvSpPr>
          <p:nvPr>
            <p:ph type="body" idx="1"/>
          </p:nvPr>
        </p:nvSpPr>
        <p:spPr bwMode="auto"/>
        <p:txBody>
          <a:bodyPr/>
          <a:lstStyle/>
          <a:p>
            <a:pPr defTabSz="990600">
              <a:defRPr/>
            </a:pPr>
            <a:endParaRPr lang="en-GB" dirty="0">
              <a:cs typeface="Calibri"/>
            </a:endParaRPr>
          </a:p>
        </p:txBody>
      </p:sp>
      <p:sp>
        <p:nvSpPr>
          <p:cNvPr id="1333116254"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45052328" name="Slide Image Placeholder 1"/>
          <p:cNvSpPr>
            <a:spLocks noGrp="1" noRot="1" noChangeAspect="1"/>
          </p:cNvSpPr>
          <p:nvPr>
            <p:ph type="sldImg"/>
          </p:nvPr>
        </p:nvSpPr>
        <p:spPr bwMode="auto"/>
      </p:sp>
      <p:sp>
        <p:nvSpPr>
          <p:cNvPr id="1744458776" name="Notes Placeholder 2"/>
          <p:cNvSpPr>
            <a:spLocks noGrp="1"/>
          </p:cNvSpPr>
          <p:nvPr>
            <p:ph type="body" idx="1"/>
          </p:nvPr>
        </p:nvSpPr>
        <p:spPr bwMode="auto"/>
        <p:txBody>
          <a:bodyPr/>
          <a:lstStyle/>
          <a:p>
            <a:pPr>
              <a:defRPr/>
            </a:pPr>
            <a:endParaRPr lang="en-GB"/>
          </a:p>
        </p:txBody>
      </p:sp>
      <p:sp>
        <p:nvSpPr>
          <p:cNvPr id="1517846951"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27000558" name="Slide Image Placeholder 1"/>
          <p:cNvSpPr>
            <a:spLocks noGrp="1" noRot="1" noChangeAspect="1"/>
          </p:cNvSpPr>
          <p:nvPr>
            <p:ph type="sldImg"/>
          </p:nvPr>
        </p:nvSpPr>
        <p:spPr bwMode="auto"/>
      </p:sp>
      <p:sp>
        <p:nvSpPr>
          <p:cNvPr id="1665620363" name="Notes Placeholder 2"/>
          <p:cNvSpPr>
            <a:spLocks noGrp="1"/>
          </p:cNvSpPr>
          <p:nvPr>
            <p:ph type="body" idx="1"/>
          </p:nvPr>
        </p:nvSpPr>
        <p:spPr bwMode="auto"/>
        <p:txBody>
          <a:bodyPr/>
          <a:lstStyle/>
          <a:p>
            <a:pPr>
              <a:defRPr/>
            </a:pPr>
            <a:endParaRPr lang="en-GB"/>
          </a:p>
        </p:txBody>
      </p:sp>
      <p:sp>
        <p:nvSpPr>
          <p:cNvPr id="411676304"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27193979" name="Slide Image Placeholder 1"/>
          <p:cNvSpPr>
            <a:spLocks noGrp="1" noRot="1" noChangeAspect="1"/>
          </p:cNvSpPr>
          <p:nvPr>
            <p:ph type="sldImg"/>
          </p:nvPr>
        </p:nvSpPr>
        <p:spPr bwMode="auto"/>
      </p:sp>
      <p:sp>
        <p:nvSpPr>
          <p:cNvPr id="1770257904" name="Notes Placeholder 2"/>
          <p:cNvSpPr>
            <a:spLocks noGrp="1"/>
          </p:cNvSpPr>
          <p:nvPr>
            <p:ph type="body" idx="1"/>
          </p:nvPr>
        </p:nvSpPr>
        <p:spPr bwMode="auto"/>
        <p:txBody>
          <a:bodyPr/>
          <a:lstStyle/>
          <a:p>
            <a:pPr>
              <a:defRPr/>
            </a:pPr>
            <a:endParaRPr lang="en-GB" dirty="0">
              <a:cs typeface="Calibri"/>
            </a:endParaRPr>
          </a:p>
        </p:txBody>
      </p:sp>
      <p:sp>
        <p:nvSpPr>
          <p:cNvPr id="1924989659"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71242504" name="Slide Image Placeholder 1"/>
          <p:cNvSpPr>
            <a:spLocks noGrp="1" noRot="1" noChangeAspect="1"/>
          </p:cNvSpPr>
          <p:nvPr>
            <p:ph type="sldImg"/>
          </p:nvPr>
        </p:nvSpPr>
        <p:spPr bwMode="auto"/>
      </p:sp>
      <p:sp>
        <p:nvSpPr>
          <p:cNvPr id="1214227935" name="Notes Placeholder 2"/>
          <p:cNvSpPr>
            <a:spLocks noGrp="1"/>
          </p:cNvSpPr>
          <p:nvPr>
            <p:ph type="body" idx="1"/>
          </p:nvPr>
        </p:nvSpPr>
        <p:spPr bwMode="auto"/>
        <p:txBody>
          <a:bodyPr/>
          <a:lstStyle/>
          <a:p>
            <a:pPr>
              <a:defRPr/>
            </a:pPr>
            <a:endParaRPr lang="en-GB"/>
          </a:p>
        </p:txBody>
      </p:sp>
      <p:sp>
        <p:nvSpPr>
          <p:cNvPr id="1110502090" name="Slide Number Placeholder 3"/>
          <p:cNvSpPr>
            <a:spLocks noGrp="1"/>
          </p:cNvSpPr>
          <p:nvPr>
            <p:ph type="sldNum" sz="quarter" idx="5"/>
          </p:nvPr>
        </p:nvSpPr>
        <p:spPr bwMode="auto"/>
        <p:txBody>
          <a:bodyPr/>
          <a:lstStyle/>
          <a:p>
            <a:pPr>
              <a:defRPr/>
            </a:pPr>
            <a:fld id="{3D4C67B5-F292-4576-8BF8-36D135D4AF60}" type="slidenum">
              <a:rPr lang="en-GB"/>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42332444" name="Slide Image Placeholder 1"/>
          <p:cNvSpPr>
            <a:spLocks noGrp="1" noRot="1" noChangeAspect="1"/>
          </p:cNvSpPr>
          <p:nvPr>
            <p:ph type="sldImg"/>
          </p:nvPr>
        </p:nvSpPr>
        <p:spPr bwMode="auto"/>
      </p:sp>
      <p:sp>
        <p:nvSpPr>
          <p:cNvPr id="2069167099" name="Notes Placeholder 2"/>
          <p:cNvSpPr>
            <a:spLocks noGrp="1"/>
          </p:cNvSpPr>
          <p:nvPr>
            <p:ph type="body" idx="1"/>
          </p:nvPr>
        </p:nvSpPr>
        <p:spPr bwMode="auto"/>
        <p:txBody>
          <a:bodyPr/>
          <a:lstStyle/>
          <a:p>
            <a:pPr>
              <a:defRPr/>
            </a:pPr>
            <a:endParaRPr lang="en-GB" dirty="0">
              <a:cs typeface="Calibri"/>
            </a:endParaRPr>
          </a:p>
        </p:txBody>
      </p:sp>
      <p:sp>
        <p:nvSpPr>
          <p:cNvPr id="698846325"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48147107" name="Slide Image Placeholder 1"/>
          <p:cNvSpPr>
            <a:spLocks noGrp="1" noRot="1" noChangeAspect="1"/>
          </p:cNvSpPr>
          <p:nvPr>
            <p:ph type="sldImg"/>
          </p:nvPr>
        </p:nvSpPr>
        <p:spPr bwMode="auto"/>
      </p:sp>
      <p:sp>
        <p:nvSpPr>
          <p:cNvPr id="1422768850" name="Notes Placeholder 2"/>
          <p:cNvSpPr>
            <a:spLocks noGrp="1"/>
          </p:cNvSpPr>
          <p:nvPr>
            <p:ph type="body" idx="1"/>
          </p:nvPr>
        </p:nvSpPr>
        <p:spPr bwMode="auto"/>
        <p:txBody>
          <a:bodyPr/>
          <a:lstStyle/>
          <a:p>
            <a:pPr>
              <a:defRPr/>
            </a:pPr>
            <a:endParaRPr lang="en-GB" dirty="0">
              <a:cs typeface="Calibri"/>
            </a:endParaRPr>
          </a:p>
        </p:txBody>
      </p:sp>
      <p:sp>
        <p:nvSpPr>
          <p:cNvPr id="1981199273"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5484274" name="Slide Image Placeholder 1"/>
          <p:cNvSpPr>
            <a:spLocks noGrp="1" noRot="1" noChangeAspect="1"/>
          </p:cNvSpPr>
          <p:nvPr>
            <p:ph type="sldImg"/>
          </p:nvPr>
        </p:nvSpPr>
        <p:spPr bwMode="auto"/>
      </p:sp>
      <p:sp>
        <p:nvSpPr>
          <p:cNvPr id="546295431" name="Notes Placeholder 2"/>
          <p:cNvSpPr>
            <a:spLocks noGrp="1"/>
          </p:cNvSpPr>
          <p:nvPr>
            <p:ph type="body" idx="1"/>
          </p:nvPr>
        </p:nvSpPr>
        <p:spPr bwMode="auto"/>
        <p:txBody>
          <a:bodyPr/>
          <a:lstStyle/>
          <a:p>
            <a:pPr>
              <a:defRPr/>
            </a:pPr>
            <a:r>
              <a:rPr lang="en-GB" dirty="0">
                <a:cs typeface="Calibri"/>
              </a:rPr>
              <a:t>NHS (2020) </a:t>
            </a:r>
            <a:r>
              <a:rPr lang="en-GB" i="1" dirty="0">
                <a:cs typeface="Calibri"/>
              </a:rPr>
              <a:t>The history of the NHS</a:t>
            </a:r>
            <a:r>
              <a:rPr lang="en-GB" dirty="0">
                <a:cs typeface="Calibri"/>
              </a:rPr>
              <a:t>. [online] Available at: </a:t>
            </a:r>
            <a:r>
              <a:rPr lang="en-GB" u="sng" dirty="0">
                <a:cs typeface="Calibri"/>
                <a:hlinkClick r:id="rId3"/>
              </a:rPr>
              <a:t>https://www.nhs.uk/nhs-history</a:t>
            </a:r>
            <a:r>
              <a:rPr lang="en-GB" dirty="0">
                <a:cs typeface="Calibri"/>
              </a:rPr>
              <a:t>.</a:t>
            </a:r>
          </a:p>
        </p:txBody>
      </p:sp>
      <p:sp>
        <p:nvSpPr>
          <p:cNvPr id="1935128242" name="Slide Number Placeholder 3"/>
          <p:cNvSpPr>
            <a:spLocks noGrp="1"/>
          </p:cNvSpPr>
          <p:nvPr>
            <p:ph type="sldNum" sz="quarter" idx="5"/>
          </p:nvPr>
        </p:nvSpPr>
        <p:spPr bwMode="auto"/>
        <p:txBody>
          <a:bodyPr/>
          <a:lstStyle/>
          <a:p>
            <a:pPr>
              <a:defRPr/>
            </a:pPr>
            <a:fld id="{3D4C67B5-F292-4576-8BF8-36D135D4AF60}" type="slidenum">
              <a:rPr lang="en-GB"/>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54133538" name="Slide Image Placeholder 1"/>
          <p:cNvSpPr>
            <a:spLocks noGrp="1" noRot="1" noChangeAspect="1"/>
          </p:cNvSpPr>
          <p:nvPr>
            <p:ph type="sldImg"/>
          </p:nvPr>
        </p:nvSpPr>
        <p:spPr bwMode="auto"/>
      </p:sp>
      <p:sp>
        <p:nvSpPr>
          <p:cNvPr id="766371610" name="Notes Placeholder 2"/>
          <p:cNvSpPr>
            <a:spLocks noGrp="1"/>
          </p:cNvSpPr>
          <p:nvPr>
            <p:ph type="body" idx="1"/>
          </p:nvPr>
        </p:nvSpPr>
        <p:spPr bwMode="auto"/>
        <p:txBody>
          <a:bodyPr/>
          <a:lstStyle/>
          <a:p>
            <a:pPr>
              <a:defRPr/>
            </a:pPr>
            <a:endParaRPr lang="en-GB" dirty="0">
              <a:cs typeface="Calibri"/>
            </a:endParaRPr>
          </a:p>
        </p:txBody>
      </p:sp>
      <p:sp>
        <p:nvSpPr>
          <p:cNvPr id="797850658"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37204761" name="Slide Image Placeholder 1"/>
          <p:cNvSpPr>
            <a:spLocks noGrp="1" noRot="1" noChangeAspect="1"/>
          </p:cNvSpPr>
          <p:nvPr>
            <p:ph type="sldImg"/>
          </p:nvPr>
        </p:nvSpPr>
        <p:spPr bwMode="auto"/>
      </p:sp>
      <p:sp>
        <p:nvSpPr>
          <p:cNvPr id="401681260" name="Notes Placeholder 2"/>
          <p:cNvSpPr>
            <a:spLocks noGrp="1"/>
          </p:cNvSpPr>
          <p:nvPr>
            <p:ph type="body" idx="1"/>
          </p:nvPr>
        </p:nvSpPr>
        <p:spPr bwMode="auto"/>
        <p:txBody>
          <a:bodyPr/>
          <a:lstStyle/>
          <a:p>
            <a:pPr>
              <a:defRPr/>
            </a:pPr>
            <a:endParaRPr lang="en-GB" dirty="0">
              <a:cs typeface="Calibri"/>
            </a:endParaRPr>
          </a:p>
        </p:txBody>
      </p:sp>
      <p:sp>
        <p:nvSpPr>
          <p:cNvPr id="568539247" name="Slide Number Placeholder 3"/>
          <p:cNvSpPr>
            <a:spLocks noGrp="1"/>
          </p:cNvSpPr>
          <p:nvPr>
            <p:ph type="sldNum" sz="quarter" idx="5"/>
          </p:nvPr>
        </p:nvSpPr>
        <p:spPr bwMode="auto"/>
        <p:txBody>
          <a:bodyPr/>
          <a:lstStyle/>
          <a:p>
            <a:pPr>
              <a:defRPr/>
            </a:pPr>
            <a:fld id="{3D4C67B5-F292-4576-8BF8-36D135D4AF60}"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06132510" name="Slide Image Placeholder 1"/>
          <p:cNvSpPr>
            <a:spLocks noGrp="1" noRot="1" noChangeAspect="1"/>
          </p:cNvSpPr>
          <p:nvPr>
            <p:ph type="sldImg"/>
          </p:nvPr>
        </p:nvSpPr>
        <p:spPr bwMode="auto"/>
      </p:sp>
      <p:sp>
        <p:nvSpPr>
          <p:cNvPr id="1938304206" name="Notes Placeholder 2"/>
          <p:cNvSpPr>
            <a:spLocks noGrp="1"/>
          </p:cNvSpPr>
          <p:nvPr>
            <p:ph type="body" idx="1"/>
          </p:nvPr>
        </p:nvSpPr>
        <p:spPr bwMode="auto"/>
        <p:txBody>
          <a:bodyPr/>
          <a:lstStyle/>
          <a:p>
            <a:pPr>
              <a:defRPr/>
            </a:pPr>
            <a:endParaRPr lang="en-GB"/>
          </a:p>
          <a:p>
            <a:pPr>
              <a:defRPr/>
            </a:pPr>
            <a:endParaRPr lang="en-GB"/>
          </a:p>
          <a:p>
            <a:pPr>
              <a:defRPr/>
            </a:pPr>
            <a:endParaRPr lang="en-GB"/>
          </a:p>
          <a:p>
            <a:pPr>
              <a:defRPr/>
            </a:pPr>
            <a:r>
              <a:rPr lang="en-GB"/>
              <a:t>Gillies, D., and Pollock, A.M. (2009) </a:t>
            </a:r>
            <a:r>
              <a:rPr lang="en-GB" i="1"/>
              <a:t>The NHS National Programme for IT: A Good Idea Gone Wrong</a:t>
            </a:r>
            <a:r>
              <a:rPr lang="en-GB"/>
              <a:t>. </a:t>
            </a:r>
            <a:r>
              <a:rPr lang="en-GB" i="1"/>
              <a:t>British Medical Journal</a:t>
            </a:r>
            <a:r>
              <a:rPr lang="en-GB"/>
              <a:t>, 338, b85</a:t>
            </a:r>
          </a:p>
        </p:txBody>
      </p:sp>
      <p:sp>
        <p:nvSpPr>
          <p:cNvPr id="359927703" name="Slide Number Placeholder 3"/>
          <p:cNvSpPr>
            <a:spLocks noGrp="1"/>
          </p:cNvSpPr>
          <p:nvPr>
            <p:ph type="sldNum" sz="quarter" idx="5"/>
          </p:nvPr>
        </p:nvSpPr>
        <p:spPr bwMode="auto"/>
        <p:txBody>
          <a:bodyPr/>
          <a:lstStyle/>
          <a:p>
            <a:pPr>
              <a:defRPr/>
            </a:pPr>
            <a:fld id="{3D4C67B5-F292-4576-8BF8-36D135D4AF60}"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27842185" name="Slide Image Placeholder 1"/>
          <p:cNvSpPr>
            <a:spLocks noGrp="1" noRot="1" noChangeAspect="1"/>
          </p:cNvSpPr>
          <p:nvPr>
            <p:ph type="sldImg"/>
          </p:nvPr>
        </p:nvSpPr>
        <p:spPr bwMode="auto"/>
      </p:sp>
      <p:sp>
        <p:nvSpPr>
          <p:cNvPr id="1013356662" name="Notes Placeholder 2"/>
          <p:cNvSpPr>
            <a:spLocks noGrp="1"/>
          </p:cNvSpPr>
          <p:nvPr>
            <p:ph type="body" idx="1"/>
          </p:nvPr>
        </p:nvSpPr>
        <p:spPr bwMode="auto"/>
        <p:txBody>
          <a:bodyPr/>
          <a:lstStyle/>
          <a:p>
            <a:pPr>
              <a:defRPr/>
            </a:pPr>
            <a:r>
              <a:rPr lang="en-GB" dirty="0">
                <a:cs typeface="Calibri"/>
              </a:rPr>
              <a:t>NHS Digital (2021) </a:t>
            </a:r>
            <a:r>
              <a:rPr lang="en-GB" i="1" dirty="0">
                <a:cs typeface="Calibri"/>
              </a:rPr>
              <a:t>NHS Digital Overview</a:t>
            </a:r>
            <a:r>
              <a:rPr lang="en-GB" dirty="0">
                <a:cs typeface="Calibri"/>
              </a:rPr>
              <a:t>. [online] Available at: </a:t>
            </a:r>
            <a:r>
              <a:rPr lang="en-GB" u="sng" dirty="0">
                <a:cs typeface="Calibri"/>
                <a:hlinkClick r:id="rId3"/>
              </a:rPr>
              <a:t>https://digital.nhs.uk/about-nhs-digital</a:t>
            </a:r>
            <a:r>
              <a:rPr lang="en-GB" dirty="0">
                <a:cs typeface="Calibri"/>
              </a:rPr>
              <a:t>.</a:t>
            </a:r>
          </a:p>
        </p:txBody>
      </p:sp>
      <p:sp>
        <p:nvSpPr>
          <p:cNvPr id="137747417" name="Slide Number Placeholder 3"/>
          <p:cNvSpPr>
            <a:spLocks noGrp="1"/>
          </p:cNvSpPr>
          <p:nvPr>
            <p:ph type="sldNum" sz="quarter" idx="5"/>
          </p:nvPr>
        </p:nvSpPr>
        <p:spPr bwMode="auto"/>
        <p:txBody>
          <a:bodyPr/>
          <a:lstStyle/>
          <a:p>
            <a:pPr>
              <a:defRPr/>
            </a:pPr>
            <a:fld id="{3D4C67B5-F292-4576-8BF8-36D135D4AF60}" type="slidenum">
              <a:rPr lang="en-GB"/>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63804729" name="Slide Image Placeholder 1"/>
          <p:cNvSpPr>
            <a:spLocks noGrp="1" noRot="1" noChangeAspect="1"/>
          </p:cNvSpPr>
          <p:nvPr>
            <p:ph type="sldImg"/>
          </p:nvPr>
        </p:nvSpPr>
        <p:spPr bwMode="auto"/>
      </p:sp>
      <p:sp>
        <p:nvSpPr>
          <p:cNvPr id="1431701784" name="Notes Placeholder 2"/>
          <p:cNvSpPr>
            <a:spLocks noGrp="1"/>
          </p:cNvSpPr>
          <p:nvPr>
            <p:ph type="body" idx="1"/>
          </p:nvPr>
        </p:nvSpPr>
        <p:spPr bwMode="auto"/>
        <p:txBody>
          <a:bodyPr/>
          <a:lstStyle/>
          <a:p>
            <a:pPr>
              <a:defRPr/>
            </a:pPr>
            <a:endParaRPr lang="en-GB" dirty="0">
              <a:cs typeface="Calibri"/>
            </a:endParaRPr>
          </a:p>
        </p:txBody>
      </p:sp>
      <p:sp>
        <p:nvSpPr>
          <p:cNvPr id="622622758" name="Slide Number Placeholder 3"/>
          <p:cNvSpPr>
            <a:spLocks noGrp="1"/>
          </p:cNvSpPr>
          <p:nvPr>
            <p:ph type="sldNum" sz="quarter" idx="5"/>
          </p:nvPr>
        </p:nvSpPr>
        <p:spPr bwMode="auto"/>
        <p:txBody>
          <a:bodyPr/>
          <a:lstStyle/>
          <a:p>
            <a:pPr>
              <a:defRPr/>
            </a:pPr>
            <a:fld id="{3D4C67B5-F292-4576-8BF8-36D135D4AF60}"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5065020" name="Slide Image Placeholder 1"/>
          <p:cNvSpPr>
            <a:spLocks noGrp="1" noRot="1" noChangeAspect="1"/>
          </p:cNvSpPr>
          <p:nvPr>
            <p:ph type="sldImg"/>
          </p:nvPr>
        </p:nvSpPr>
        <p:spPr bwMode="auto"/>
      </p:sp>
      <p:sp>
        <p:nvSpPr>
          <p:cNvPr id="551498676" name="Notes Placeholder 2"/>
          <p:cNvSpPr>
            <a:spLocks noGrp="1"/>
          </p:cNvSpPr>
          <p:nvPr>
            <p:ph type="body" idx="1"/>
          </p:nvPr>
        </p:nvSpPr>
        <p:spPr bwMode="auto"/>
        <p:txBody>
          <a:bodyPr/>
          <a:lstStyle/>
          <a:p>
            <a:pPr>
              <a:defRPr/>
            </a:pPr>
            <a:endParaRPr lang="en-GB"/>
          </a:p>
        </p:txBody>
      </p:sp>
      <p:sp>
        <p:nvSpPr>
          <p:cNvPr id="420500931" name="Slide Number Placeholder 3"/>
          <p:cNvSpPr>
            <a:spLocks noGrp="1"/>
          </p:cNvSpPr>
          <p:nvPr>
            <p:ph type="sldNum" sz="quarter" idx="5"/>
          </p:nvPr>
        </p:nvSpPr>
        <p:spPr bwMode="auto"/>
        <p:txBody>
          <a:bodyPr/>
          <a:lstStyle/>
          <a:p>
            <a:pPr>
              <a:defRPr/>
            </a:pPr>
            <a:fld id="{3D4C67B5-F292-4576-8BF8-36D135D4AF60}" type="slidenum">
              <a:rPr lang="en-GB"/>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45230893" name="Slide Image Placeholder 1"/>
          <p:cNvSpPr>
            <a:spLocks noGrp="1" noRot="1" noChangeAspect="1"/>
          </p:cNvSpPr>
          <p:nvPr>
            <p:ph type="sldImg"/>
          </p:nvPr>
        </p:nvSpPr>
        <p:spPr bwMode="auto"/>
      </p:sp>
      <p:sp>
        <p:nvSpPr>
          <p:cNvPr id="32763518" name="Notes Placeholder 2"/>
          <p:cNvSpPr>
            <a:spLocks noGrp="1"/>
          </p:cNvSpPr>
          <p:nvPr>
            <p:ph type="body" idx="1"/>
          </p:nvPr>
        </p:nvSpPr>
        <p:spPr bwMode="auto"/>
        <p:txBody>
          <a:bodyPr/>
          <a:lstStyle/>
          <a:p>
            <a:pPr>
              <a:defRPr/>
            </a:pPr>
            <a:r>
              <a:rPr lang="en-GB" dirty="0">
                <a:cs typeface="Calibri"/>
                <a:hlinkClick r:id="rId3"/>
              </a:rPr>
              <a:t>https://www.ukri.org/opportunity/artificial-intelligence-innovation-to-accelerate-health-research/</a:t>
            </a:r>
            <a:r>
              <a:rPr lang="en-GB" dirty="0">
                <a:cs typeface="Calibri"/>
              </a:rPr>
              <a:t> </a:t>
            </a:r>
            <a:endParaRPr lang="en-US" dirty="0"/>
          </a:p>
          <a:p>
            <a:pPr>
              <a:defRPr/>
            </a:pPr>
            <a:endParaRPr lang="en-GB"/>
          </a:p>
          <a:p>
            <a:pPr>
              <a:defRPr/>
            </a:pPr>
            <a:r>
              <a:rPr lang="en-GB" b="0" i="0" dirty="0">
                <a:solidFill>
                  <a:srgbClr val="505050"/>
                </a:solidFill>
                <a:latin typeface="Roboto"/>
                <a:cs typeface="Roboto"/>
              </a:rPr>
              <a:t>Projects aim to transform health using artificial intelligence (AI) to assist and refine diagnostics and procedures.</a:t>
            </a:r>
            <a:r>
              <a:rPr lang="en-GB" dirty="0">
                <a:solidFill>
                  <a:srgbClr val="505050"/>
                </a:solidFill>
                <a:latin typeface="Roboto"/>
                <a:cs typeface="Roboto"/>
              </a:rPr>
              <a:t> - This is from 2023, but kept here for you to observe the process of research grants being awarded.</a:t>
            </a:r>
            <a:endParaRPr lang="en-GB" b="0" i="0" dirty="0">
              <a:solidFill>
                <a:srgbClr val="505050"/>
              </a:solidFill>
              <a:latin typeface="Roboto"/>
              <a:cs typeface="Roboto"/>
            </a:endParaRPr>
          </a:p>
          <a:p>
            <a:pPr>
              <a:defRPr/>
            </a:pPr>
            <a:endParaRPr lang="en-GB" dirty="0">
              <a:solidFill>
                <a:srgbClr val="505050"/>
              </a:solidFill>
              <a:latin typeface="Roboto"/>
              <a:cs typeface="Roboto"/>
            </a:endParaRPr>
          </a:p>
          <a:p>
            <a:pPr>
              <a:defRPr/>
            </a:pPr>
            <a:r>
              <a:rPr lang="en-GB" b="1" u="sng" dirty="0">
                <a:solidFill>
                  <a:srgbClr val="505050"/>
                </a:solidFill>
                <a:latin typeface="Roboto"/>
                <a:cs typeface="Roboto"/>
              </a:rPr>
              <a:t>Article:</a:t>
            </a:r>
          </a:p>
          <a:p>
            <a:pPr algn="l">
              <a:defRPr/>
            </a:pPr>
            <a:r>
              <a:rPr lang="en-GB" b="0" i="0" dirty="0">
                <a:solidFill>
                  <a:srgbClr val="505050"/>
                </a:solidFill>
                <a:latin typeface="Roboto"/>
                <a:cs typeface="Roboto"/>
              </a:rPr>
              <a:t>Today, August 10, the Secretary of State for Science and Technology, Michelle Donelan, announced 22 projects that will explore how to develop and use AI in health.</a:t>
            </a:r>
          </a:p>
          <a:p>
            <a:pPr algn="l">
              <a:defRPr/>
            </a:pPr>
            <a:r>
              <a:rPr lang="en-GB" b="0" i="0" dirty="0">
                <a:solidFill>
                  <a:srgbClr val="505050"/>
                </a:solidFill>
                <a:latin typeface="Roboto"/>
                <a:cs typeface="Roboto"/>
              </a:rPr>
              <a:t>The announcement comes on the same day that the government appointed two leading experts to spearhead preparations for the UK to host the first major international summit on the safe use of AI.</a:t>
            </a:r>
          </a:p>
          <a:p>
            <a:pPr algn="l">
              <a:defRPr/>
            </a:pPr>
            <a:r>
              <a:rPr lang="en-GB" b="0" i="0" dirty="0">
                <a:solidFill>
                  <a:srgbClr val="505050"/>
                </a:solidFill>
                <a:latin typeface="Roboto"/>
                <a:cs typeface="Roboto"/>
              </a:rPr>
              <a:t>Matt Clifford and Jonathan Black will be charged with rallying leading AI nations, companies and experts, ahead of the event in the UK this autumn.</a:t>
            </a:r>
          </a:p>
          <a:p>
            <a:pPr algn="l">
              <a:defRPr/>
            </a:pPr>
            <a:r>
              <a:rPr lang="en-GB" b="0" i="0" dirty="0">
                <a:solidFill>
                  <a:srgbClr val="505050"/>
                </a:solidFill>
                <a:latin typeface="Roboto"/>
                <a:cs typeface="Roboto"/>
              </a:rPr>
              <a:t>Matt is the CEO of Entrepreneur First and Chair of the Advanced Research and Invention Agency. Jonathan is a Heywood Fellow at the Blavatnik School of Government at the University of Oxford and former UK G7 and G20 Sherpa and Deputy National Security Adviser.</a:t>
            </a:r>
          </a:p>
          <a:p>
            <a:pPr algn="l">
              <a:defRPr/>
            </a:pPr>
            <a:r>
              <a:rPr lang="en-GB" b="1" i="0" dirty="0">
                <a:solidFill>
                  <a:srgbClr val="2E2D62"/>
                </a:solidFill>
                <a:latin typeface="Roboto"/>
                <a:cs typeface="Roboto"/>
              </a:rPr>
              <a:t>Funding from the £250m UKRI Technology Missions Fund</a:t>
            </a:r>
          </a:p>
          <a:p>
            <a:pPr algn="l">
              <a:defRPr/>
            </a:pPr>
            <a:r>
              <a:rPr lang="en-GB" b="0" i="0" dirty="0">
                <a:solidFill>
                  <a:srgbClr val="505050"/>
                </a:solidFill>
                <a:latin typeface="Roboto"/>
                <a:cs typeface="Roboto"/>
              </a:rPr>
              <a:t>The projects will involve universities stretching from Edinburgh to Surrey.</a:t>
            </a:r>
          </a:p>
          <a:p>
            <a:pPr algn="l">
              <a:defRPr/>
            </a:pPr>
            <a:r>
              <a:rPr lang="en-GB" b="0" i="0" dirty="0">
                <a:solidFill>
                  <a:srgbClr val="505050"/>
                </a:solidFill>
                <a:latin typeface="Roboto"/>
                <a:cs typeface="Roboto"/>
              </a:rPr>
              <a:t>They will be supported by £13 million from UK Research and Innovation’s (UKRI) Technology Missions Fund, previously announced in the Science and Technology Framework, to support AI innovation to accelerate health research.</a:t>
            </a:r>
          </a:p>
          <a:p>
            <a:pPr algn="l">
              <a:defRPr/>
            </a:pPr>
            <a:r>
              <a:rPr lang="en-GB" b="1" i="0" dirty="0">
                <a:solidFill>
                  <a:srgbClr val="2E2D62"/>
                </a:solidFill>
                <a:latin typeface="Roboto"/>
                <a:cs typeface="Roboto"/>
              </a:rPr>
              <a:t>Unveiling projects during visit to UCL</a:t>
            </a:r>
          </a:p>
          <a:p>
            <a:pPr algn="l">
              <a:defRPr/>
            </a:pPr>
            <a:r>
              <a:rPr lang="en-GB" b="0" i="0" dirty="0">
                <a:solidFill>
                  <a:srgbClr val="505050"/>
                </a:solidFill>
                <a:latin typeface="Roboto"/>
                <a:cs typeface="Roboto"/>
              </a:rPr>
              <a:t>This includes more than £500,000 for University College London’s (UCL) Centre for Interventional and Surgical Sciences.</a:t>
            </a:r>
          </a:p>
          <a:p>
            <a:pPr algn="l">
              <a:defRPr/>
            </a:pPr>
            <a:r>
              <a:rPr lang="en-GB" b="0" i="0" dirty="0">
                <a:solidFill>
                  <a:srgbClr val="505050"/>
                </a:solidFill>
                <a:latin typeface="Roboto"/>
                <a:cs typeface="Roboto"/>
              </a:rPr>
              <a:t>The Secretary of State visited it yesterday to observe the early development of technology that could revolutionise surgery for one of the most common types of brain tumour.</a:t>
            </a:r>
          </a:p>
          <a:p>
            <a:pPr algn="l">
              <a:defRPr/>
            </a:pPr>
            <a:r>
              <a:rPr lang="en-GB" b="0" i="0" dirty="0">
                <a:solidFill>
                  <a:srgbClr val="505050"/>
                </a:solidFill>
                <a:latin typeface="Roboto"/>
                <a:cs typeface="Roboto"/>
              </a:rPr>
              <a:t>The project will develop a real-time AI ‘assisted decision support framework’ to improve surgical outcomes, including avoiding complications following surgery and shortening recovery time for patients.</a:t>
            </a:r>
          </a:p>
          <a:p>
            <a:pPr algn="l">
              <a:defRPr/>
            </a:pPr>
            <a:r>
              <a:rPr lang="en-GB" b="1" i="0" dirty="0">
                <a:solidFill>
                  <a:srgbClr val="2E2D62"/>
                </a:solidFill>
                <a:latin typeface="Roboto"/>
                <a:cs typeface="Roboto"/>
              </a:rPr>
              <a:t>Funded projects</a:t>
            </a:r>
          </a:p>
          <a:p>
            <a:pPr algn="l">
              <a:defRPr/>
            </a:pPr>
            <a:r>
              <a:rPr lang="en-GB" b="0" i="0" dirty="0">
                <a:solidFill>
                  <a:srgbClr val="505050"/>
                </a:solidFill>
                <a:latin typeface="Roboto"/>
                <a:cs typeface="Roboto"/>
              </a:rPr>
              <a:t>Other funded projects include those led by:</a:t>
            </a:r>
          </a:p>
          <a:p>
            <a:pPr algn="l">
              <a:buFont typeface="Arial"/>
              <a:buChar char="•"/>
              <a:defRPr/>
            </a:pPr>
            <a:r>
              <a:rPr lang="en-GB" b="0" i="0" dirty="0">
                <a:solidFill>
                  <a:srgbClr val="505050"/>
                </a:solidFill>
                <a:latin typeface="Roboto"/>
                <a:cs typeface="Roboto"/>
              </a:rPr>
              <a:t>University of Sheffield: £463,000 to carry out an external validation of an approach that could lead to much wider, effective treatment of chronic nerve pain. This affects one in 10 adults over 30 to better detect early signs of inflammatory arthritis that could mean earlier, more effective treatment</a:t>
            </a:r>
          </a:p>
          <a:p>
            <a:pPr algn="l">
              <a:buFont typeface="Arial"/>
              <a:buChar char="•"/>
              <a:defRPr/>
            </a:pPr>
            <a:r>
              <a:rPr lang="en-GB" b="0" i="0" dirty="0">
                <a:solidFill>
                  <a:srgbClr val="505050"/>
                </a:solidFill>
                <a:latin typeface="Roboto"/>
                <a:cs typeface="Roboto"/>
              </a:rPr>
              <a:t>University of Oxford: £640,000 to accelerate research into a foundation AI model for clinical risk prediction that could determine the likelihood of future health problems based on an individual’s existing conditions</a:t>
            </a:r>
          </a:p>
          <a:p>
            <a:pPr algn="l">
              <a:buFont typeface="Arial"/>
              <a:buChar char="•"/>
              <a:defRPr/>
            </a:pPr>
            <a:r>
              <a:rPr lang="en-GB" b="0" i="0" dirty="0">
                <a:solidFill>
                  <a:srgbClr val="505050"/>
                </a:solidFill>
                <a:latin typeface="Roboto"/>
                <a:cs typeface="Roboto"/>
              </a:rPr>
              <a:t>Heriot-Watt University in Edinburgh: £644,000 to develop a system that assists trainee surgeons to practice laparoscopy procedures, commonly known as keyhole surgery, with real-time feedback on their movements</a:t>
            </a:r>
          </a:p>
          <a:p>
            <a:pPr algn="l">
              <a:buFont typeface="Arial"/>
              <a:buChar char="•"/>
              <a:defRPr/>
            </a:pPr>
            <a:r>
              <a:rPr lang="en-GB" b="0" i="0" dirty="0">
                <a:solidFill>
                  <a:srgbClr val="505050"/>
                </a:solidFill>
                <a:latin typeface="Roboto"/>
                <a:cs typeface="Roboto"/>
              </a:rPr>
              <a:t>University of Surrey: £456,000 will see them work closely with radiologists to develop AI that improves the mammogram analysis process. This could allow radiologists to join the clinical force earlier in their careers, boosting the numbers of cancer specialists</a:t>
            </a:r>
          </a:p>
          <a:p>
            <a:pPr algn="l">
              <a:defRPr/>
            </a:pPr>
            <a:r>
              <a:rPr lang="en-GB" b="1" i="0" dirty="0">
                <a:solidFill>
                  <a:srgbClr val="2E2D62"/>
                </a:solidFill>
                <a:latin typeface="Roboto"/>
                <a:cs typeface="Roboto"/>
              </a:rPr>
              <a:t>Home of safe innovation</a:t>
            </a:r>
          </a:p>
          <a:p>
            <a:pPr algn="l">
              <a:defRPr/>
            </a:pPr>
            <a:r>
              <a:rPr lang="en-GB" b="0" i="0" dirty="0">
                <a:solidFill>
                  <a:srgbClr val="505050"/>
                </a:solidFill>
                <a:latin typeface="Roboto"/>
                <a:cs typeface="Roboto"/>
              </a:rPr>
              <a:t>Technology Secretary Donelan said:</a:t>
            </a:r>
          </a:p>
          <a:p>
            <a:pPr algn="l">
              <a:defRPr/>
            </a:pPr>
            <a:r>
              <a:rPr lang="en-GB" b="0" i="0" dirty="0">
                <a:solidFill>
                  <a:srgbClr val="505050"/>
                </a:solidFill>
                <a:latin typeface="Roboto"/>
                <a:cs typeface="Roboto"/>
              </a:rPr>
              <a:t>The UK has a proud history of demonstrating diplomatic leadership on the most important issues of the day and Matt and Jonathan’s experience and expertise means that they are perfectly placed to lay the groundwork ahead of talks this year on safe and responsible AI.</a:t>
            </a:r>
          </a:p>
          <a:p>
            <a:pPr algn="l">
              <a:defRPr/>
            </a:pPr>
            <a:r>
              <a:rPr lang="en-GB" b="0" i="0" dirty="0">
                <a:solidFill>
                  <a:srgbClr val="505050"/>
                </a:solidFill>
                <a:latin typeface="Roboto"/>
                <a:cs typeface="Roboto"/>
              </a:rPr>
              <a:t>We’re already a leading nation when it comes to artificial intelligence – and this summit will help cement our position as the home of safe innovation.</a:t>
            </a:r>
          </a:p>
          <a:p>
            <a:pPr algn="l">
              <a:defRPr/>
            </a:pPr>
            <a:r>
              <a:rPr lang="en-GB" b="0" i="0" dirty="0">
                <a:solidFill>
                  <a:srgbClr val="505050"/>
                </a:solidFill>
                <a:latin typeface="Roboto"/>
                <a:cs typeface="Roboto"/>
              </a:rPr>
              <a:t>By leading on the international stage, we will improve lives at home. AI will revolutionise the way we live, including our healthcare system. That’s why we’re backing the UK’s fantastic innovators to save lives by boosting the frontline of our NHS and tackling the major health challenges of our time.</a:t>
            </a:r>
          </a:p>
          <a:p>
            <a:pPr algn="l">
              <a:defRPr/>
            </a:pPr>
            <a:r>
              <a:rPr lang="en-GB" b="1" i="0" dirty="0">
                <a:solidFill>
                  <a:srgbClr val="2E2D62"/>
                </a:solidFill>
                <a:latin typeface="Roboto"/>
                <a:cs typeface="Roboto"/>
              </a:rPr>
              <a:t>Improving health diagnostics and outcomes</a:t>
            </a:r>
          </a:p>
          <a:p>
            <a:pPr algn="l">
              <a:defRPr/>
            </a:pPr>
            <a:r>
              <a:rPr lang="en-GB" b="0" i="0" dirty="0">
                <a:solidFill>
                  <a:srgbClr val="505050"/>
                </a:solidFill>
                <a:latin typeface="Roboto"/>
                <a:cs typeface="Roboto"/>
              </a:rPr>
              <a:t>Dr Kedar Pandya, Executive Director, Cross-Council Programmes at UKRI, said:</a:t>
            </a:r>
          </a:p>
          <a:p>
            <a:pPr algn="l">
              <a:defRPr/>
            </a:pPr>
            <a:r>
              <a:rPr lang="en-GB" b="0" i="0" dirty="0">
                <a:solidFill>
                  <a:srgbClr val="505050"/>
                </a:solidFill>
                <a:latin typeface="Roboto"/>
                <a:cs typeface="Roboto"/>
              </a:rPr>
              <a:t>The potential for AI to accelerate and improve all aspects of our health is vast.</a:t>
            </a:r>
          </a:p>
          <a:p>
            <a:pPr algn="l">
              <a:defRPr/>
            </a:pPr>
            <a:r>
              <a:rPr lang="en-GB" b="0" i="0" dirty="0">
                <a:solidFill>
                  <a:srgbClr val="505050"/>
                </a:solidFill>
                <a:latin typeface="Roboto"/>
                <a:cs typeface="Roboto"/>
              </a:rPr>
              <a:t>The UK is in a strong position in this field but with a range of challenges across many aspects of society, including the healthcare system, novel solutions are needed. That is why UKRI is investing in these projects in order to advance our research and improve health diagnostics and outcomes.</a:t>
            </a:r>
          </a:p>
          <a:p>
            <a:pPr algn="l">
              <a:defRPr/>
            </a:pPr>
            <a:r>
              <a:rPr lang="en-GB" b="1" i="0" dirty="0">
                <a:solidFill>
                  <a:srgbClr val="2E2D62"/>
                </a:solidFill>
                <a:latin typeface="Roboto"/>
                <a:cs typeface="Roboto"/>
              </a:rPr>
              <a:t>Further information</a:t>
            </a:r>
          </a:p>
          <a:p>
            <a:pPr algn="l">
              <a:defRPr/>
            </a:pPr>
            <a:r>
              <a:rPr lang="en-GB" b="1" i="0" dirty="0">
                <a:solidFill>
                  <a:srgbClr val="2E2D62"/>
                </a:solidFill>
                <a:latin typeface="Roboto"/>
                <a:cs typeface="Roboto"/>
              </a:rPr>
              <a:t>Full list of projects</a:t>
            </a:r>
          </a:p>
          <a:p>
            <a:pPr algn="l">
              <a:defRPr/>
            </a:pPr>
            <a:r>
              <a:rPr lang="en-GB" b="1" i="0" dirty="0">
                <a:solidFill>
                  <a:srgbClr val="2E2D62"/>
                </a:solidFill>
                <a:latin typeface="Roboto"/>
                <a:cs typeface="Roboto"/>
              </a:rPr>
              <a:t>Advancing machine learning to achieve real-world early detection and personalised disease outcome prediction of inflammatory arthritis</a:t>
            </a:r>
          </a:p>
          <a:p>
            <a:pPr algn="l">
              <a:defRPr/>
            </a:pPr>
            <a:r>
              <a:rPr lang="en-GB" b="0" i="0" dirty="0">
                <a:solidFill>
                  <a:srgbClr val="505050"/>
                </a:solidFill>
                <a:latin typeface="Roboto"/>
                <a:cs typeface="Roboto"/>
              </a:rPr>
              <a:t>Professor Weizi Li, University of Reading</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uses AI to improve detection and personalised disease outcome prediction of inflammatory arthritis.</a:t>
            </a:r>
          </a:p>
          <a:p>
            <a:pPr algn="l">
              <a:defRPr/>
            </a:pPr>
            <a:r>
              <a:rPr lang="en-GB" b="1" i="0" dirty="0">
                <a:solidFill>
                  <a:srgbClr val="2E2D62"/>
                </a:solidFill>
                <a:latin typeface="Roboto"/>
                <a:cs typeface="Roboto"/>
              </a:rPr>
              <a:t>INDICATE: AI-enabled data curation, quality and fact-checking for medical documents</a:t>
            </a:r>
          </a:p>
          <a:p>
            <a:pPr algn="l">
              <a:defRPr/>
            </a:pPr>
            <a:r>
              <a:rPr lang="en-GB" b="0" i="0" dirty="0">
                <a:solidFill>
                  <a:srgbClr val="505050"/>
                </a:solidFill>
                <a:latin typeface="Roboto"/>
                <a:cs typeface="Roboto"/>
              </a:rPr>
              <a:t>Dr James Kinross, Imperial College London</a:t>
            </a:r>
          </a:p>
          <a:p>
            <a:pPr algn="l">
              <a:defRPr/>
            </a:pPr>
            <a:r>
              <a:rPr lang="en-GB" b="0" i="0" dirty="0">
                <a:solidFill>
                  <a:srgbClr val="505050"/>
                </a:solidFill>
                <a:latin typeface="Roboto"/>
                <a:cs typeface="Roboto"/>
              </a:rPr>
              <a:t>Grant: £567,000</a:t>
            </a:r>
          </a:p>
          <a:p>
            <a:pPr algn="l">
              <a:defRPr/>
            </a:pPr>
            <a:r>
              <a:rPr lang="en-GB" b="0" i="0" dirty="0">
                <a:solidFill>
                  <a:srgbClr val="505050"/>
                </a:solidFill>
                <a:latin typeface="Roboto"/>
                <a:cs typeface="Roboto"/>
              </a:rPr>
              <a:t>The project uses AI for real time analysis of healthcare infodemics to autonomously create clinical guidance and identify misinformation.</a:t>
            </a:r>
          </a:p>
          <a:p>
            <a:pPr algn="l">
              <a:defRPr/>
            </a:pPr>
            <a:r>
              <a:rPr lang="en-GB" b="1" i="0" dirty="0">
                <a:solidFill>
                  <a:srgbClr val="2E2D62"/>
                </a:solidFill>
                <a:latin typeface="Roboto"/>
                <a:cs typeface="Roboto"/>
              </a:rPr>
              <a:t>Autonomous and intelligent laparoscopy trainer with real-time feedback</a:t>
            </a:r>
          </a:p>
          <a:p>
            <a:pPr algn="l">
              <a:defRPr/>
            </a:pPr>
            <a:r>
              <a:rPr lang="en-GB" b="0" i="0" dirty="0">
                <a:solidFill>
                  <a:srgbClr val="505050"/>
                </a:solidFill>
                <a:latin typeface="Roboto"/>
                <a:cs typeface="Roboto"/>
              </a:rPr>
              <a:t>Dr Mustafa Suphi Erden, Heriot-Watt University</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is developing an AI-based self-training platform for laparoscopic surgery.</a:t>
            </a:r>
          </a:p>
          <a:p>
            <a:pPr algn="l">
              <a:defRPr/>
            </a:pPr>
            <a:r>
              <a:rPr lang="en-GB" b="1" i="0" dirty="0">
                <a:solidFill>
                  <a:srgbClr val="2E2D62"/>
                </a:solidFill>
                <a:latin typeface="Roboto"/>
                <a:cs typeface="Roboto"/>
              </a:rPr>
              <a:t>AI for personalised respiratory health and pollution (AI-Respire)</a:t>
            </a:r>
          </a:p>
          <a:p>
            <a:pPr algn="l">
              <a:defRPr/>
            </a:pPr>
            <a:r>
              <a:rPr lang="en-GB" b="0" i="0" dirty="0">
                <a:solidFill>
                  <a:srgbClr val="505050"/>
                </a:solidFill>
                <a:latin typeface="Roboto"/>
                <a:cs typeface="Roboto"/>
              </a:rPr>
              <a:t>Professor Kian Fan Chung, Imperial College London</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uses AI to develop a predictive tool for the impact of pollution on health.</a:t>
            </a:r>
          </a:p>
          <a:p>
            <a:pPr algn="l">
              <a:defRPr/>
            </a:pPr>
            <a:r>
              <a:rPr lang="en-GB" b="1" i="0" dirty="0">
                <a:solidFill>
                  <a:srgbClr val="2E2D62"/>
                </a:solidFill>
                <a:latin typeface="Roboto"/>
                <a:cs typeface="Roboto"/>
              </a:rPr>
              <a:t>Privacy-preserving artificial intelligence for fibrosis progression prediction for patients with neovascular AMD</a:t>
            </a:r>
          </a:p>
          <a:p>
            <a:pPr algn="l">
              <a:defRPr/>
            </a:pPr>
            <a:r>
              <a:rPr lang="en-GB" b="0" i="0" dirty="0">
                <a:solidFill>
                  <a:srgbClr val="505050"/>
                </a:solidFill>
                <a:latin typeface="Roboto"/>
                <a:cs typeface="Roboto"/>
              </a:rPr>
              <a:t>Professor Daniel Rueckert, Imperial College London</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is developing privacy-preserving AI for the diagnosis and treatment of age-related macular degeneration.</a:t>
            </a:r>
          </a:p>
          <a:p>
            <a:pPr algn="l">
              <a:defRPr/>
            </a:pPr>
            <a:r>
              <a:rPr lang="en-GB" b="1" i="0" dirty="0">
                <a:solidFill>
                  <a:srgbClr val="2E2D62"/>
                </a:solidFill>
                <a:latin typeface="Roboto"/>
                <a:cs typeface="Roboto"/>
              </a:rPr>
              <a:t>Clinical prediction foundation models for individuals with multiple long-term conditions</a:t>
            </a:r>
          </a:p>
          <a:p>
            <a:pPr algn="l">
              <a:defRPr/>
            </a:pPr>
            <a:r>
              <a:rPr lang="en-GB" b="0" i="0" dirty="0">
                <a:solidFill>
                  <a:srgbClr val="505050"/>
                </a:solidFill>
                <a:latin typeface="Roboto"/>
                <a:cs typeface="Roboto"/>
              </a:rPr>
              <a:t>Professor Christopher Yau, University of Oxford</a:t>
            </a:r>
          </a:p>
          <a:p>
            <a:pPr algn="l">
              <a:defRPr/>
            </a:pPr>
            <a:r>
              <a:rPr lang="en-GB" b="0" i="0" dirty="0">
                <a:solidFill>
                  <a:srgbClr val="505050"/>
                </a:solidFill>
                <a:latin typeface="Roboto"/>
                <a:cs typeface="Roboto"/>
              </a:rPr>
              <a:t>Grant: £596,000</a:t>
            </a:r>
          </a:p>
          <a:p>
            <a:pPr algn="l">
              <a:defRPr/>
            </a:pPr>
            <a:r>
              <a:rPr lang="en-GB" b="0" i="0" dirty="0">
                <a:solidFill>
                  <a:srgbClr val="505050"/>
                </a:solidFill>
                <a:latin typeface="Roboto"/>
                <a:cs typeface="Roboto"/>
              </a:rPr>
              <a:t>The project uses foundation AI models to develop clinical risk prediction models for multiple long-term conditions.</a:t>
            </a:r>
          </a:p>
          <a:p>
            <a:pPr algn="l">
              <a:defRPr/>
            </a:pPr>
            <a:r>
              <a:rPr lang="en-GB" b="1" i="0" dirty="0">
                <a:solidFill>
                  <a:srgbClr val="2E2D62"/>
                </a:solidFill>
                <a:latin typeface="Roboto"/>
                <a:cs typeface="Roboto"/>
              </a:rPr>
              <a:t>Artificial intelligence methods applied to genomic data for improved health (AGENDA)</a:t>
            </a:r>
          </a:p>
          <a:p>
            <a:pPr algn="l">
              <a:defRPr/>
            </a:pPr>
            <a:r>
              <a:rPr lang="en-GB" b="0" i="0" dirty="0">
                <a:solidFill>
                  <a:srgbClr val="505050"/>
                </a:solidFill>
                <a:latin typeface="Roboto"/>
                <a:cs typeface="Roboto"/>
              </a:rPr>
              <a:t>Professor Sarah Ennis, University of Southampton</a:t>
            </a:r>
          </a:p>
          <a:p>
            <a:pPr algn="l">
              <a:defRPr/>
            </a:pPr>
            <a:r>
              <a:rPr lang="en-GB" b="0" i="0" dirty="0">
                <a:solidFill>
                  <a:srgbClr val="505050"/>
                </a:solidFill>
                <a:latin typeface="Roboto"/>
                <a:cs typeface="Roboto"/>
              </a:rPr>
              <a:t>Grant: £596,000</a:t>
            </a:r>
          </a:p>
          <a:p>
            <a:pPr algn="l">
              <a:defRPr/>
            </a:pPr>
            <a:r>
              <a:rPr lang="en-GB" b="0" i="0" dirty="0">
                <a:solidFill>
                  <a:srgbClr val="505050"/>
                </a:solidFill>
                <a:latin typeface="Roboto"/>
                <a:cs typeface="Roboto"/>
              </a:rPr>
              <a:t>The project uses AI to determine clinical impact of newly discovered variations in the genome.</a:t>
            </a:r>
          </a:p>
          <a:p>
            <a:pPr algn="l">
              <a:defRPr/>
            </a:pPr>
            <a:r>
              <a:rPr lang="en-GB" b="1" i="0" dirty="0">
                <a:solidFill>
                  <a:srgbClr val="2E2D62"/>
                </a:solidFill>
                <a:latin typeface="Roboto"/>
                <a:cs typeface="Roboto"/>
              </a:rPr>
              <a:t>From 2 million to 20 million: scaling and validating a foundation model for ophthalmology</a:t>
            </a:r>
          </a:p>
          <a:p>
            <a:pPr algn="l">
              <a:defRPr/>
            </a:pPr>
            <a:r>
              <a:rPr lang="en-GB" b="0" i="0" dirty="0">
                <a:solidFill>
                  <a:srgbClr val="505050"/>
                </a:solidFill>
                <a:latin typeface="Roboto"/>
                <a:cs typeface="Roboto"/>
              </a:rPr>
              <a:t>Dr Pearse Keane, UCL</a:t>
            </a:r>
          </a:p>
          <a:p>
            <a:pPr algn="l">
              <a:defRPr/>
            </a:pPr>
            <a:r>
              <a:rPr lang="en-GB" b="0" i="0" dirty="0">
                <a:solidFill>
                  <a:srgbClr val="505050"/>
                </a:solidFill>
                <a:latin typeface="Roboto"/>
                <a:cs typeface="Roboto"/>
              </a:rPr>
              <a:t>Grant: £453,000</a:t>
            </a:r>
          </a:p>
          <a:p>
            <a:pPr algn="l">
              <a:defRPr/>
            </a:pPr>
            <a:r>
              <a:rPr lang="en-GB" b="0" i="0" dirty="0">
                <a:solidFill>
                  <a:srgbClr val="505050"/>
                </a:solidFill>
                <a:latin typeface="Roboto"/>
                <a:cs typeface="Roboto"/>
              </a:rPr>
              <a:t>The project uses foundation AI models for ophthalmic imaging and diagnosing retinal diseases.</a:t>
            </a:r>
          </a:p>
          <a:p>
            <a:pPr algn="l">
              <a:defRPr/>
            </a:pPr>
            <a:r>
              <a:rPr lang="en-GB" b="1" i="0" dirty="0">
                <a:solidFill>
                  <a:srgbClr val="2E2D62"/>
                </a:solidFill>
                <a:latin typeface="Roboto"/>
                <a:cs typeface="Roboto"/>
              </a:rPr>
              <a:t>AI-based diagnosis for improving classification of bone and soft tissue tumours across the UK</a:t>
            </a:r>
          </a:p>
          <a:p>
            <a:pPr algn="l">
              <a:defRPr/>
            </a:pPr>
            <a:r>
              <a:rPr lang="en-GB" b="0" i="0" dirty="0">
                <a:solidFill>
                  <a:srgbClr val="505050"/>
                </a:solidFill>
                <a:latin typeface="Roboto"/>
                <a:cs typeface="Roboto"/>
              </a:rPr>
              <a:t>Dr Charles-Antoine Collins-Fekete, UCL</a:t>
            </a:r>
          </a:p>
          <a:p>
            <a:pPr algn="l">
              <a:defRPr/>
            </a:pPr>
            <a:r>
              <a:rPr lang="en-GB" b="0" i="0" dirty="0">
                <a:solidFill>
                  <a:srgbClr val="505050"/>
                </a:solidFill>
                <a:latin typeface="Roboto"/>
                <a:cs typeface="Roboto"/>
              </a:rPr>
              <a:t>Grant: £593,000</a:t>
            </a:r>
          </a:p>
          <a:p>
            <a:pPr algn="l">
              <a:defRPr/>
            </a:pPr>
            <a:r>
              <a:rPr lang="en-GB" b="0" i="0" dirty="0">
                <a:solidFill>
                  <a:srgbClr val="505050"/>
                </a:solidFill>
                <a:latin typeface="Roboto"/>
                <a:cs typeface="Roboto"/>
              </a:rPr>
              <a:t>The project uses AI to develop novel cancer diagnosis techniques using soft tissue tumours as a use case</a:t>
            </a:r>
          </a:p>
          <a:p>
            <a:pPr algn="l">
              <a:defRPr/>
            </a:pPr>
            <a:r>
              <a:rPr lang="en-GB" b="1" i="0" dirty="0">
                <a:solidFill>
                  <a:srgbClr val="2E2D62"/>
                </a:solidFill>
                <a:latin typeface="Roboto"/>
                <a:cs typeface="Roboto"/>
              </a:rPr>
              <a:t>RELOAD: </a:t>
            </a:r>
            <a:r>
              <a:rPr lang="en-GB" b="1" i="0" dirty="0" err="1">
                <a:solidFill>
                  <a:srgbClr val="2E2D62"/>
                </a:solidFill>
                <a:latin typeface="Roboto"/>
                <a:cs typeface="Roboto"/>
              </a:rPr>
              <a:t>REspiratory</a:t>
            </a:r>
            <a:r>
              <a:rPr lang="en-GB" b="1" i="0" dirty="0">
                <a:solidFill>
                  <a:srgbClr val="2E2D62"/>
                </a:solidFill>
                <a:latin typeface="Roboto"/>
                <a:cs typeface="Roboto"/>
              </a:rPr>
              <a:t> disease progression through </a:t>
            </a:r>
            <a:r>
              <a:rPr lang="en-GB" b="1" i="0" dirty="0" err="1">
                <a:solidFill>
                  <a:srgbClr val="2E2D62"/>
                </a:solidFill>
                <a:latin typeface="Roboto"/>
                <a:cs typeface="Roboto"/>
              </a:rPr>
              <a:t>LOngitudinal</a:t>
            </a:r>
            <a:r>
              <a:rPr lang="en-GB" b="1" i="0" dirty="0">
                <a:solidFill>
                  <a:srgbClr val="2E2D62"/>
                </a:solidFill>
                <a:latin typeface="Roboto"/>
                <a:cs typeface="Roboto"/>
              </a:rPr>
              <a:t> Audio Data machine learning</a:t>
            </a:r>
          </a:p>
          <a:p>
            <a:pPr algn="l">
              <a:defRPr/>
            </a:pPr>
            <a:r>
              <a:rPr lang="en-GB" b="0" i="0" dirty="0">
                <a:solidFill>
                  <a:srgbClr val="505050"/>
                </a:solidFill>
                <a:latin typeface="Roboto"/>
                <a:cs typeface="Roboto"/>
              </a:rPr>
              <a:t>Professor Cecilia Mascolo, University of Cambridge</a:t>
            </a:r>
          </a:p>
          <a:p>
            <a:pPr algn="l">
              <a:defRPr/>
            </a:pPr>
            <a:r>
              <a:rPr lang="en-GB" b="0" i="0" dirty="0">
                <a:solidFill>
                  <a:srgbClr val="505050"/>
                </a:solidFill>
                <a:latin typeface="Roboto"/>
                <a:cs typeface="Roboto"/>
              </a:rPr>
              <a:t>Grant: £590,000</a:t>
            </a:r>
          </a:p>
          <a:p>
            <a:pPr algn="l">
              <a:defRPr/>
            </a:pPr>
            <a:r>
              <a:rPr lang="en-GB" b="0" i="0" dirty="0">
                <a:solidFill>
                  <a:srgbClr val="505050"/>
                </a:solidFill>
                <a:latin typeface="Roboto"/>
                <a:cs typeface="Roboto"/>
              </a:rPr>
              <a:t>The project uses AI to analyse breathing and speech to identify patient at risk of developing severe respiratory tract infections.</a:t>
            </a:r>
          </a:p>
          <a:p>
            <a:pPr algn="l">
              <a:defRPr/>
            </a:pPr>
            <a:r>
              <a:rPr lang="en-GB" b="1" i="0" dirty="0">
                <a:solidFill>
                  <a:srgbClr val="2E2D62"/>
                </a:solidFill>
                <a:latin typeface="Roboto"/>
                <a:cs typeface="Roboto"/>
              </a:rPr>
              <a:t>Optimisation of natural language processing for real-time structured clinical data capture in electronic health records</a:t>
            </a:r>
          </a:p>
          <a:p>
            <a:pPr algn="l">
              <a:defRPr/>
            </a:pPr>
            <a:r>
              <a:rPr lang="en-GB" b="0" i="0" dirty="0">
                <a:solidFill>
                  <a:srgbClr val="505050"/>
                </a:solidFill>
                <a:latin typeface="Roboto"/>
                <a:cs typeface="Roboto"/>
              </a:rPr>
              <a:t>Dr Anoop Shah, UCL</a:t>
            </a:r>
          </a:p>
          <a:p>
            <a:pPr algn="l">
              <a:defRPr/>
            </a:pPr>
            <a:r>
              <a:rPr lang="en-GB" b="0" i="0" dirty="0">
                <a:solidFill>
                  <a:srgbClr val="505050"/>
                </a:solidFill>
                <a:latin typeface="Roboto"/>
                <a:cs typeface="Roboto"/>
              </a:rPr>
              <a:t>Grant: £592,000</a:t>
            </a:r>
          </a:p>
          <a:p>
            <a:pPr algn="l">
              <a:defRPr/>
            </a:pPr>
            <a:r>
              <a:rPr lang="en-GB" b="0" i="0" dirty="0">
                <a:solidFill>
                  <a:srgbClr val="505050"/>
                </a:solidFill>
                <a:latin typeface="Roboto"/>
                <a:cs typeface="Roboto"/>
              </a:rPr>
              <a:t>The project uses AI to improve the recording of structured clinical data at the point of care.</a:t>
            </a:r>
          </a:p>
          <a:p>
            <a:pPr algn="l">
              <a:defRPr/>
            </a:pPr>
            <a:r>
              <a:rPr lang="en-GB" b="1" i="0" dirty="0">
                <a:solidFill>
                  <a:srgbClr val="2E2D62"/>
                </a:solidFill>
                <a:latin typeface="Roboto"/>
                <a:cs typeface="Roboto"/>
              </a:rPr>
              <a:t>AI-enabled targeting of public health interventions through dynamic characterisation of the environment</a:t>
            </a:r>
          </a:p>
          <a:p>
            <a:pPr algn="l">
              <a:defRPr/>
            </a:pPr>
            <a:r>
              <a:rPr lang="en-GB" b="0" i="0" dirty="0">
                <a:solidFill>
                  <a:srgbClr val="505050"/>
                </a:solidFill>
                <a:latin typeface="Roboto"/>
                <a:cs typeface="Roboto"/>
              </a:rPr>
              <a:t>Dr Soren Brage, University of Cambridge</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uses AI to determine how location and environment factors affect behaviours towards diet and physical activity.</a:t>
            </a:r>
          </a:p>
          <a:p>
            <a:pPr algn="l">
              <a:defRPr/>
            </a:pPr>
            <a:r>
              <a:rPr lang="en-GB" b="1" i="0" dirty="0">
                <a:solidFill>
                  <a:srgbClr val="2E2D62"/>
                </a:solidFill>
                <a:latin typeface="Roboto"/>
                <a:cs typeface="Roboto"/>
              </a:rPr>
              <a:t>AID-</a:t>
            </a:r>
            <a:r>
              <a:rPr lang="en-GB" b="1" i="0" dirty="0" err="1">
                <a:solidFill>
                  <a:srgbClr val="2E2D62"/>
                </a:solidFill>
                <a:latin typeface="Roboto"/>
                <a:cs typeface="Roboto"/>
              </a:rPr>
              <a:t>PitSurg</a:t>
            </a:r>
            <a:r>
              <a:rPr lang="en-GB" b="1" i="0" dirty="0">
                <a:solidFill>
                  <a:srgbClr val="2E2D62"/>
                </a:solidFill>
                <a:latin typeface="Roboto"/>
                <a:cs typeface="Roboto"/>
              </a:rPr>
              <a:t>: AI-enabled Decision support in Pituitary Surgery to reduce complications</a:t>
            </a:r>
          </a:p>
          <a:p>
            <a:pPr algn="l">
              <a:defRPr/>
            </a:pPr>
            <a:r>
              <a:rPr lang="en-GB" b="0" i="0" dirty="0">
                <a:solidFill>
                  <a:srgbClr val="505050"/>
                </a:solidFill>
                <a:latin typeface="Roboto"/>
                <a:cs typeface="Roboto"/>
              </a:rPr>
              <a:t>Professor Dr Sophia Bano, UCL</a:t>
            </a:r>
          </a:p>
          <a:p>
            <a:pPr algn="l">
              <a:defRPr/>
            </a:pPr>
            <a:r>
              <a:rPr lang="en-GB" b="0" i="0" dirty="0">
                <a:solidFill>
                  <a:srgbClr val="505050"/>
                </a:solidFill>
                <a:latin typeface="Roboto"/>
                <a:cs typeface="Roboto"/>
              </a:rPr>
              <a:t>Grant: £540,000</a:t>
            </a:r>
          </a:p>
          <a:p>
            <a:pPr algn="l">
              <a:defRPr/>
            </a:pPr>
            <a:r>
              <a:rPr lang="en-GB" b="0" i="0" dirty="0">
                <a:solidFill>
                  <a:srgbClr val="505050"/>
                </a:solidFill>
                <a:latin typeface="Roboto"/>
                <a:cs typeface="Roboto"/>
              </a:rPr>
              <a:t>The project is developing an AI-assisted decision support framework to improve surgical outcomes.</a:t>
            </a:r>
          </a:p>
          <a:p>
            <a:pPr algn="l">
              <a:defRPr/>
            </a:pPr>
            <a:r>
              <a:rPr lang="en-GB" b="1" i="0" dirty="0">
                <a:solidFill>
                  <a:srgbClr val="2E2D62"/>
                </a:solidFill>
                <a:latin typeface="Roboto"/>
                <a:cs typeface="Roboto"/>
              </a:rPr>
              <a:t>Artificial Intelligence for Pollen and Spore Detection, Forecasting and Human Health (AIPS)</a:t>
            </a:r>
          </a:p>
          <a:p>
            <a:pPr algn="l">
              <a:defRPr/>
            </a:pPr>
            <a:r>
              <a:rPr lang="en-GB" b="0" i="0" dirty="0">
                <a:solidFill>
                  <a:srgbClr val="505050"/>
                </a:solidFill>
                <a:latin typeface="Roboto"/>
                <a:cs typeface="Roboto"/>
              </a:rPr>
              <a:t>Professor Francis Pope, University of Birmingham</a:t>
            </a:r>
          </a:p>
          <a:p>
            <a:pPr algn="l">
              <a:defRPr/>
            </a:pPr>
            <a:r>
              <a:rPr lang="en-GB" b="0" i="0" dirty="0">
                <a:solidFill>
                  <a:srgbClr val="505050"/>
                </a:solidFill>
                <a:latin typeface="Roboto"/>
                <a:cs typeface="Roboto"/>
              </a:rPr>
              <a:t>Grant: £513,000</a:t>
            </a:r>
          </a:p>
          <a:p>
            <a:pPr algn="l">
              <a:defRPr/>
            </a:pPr>
            <a:r>
              <a:rPr lang="en-GB" b="0" i="0" dirty="0">
                <a:solidFill>
                  <a:srgbClr val="505050"/>
                </a:solidFill>
                <a:latin typeface="Roboto"/>
                <a:cs typeface="Roboto"/>
              </a:rPr>
              <a:t>The project combines IoT sensors and AI to detect and forecast allergenic and toxic bioaerosols.</a:t>
            </a:r>
          </a:p>
          <a:p>
            <a:pPr algn="l">
              <a:defRPr/>
            </a:pPr>
            <a:r>
              <a:rPr lang="en-GB" b="1" i="0" dirty="0">
                <a:solidFill>
                  <a:srgbClr val="2E2D62"/>
                </a:solidFill>
                <a:latin typeface="Roboto"/>
                <a:cs typeface="Roboto"/>
              </a:rPr>
              <a:t>A novel artificial intelligence powered neuroimaging biomarker for chronic pain</a:t>
            </a:r>
          </a:p>
          <a:p>
            <a:pPr algn="l">
              <a:defRPr/>
            </a:pPr>
            <a:r>
              <a:rPr lang="en-GB" b="0" i="0" dirty="0">
                <a:solidFill>
                  <a:srgbClr val="505050"/>
                </a:solidFill>
                <a:latin typeface="Roboto"/>
                <a:cs typeface="Roboto"/>
              </a:rPr>
              <a:t>Dr Dinesh Selvarajah, The University of Sheffield</a:t>
            </a:r>
          </a:p>
          <a:p>
            <a:pPr algn="l">
              <a:defRPr/>
            </a:pPr>
            <a:r>
              <a:rPr lang="en-GB" b="0" i="0" dirty="0">
                <a:solidFill>
                  <a:srgbClr val="505050"/>
                </a:solidFill>
                <a:latin typeface="Roboto"/>
                <a:cs typeface="Roboto"/>
              </a:rPr>
              <a:t>Grant: £431,000</a:t>
            </a:r>
          </a:p>
          <a:p>
            <a:pPr algn="l">
              <a:defRPr/>
            </a:pPr>
            <a:r>
              <a:rPr lang="en-GB" b="0" i="0" dirty="0">
                <a:solidFill>
                  <a:srgbClr val="505050"/>
                </a:solidFill>
                <a:latin typeface="Roboto"/>
                <a:cs typeface="Roboto"/>
              </a:rPr>
              <a:t>The project uses AI to identify new biomarkers and developing therapeutics for neuropathic pain.</a:t>
            </a:r>
          </a:p>
          <a:p>
            <a:pPr algn="l">
              <a:defRPr/>
            </a:pPr>
            <a:r>
              <a:rPr lang="en-GB" b="1" i="0" dirty="0">
                <a:solidFill>
                  <a:srgbClr val="2E2D62"/>
                </a:solidFill>
                <a:latin typeface="Roboto"/>
                <a:cs typeface="Roboto"/>
              </a:rPr>
              <a:t>Infection-AID: AI assisted genomic profiling to inform the diagnosis, personalised treatment and control of infections</a:t>
            </a:r>
          </a:p>
          <a:p>
            <a:pPr algn="l">
              <a:defRPr/>
            </a:pPr>
            <a:r>
              <a:rPr lang="en-GB" b="0" i="0" dirty="0">
                <a:solidFill>
                  <a:srgbClr val="505050"/>
                </a:solidFill>
                <a:latin typeface="Roboto"/>
                <a:cs typeface="Roboto"/>
              </a:rPr>
              <a:t>Professor Taane Clark, London School of Hygiene and Tropic Medicine</a:t>
            </a:r>
          </a:p>
          <a:p>
            <a:pPr algn="l">
              <a:defRPr/>
            </a:pPr>
            <a:r>
              <a:rPr lang="en-GB" b="0" i="0" dirty="0">
                <a:solidFill>
                  <a:srgbClr val="505050"/>
                </a:solidFill>
                <a:latin typeface="Roboto"/>
                <a:cs typeface="Roboto"/>
              </a:rPr>
              <a:t>Grant: £502,000</a:t>
            </a:r>
          </a:p>
          <a:p>
            <a:pPr algn="l">
              <a:defRPr/>
            </a:pPr>
            <a:r>
              <a:rPr lang="en-GB" b="0" i="0" dirty="0">
                <a:solidFill>
                  <a:srgbClr val="505050"/>
                </a:solidFill>
                <a:latin typeface="Roboto"/>
                <a:cs typeface="Roboto"/>
              </a:rPr>
              <a:t>The project uses AI to reveal drug resistance mutations and transmission patterns in infectious diseases.</a:t>
            </a:r>
          </a:p>
          <a:p>
            <a:pPr algn="l">
              <a:defRPr/>
            </a:pPr>
            <a:r>
              <a:rPr lang="en-GB" b="1" i="0" dirty="0">
                <a:solidFill>
                  <a:srgbClr val="2E2D62"/>
                </a:solidFill>
                <a:latin typeface="Roboto"/>
                <a:cs typeface="Roboto"/>
              </a:rPr>
              <a:t>Leveraging universal fractal geometry to develop new AI for neuroimaging</a:t>
            </a:r>
          </a:p>
          <a:p>
            <a:pPr algn="l">
              <a:defRPr/>
            </a:pPr>
            <a:r>
              <a:rPr lang="en-GB" b="0" i="0" dirty="0">
                <a:solidFill>
                  <a:srgbClr val="505050"/>
                </a:solidFill>
                <a:latin typeface="Roboto"/>
                <a:cs typeface="Roboto"/>
              </a:rPr>
              <a:t>Dr Yujiang Wang, Newcastle University</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develops novel AI-based non-invasive neuroimaging.</a:t>
            </a:r>
          </a:p>
          <a:p>
            <a:pPr algn="l">
              <a:defRPr/>
            </a:pPr>
            <a:r>
              <a:rPr lang="en-GB" b="1" i="0" dirty="0">
                <a:solidFill>
                  <a:srgbClr val="2E2D62"/>
                </a:solidFill>
                <a:latin typeface="Roboto"/>
                <a:cs typeface="Roboto"/>
              </a:rPr>
              <a:t>Self-learning AI-based digital twins for accelerating clinical care in respiratory emergency admissions (SLAIDER)</a:t>
            </a:r>
          </a:p>
          <a:p>
            <a:pPr algn="l">
              <a:defRPr/>
            </a:pPr>
            <a:r>
              <a:rPr lang="en-GB" b="0" i="0" dirty="0">
                <a:solidFill>
                  <a:srgbClr val="505050"/>
                </a:solidFill>
                <a:latin typeface="Roboto"/>
                <a:cs typeface="Roboto"/>
              </a:rPr>
              <a:t>Professor Lu Lui, University of Leicester</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develops a digital twin for enhancing clinical care in respiratory emergency conditions.</a:t>
            </a:r>
          </a:p>
          <a:p>
            <a:pPr algn="l">
              <a:defRPr/>
            </a:pPr>
            <a:r>
              <a:rPr lang="en-GB" b="1" i="0" dirty="0">
                <a:solidFill>
                  <a:srgbClr val="2E2D62"/>
                </a:solidFill>
                <a:latin typeface="Roboto"/>
                <a:cs typeface="Roboto"/>
              </a:rPr>
              <a:t>Efficient AI tools for equitable handling of missing values in population-wide e-health records to advance prevention of chronic diseases</a:t>
            </a:r>
          </a:p>
          <a:p>
            <a:pPr algn="l">
              <a:defRPr/>
            </a:pPr>
            <a:r>
              <a:rPr lang="en-GB" b="0" i="0" dirty="0">
                <a:solidFill>
                  <a:srgbClr val="505050"/>
                </a:solidFill>
                <a:latin typeface="Roboto"/>
                <a:cs typeface="Roboto"/>
              </a:rPr>
              <a:t>Dr Angela Wood, University of Cambridge</a:t>
            </a:r>
          </a:p>
          <a:p>
            <a:pPr algn="l">
              <a:defRPr/>
            </a:pPr>
            <a:r>
              <a:rPr lang="en-GB" b="0" i="0" dirty="0">
                <a:solidFill>
                  <a:srgbClr val="505050"/>
                </a:solidFill>
                <a:latin typeface="Roboto"/>
                <a:cs typeface="Roboto"/>
              </a:rPr>
              <a:t>Grant: £599,000</a:t>
            </a:r>
          </a:p>
          <a:p>
            <a:pPr algn="l">
              <a:defRPr/>
            </a:pPr>
            <a:r>
              <a:rPr lang="en-GB" b="0" i="0" dirty="0">
                <a:solidFill>
                  <a:srgbClr val="505050"/>
                </a:solidFill>
                <a:latin typeface="Roboto"/>
                <a:cs typeface="Roboto"/>
              </a:rPr>
              <a:t>The project uses AI to handle missing data in electronic health records multiple long-term conditions risk prediction.</a:t>
            </a:r>
          </a:p>
          <a:p>
            <a:pPr algn="l">
              <a:defRPr/>
            </a:pPr>
            <a:r>
              <a:rPr lang="en-GB" b="1" i="0" dirty="0">
                <a:solidFill>
                  <a:srgbClr val="2E2D62"/>
                </a:solidFill>
                <a:latin typeface="Roboto"/>
                <a:cs typeface="Roboto"/>
              </a:rPr>
              <a:t>Sample Size guidance for developing and validating reliable and fair AI </a:t>
            </a:r>
            <a:r>
              <a:rPr lang="en-GB" b="1" i="0" dirty="0" err="1">
                <a:solidFill>
                  <a:srgbClr val="2E2D62"/>
                </a:solidFill>
                <a:latin typeface="Roboto"/>
                <a:cs typeface="Roboto"/>
              </a:rPr>
              <a:t>PREDICTion</a:t>
            </a:r>
            <a:r>
              <a:rPr lang="en-GB" b="1" i="0" dirty="0">
                <a:solidFill>
                  <a:srgbClr val="2E2D62"/>
                </a:solidFill>
                <a:latin typeface="Roboto"/>
                <a:cs typeface="Roboto"/>
              </a:rPr>
              <a:t> models in healthcare (SS-PREDICT)</a:t>
            </a:r>
          </a:p>
          <a:p>
            <a:pPr algn="l">
              <a:defRPr/>
            </a:pPr>
            <a:r>
              <a:rPr lang="en-GB" b="0" i="0" dirty="0">
                <a:solidFill>
                  <a:srgbClr val="505050"/>
                </a:solidFill>
                <a:latin typeface="Roboto"/>
                <a:cs typeface="Roboto"/>
              </a:rPr>
              <a:t>Professor Richard Riley, University of Birmingham</a:t>
            </a:r>
          </a:p>
          <a:p>
            <a:pPr algn="l">
              <a:defRPr/>
            </a:pPr>
            <a:r>
              <a:rPr lang="en-GB" b="0" i="0" dirty="0">
                <a:solidFill>
                  <a:srgbClr val="505050"/>
                </a:solidFill>
                <a:latin typeface="Roboto"/>
                <a:cs typeface="Roboto"/>
              </a:rPr>
              <a:t>Grant: £526,000</a:t>
            </a:r>
          </a:p>
          <a:p>
            <a:pPr algn="l">
              <a:defRPr/>
            </a:pPr>
            <a:r>
              <a:rPr lang="en-GB" b="0" i="0" dirty="0">
                <a:solidFill>
                  <a:srgbClr val="505050"/>
                </a:solidFill>
                <a:latin typeface="Roboto"/>
                <a:cs typeface="Roboto"/>
              </a:rPr>
              <a:t>The project develops new guidance and methods to generate reliable and fair AI prediction models for use in healthcare.</a:t>
            </a:r>
          </a:p>
          <a:p>
            <a:pPr algn="l">
              <a:defRPr/>
            </a:pPr>
            <a:r>
              <a:rPr lang="en-GB" b="1" i="0" dirty="0">
                <a:solidFill>
                  <a:srgbClr val="2E2D62"/>
                </a:solidFill>
                <a:latin typeface="Roboto"/>
                <a:cs typeface="Roboto"/>
              </a:rPr>
              <a:t>People-</a:t>
            </a:r>
            <a:r>
              <a:rPr lang="en-GB" b="1" i="0" dirty="0" err="1">
                <a:solidFill>
                  <a:srgbClr val="2E2D62"/>
                </a:solidFill>
                <a:latin typeface="Roboto"/>
                <a:cs typeface="Roboto"/>
              </a:rPr>
              <a:t>centered</a:t>
            </a:r>
            <a:r>
              <a:rPr lang="en-GB" b="1" i="0" dirty="0">
                <a:solidFill>
                  <a:srgbClr val="2E2D62"/>
                </a:solidFill>
                <a:latin typeface="Roboto"/>
                <a:cs typeface="Roboto"/>
              </a:rPr>
              <a:t> mammogram analysis</a:t>
            </a:r>
          </a:p>
          <a:p>
            <a:pPr algn="l">
              <a:defRPr/>
            </a:pPr>
            <a:r>
              <a:rPr lang="en-GB" b="0" i="0" dirty="0">
                <a:solidFill>
                  <a:srgbClr val="505050"/>
                </a:solidFill>
                <a:latin typeface="Roboto"/>
                <a:cs typeface="Roboto"/>
              </a:rPr>
              <a:t>Professor Gustavo Carneiro, University of Surrey</a:t>
            </a:r>
          </a:p>
          <a:p>
            <a:pPr algn="l">
              <a:defRPr/>
            </a:pPr>
            <a:r>
              <a:rPr lang="en-GB" b="0" i="0" dirty="0">
                <a:solidFill>
                  <a:srgbClr val="505050"/>
                </a:solidFill>
                <a:latin typeface="Roboto"/>
                <a:cs typeface="Roboto"/>
              </a:rPr>
              <a:t>Grant: £425,000</a:t>
            </a:r>
          </a:p>
          <a:p>
            <a:pPr algn="l">
              <a:defRPr/>
            </a:pPr>
            <a:r>
              <a:rPr lang="en-GB" b="0" i="0" dirty="0">
                <a:solidFill>
                  <a:srgbClr val="505050"/>
                </a:solidFill>
                <a:latin typeface="Roboto"/>
                <a:cs typeface="Roboto"/>
              </a:rPr>
              <a:t>The project is developing AI models for mammogram analysis with focus on co-creation with radiologists.</a:t>
            </a:r>
          </a:p>
          <a:p>
            <a:pPr algn="l">
              <a:defRPr/>
            </a:pPr>
            <a:r>
              <a:rPr lang="en-GB" b="1" i="0" dirty="0">
                <a:solidFill>
                  <a:srgbClr val="2E2D62"/>
                </a:solidFill>
                <a:latin typeface="Roboto"/>
                <a:cs typeface="Roboto"/>
              </a:rPr>
              <a:t>IDERT: Intelligent Deimmunization for Enzyme Replacement Therapies</a:t>
            </a:r>
          </a:p>
          <a:p>
            <a:pPr algn="l">
              <a:defRPr/>
            </a:pPr>
            <a:r>
              <a:rPr lang="en-GB" b="0" i="0" dirty="0">
                <a:solidFill>
                  <a:srgbClr val="505050"/>
                </a:solidFill>
                <a:latin typeface="Roboto"/>
                <a:cs typeface="Roboto"/>
              </a:rPr>
              <a:t>Dr Giovanni Stracquadanio, The University of Edinburgh</a:t>
            </a:r>
          </a:p>
          <a:p>
            <a:pPr algn="l">
              <a:defRPr/>
            </a:pPr>
            <a:r>
              <a:rPr lang="en-GB" b="0" i="0" dirty="0">
                <a:solidFill>
                  <a:srgbClr val="505050"/>
                </a:solidFill>
                <a:latin typeface="Roboto"/>
                <a:cs typeface="Roboto"/>
              </a:rPr>
              <a:t>Grant: £599,000</a:t>
            </a:r>
          </a:p>
          <a:p>
            <a:pPr algn="l">
              <a:defRPr/>
            </a:pPr>
            <a:r>
              <a:rPr lang="en-GB" b="0" i="0" dirty="0">
                <a:solidFill>
                  <a:srgbClr val="505050"/>
                </a:solidFill>
                <a:latin typeface="Roboto"/>
                <a:cs typeface="Roboto"/>
              </a:rPr>
              <a:t>The project uses AI to design new therapies for rare inherited diseases.</a:t>
            </a:r>
          </a:p>
          <a:p>
            <a:pPr>
              <a:defRPr/>
            </a:pPr>
            <a:endParaRPr lang="en-GB"/>
          </a:p>
        </p:txBody>
      </p:sp>
      <p:sp>
        <p:nvSpPr>
          <p:cNvPr id="1498446127" name="Slide Number Placeholder 3"/>
          <p:cNvSpPr>
            <a:spLocks noGrp="1"/>
          </p:cNvSpPr>
          <p:nvPr>
            <p:ph type="sldNum" sz="quarter" idx="5"/>
          </p:nvPr>
        </p:nvSpPr>
        <p:spPr bwMode="auto"/>
        <p:txBody>
          <a:bodyPr/>
          <a:lstStyle/>
          <a:p>
            <a:pPr>
              <a:defRPr/>
            </a:pPr>
            <a:fld id="{3D4C67B5-F292-4576-8BF8-36D135D4AF60}" type="slidenum">
              <a:rPr lang="en-GB"/>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34836283" name="Slide Image Placeholder 1"/>
          <p:cNvSpPr>
            <a:spLocks noGrp="1" noRot="1" noChangeAspect="1"/>
          </p:cNvSpPr>
          <p:nvPr>
            <p:ph type="sldImg"/>
          </p:nvPr>
        </p:nvSpPr>
        <p:spPr bwMode="auto"/>
      </p:sp>
      <p:sp>
        <p:nvSpPr>
          <p:cNvPr id="2084736256" name="Notes Placeholder 2"/>
          <p:cNvSpPr>
            <a:spLocks noGrp="1"/>
          </p:cNvSpPr>
          <p:nvPr>
            <p:ph type="body" idx="1"/>
          </p:nvPr>
        </p:nvSpPr>
        <p:spPr bwMode="auto"/>
        <p:txBody>
          <a:bodyPr/>
          <a:lstStyle/>
          <a:p>
            <a:pPr>
              <a:defRPr/>
            </a:pPr>
            <a:endParaRPr lang="en-GB"/>
          </a:p>
        </p:txBody>
      </p:sp>
      <p:sp>
        <p:nvSpPr>
          <p:cNvPr id="1487464768" name="Slide Number Placeholder 3"/>
          <p:cNvSpPr>
            <a:spLocks noGrp="1"/>
          </p:cNvSpPr>
          <p:nvPr>
            <p:ph type="sldNum" sz="quarter" idx="5"/>
          </p:nvPr>
        </p:nvSpPr>
        <p:spPr bwMode="auto"/>
        <p:txBody>
          <a:bodyPr/>
          <a:lstStyle/>
          <a:p>
            <a:pPr>
              <a:defRPr/>
            </a:pPr>
            <a:fld id="{3D4C67B5-F292-4576-8BF8-36D135D4AF60}" type="slidenum">
              <a:rPr lang="en-GB"/>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41696777" name="Slide Image Placeholder 1"/>
          <p:cNvSpPr>
            <a:spLocks noGrp="1" noRot="1" noChangeAspect="1"/>
          </p:cNvSpPr>
          <p:nvPr>
            <p:ph type="sldImg"/>
          </p:nvPr>
        </p:nvSpPr>
        <p:spPr bwMode="auto"/>
      </p:sp>
      <p:sp>
        <p:nvSpPr>
          <p:cNvPr id="2053805148" name="Notes Placeholder 2"/>
          <p:cNvSpPr>
            <a:spLocks noGrp="1"/>
          </p:cNvSpPr>
          <p:nvPr>
            <p:ph type="body" idx="1"/>
          </p:nvPr>
        </p:nvSpPr>
        <p:spPr bwMode="auto"/>
        <p:txBody>
          <a:bodyPr/>
          <a:lstStyle/>
          <a:p>
            <a:pPr>
              <a:defRPr/>
            </a:pPr>
            <a:endParaRPr lang="en-GB" dirty="0">
              <a:cs typeface="Calibri"/>
            </a:endParaRPr>
          </a:p>
        </p:txBody>
      </p:sp>
      <p:sp>
        <p:nvSpPr>
          <p:cNvPr id="180406868" name="Slide Number Placeholder 3"/>
          <p:cNvSpPr>
            <a:spLocks noGrp="1"/>
          </p:cNvSpPr>
          <p:nvPr>
            <p:ph type="sldNum" sz="quarter" idx="5"/>
          </p:nvPr>
        </p:nvSpPr>
        <p:spPr bwMode="auto"/>
        <p:txBody>
          <a:bodyPr/>
          <a:lstStyle/>
          <a:p>
            <a:pPr>
              <a:defRPr/>
            </a:pPr>
            <a:fld id="{3D4C67B5-F292-4576-8BF8-36D135D4AF60}" type="slidenum">
              <a:rPr lang="en-GB"/>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39446888" name="Slide Image Placeholder 1"/>
          <p:cNvSpPr>
            <a:spLocks noGrp="1" noRot="1" noChangeAspect="1"/>
          </p:cNvSpPr>
          <p:nvPr>
            <p:ph type="sldImg"/>
          </p:nvPr>
        </p:nvSpPr>
        <p:spPr bwMode="auto"/>
      </p:sp>
      <p:sp>
        <p:nvSpPr>
          <p:cNvPr id="28063175" name="Notes Placeholder 2"/>
          <p:cNvSpPr>
            <a:spLocks noGrp="1"/>
          </p:cNvSpPr>
          <p:nvPr>
            <p:ph type="body" idx="1"/>
          </p:nvPr>
        </p:nvSpPr>
        <p:spPr bwMode="auto"/>
        <p:txBody>
          <a:bodyPr/>
          <a:lstStyle/>
          <a:p>
            <a:pPr>
              <a:defRPr/>
            </a:pPr>
            <a:endParaRPr lang="en-GB"/>
          </a:p>
        </p:txBody>
      </p:sp>
      <p:sp>
        <p:nvSpPr>
          <p:cNvPr id="1489722343" name="Slide Number Placeholder 3"/>
          <p:cNvSpPr>
            <a:spLocks noGrp="1"/>
          </p:cNvSpPr>
          <p:nvPr>
            <p:ph type="sldNum" sz="quarter" idx="5"/>
          </p:nvPr>
        </p:nvSpPr>
        <p:spPr bwMode="auto"/>
        <p:txBody>
          <a:bodyPr/>
          <a:lstStyle/>
          <a:p>
            <a:pPr>
              <a:defRPr/>
            </a:pPr>
            <a:fld id="{3D4C67B5-F292-4576-8BF8-36D135D4AF60}" type="slidenum">
              <a:rPr lang="en-GB"/>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55578012" name="Slide Image Placeholder 1"/>
          <p:cNvSpPr>
            <a:spLocks noGrp="1" noRot="1" noChangeAspect="1"/>
          </p:cNvSpPr>
          <p:nvPr>
            <p:ph type="sldImg"/>
          </p:nvPr>
        </p:nvSpPr>
        <p:spPr bwMode="auto"/>
      </p:sp>
      <p:sp>
        <p:nvSpPr>
          <p:cNvPr id="1187364297"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p>
        </p:txBody>
      </p:sp>
      <p:sp>
        <p:nvSpPr>
          <p:cNvPr id="1333628776" name="Slide Number Placeholder 3"/>
          <p:cNvSpPr>
            <a:spLocks noGrp="1"/>
          </p:cNvSpPr>
          <p:nvPr>
            <p:ph type="sldNum" sz="quarter" idx="5"/>
          </p:nvPr>
        </p:nvSpPr>
        <p:spPr bwMode="auto"/>
        <p:txBody>
          <a:bodyPr/>
          <a:lstStyle/>
          <a:p>
            <a:pPr>
              <a:defRPr/>
            </a:pPr>
            <a:fld id="{3D4C67B5-F292-4576-8BF8-36D135D4AF60}" type="slidenum">
              <a:rPr lang="en-US"/>
              <a:t>30</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86731414" name="Slide Image Placeholder 1"/>
          <p:cNvSpPr>
            <a:spLocks noGrp="1" noRot="1" noChangeAspect="1"/>
          </p:cNvSpPr>
          <p:nvPr>
            <p:ph type="sldImg"/>
          </p:nvPr>
        </p:nvSpPr>
        <p:spPr bwMode="auto"/>
      </p:sp>
      <p:sp>
        <p:nvSpPr>
          <p:cNvPr id="980696622" name="Notes Placeholder 2"/>
          <p:cNvSpPr>
            <a:spLocks noGrp="1"/>
          </p:cNvSpPr>
          <p:nvPr>
            <p:ph type="body" idx="1"/>
          </p:nvPr>
        </p:nvSpPr>
        <p:spPr bwMode="auto"/>
        <p:txBody>
          <a:bodyPr/>
          <a:lstStyle/>
          <a:p>
            <a:pPr>
              <a:defRPr/>
            </a:pPr>
            <a:endParaRPr lang="en-GB"/>
          </a:p>
        </p:txBody>
      </p:sp>
      <p:sp>
        <p:nvSpPr>
          <p:cNvPr id="1607581700" name="Slide Number Placeholder 3"/>
          <p:cNvSpPr>
            <a:spLocks noGrp="1"/>
          </p:cNvSpPr>
          <p:nvPr>
            <p:ph type="sldNum" sz="quarter" idx="5"/>
          </p:nvPr>
        </p:nvSpPr>
        <p:spPr bwMode="auto"/>
        <p:txBody>
          <a:bodyPr/>
          <a:lstStyle/>
          <a:p>
            <a:pPr>
              <a:defRPr/>
            </a:pPr>
            <a:fld id="{3D4C67B5-F292-4576-8BF8-36D135D4AF60}" type="slidenum">
              <a:rPr lang="en-GB"/>
              <a:t>31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974520548"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768412280"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317264122"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9090878"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
        <p:nvSpPr>
          <p:cNvPr id="1756369708"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434671882"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08237044"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155613884"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356844483"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363168383"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
        <p:nvSpPr>
          <p:cNvPr id="1615120830"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72206017"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91360303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1340627752"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04996092"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119546052"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9778423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910104543"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0303629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740128517"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6113258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710191866"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213361482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894087776"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414026596"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597125667"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758610385"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472702769"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68755466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31805071"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011348533"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44930143"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98810496"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2065767511"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2111208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008199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49426835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84767612"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137088881"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41271129"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4349426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507762077"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013491868"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40055224"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809672654"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65486654"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35127141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65305377"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532042606"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145428310"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237153504"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424833437"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131635915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876479626"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547512194"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945207720"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54044509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119421242"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203353409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02854440"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088890653"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723773802"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
        <p:nvSpPr>
          <p:cNvPr id="576030071"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1358978413"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05651501"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859390221"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809814199"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107478152"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pic>
        <p:nvPicPr>
          <p:cNvPr id="1554531298"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349086153"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22405210"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pic>
        <p:nvPicPr>
          <p:cNvPr id="8469536"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501579444"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2081155620"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56320158"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606356487"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67782153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44529212"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31.png"/><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6.svg"/><Relationship Id="rId4" Type="http://schemas.openxmlformats.org/officeDocument/2006/relationships/image" Target="../media/image35.svg"/></Relationships>
</file>

<file path=ppt/slides/_rels/slide1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38.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21.xm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39.png"/><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hyperlink" Target="https://www.ukri.org/news/13-million-for-22-ai-for-health-research-projects/" TargetMode="External"/><Relationship Id="rId7"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15.xml"/><Relationship Id="rId6" Type="http://schemas.openxmlformats.org/officeDocument/2006/relationships/hyperlink" Target="https://www.ukri.org/opportunity/artificial-intelligence-innovation-to-accelerate-health-research/" TargetMode="External"/><Relationship Id="rId5" Type="http://schemas.openxmlformats.org/officeDocument/2006/relationships/image" Target="../media/image49.png"/><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0.xml"/><Relationship Id="rId1" Type="http://schemas.openxmlformats.org/officeDocument/2006/relationships/slideLayout" Target="../slideLayouts/slideLayout17.xml"/><Relationship Id="rId5" Type="http://schemas.openxmlformats.org/officeDocument/2006/relationships/image" Target="../media/image52.jpg"/><Relationship Id="rId4" Type="http://schemas.openxmlformats.org/officeDocument/2006/relationships/hyperlink" Target="https://moodle.uwtsd.ac.uk/course/view.php?id=11455"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81765573" name="Content Placeholder 1"/>
          <p:cNvSpPr>
            <a:spLocks noGrp="1"/>
          </p:cNvSpPr>
          <p:nvPr>
            <p:ph idx="1"/>
          </p:nvPr>
        </p:nvSpPr>
        <p:spPr bwMode="auto">
          <a:xfrm>
            <a:off x="630810" y="1470581"/>
            <a:ext cx="10803903" cy="1090489"/>
          </a:xfrm>
        </p:spPr>
        <p:txBody>
          <a:bodyPr/>
          <a:lstStyle/>
          <a:p>
            <a:pPr marL="0" indent="0" algn="ctr">
              <a:buNone/>
              <a:defRPr/>
            </a:pPr>
            <a:r>
              <a:rPr lang="en-GB" sz="3200">
                <a:solidFill>
                  <a:schemeClr val="bg1"/>
                </a:solidFill>
                <a:ea typeface="Calibri"/>
                <a:cs typeface="Calibri"/>
              </a:rPr>
              <a:t>BMHP6026_BIRM </a:t>
            </a:r>
            <a:endParaRPr lang="en-US">
              <a:ea typeface="Calibri"/>
              <a:cs typeface="Calibri"/>
            </a:endParaRPr>
          </a:p>
          <a:p>
            <a:pPr marL="0" indent="0" algn="ctr">
              <a:buNone/>
              <a:defRPr/>
            </a:pPr>
            <a:endParaRPr lang="en-GB" sz="3200">
              <a:solidFill>
                <a:schemeClr val="bg1"/>
              </a:solidFill>
              <a:ea typeface="Calibri"/>
              <a:cs typeface="Calibri"/>
            </a:endParaRPr>
          </a:p>
          <a:p>
            <a:pPr marL="0" indent="0" algn="ctr">
              <a:buNone/>
              <a:defRPr/>
            </a:pPr>
            <a:r>
              <a:rPr lang="en-GB" sz="4800">
                <a:solidFill>
                  <a:schemeClr val="bg1"/>
                </a:solidFill>
                <a:ea typeface="Calibri"/>
                <a:cs typeface="Calibri"/>
              </a:rPr>
              <a:t>Week 1</a:t>
            </a:r>
          </a:p>
          <a:p>
            <a:pPr marL="0" indent="0" algn="ctr">
              <a:buNone/>
              <a:defRPr/>
            </a:pPr>
            <a:r>
              <a:rPr lang="en-GB" sz="3200" b="1" i="0">
                <a:solidFill>
                  <a:schemeClr val="bg1"/>
                </a:solidFill>
                <a:latin typeface="+mn-lt"/>
                <a:ea typeface="+mn-ea"/>
                <a:cs typeface="+mn-cs"/>
              </a:rPr>
              <a:t>Introduction to the module </a:t>
            </a:r>
          </a:p>
          <a:p>
            <a:pPr marL="0" indent="0" algn="ctr">
              <a:buNone/>
              <a:defRPr/>
            </a:pPr>
            <a:r>
              <a:rPr lang="en-GB" sz="3200" b="1" i="0">
                <a:solidFill>
                  <a:schemeClr val="bg1"/>
                </a:solidFill>
                <a:latin typeface="+mn-lt"/>
                <a:ea typeface="+mn-ea"/>
                <a:cs typeface="+mn-cs"/>
              </a:rPr>
              <a:t>and digital innovation in health and social care</a:t>
            </a:r>
          </a:p>
          <a:p>
            <a:pPr marL="0" indent="0" algn="ctr">
              <a:buNone/>
              <a:defRPr/>
            </a:pPr>
            <a:endParaRPr lang="en-GB" sz="3200">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75988348" name="Title 3"/>
          <p:cNvSpPr>
            <a:spLocks noGrp="1"/>
          </p:cNvSpPr>
          <p:nvPr>
            <p:ph type="title"/>
          </p:nvPr>
        </p:nvSpPr>
        <p:spPr bwMode="auto"/>
        <p:txBody>
          <a:bodyPr/>
          <a:lstStyle/>
          <a:p>
            <a:pPr>
              <a:defRPr/>
            </a:pPr>
            <a:r>
              <a:rPr lang="en-GB"/>
              <a:t>During the session… </a:t>
            </a:r>
          </a:p>
        </p:txBody>
      </p:sp>
      <p:sp>
        <p:nvSpPr>
          <p:cNvPr id="1592892331"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864028170"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Introduction to the module</a:t>
            </a:r>
          </a:p>
        </p:txBody>
      </p:sp>
      <p:sp>
        <p:nvSpPr>
          <p:cNvPr id="1035358198"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of Industry 4.0</a:t>
            </a:r>
          </a:p>
        </p:txBody>
      </p:sp>
      <p:sp>
        <p:nvSpPr>
          <p:cNvPr id="1754294409" name="Freeform: Shape 10"/>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Introduction to digital innovation on health and care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64028170"/>
                                        </p:tgtEl>
                                        <p:attrNameLst>
                                          <p:attrName>style.visibility</p:attrName>
                                        </p:attrNameLst>
                                      </p:cBhvr>
                                      <p:to>
                                        <p:strVal val="visible"/>
                                      </p:to>
                                    </p:set>
                                    <p:animEffect transition="in" filter="fade">
                                      <p:cBhvr>
                                        <p:cTn id="7" dur="500"/>
                                        <p:tgtEl>
                                          <p:spTgt spid="86402817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35358198"/>
                                        </p:tgtEl>
                                        <p:attrNameLst>
                                          <p:attrName>style.visibility</p:attrName>
                                        </p:attrNameLst>
                                      </p:cBhvr>
                                      <p:to>
                                        <p:strVal val="visible"/>
                                      </p:to>
                                    </p:set>
                                    <p:animEffect transition="in" filter="fade">
                                      <p:cBhvr>
                                        <p:cTn id="12" dur="500"/>
                                        <p:tgtEl>
                                          <p:spTgt spid="10353581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54294409"/>
                                        </p:tgtEl>
                                        <p:attrNameLst>
                                          <p:attrName>style.visibility</p:attrName>
                                        </p:attrNameLst>
                                      </p:cBhvr>
                                      <p:to>
                                        <p:strVal val="visible"/>
                                      </p:to>
                                    </p:set>
                                    <p:animEffect transition="in" filter="fade">
                                      <p:cBhvr>
                                        <p:cTn id="17" dur="500"/>
                                        <p:tgtEl>
                                          <p:spTgt spid="1754294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4028170" grpId="0" animBg="1"/>
      <p:bldP spid="1035358198" grpId="0" animBg="1"/>
      <p:bldP spid="1754294409"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71040457" name="Title 1"/>
          <p:cNvSpPr>
            <a:spLocks noGrp="1"/>
          </p:cNvSpPr>
          <p:nvPr>
            <p:ph type="title"/>
          </p:nvPr>
        </p:nvSpPr>
        <p:spPr bwMode="auto"/>
        <p:txBody>
          <a:bodyPr/>
          <a:lstStyle/>
          <a:p>
            <a:pPr>
              <a:defRPr/>
            </a:pPr>
            <a:r>
              <a:rPr lang="en-GB"/>
              <a:t>Welcome to BMHP6026_BIRM</a:t>
            </a:r>
          </a:p>
        </p:txBody>
      </p:sp>
      <p:sp>
        <p:nvSpPr>
          <p:cNvPr id="1708916887" name="Content Placeholder 2"/>
          <p:cNvSpPr>
            <a:spLocks noGrp="1"/>
          </p:cNvSpPr>
          <p:nvPr>
            <p:ph idx="1"/>
          </p:nvPr>
        </p:nvSpPr>
        <p:spPr bwMode="auto">
          <a:xfrm>
            <a:off x="358219" y="1577147"/>
            <a:ext cx="11481847" cy="1494044"/>
          </a:xfrm>
          <a:ln w="57150"/>
        </p:spPr>
        <p:style>
          <a:lnRef idx="2">
            <a:schemeClr val="accent5"/>
          </a:lnRef>
          <a:fillRef idx="1">
            <a:schemeClr val="lt1"/>
          </a:fillRef>
          <a:effectRef idx="0">
            <a:schemeClr val="accent5"/>
          </a:effectRef>
          <a:fontRef idx="minor">
            <a:schemeClr val="dk1"/>
          </a:fontRef>
        </p:style>
        <p:txBody>
          <a:bodyPr>
            <a:normAutofit/>
          </a:bodyPr>
          <a:lstStyle/>
          <a:p>
            <a:pPr marL="0" indent="0">
              <a:buNone/>
              <a:defRPr/>
            </a:pPr>
            <a:r>
              <a:rPr lang="en-GB" sz="2400" b="1"/>
              <a:t>Module Aim</a:t>
            </a:r>
            <a:r>
              <a:rPr lang="en-GB" sz="2400"/>
              <a:t>: </a:t>
            </a:r>
          </a:p>
          <a:p>
            <a:pPr>
              <a:defRPr/>
            </a:pPr>
            <a:r>
              <a:rPr lang="en-GB" sz="2400"/>
              <a:t>To evaluate the impact and implications of the digital transformation of services within health and care for professionals, service users and, providers.</a:t>
            </a:r>
          </a:p>
          <a:p>
            <a:pPr marL="0" indent="0">
              <a:buNone/>
              <a:defRPr/>
            </a:pPr>
            <a:endParaRPr lang="en-GB"/>
          </a:p>
        </p:txBody>
      </p:sp>
      <p:sp>
        <p:nvSpPr>
          <p:cNvPr id="2117241813" name="TextBox 3"/>
          <p:cNvSpPr txBox="1"/>
          <p:nvPr/>
        </p:nvSpPr>
        <p:spPr bwMode="auto">
          <a:xfrm>
            <a:off x="425930" y="3226006"/>
            <a:ext cx="11414135" cy="2308324"/>
          </a:xfrm>
          <a:prstGeom prst="rect">
            <a:avLst/>
          </a:prstGeom>
          <a:noFill/>
          <a:ln w="57150">
            <a:solidFill>
              <a:schemeClr val="accent6"/>
            </a:solidFill>
          </a:ln>
        </p:spPr>
        <p:txBody>
          <a:bodyPr wrap="square" rtlCol="0">
            <a:spAutoFit/>
          </a:bodyPr>
          <a:lstStyle/>
          <a:p>
            <a:pPr marL="0" indent="0">
              <a:buNone/>
              <a:defRPr/>
            </a:pPr>
            <a:r>
              <a:rPr lang="en-GB" sz="2400" b="1"/>
              <a:t>Learning Outcomes</a:t>
            </a:r>
            <a:r>
              <a:rPr lang="en-GB" sz="2400"/>
              <a:t>: </a:t>
            </a:r>
          </a:p>
          <a:p>
            <a:pPr>
              <a:defRPr/>
            </a:pPr>
            <a:r>
              <a:rPr lang="en-GB" sz="2400"/>
              <a:t>Upon successful completion of this module you should be able to: </a:t>
            </a:r>
          </a:p>
          <a:p>
            <a:pPr marL="342900" indent="-342900">
              <a:buFont typeface="Arial"/>
              <a:buChar char="•"/>
              <a:defRPr/>
            </a:pPr>
            <a:r>
              <a:rPr lang="en-GB" sz="2400"/>
              <a:t>Evaluate contemporary digital transformations for professionals and service users within the health and care. </a:t>
            </a:r>
          </a:p>
          <a:p>
            <a:pPr marL="342900" indent="-342900">
              <a:buFont typeface="Arial"/>
              <a:buChar char="•"/>
              <a:defRPr/>
            </a:pPr>
            <a:r>
              <a:rPr lang="en-GB" sz="2400"/>
              <a:t>Investigate innovation digital technologies and devices and the impact upon communities and populations.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08916887">
                                            <p:bg/>
                                          </p:spTgt>
                                        </p:tgtEl>
                                        <p:attrNameLst>
                                          <p:attrName>style.visibility</p:attrName>
                                        </p:attrNameLst>
                                      </p:cBhvr>
                                      <p:to>
                                        <p:strVal val="visible"/>
                                      </p:to>
                                    </p:set>
                                    <p:animEffect transition="in" filter="fade">
                                      <p:cBhvr>
                                        <p:cTn id="7" dur="500"/>
                                        <p:tgtEl>
                                          <p:spTgt spid="170891688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08916887">
                                            <p:txEl>
                                              <p:pRg st="0" end="0"/>
                                            </p:txEl>
                                          </p:spTgt>
                                        </p:tgtEl>
                                        <p:attrNameLst>
                                          <p:attrName>style.visibility</p:attrName>
                                        </p:attrNameLst>
                                      </p:cBhvr>
                                      <p:to>
                                        <p:strVal val="visible"/>
                                      </p:to>
                                    </p:set>
                                    <p:animEffect transition="in" filter="fade">
                                      <p:cBhvr>
                                        <p:cTn id="12" dur="500"/>
                                        <p:tgtEl>
                                          <p:spTgt spid="170891688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08916887">
                                            <p:txEl>
                                              <p:pRg st="1" end="1"/>
                                            </p:txEl>
                                          </p:spTgt>
                                        </p:tgtEl>
                                        <p:attrNameLst>
                                          <p:attrName>style.visibility</p:attrName>
                                        </p:attrNameLst>
                                      </p:cBhvr>
                                      <p:to>
                                        <p:strVal val="visible"/>
                                      </p:to>
                                    </p:set>
                                    <p:animEffect transition="in" filter="fade">
                                      <p:cBhvr>
                                        <p:cTn id="17" dur="500"/>
                                        <p:tgtEl>
                                          <p:spTgt spid="170891688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17241813"/>
                                        </p:tgtEl>
                                        <p:attrNameLst>
                                          <p:attrName>style.visibility</p:attrName>
                                        </p:attrNameLst>
                                      </p:cBhvr>
                                      <p:to>
                                        <p:strVal val="visible"/>
                                      </p:to>
                                    </p:set>
                                    <p:animEffect transition="in" filter="fade">
                                      <p:cBhvr>
                                        <p:cTn id="22" dur="500"/>
                                        <p:tgtEl>
                                          <p:spTgt spid="21172418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08916887" grpId="0" build="p" animBg="1"/>
      <p:bldP spid="2117241813"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aphicFrame>
        <p:nvGraphicFramePr>
          <p:cNvPr id="1250262541" name="Table 6"/>
          <p:cNvGraphicFramePr>
            <a:graphicFrameLocks/>
          </p:cNvGraphicFramePr>
          <p:nvPr>
            <p:extLst>
              <p:ext uri="{D42A27DB-BD31-4B8C-83A1-F6EECF244321}">
                <p14:modId xmlns:p14="http://schemas.microsoft.com/office/powerpoint/2010/main" val="1755801891"/>
              </p:ext>
            </p:extLst>
          </p:nvPr>
        </p:nvGraphicFramePr>
        <p:xfrm>
          <a:off x="232648" y="472219"/>
          <a:ext cx="11481844" cy="4829805"/>
        </p:xfrm>
        <a:graphic>
          <a:graphicData uri="http://schemas.openxmlformats.org/drawingml/2006/table">
            <a:tbl>
              <a:tblPr firstRow="1" bandRow="1">
                <a:tableStyleId>{5C22544A-7EE6-4342-B048-85BDC9FD1C3A}</a:tableStyleId>
              </a:tblPr>
              <a:tblGrid>
                <a:gridCol w="2507633">
                  <a:extLst>
                    <a:ext uri="{9D8B030D-6E8A-4147-A177-3AD203B41FA5}">
                      <a16:colId xmlns:a16="http://schemas.microsoft.com/office/drawing/2014/main" val="20000"/>
                    </a:ext>
                  </a:extLst>
                </a:gridCol>
                <a:gridCol w="8974211">
                  <a:extLst>
                    <a:ext uri="{9D8B030D-6E8A-4147-A177-3AD203B41FA5}">
                      <a16:colId xmlns:a16="http://schemas.microsoft.com/office/drawing/2014/main" val="20001"/>
                    </a:ext>
                  </a:extLst>
                </a:gridCol>
              </a:tblGrid>
              <a:tr h="385893">
                <a:tc gridSpan="2">
                  <a:txBody>
                    <a:bodyPr/>
                    <a:lstStyle/>
                    <a:p>
                      <a:pPr marL="0" marR="0" lvl="0" indent="0" algn="ctr" defTabSz="914400" rtl="0">
                        <a:lnSpc>
                          <a:spcPct val="100000"/>
                        </a:lnSpc>
                        <a:spcBef>
                          <a:spcPts val="0"/>
                        </a:spcBef>
                        <a:spcAft>
                          <a:spcPts val="0"/>
                        </a:spcAft>
                        <a:buClrTx/>
                        <a:buSzTx/>
                        <a:buFontTx/>
                        <a:buNone/>
                        <a:defRPr/>
                      </a:pPr>
                      <a:r>
                        <a:rPr lang="en-GB" sz="2000" dirty="0"/>
                        <a:t>Module Title: Digital Transformation in the Health and Care professionals </a:t>
                      </a:r>
                    </a:p>
                  </a:txBody>
                  <a:tcPr/>
                </a:tc>
                <a:tc hMerge="1">
                  <a:txBody>
                    <a:bodyPr/>
                    <a:lstStyle/>
                    <a:p>
                      <a:endParaRPr/>
                    </a:p>
                  </a:txBody>
                  <a:tcPr/>
                </a:tc>
                <a:extLst>
                  <a:ext uri="{0D108BD9-81ED-4DB2-BD59-A6C34878D82A}">
                    <a16:rowId xmlns:a16="http://schemas.microsoft.com/office/drawing/2014/main" val="10000"/>
                  </a:ext>
                </a:extLst>
              </a:tr>
              <a:tr h="356209">
                <a:tc>
                  <a:txBody>
                    <a:bodyPr/>
                    <a:lstStyle/>
                    <a:p>
                      <a:pPr algn="ctr">
                        <a:defRPr/>
                      </a:pPr>
                      <a:r>
                        <a:rPr lang="en-GB" dirty="0"/>
                        <a:t>Week 1 </a:t>
                      </a:r>
                    </a:p>
                  </a:txBody>
                  <a:tcPr/>
                </a:tc>
                <a:tc>
                  <a:txBody>
                    <a:bodyPr/>
                    <a:lstStyle/>
                    <a:p>
                      <a:pPr>
                        <a:defRPr/>
                      </a:pPr>
                      <a:r>
                        <a:rPr lang="en-GB" sz="1800" b="1" i="0" dirty="0">
                          <a:solidFill>
                            <a:schemeClr val="dk1"/>
                          </a:solidFill>
                          <a:latin typeface="Calibri"/>
                          <a:ea typeface="Arial"/>
                          <a:cs typeface="Arial"/>
                        </a:rPr>
                        <a:t>Introduction to the module and digital innovation in health and social care</a:t>
                      </a:r>
                    </a:p>
                  </a:txBody>
                  <a:tcPr/>
                </a:tc>
                <a:extLst>
                  <a:ext uri="{0D108BD9-81ED-4DB2-BD59-A6C34878D82A}">
                    <a16:rowId xmlns:a16="http://schemas.microsoft.com/office/drawing/2014/main" val="10001"/>
                  </a:ext>
                </a:extLst>
              </a:tr>
              <a:tr h="356209">
                <a:tc>
                  <a:txBody>
                    <a:bodyPr/>
                    <a:lstStyle/>
                    <a:p>
                      <a:pPr algn="ctr">
                        <a:defRPr/>
                      </a:pPr>
                      <a:r>
                        <a:rPr lang="en-GB" dirty="0"/>
                        <a:t>Week 2 </a:t>
                      </a:r>
                    </a:p>
                  </a:txBody>
                  <a:tcPr/>
                </a:tc>
                <a:tc>
                  <a:txBody>
                    <a:bodyPr/>
                    <a:lstStyle/>
                    <a:p>
                      <a:pPr>
                        <a:defRPr/>
                      </a:pPr>
                      <a:r>
                        <a:rPr lang="en-GB" sz="1800" b="1" i="0" dirty="0">
                          <a:solidFill>
                            <a:schemeClr val="dk1"/>
                          </a:solidFill>
                          <a:latin typeface="Calibri"/>
                          <a:ea typeface="Arial"/>
                          <a:cs typeface="Arial"/>
                        </a:rPr>
                        <a:t>The Health and Social Care Digital Strategy</a:t>
                      </a:r>
                    </a:p>
                  </a:txBody>
                  <a:tcPr/>
                </a:tc>
                <a:extLst>
                  <a:ext uri="{0D108BD9-81ED-4DB2-BD59-A6C34878D82A}">
                    <a16:rowId xmlns:a16="http://schemas.microsoft.com/office/drawing/2014/main" val="10002"/>
                  </a:ext>
                </a:extLst>
              </a:tr>
              <a:tr h="356209">
                <a:tc>
                  <a:txBody>
                    <a:bodyPr/>
                    <a:lstStyle/>
                    <a:p>
                      <a:pPr algn="ctr">
                        <a:defRPr/>
                      </a:pPr>
                      <a:r>
                        <a:rPr lang="en-GB" dirty="0"/>
                        <a:t>Week 3</a:t>
                      </a:r>
                    </a:p>
                  </a:txBody>
                  <a:tcPr/>
                </a:tc>
                <a:tc>
                  <a:txBody>
                    <a:bodyPr/>
                    <a:lstStyle/>
                    <a:p>
                      <a:pPr>
                        <a:defRPr/>
                      </a:pPr>
                      <a:r>
                        <a:rPr lang="en-GB" sz="1800" b="1" i="0" dirty="0">
                          <a:solidFill>
                            <a:schemeClr val="dk1"/>
                          </a:solidFill>
                          <a:latin typeface="Calibri"/>
                          <a:ea typeface="Arial"/>
                          <a:cs typeface="Arial"/>
                        </a:rPr>
                        <a:t>Information Governance and ethical use of data</a:t>
                      </a:r>
                    </a:p>
                  </a:txBody>
                  <a:tcPr/>
                </a:tc>
                <a:extLst>
                  <a:ext uri="{0D108BD9-81ED-4DB2-BD59-A6C34878D82A}">
                    <a16:rowId xmlns:a16="http://schemas.microsoft.com/office/drawing/2014/main" val="10003"/>
                  </a:ext>
                </a:extLst>
              </a:tr>
              <a:tr h="623365">
                <a:tc>
                  <a:txBody>
                    <a:bodyPr/>
                    <a:lstStyle/>
                    <a:p>
                      <a:pPr algn="ctr">
                        <a:defRPr/>
                      </a:pPr>
                      <a:r>
                        <a:rPr lang="en-GB" dirty="0"/>
                        <a:t>Week 4 </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dirty="0">
                          <a:solidFill>
                            <a:schemeClr val="dk1"/>
                          </a:solidFill>
                          <a:latin typeface="Calibri"/>
                          <a:ea typeface="Arial"/>
                          <a:cs typeface="Arial"/>
                        </a:rPr>
                        <a:t>The health and wellbeing of the individual - Overview of recent digital developments and innovations </a:t>
                      </a:r>
                    </a:p>
                  </a:txBody>
                  <a:tcPr/>
                </a:tc>
                <a:extLst>
                  <a:ext uri="{0D108BD9-81ED-4DB2-BD59-A6C34878D82A}">
                    <a16:rowId xmlns:a16="http://schemas.microsoft.com/office/drawing/2014/main" val="10004"/>
                  </a:ext>
                </a:extLst>
              </a:tr>
              <a:tr h="356209">
                <a:tc>
                  <a:txBody>
                    <a:bodyPr/>
                    <a:lstStyle/>
                    <a:p>
                      <a:pPr algn="ctr">
                        <a:defRPr/>
                      </a:pPr>
                      <a:r>
                        <a:rPr lang="en-GB" dirty="0"/>
                        <a:t>Week 5</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dirty="0">
                          <a:solidFill>
                            <a:schemeClr val="dk1"/>
                          </a:solidFill>
                          <a:latin typeface="Calibri"/>
                          <a:ea typeface="Arial"/>
                          <a:cs typeface="Arial"/>
                        </a:rPr>
                        <a:t>Public Health/Research - Overview of recent digital developments and innovations</a:t>
                      </a:r>
                    </a:p>
                  </a:txBody>
                  <a:tcPr/>
                </a:tc>
                <a:extLst>
                  <a:ext uri="{0D108BD9-81ED-4DB2-BD59-A6C34878D82A}">
                    <a16:rowId xmlns:a16="http://schemas.microsoft.com/office/drawing/2014/main" val="10005"/>
                  </a:ext>
                </a:extLst>
              </a:tr>
              <a:tr h="356209">
                <a:tc>
                  <a:txBody>
                    <a:bodyPr/>
                    <a:lstStyle/>
                    <a:p>
                      <a:pPr algn="ctr">
                        <a:defRPr/>
                      </a:pPr>
                      <a:r>
                        <a:rPr lang="en-GB" dirty="0"/>
                        <a:t>Week 6</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u="none" strike="noStrike" cap="none" spc="0" dirty="0">
                          <a:solidFill>
                            <a:schemeClr val="dk1"/>
                          </a:solidFill>
                          <a:latin typeface="Calibri"/>
                          <a:ea typeface="Arial"/>
                          <a:cs typeface="Arial"/>
                        </a:rPr>
                        <a:t>Innovations - developing critical analysis using case studies</a:t>
                      </a:r>
                      <a:endParaRPr lang="en-GB" sz="1800" b="1" i="0" dirty="0">
                        <a:solidFill>
                          <a:schemeClr val="dk1"/>
                        </a:solidFill>
                        <a:latin typeface="Calibri"/>
                        <a:ea typeface="Arial"/>
                        <a:cs typeface="Arial"/>
                      </a:endParaRPr>
                    </a:p>
                  </a:txBody>
                  <a:tcPr/>
                </a:tc>
                <a:extLst>
                  <a:ext uri="{0D108BD9-81ED-4DB2-BD59-A6C34878D82A}">
                    <a16:rowId xmlns:a16="http://schemas.microsoft.com/office/drawing/2014/main" val="10006"/>
                  </a:ext>
                </a:extLst>
              </a:tr>
              <a:tr h="356209">
                <a:tc>
                  <a:txBody>
                    <a:bodyPr/>
                    <a:lstStyle/>
                    <a:p>
                      <a:pPr algn="ctr">
                        <a:defRPr/>
                      </a:pPr>
                      <a:r>
                        <a:rPr lang="en-GB" dirty="0"/>
                        <a:t>Week 7</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u="none" strike="noStrike" cap="none" spc="0" dirty="0">
                          <a:solidFill>
                            <a:schemeClr val="dk1"/>
                          </a:solidFill>
                          <a:latin typeface="Calibri"/>
                          <a:ea typeface="Arial"/>
                          <a:cs typeface="Arial"/>
                        </a:rPr>
                        <a:t>Revision and Review - Digital Innovation - Barriers and Benefits</a:t>
                      </a:r>
                      <a:r>
                        <a:rPr lang="en" sz="1800" b="1" i="0" u="none" strike="noStrike" cap="none" spc="0" dirty="0">
                          <a:solidFill>
                            <a:schemeClr val="dk1"/>
                          </a:solidFill>
                          <a:latin typeface="Calibri"/>
                          <a:ea typeface="Arial"/>
                          <a:cs typeface="Arial"/>
                        </a:rPr>
                        <a:t> </a:t>
                      </a:r>
                      <a:r>
                        <a:rPr lang="en-GB" sz="1800" b="1" i="0" u="none" strike="noStrike" cap="none" spc="0" dirty="0">
                          <a:solidFill>
                            <a:schemeClr val="dk1"/>
                          </a:solidFill>
                          <a:latin typeface="Calibri"/>
                          <a:ea typeface="Calibri"/>
                          <a:cs typeface="Calibri"/>
                        </a:rPr>
                        <a:t>- </a:t>
                      </a:r>
                      <a:r>
                        <a:rPr lang="en" sz="1800" b="1" i="0" u="none" strike="noStrike" cap="none" spc="0" dirty="0">
                          <a:solidFill>
                            <a:schemeClr val="dk1"/>
                          </a:solidFill>
                          <a:latin typeface="Calibri"/>
                          <a:ea typeface="Calibri"/>
                          <a:cs typeface="Calibri"/>
                        </a:rPr>
                        <a:t>(</a:t>
                      </a:r>
                      <a:r>
                        <a:rPr lang="en-GB" sz="1800" b="1" i="0" u="none" strike="noStrike" cap="none" spc="0" dirty="0">
                          <a:solidFill>
                            <a:schemeClr val="dk1"/>
                          </a:solidFill>
                          <a:latin typeface="Calibri"/>
                          <a:ea typeface="Calibri"/>
                          <a:cs typeface="Calibri"/>
                        </a:rPr>
                        <a:t>Scheduling Presentations</a:t>
                      </a:r>
                      <a:r>
                        <a:rPr lang="en" sz="1800" b="1" i="0" u="none" strike="noStrike" cap="none" spc="0" dirty="0">
                          <a:solidFill>
                            <a:schemeClr val="dk1"/>
                          </a:solidFill>
                          <a:latin typeface="Calibri"/>
                          <a:ea typeface="Calibri"/>
                          <a:cs typeface="Calibri"/>
                        </a:rPr>
                        <a:t>)</a:t>
                      </a:r>
                      <a:endParaRPr lang="en-GB" sz="1800" b="1" i="0" dirty="0">
                        <a:solidFill>
                          <a:schemeClr val="dk1"/>
                        </a:solidFill>
                        <a:latin typeface="Calibri"/>
                        <a:ea typeface="Arial"/>
                        <a:cs typeface="Arial"/>
                      </a:endParaRPr>
                    </a:p>
                  </a:txBody>
                  <a:tcPr/>
                </a:tc>
                <a:extLst>
                  <a:ext uri="{0D108BD9-81ED-4DB2-BD59-A6C34878D82A}">
                    <a16:rowId xmlns:a16="http://schemas.microsoft.com/office/drawing/2014/main" val="10007"/>
                  </a:ext>
                </a:extLst>
              </a:tr>
              <a:tr h="623365">
                <a:tc>
                  <a:txBody>
                    <a:bodyPr/>
                    <a:lstStyle/>
                    <a:p>
                      <a:pPr algn="ctr">
                        <a:defRPr/>
                      </a:pPr>
                      <a:r>
                        <a:rPr lang="en-GB" dirty="0"/>
                        <a:t>Week 8</a:t>
                      </a:r>
                    </a:p>
                  </a:txBody>
                  <a:tcPr/>
                </a:tc>
                <a:tc>
                  <a:txBody>
                    <a:bodyPr/>
                    <a:lstStyle/>
                    <a:p>
                      <a:pPr>
                        <a:defRPr/>
                      </a:pPr>
                      <a:r>
                        <a:rPr lang="en-GB" sz="1800" b="1" i="0" u="none" strike="noStrike" cap="none" spc="0" dirty="0">
                          <a:solidFill>
                            <a:schemeClr val="dk1"/>
                          </a:solidFill>
                          <a:latin typeface="Calibri"/>
                          <a:ea typeface="Calibri"/>
                          <a:cs typeface="Calibri"/>
                        </a:rPr>
                        <a:t>C2 Presenting and Summarising your Research - </a:t>
                      </a:r>
                      <a:r>
                        <a:rPr lang="en" sz="1800" b="1" i="0" u="none" strike="noStrike" cap="none" spc="0" dirty="0">
                          <a:solidFill>
                            <a:schemeClr val="dk1"/>
                          </a:solidFill>
                          <a:latin typeface="Calibri"/>
                          <a:ea typeface="Calibri"/>
                          <a:cs typeface="Calibri"/>
                        </a:rPr>
                        <a:t>(</a:t>
                      </a:r>
                      <a:r>
                        <a:rPr lang="en-GB" sz="1800" b="1" i="0" u="none" strike="noStrike" cap="none" spc="0" dirty="0">
                          <a:solidFill>
                            <a:schemeClr val="dk1"/>
                          </a:solidFill>
                          <a:latin typeface="Calibri"/>
                          <a:ea typeface="Calibri"/>
                          <a:cs typeface="Calibri"/>
                        </a:rPr>
                        <a:t>Scheduling Presentations</a:t>
                      </a:r>
                      <a:r>
                        <a:rPr lang="en" sz="1800" b="1" i="0" u="none" strike="noStrike" cap="none" spc="0" dirty="0">
                          <a:solidFill>
                            <a:schemeClr val="dk1"/>
                          </a:solidFill>
                          <a:latin typeface="Calibri"/>
                          <a:ea typeface="Calibri"/>
                          <a:cs typeface="Calibri"/>
                        </a:rPr>
                        <a:t>)</a:t>
                      </a:r>
                      <a:endParaRPr lang="en-GB" sz="1800" b="1" i="0" dirty="0">
                        <a:solidFill>
                          <a:schemeClr val="dk1"/>
                        </a:solidFill>
                        <a:latin typeface="Calibri"/>
                        <a:ea typeface="Arial"/>
                        <a:cs typeface="Arial"/>
                      </a:endParaRPr>
                    </a:p>
                  </a:txBody>
                  <a:tcPr/>
                </a:tc>
                <a:extLst>
                  <a:ext uri="{0D108BD9-81ED-4DB2-BD59-A6C34878D82A}">
                    <a16:rowId xmlns:a16="http://schemas.microsoft.com/office/drawing/2014/main" val="10008"/>
                  </a:ext>
                </a:extLst>
              </a:tr>
              <a:tr h="356209">
                <a:tc>
                  <a:txBody>
                    <a:bodyPr/>
                    <a:lstStyle/>
                    <a:p>
                      <a:pPr algn="ctr">
                        <a:defRPr/>
                      </a:pPr>
                      <a:r>
                        <a:rPr lang="en-GB" dirty="0"/>
                        <a:t>Week 9</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dirty="0"/>
                        <a:t>Component 2 - Viva Voce - Individual assessments</a:t>
                      </a:r>
                      <a:endParaRPr lang="en-GB" sz="1800" b="1" i="0" dirty="0">
                        <a:solidFill>
                          <a:schemeClr val="dk1"/>
                        </a:solidFill>
                        <a:latin typeface="Calibri"/>
                        <a:ea typeface="Arial"/>
                        <a:cs typeface="Arial"/>
                      </a:endParaRPr>
                    </a:p>
                  </a:txBody>
                  <a:tcPr/>
                </a:tc>
                <a:extLst>
                  <a:ext uri="{0D108BD9-81ED-4DB2-BD59-A6C34878D82A}">
                    <a16:rowId xmlns:a16="http://schemas.microsoft.com/office/drawing/2014/main" val="10009"/>
                  </a:ext>
                </a:extLst>
              </a:tr>
              <a:tr h="609800">
                <a:tc>
                  <a:txBody>
                    <a:bodyPr/>
                    <a:lstStyle/>
                    <a:p>
                      <a:pPr algn="ctr">
                        <a:defRPr/>
                      </a:pPr>
                      <a:r>
                        <a:rPr lang="en-GB" dirty="0"/>
                        <a:t>Week 10</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dirty="0">
                          <a:solidFill>
                            <a:schemeClr val="dk1"/>
                          </a:solidFill>
                          <a:latin typeface="Calibri"/>
                          <a:ea typeface="Arial"/>
                          <a:cs typeface="Arial"/>
                        </a:rPr>
                        <a:t>Component 2 - Viva Voce - Individual assessments</a:t>
                      </a:r>
                    </a:p>
                  </a:txBody>
                  <a:tcPr/>
                </a:tc>
                <a:extLst>
                  <a:ext uri="{0D108BD9-81ED-4DB2-BD59-A6C34878D82A}">
                    <a16:rowId xmlns:a16="http://schemas.microsoft.com/office/drawing/2014/main" val="10010"/>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0127913" name="Title 1"/>
          <p:cNvSpPr>
            <a:spLocks noGrp="1"/>
          </p:cNvSpPr>
          <p:nvPr>
            <p:ph type="title"/>
          </p:nvPr>
        </p:nvSpPr>
        <p:spPr bwMode="auto"/>
        <p:txBody>
          <a:bodyPr/>
          <a:lstStyle/>
          <a:p>
            <a:pPr>
              <a:defRPr/>
            </a:pPr>
            <a:r>
              <a:rPr lang="en-US">
                <a:cs typeface="Calibri Light"/>
              </a:rPr>
              <a:t>Assessments </a:t>
            </a:r>
            <a:endParaRPr lang="en-US"/>
          </a:p>
        </p:txBody>
      </p:sp>
      <p:graphicFrame>
        <p:nvGraphicFramePr>
          <p:cNvPr id="1619234285" name="Content Placeholder 6"/>
          <p:cNvGraphicFramePr>
            <a:graphicFrameLocks noGrp="1"/>
          </p:cNvGraphicFramePr>
          <p:nvPr>
            <p:ph idx="1"/>
          </p:nvPr>
        </p:nvGraphicFramePr>
        <p:xfrm>
          <a:off x="644745" y="1690687"/>
          <a:ext cx="10625629" cy="2745846"/>
        </p:xfrm>
        <a:graphic>
          <a:graphicData uri="http://schemas.openxmlformats.org/drawingml/2006/table">
            <a:tbl>
              <a:tblPr firstRow="1" bandRow="1">
                <a:tableStyleId>{5C22544A-7EE6-4342-B048-85BDC9FD1C3A}</a:tableStyleId>
              </a:tblPr>
              <a:tblGrid>
                <a:gridCol w="1787711">
                  <a:extLst>
                    <a:ext uri="{9D8B030D-6E8A-4147-A177-3AD203B41FA5}">
                      <a16:colId xmlns:a16="http://schemas.microsoft.com/office/drawing/2014/main" val="20000"/>
                    </a:ext>
                  </a:extLst>
                </a:gridCol>
                <a:gridCol w="4461869">
                  <a:extLst>
                    <a:ext uri="{9D8B030D-6E8A-4147-A177-3AD203B41FA5}">
                      <a16:colId xmlns:a16="http://schemas.microsoft.com/office/drawing/2014/main" val="20001"/>
                    </a:ext>
                  </a:extLst>
                </a:gridCol>
                <a:gridCol w="1495109">
                  <a:extLst>
                    <a:ext uri="{9D8B030D-6E8A-4147-A177-3AD203B41FA5}">
                      <a16:colId xmlns:a16="http://schemas.microsoft.com/office/drawing/2014/main" val="20002"/>
                    </a:ext>
                  </a:extLst>
                </a:gridCol>
                <a:gridCol w="2880940">
                  <a:extLst>
                    <a:ext uri="{9D8B030D-6E8A-4147-A177-3AD203B41FA5}">
                      <a16:colId xmlns:a16="http://schemas.microsoft.com/office/drawing/2014/main" val="20003"/>
                    </a:ext>
                  </a:extLst>
                </a:gridCol>
              </a:tblGrid>
              <a:tr h="915282">
                <a:tc>
                  <a:txBody>
                    <a:bodyPr/>
                    <a:lstStyle/>
                    <a:p>
                      <a:pPr>
                        <a:defRPr/>
                      </a:pPr>
                      <a:r>
                        <a:rPr lang="en-US"/>
                        <a:t>Component </a:t>
                      </a:r>
                    </a:p>
                  </a:txBody>
                  <a:tcPr/>
                </a:tc>
                <a:tc>
                  <a:txBody>
                    <a:bodyPr/>
                    <a:lstStyle/>
                    <a:p>
                      <a:pPr>
                        <a:defRPr/>
                      </a:pPr>
                      <a:r>
                        <a:rPr lang="en-US"/>
                        <a:t>Task Overview </a:t>
                      </a:r>
                    </a:p>
                  </a:txBody>
                  <a:tcPr/>
                </a:tc>
                <a:tc>
                  <a:txBody>
                    <a:bodyPr/>
                    <a:lstStyle/>
                    <a:p>
                      <a:pPr>
                        <a:defRPr/>
                      </a:pPr>
                      <a:r>
                        <a:rPr lang="en-US"/>
                        <a:t>% of module </a:t>
                      </a:r>
                    </a:p>
                  </a:txBody>
                  <a:tcPr/>
                </a:tc>
                <a:tc>
                  <a:txBody>
                    <a:bodyPr/>
                    <a:lstStyle/>
                    <a:p>
                      <a:pPr lvl="0">
                        <a:buNone/>
                        <a:defRPr/>
                      </a:pPr>
                      <a:r>
                        <a:rPr lang="en-US"/>
                        <a:t>Submission Week</a:t>
                      </a:r>
                    </a:p>
                  </a:txBody>
                  <a:tcPr/>
                </a:tc>
                <a:extLst>
                  <a:ext uri="{0D108BD9-81ED-4DB2-BD59-A6C34878D82A}">
                    <a16:rowId xmlns:a16="http://schemas.microsoft.com/office/drawing/2014/main" val="10000"/>
                  </a:ext>
                </a:extLst>
              </a:tr>
              <a:tr h="915282">
                <a:tc>
                  <a:txBody>
                    <a:bodyPr/>
                    <a:lstStyle/>
                    <a:p>
                      <a:pPr>
                        <a:defRPr/>
                      </a:pPr>
                      <a:r>
                        <a:rPr lang="en-US"/>
                        <a:t>Component 1 </a:t>
                      </a:r>
                    </a:p>
                  </a:txBody>
                  <a:tcPr/>
                </a:tc>
                <a:tc>
                  <a:txBody>
                    <a:bodyPr/>
                    <a:lstStyle/>
                    <a:p>
                      <a:pPr>
                        <a:defRPr/>
                      </a:pPr>
                      <a:r>
                        <a:rPr lang="en-US"/>
                        <a:t>Written Report– 2000 words </a:t>
                      </a:r>
                    </a:p>
                  </a:txBody>
                  <a:tcPr/>
                </a:tc>
                <a:tc>
                  <a:txBody>
                    <a:bodyPr/>
                    <a:lstStyle/>
                    <a:p>
                      <a:pPr>
                        <a:defRPr/>
                      </a:pPr>
                      <a:r>
                        <a:rPr lang="en-US"/>
                        <a:t>50</a:t>
                      </a:r>
                    </a:p>
                  </a:txBody>
                  <a:tcPr/>
                </a:tc>
                <a:tc>
                  <a:txBody>
                    <a:bodyPr/>
                    <a:lstStyle/>
                    <a:p>
                      <a:pPr lvl="0">
                        <a:buNone/>
                        <a:defRPr/>
                      </a:pPr>
                      <a:r>
                        <a:rPr lang="en-US"/>
                        <a:t>Week 8</a:t>
                      </a:r>
                    </a:p>
                  </a:txBody>
                  <a:tcPr/>
                </a:tc>
                <a:extLst>
                  <a:ext uri="{0D108BD9-81ED-4DB2-BD59-A6C34878D82A}">
                    <a16:rowId xmlns:a16="http://schemas.microsoft.com/office/drawing/2014/main" val="10001"/>
                  </a:ext>
                </a:extLst>
              </a:tr>
              <a:tr h="915282">
                <a:tc>
                  <a:txBody>
                    <a:bodyPr/>
                    <a:lstStyle/>
                    <a:p>
                      <a:pPr>
                        <a:defRPr/>
                      </a:pPr>
                      <a:r>
                        <a:rPr lang="en-US"/>
                        <a:t>Component 2 </a:t>
                      </a:r>
                    </a:p>
                  </a:txBody>
                  <a:tcPr/>
                </a:tc>
                <a:tc>
                  <a:txBody>
                    <a:bodyPr/>
                    <a:lstStyle/>
                    <a:p>
                      <a:pPr marL="0" marR="0" lvl="0" indent="0" algn="l" defTabSz="914400" rtl="0">
                        <a:lnSpc>
                          <a:spcPct val="100000"/>
                        </a:lnSpc>
                        <a:spcBef>
                          <a:spcPts val="0"/>
                        </a:spcBef>
                        <a:spcAft>
                          <a:spcPts val="0"/>
                        </a:spcAft>
                        <a:buClrTx/>
                        <a:buSzTx/>
                        <a:buFontTx/>
                        <a:buNone/>
                        <a:defRPr/>
                      </a:pPr>
                      <a:r>
                        <a:rPr lang="en-GB"/>
                        <a:t>Viva (Oral Presentation)  </a:t>
                      </a:r>
                    </a:p>
                    <a:p>
                      <a:pPr marL="0" marR="0" lvl="0" indent="0" algn="l" defTabSz="914400" rtl="0">
                        <a:lnSpc>
                          <a:spcPct val="100000"/>
                        </a:lnSpc>
                        <a:spcBef>
                          <a:spcPts val="0"/>
                        </a:spcBef>
                        <a:spcAft>
                          <a:spcPts val="0"/>
                        </a:spcAft>
                        <a:buClrTx/>
                        <a:buSzTx/>
                        <a:buFontTx/>
                        <a:buNone/>
                        <a:defRPr/>
                      </a:pPr>
                      <a:r>
                        <a:rPr lang="en-GB"/>
                        <a:t> 10mins + 5 min questions</a:t>
                      </a:r>
                    </a:p>
                    <a:p>
                      <a:pPr>
                        <a:defRPr/>
                      </a:pPr>
                      <a:endParaRPr lang="en-US"/>
                    </a:p>
                  </a:txBody>
                  <a:tcPr/>
                </a:tc>
                <a:tc>
                  <a:txBody>
                    <a:bodyPr/>
                    <a:lstStyle/>
                    <a:p>
                      <a:pPr>
                        <a:defRPr/>
                      </a:pPr>
                      <a:r>
                        <a:rPr lang="en-US"/>
                        <a:t>50</a:t>
                      </a:r>
                    </a:p>
                  </a:txBody>
                  <a:tcPr/>
                </a:tc>
                <a:tc>
                  <a:txBody>
                    <a:bodyPr/>
                    <a:lstStyle/>
                    <a:p>
                      <a:pPr lvl="0">
                        <a:buNone/>
                        <a:defRPr/>
                      </a:pPr>
                      <a:r>
                        <a:rPr lang="en-US"/>
                        <a:t>Week</a:t>
                      </a:r>
                      <a:r>
                        <a:rPr lang="en-GB"/>
                        <a:t>s 9 &amp;</a:t>
                      </a:r>
                      <a:r>
                        <a:rPr lang="en-US"/>
                        <a:t> 10</a:t>
                      </a:r>
                    </a:p>
                  </a:txBody>
                  <a:tcPr/>
                </a:tc>
                <a:extLst>
                  <a:ext uri="{0D108BD9-81ED-4DB2-BD59-A6C34878D82A}">
                    <a16:rowId xmlns:a16="http://schemas.microsoft.com/office/drawing/2014/main" val="10002"/>
                  </a:ext>
                </a:extLst>
              </a:tr>
            </a:tbl>
          </a:graphicData>
        </a:graphic>
      </p:graphicFrame>
      <p:sp>
        <p:nvSpPr>
          <p:cNvPr id="172592682" name="TextBox 7"/>
          <p:cNvSpPr txBox="1"/>
          <p:nvPr/>
        </p:nvSpPr>
        <p:spPr bwMode="auto">
          <a:xfrm>
            <a:off x="644745" y="4567148"/>
            <a:ext cx="107683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defRPr/>
            </a:pPr>
            <a:r>
              <a:rPr lang="en-US" sz="2400">
                <a:cs typeface="Calibri"/>
              </a:rPr>
              <a:t>There will be time allocated within class to develop each piece of work, you must show your lecturer progress during class sessions. </a:t>
            </a:r>
            <a:endParaRPr lang="en-US" sz="2400">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73710084" name="Title 1"/>
          <p:cNvSpPr>
            <a:spLocks noGrp="1"/>
          </p:cNvSpPr>
          <p:nvPr>
            <p:ph type="title"/>
          </p:nvPr>
        </p:nvSpPr>
        <p:spPr bwMode="auto"/>
        <p:txBody>
          <a:bodyPr/>
          <a:lstStyle/>
          <a:p>
            <a:pPr>
              <a:defRPr/>
            </a:pPr>
            <a:r>
              <a:rPr lang="en-GB"/>
              <a:t>Navigating our Module Moodle Page </a:t>
            </a:r>
          </a:p>
        </p:txBody>
      </p:sp>
      <p:grpSp>
        <p:nvGrpSpPr>
          <p:cNvPr id="299071711" name="Group 12"/>
          <p:cNvGrpSpPr/>
          <p:nvPr/>
        </p:nvGrpSpPr>
        <p:grpSpPr bwMode="auto">
          <a:xfrm>
            <a:off x="575227" y="2940077"/>
            <a:ext cx="11191047" cy="788274"/>
            <a:chOff x="575227" y="2940077"/>
            <a:chExt cx="11191047" cy="788274"/>
          </a:xfrm>
        </p:grpSpPr>
        <p:pic>
          <p:nvPicPr>
            <p:cNvPr id="5" name="Picture 4"/>
            <p:cNvPicPr>
              <a:picLocks noChangeAspect="1"/>
            </p:cNvPicPr>
            <p:nvPr/>
          </p:nvPicPr>
          <p:blipFill rotWithShape="1">
            <a:blip r:embed="rId3"/>
            <a:stretch/>
          </p:blipFill>
          <p:spPr bwMode="auto">
            <a:xfrm>
              <a:off x="575227" y="2943284"/>
              <a:ext cx="1879738" cy="785066"/>
            </a:xfrm>
            <a:prstGeom prst="rect">
              <a:avLst/>
            </a:prstGeom>
          </p:spPr>
        </p:pic>
        <p:sp>
          <p:nvSpPr>
            <p:cNvPr id="6" name="TextBox 5"/>
            <p:cNvSpPr txBox="1"/>
            <p:nvPr/>
          </p:nvSpPr>
          <p:spPr bwMode="auto">
            <a:xfrm>
              <a:off x="4262230" y="2940077"/>
              <a:ext cx="7504043" cy="646331"/>
            </a:xfrm>
            <a:prstGeom prst="rect">
              <a:avLst/>
            </a:prstGeom>
            <a:noFill/>
          </p:spPr>
          <p:txBody>
            <a:bodyPr wrap="square" rtlCol="0">
              <a:spAutoFit/>
            </a:bodyPr>
            <a:lstStyle/>
            <a:p>
              <a:pPr>
                <a:defRPr/>
              </a:pPr>
              <a:r>
                <a:rPr lang="en-GB"/>
                <a:t>The Panopto tile at the top of the page will show you the links to all available lecture recording for this module. </a:t>
              </a:r>
            </a:p>
          </p:txBody>
        </p:sp>
      </p:grpSp>
      <p:grpSp>
        <p:nvGrpSpPr>
          <p:cNvPr id="649677359" name="Group 13"/>
          <p:cNvGrpSpPr/>
          <p:nvPr/>
        </p:nvGrpSpPr>
        <p:grpSpPr bwMode="auto">
          <a:xfrm>
            <a:off x="192326" y="3877502"/>
            <a:ext cx="11573948" cy="893281"/>
            <a:chOff x="192326" y="3877502"/>
            <a:chExt cx="11573948" cy="893281"/>
          </a:xfrm>
        </p:grpSpPr>
        <p:pic>
          <p:nvPicPr>
            <p:cNvPr id="8" name="Picture 7"/>
            <p:cNvPicPr>
              <a:picLocks noChangeAspect="1"/>
            </p:cNvPicPr>
            <p:nvPr/>
          </p:nvPicPr>
          <p:blipFill rotWithShape="1">
            <a:blip r:embed="rId4"/>
            <a:stretch/>
          </p:blipFill>
          <p:spPr bwMode="auto">
            <a:xfrm>
              <a:off x="192326" y="3877502"/>
              <a:ext cx="2823921" cy="893281"/>
            </a:xfrm>
            <a:prstGeom prst="rect">
              <a:avLst/>
            </a:prstGeom>
          </p:spPr>
        </p:pic>
        <p:sp>
          <p:nvSpPr>
            <p:cNvPr id="9" name="TextBox 8"/>
            <p:cNvSpPr txBox="1"/>
            <p:nvPr/>
          </p:nvSpPr>
          <p:spPr bwMode="auto">
            <a:xfrm>
              <a:off x="4262230" y="4059664"/>
              <a:ext cx="7504043" cy="646331"/>
            </a:xfrm>
            <a:prstGeom prst="rect">
              <a:avLst/>
            </a:prstGeom>
            <a:noFill/>
          </p:spPr>
          <p:txBody>
            <a:bodyPr wrap="square" rtlCol="0">
              <a:spAutoFit/>
            </a:bodyPr>
            <a:lstStyle/>
            <a:p>
              <a:pPr>
                <a:defRPr/>
              </a:pPr>
              <a:r>
                <a:rPr lang="en-GB"/>
                <a:t>Each week, you will find the ‘lecture materials’ this will include the slides and resources used in your class sessions. </a:t>
              </a:r>
            </a:p>
          </p:txBody>
        </p:sp>
      </p:grpSp>
      <p:grpSp>
        <p:nvGrpSpPr>
          <p:cNvPr id="1126447559" name="Group 14"/>
          <p:cNvGrpSpPr/>
          <p:nvPr/>
        </p:nvGrpSpPr>
        <p:grpSpPr bwMode="auto">
          <a:xfrm>
            <a:off x="376030" y="5287537"/>
            <a:ext cx="11212993" cy="685800"/>
            <a:chOff x="376030" y="5287537"/>
            <a:chExt cx="11212993" cy="685800"/>
          </a:xfrm>
        </p:grpSpPr>
        <p:pic>
          <p:nvPicPr>
            <p:cNvPr id="11" name="Picture 10"/>
            <p:cNvPicPr>
              <a:picLocks noChangeAspect="1"/>
            </p:cNvPicPr>
            <p:nvPr/>
          </p:nvPicPr>
          <p:blipFill rotWithShape="1">
            <a:blip r:embed="rId5"/>
            <a:stretch/>
          </p:blipFill>
          <p:spPr bwMode="auto">
            <a:xfrm>
              <a:off x="376030" y="5287537"/>
              <a:ext cx="3886200" cy="685800"/>
            </a:xfrm>
            <a:prstGeom prst="rect">
              <a:avLst/>
            </a:prstGeom>
          </p:spPr>
        </p:pic>
        <p:sp>
          <p:nvSpPr>
            <p:cNvPr id="12" name="TextBox 11"/>
            <p:cNvSpPr txBox="1"/>
            <p:nvPr/>
          </p:nvSpPr>
          <p:spPr bwMode="auto">
            <a:xfrm>
              <a:off x="4262230" y="5287537"/>
              <a:ext cx="7326795" cy="646331"/>
            </a:xfrm>
            <a:prstGeom prst="rect">
              <a:avLst/>
            </a:prstGeom>
            <a:noFill/>
          </p:spPr>
          <p:txBody>
            <a:bodyPr wrap="square" rtlCol="0">
              <a:spAutoFit/>
            </a:bodyPr>
            <a:lstStyle/>
            <a:p>
              <a:pPr>
                <a:defRPr/>
              </a:pPr>
              <a:r>
                <a:rPr lang="en-GB"/>
                <a:t>Each week, you will find additional resources for your independent studies, you will need to be proactive with your reading and note taking.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9071711"/>
                                        </p:tgtEl>
                                        <p:attrNameLst>
                                          <p:attrName>style.visibility</p:attrName>
                                        </p:attrNameLst>
                                      </p:cBhvr>
                                      <p:to>
                                        <p:strVal val="visible"/>
                                      </p:to>
                                    </p:set>
                                    <p:animEffect transition="in" filter="fade">
                                      <p:cBhvr>
                                        <p:cTn id="7" dur="500"/>
                                        <p:tgtEl>
                                          <p:spTgt spid="2990717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49677359"/>
                                        </p:tgtEl>
                                        <p:attrNameLst>
                                          <p:attrName>style.visibility</p:attrName>
                                        </p:attrNameLst>
                                      </p:cBhvr>
                                      <p:to>
                                        <p:strVal val="visible"/>
                                      </p:to>
                                    </p:set>
                                    <p:animEffect transition="in" filter="fade">
                                      <p:cBhvr>
                                        <p:cTn id="12" dur="500"/>
                                        <p:tgtEl>
                                          <p:spTgt spid="64967735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26447559"/>
                                        </p:tgtEl>
                                        <p:attrNameLst>
                                          <p:attrName>style.visibility</p:attrName>
                                        </p:attrNameLst>
                                      </p:cBhvr>
                                      <p:to>
                                        <p:strVal val="visible"/>
                                      </p:to>
                                    </p:set>
                                    <p:animEffect transition="in" filter="fade">
                                      <p:cBhvr>
                                        <p:cTn id="17" dur="500"/>
                                        <p:tgtEl>
                                          <p:spTgt spid="11264475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09878365" name="Title 1"/>
          <p:cNvSpPr>
            <a:spLocks noGrp="1"/>
          </p:cNvSpPr>
          <p:nvPr>
            <p:ph type="title"/>
          </p:nvPr>
        </p:nvSpPr>
        <p:spPr bwMode="auto"/>
        <p:txBody>
          <a:bodyPr/>
          <a:lstStyle/>
          <a:p>
            <a:pPr>
              <a:defRPr/>
            </a:pPr>
            <a:r>
              <a:rPr lang="en-GB"/>
              <a:t>Quick Activity</a:t>
            </a:r>
          </a:p>
        </p:txBody>
      </p:sp>
      <p:sp>
        <p:nvSpPr>
          <p:cNvPr id="1883770924" name="TextBox 5"/>
          <p:cNvSpPr txBox="1"/>
          <p:nvPr/>
        </p:nvSpPr>
        <p:spPr bwMode="auto">
          <a:xfrm>
            <a:off x="3608070" y="2693670"/>
            <a:ext cx="5436870" cy="829944"/>
          </a:xfrm>
          <a:prstGeom prst="rect">
            <a:avLst/>
          </a:prstGeom>
          <a:noFill/>
        </p:spPr>
        <p:txBody>
          <a:bodyPr wrap="square" rtlCol="0">
            <a:spAutoFit/>
          </a:bodyPr>
          <a:lstStyle/>
          <a:p>
            <a:pPr>
              <a:defRPr/>
            </a:pPr>
            <a:r>
              <a:rPr lang="en-GB" sz="2400"/>
              <a:t>Complete the choice activity by scannig the QR code.</a:t>
            </a:r>
          </a:p>
        </p:txBody>
      </p:sp>
      <p:sp>
        <p:nvSpPr>
          <p:cNvPr id="1253418889" name="TextBox 6"/>
          <p:cNvSpPr txBox="1"/>
          <p:nvPr/>
        </p:nvSpPr>
        <p:spPr bwMode="auto">
          <a:xfrm>
            <a:off x="3608070" y="4526915"/>
            <a:ext cx="5483860" cy="829944"/>
          </a:xfrm>
          <a:prstGeom prst="rect">
            <a:avLst/>
          </a:prstGeom>
          <a:noFill/>
        </p:spPr>
        <p:txBody>
          <a:bodyPr wrap="square" rtlCol="0">
            <a:spAutoFit/>
          </a:bodyPr>
          <a:lstStyle/>
          <a:p>
            <a:pPr>
              <a:defRPr/>
            </a:pPr>
            <a:r>
              <a:rPr lang="en-GB" sz="2400"/>
              <a:t>How diverse or similar are our areas of interest? </a:t>
            </a:r>
          </a:p>
        </p:txBody>
      </p:sp>
      <p:pic>
        <p:nvPicPr>
          <p:cNvPr id="1027049154" name="Picture 3"/>
          <p:cNvPicPr>
            <a:picLocks noChangeAspect="1"/>
          </p:cNvPicPr>
          <p:nvPr/>
        </p:nvPicPr>
        <p:blipFill rotWithShape="1">
          <a:blip r:embed="rId3"/>
          <a:stretch/>
        </p:blipFill>
        <p:spPr bwMode="auto">
          <a:xfrm>
            <a:off x="9261475" y="1691005"/>
            <a:ext cx="2667000" cy="4648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23198323" name="Title 3"/>
          <p:cNvSpPr>
            <a:spLocks noGrp="1"/>
          </p:cNvSpPr>
          <p:nvPr>
            <p:ph type="title"/>
          </p:nvPr>
        </p:nvSpPr>
        <p:spPr bwMode="auto">
          <a:xfrm>
            <a:off x="2462803" y="1143244"/>
            <a:ext cx="6712282" cy="1325563"/>
          </a:xfrm>
        </p:spPr>
        <p:txBody>
          <a:bodyPr/>
          <a:lstStyle/>
          <a:p>
            <a:pPr>
              <a:defRPr/>
            </a:pPr>
            <a:r>
              <a:rPr lang="en-GB"/>
              <a:t>Introduction to Industry 4.0</a:t>
            </a:r>
          </a:p>
        </p:txBody>
      </p:sp>
      <p:pic>
        <p:nvPicPr>
          <p:cNvPr id="775657104" name="Picture 6"/>
          <p:cNvPicPr>
            <a:picLocks noChangeAspect="1"/>
          </p:cNvPicPr>
          <p:nvPr/>
        </p:nvPicPr>
        <p:blipFill rotWithShape="1">
          <a:blip r:embed="rId3"/>
          <a:stretch/>
        </p:blipFill>
        <p:spPr bwMode="auto">
          <a:xfrm>
            <a:off x="3439948" y="2491009"/>
            <a:ext cx="4757992" cy="248964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85653526" name="Title 1"/>
          <p:cNvSpPr>
            <a:spLocks noGrp="1"/>
          </p:cNvSpPr>
          <p:nvPr>
            <p:ph type="title"/>
          </p:nvPr>
        </p:nvSpPr>
        <p:spPr bwMode="auto">
          <a:xfrm>
            <a:off x="298514" y="1173949"/>
            <a:ext cx="11594969" cy="1325563"/>
          </a:xfrm>
        </p:spPr>
        <p:txBody>
          <a:bodyPr/>
          <a:lstStyle/>
          <a:p>
            <a:pPr>
              <a:defRPr/>
            </a:pPr>
            <a:r>
              <a:rPr lang="en-GB"/>
              <a:t>What is meant by Industrial Revolutions?</a:t>
            </a:r>
          </a:p>
        </p:txBody>
      </p:sp>
      <p:grpSp>
        <p:nvGrpSpPr>
          <p:cNvPr id="102048632" name="Group 16"/>
          <p:cNvGrpSpPr/>
          <p:nvPr/>
        </p:nvGrpSpPr>
        <p:grpSpPr bwMode="auto">
          <a:xfrm>
            <a:off x="695459" y="2653048"/>
            <a:ext cx="5400539" cy="882927"/>
            <a:chOff x="695459" y="2653048"/>
            <a:chExt cx="5400539" cy="882927"/>
          </a:xfrm>
        </p:grpSpPr>
        <p:sp>
          <p:nvSpPr>
            <p:cNvPr id="7" name="Freeform: Shape 6"/>
            <p:cNvSpPr/>
            <p:nvPr/>
          </p:nvSpPr>
          <p:spPr bwMode="auto">
            <a:xfrm>
              <a:off x="695459" y="2653048"/>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000"/>
                <a:t>Industry 1.0</a:t>
              </a:r>
            </a:p>
          </p:txBody>
        </p:sp>
        <p:sp>
          <p:nvSpPr>
            <p:cNvPr id="8" name="Freeform: Shape 7"/>
            <p:cNvSpPr/>
            <p:nvPr/>
          </p:nvSpPr>
          <p:spPr bwMode="auto">
            <a:xfrm>
              <a:off x="3468074" y="2715379"/>
              <a:ext cx="2627925"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400"/>
                <a:t>Mechanisation</a:t>
              </a:r>
              <a:endParaRPr lang="en-GB" sz="900"/>
            </a:p>
          </p:txBody>
        </p:sp>
      </p:grpSp>
      <p:grpSp>
        <p:nvGrpSpPr>
          <p:cNvPr id="432727398" name="Group 17"/>
          <p:cNvGrpSpPr/>
          <p:nvPr/>
        </p:nvGrpSpPr>
        <p:grpSpPr bwMode="auto">
          <a:xfrm>
            <a:off x="982857" y="3535540"/>
            <a:ext cx="6654317" cy="992254"/>
            <a:chOff x="982857" y="3535540"/>
            <a:chExt cx="6654317" cy="992254"/>
          </a:xfrm>
        </p:grpSpPr>
        <p:sp>
          <p:nvSpPr>
            <p:cNvPr id="6" name="Arrow: Bent-Up 5"/>
            <p:cNvSpPr/>
            <p:nvPr/>
          </p:nvSpPr>
          <p:spPr bwMode="auto">
            <a:xfrm rot="5400000">
              <a:off x="1444130" y="3074267"/>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0" name="Freeform: Shape 9"/>
            <p:cNvSpPr/>
            <p:nvPr/>
          </p:nvSpPr>
          <p:spPr bwMode="auto">
            <a:xfrm>
              <a:off x="2745100" y="3644867"/>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000"/>
                <a:t>Industry 2.0</a:t>
              </a:r>
            </a:p>
          </p:txBody>
        </p:sp>
        <p:sp>
          <p:nvSpPr>
            <p:cNvPr id="11" name="Freeform: Shape 10"/>
            <p:cNvSpPr/>
            <p:nvPr/>
          </p:nvSpPr>
          <p:spPr bwMode="auto">
            <a:xfrm>
              <a:off x="5410395" y="3721359"/>
              <a:ext cx="2226779"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400"/>
                <a:t>Electrification</a:t>
              </a:r>
            </a:p>
          </p:txBody>
        </p:sp>
      </p:grpSp>
      <p:grpSp>
        <p:nvGrpSpPr>
          <p:cNvPr id="1071660939" name="Group 18"/>
          <p:cNvGrpSpPr/>
          <p:nvPr/>
        </p:nvGrpSpPr>
        <p:grpSpPr bwMode="auto">
          <a:xfrm>
            <a:off x="3032499" y="4527358"/>
            <a:ext cx="6374388" cy="992254"/>
            <a:chOff x="3032499" y="4527358"/>
            <a:chExt cx="6374388" cy="992254"/>
          </a:xfrm>
        </p:grpSpPr>
        <p:sp>
          <p:nvSpPr>
            <p:cNvPr id="9" name="Arrow: Bent-Up 8"/>
            <p:cNvSpPr/>
            <p:nvPr/>
          </p:nvSpPr>
          <p:spPr bwMode="auto">
            <a:xfrm rot="5400000">
              <a:off x="3493772" y="4066085"/>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3" name="Freeform: Shape 12"/>
            <p:cNvSpPr/>
            <p:nvPr/>
          </p:nvSpPr>
          <p:spPr bwMode="auto">
            <a:xfrm>
              <a:off x="4794743" y="4636685"/>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000"/>
                <a:t>Industry 3.0</a:t>
              </a:r>
            </a:p>
          </p:txBody>
        </p:sp>
        <p:sp>
          <p:nvSpPr>
            <p:cNvPr id="14" name="Freeform: Shape 13"/>
            <p:cNvSpPr/>
            <p:nvPr/>
          </p:nvSpPr>
          <p:spPr bwMode="auto">
            <a:xfrm>
              <a:off x="7357247" y="4720892"/>
              <a:ext cx="2049640"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400"/>
                <a:t>Digitalisation</a:t>
              </a:r>
            </a:p>
          </p:txBody>
        </p:sp>
      </p:grpSp>
      <p:grpSp>
        <p:nvGrpSpPr>
          <p:cNvPr id="71547836" name="Group 19"/>
          <p:cNvGrpSpPr/>
          <p:nvPr/>
        </p:nvGrpSpPr>
        <p:grpSpPr bwMode="auto">
          <a:xfrm>
            <a:off x="5082139" y="5519177"/>
            <a:ext cx="6696359" cy="992254"/>
            <a:chOff x="5082139" y="5519177"/>
            <a:chExt cx="6696359" cy="992254"/>
          </a:xfrm>
        </p:grpSpPr>
        <p:sp>
          <p:nvSpPr>
            <p:cNvPr id="12" name="Arrow: Bent-Up 11"/>
            <p:cNvSpPr/>
            <p:nvPr/>
          </p:nvSpPr>
          <p:spPr bwMode="auto">
            <a:xfrm rot="5400000">
              <a:off x="5543412" y="5057904"/>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5" name="Freeform: Shape 14"/>
            <p:cNvSpPr/>
            <p:nvPr/>
          </p:nvSpPr>
          <p:spPr bwMode="auto">
            <a:xfrm>
              <a:off x="6844383" y="5628504"/>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000"/>
                <a:t>Industry 4.0</a:t>
              </a:r>
            </a:p>
          </p:txBody>
        </p:sp>
        <p:sp>
          <p:nvSpPr>
            <p:cNvPr id="16" name="Freeform: Shape 15"/>
            <p:cNvSpPr/>
            <p:nvPr/>
          </p:nvSpPr>
          <p:spPr bwMode="auto">
            <a:xfrm>
              <a:off x="9439612" y="5720425"/>
              <a:ext cx="2338886"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1" algn="l" defTabSz="533400">
                <a:lnSpc>
                  <a:spcPct val="90000"/>
                </a:lnSpc>
                <a:spcBef>
                  <a:spcPts val="0"/>
                </a:spcBef>
                <a:spcAft>
                  <a:spcPts val="0"/>
                </a:spcAft>
                <a:defRPr/>
              </a:pPr>
              <a:r>
                <a:rPr lang="en-GB" sz="2400"/>
                <a:t>Cyber-Physical Processes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048632"/>
                                        </p:tgtEl>
                                        <p:attrNameLst>
                                          <p:attrName>style.visibility</p:attrName>
                                        </p:attrNameLst>
                                      </p:cBhvr>
                                      <p:to>
                                        <p:strVal val="visible"/>
                                      </p:to>
                                    </p:set>
                                    <p:animEffect transition="in" filter="fade">
                                      <p:cBhvr>
                                        <p:cTn id="7" dur="500"/>
                                        <p:tgtEl>
                                          <p:spTgt spid="10204863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2727398"/>
                                        </p:tgtEl>
                                        <p:attrNameLst>
                                          <p:attrName>style.visibility</p:attrName>
                                        </p:attrNameLst>
                                      </p:cBhvr>
                                      <p:to>
                                        <p:strVal val="visible"/>
                                      </p:to>
                                    </p:set>
                                    <p:animEffect transition="in" filter="fade">
                                      <p:cBhvr>
                                        <p:cTn id="12" dur="500"/>
                                        <p:tgtEl>
                                          <p:spTgt spid="4327273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71660939"/>
                                        </p:tgtEl>
                                        <p:attrNameLst>
                                          <p:attrName>style.visibility</p:attrName>
                                        </p:attrNameLst>
                                      </p:cBhvr>
                                      <p:to>
                                        <p:strVal val="visible"/>
                                      </p:to>
                                    </p:set>
                                    <p:animEffect transition="in" filter="fade">
                                      <p:cBhvr>
                                        <p:cTn id="17" dur="500"/>
                                        <p:tgtEl>
                                          <p:spTgt spid="107166093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547836"/>
                                        </p:tgtEl>
                                        <p:attrNameLst>
                                          <p:attrName>style.visibility</p:attrName>
                                        </p:attrNameLst>
                                      </p:cBhvr>
                                      <p:to>
                                        <p:strVal val="visible"/>
                                      </p:to>
                                    </p:set>
                                    <p:animEffect transition="in" filter="fade">
                                      <p:cBhvr>
                                        <p:cTn id="22" dur="500"/>
                                        <p:tgtEl>
                                          <p:spTgt spid="715478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87756004" name="Content Placeholder 3"/>
          <p:cNvSpPr>
            <a:spLocks noGrp="1"/>
          </p:cNvSpPr>
          <p:nvPr>
            <p:ph idx="1"/>
          </p:nvPr>
        </p:nvSpPr>
        <p:spPr bwMode="auto">
          <a:xfrm>
            <a:off x="630811" y="1470581"/>
            <a:ext cx="4535079" cy="590040"/>
          </a:xfrm>
        </p:spPr>
        <p:txBody>
          <a:bodyPr/>
          <a:lstStyle/>
          <a:p>
            <a:pPr>
              <a:defRPr/>
            </a:pPr>
            <a:r>
              <a:rPr lang="en-GB"/>
              <a:t>Industry 1.0 - </a:t>
            </a:r>
            <a:r>
              <a:rPr lang="en-GB" sz="2800"/>
              <a:t>Mechanisation</a:t>
            </a:r>
            <a:endParaRPr lang="en-GB"/>
          </a:p>
        </p:txBody>
      </p:sp>
      <p:sp>
        <p:nvSpPr>
          <p:cNvPr id="363016124" name="Content Placeholder 4"/>
          <p:cNvSpPr>
            <a:spLocks noGrp="1"/>
          </p:cNvSpPr>
          <p:nvPr>
            <p:ph idx="10"/>
          </p:nvPr>
        </p:nvSpPr>
        <p:spPr bwMode="auto"/>
        <p:txBody>
          <a:bodyPr/>
          <a:lstStyle/>
          <a:p>
            <a:pPr>
              <a:defRPr/>
            </a:pPr>
            <a:r>
              <a:rPr lang="en-GB"/>
              <a:t>Industry 2.0 - </a:t>
            </a:r>
            <a:r>
              <a:rPr lang="en-GB" sz="2800"/>
              <a:t>Electrification</a:t>
            </a:r>
            <a:endParaRPr lang="en-GB"/>
          </a:p>
        </p:txBody>
      </p:sp>
      <p:pic>
        <p:nvPicPr>
          <p:cNvPr id="1510946659" name="Picture 5"/>
          <p:cNvPicPr>
            <a:picLocks noChangeAspect="1"/>
          </p:cNvPicPr>
          <p:nvPr/>
        </p:nvPicPr>
        <p:blipFill rotWithShape="1">
          <a:blip r:embed="rId3"/>
          <a:stretch/>
        </p:blipFill>
        <p:spPr bwMode="auto">
          <a:xfrm>
            <a:off x="266835" y="2378567"/>
            <a:ext cx="2076450" cy="1714500"/>
          </a:xfrm>
          <a:prstGeom prst="rect">
            <a:avLst/>
          </a:prstGeom>
        </p:spPr>
      </p:pic>
      <p:sp>
        <p:nvSpPr>
          <p:cNvPr id="550967738" name="TextBox 6"/>
          <p:cNvSpPr txBox="1"/>
          <p:nvPr/>
        </p:nvSpPr>
        <p:spPr bwMode="auto">
          <a:xfrm>
            <a:off x="2665927" y="2378567"/>
            <a:ext cx="3116687" cy="3170098"/>
          </a:xfrm>
          <a:prstGeom prst="rect">
            <a:avLst/>
          </a:prstGeom>
          <a:solidFill>
            <a:schemeClr val="bg2"/>
          </a:solidFill>
        </p:spPr>
        <p:txBody>
          <a:bodyPr wrap="square" rtlCol="0">
            <a:spAutoFit/>
          </a:bodyPr>
          <a:lstStyle/>
          <a:p>
            <a:pPr marL="285750" indent="-285750">
              <a:buFont typeface="Arial"/>
              <a:buChar char="•"/>
              <a:defRPr/>
            </a:pPr>
            <a:r>
              <a:rPr lang="en-GB" sz="2000"/>
              <a:t>The development of increasingly complex machines. </a:t>
            </a:r>
          </a:p>
          <a:p>
            <a:pPr marL="285750" indent="-285750">
              <a:buFont typeface="Arial"/>
              <a:buChar char="•"/>
              <a:defRPr/>
            </a:pPr>
            <a:r>
              <a:rPr lang="en-GB" sz="2000"/>
              <a:t>Large structures made. </a:t>
            </a:r>
          </a:p>
          <a:p>
            <a:pPr marL="285750" indent="-285750">
              <a:buFont typeface="Arial"/>
              <a:buChar char="•"/>
              <a:defRPr/>
            </a:pPr>
            <a:r>
              <a:rPr lang="en-GB" sz="2000"/>
              <a:t>Factory machines created. </a:t>
            </a:r>
          </a:p>
          <a:p>
            <a:pPr marL="285750" indent="-285750">
              <a:buFont typeface="Arial"/>
              <a:buChar char="•"/>
              <a:defRPr/>
            </a:pPr>
            <a:r>
              <a:rPr lang="en-GB" sz="2000"/>
              <a:t>Rapid socio-economic change. </a:t>
            </a:r>
          </a:p>
          <a:p>
            <a:pPr marL="285750" indent="-285750">
              <a:buFont typeface="Arial"/>
              <a:buChar char="•"/>
              <a:defRPr/>
            </a:pPr>
            <a:r>
              <a:rPr lang="en-GB" sz="2000"/>
              <a:t>Improvements in public health. </a:t>
            </a:r>
          </a:p>
        </p:txBody>
      </p:sp>
      <p:grpSp>
        <p:nvGrpSpPr>
          <p:cNvPr id="1330062286" name="Group 12"/>
          <p:cNvGrpSpPr/>
          <p:nvPr/>
        </p:nvGrpSpPr>
        <p:grpSpPr bwMode="auto">
          <a:xfrm>
            <a:off x="6409388" y="2290476"/>
            <a:ext cx="1681124" cy="1460355"/>
            <a:chOff x="6876111" y="2354941"/>
            <a:chExt cx="1681124" cy="1460355"/>
          </a:xfrm>
        </p:grpSpPr>
        <p:pic>
          <p:nvPicPr>
            <p:cNvPr id="9" name="Graphic 8" descr="Electric Tower with solid fill"/>
            <p:cNvPicPr>
              <a:picLocks noChangeAspect="1"/>
            </p:cNvPicPr>
            <p:nvPr/>
          </p:nvPicPr>
          <p:blipFill rotWithShape="1">
            <a:blip>
              <a:extLst>
                <a:ext uri="{96DAC541-7B7A-43D3-8B79-37D633B846F1}">
                  <asvg:svgBlip xmlns:asvg="http://schemas.microsoft.com/office/drawing/2016/SVG/main" r:embed="rId4"/>
                </a:ext>
              </a:extLst>
            </a:blip>
            <a:stretch/>
          </p:blipFill>
          <p:spPr bwMode="auto">
            <a:xfrm>
              <a:off x="6876111" y="2364600"/>
              <a:ext cx="914400" cy="914400"/>
            </a:xfrm>
            <a:prstGeom prst="rect">
              <a:avLst/>
            </a:prstGeom>
          </p:spPr>
        </p:pic>
        <p:pic>
          <p:nvPicPr>
            <p:cNvPr id="11" name="Graphic 10" descr="Lightbulb with solid fill"/>
            <p:cNvPicPr>
              <a:picLocks noChangeAspect="1"/>
            </p:cNvPicPr>
            <p:nvPr/>
          </p:nvPicPr>
          <p:blipFill rotWithShape="1">
            <a:blip>
              <a:extLst>
                <a:ext uri="{96DAC541-7B7A-43D3-8B79-37D633B846F1}">
                  <asvg:svgBlip xmlns:asvg="http://schemas.microsoft.com/office/drawing/2016/SVG/main" r:embed="rId5"/>
                </a:ext>
              </a:extLst>
            </a:blip>
            <a:stretch/>
          </p:blipFill>
          <p:spPr bwMode="auto">
            <a:xfrm>
              <a:off x="7642835" y="2354941"/>
              <a:ext cx="914400" cy="914400"/>
            </a:xfrm>
            <a:prstGeom prst="rect">
              <a:avLst/>
            </a:prstGeom>
          </p:spPr>
        </p:pic>
        <p:sp>
          <p:nvSpPr>
            <p:cNvPr id="12" name="TextBox 11"/>
            <p:cNvSpPr txBox="1"/>
            <p:nvPr/>
          </p:nvSpPr>
          <p:spPr bwMode="auto">
            <a:xfrm>
              <a:off x="7027229" y="3415186"/>
              <a:ext cx="1530006" cy="400110"/>
            </a:xfrm>
            <a:prstGeom prst="rect">
              <a:avLst/>
            </a:prstGeom>
            <a:solidFill>
              <a:schemeClr val="accent2"/>
            </a:solidFill>
          </p:spPr>
          <p:txBody>
            <a:bodyPr wrap="square" rtlCol="0">
              <a:spAutoFit/>
            </a:bodyPr>
            <a:lstStyle/>
            <a:p>
              <a:pPr>
                <a:defRPr/>
              </a:pPr>
              <a:r>
                <a:rPr lang="en-GB" sz="2000" b="1">
                  <a:solidFill>
                    <a:schemeClr val="bg1"/>
                  </a:solidFill>
                </a:rPr>
                <a:t>Industry 2.0</a:t>
              </a:r>
            </a:p>
          </p:txBody>
        </p:sp>
      </p:grpSp>
      <p:sp>
        <p:nvSpPr>
          <p:cNvPr id="2145540359" name="TextBox 13"/>
          <p:cNvSpPr txBox="1"/>
          <p:nvPr/>
        </p:nvSpPr>
        <p:spPr bwMode="auto">
          <a:xfrm>
            <a:off x="8594504" y="2378567"/>
            <a:ext cx="3116687" cy="3170098"/>
          </a:xfrm>
          <a:prstGeom prst="rect">
            <a:avLst/>
          </a:prstGeom>
          <a:solidFill>
            <a:schemeClr val="bg2"/>
          </a:solidFill>
        </p:spPr>
        <p:txBody>
          <a:bodyPr wrap="square" rtlCol="0">
            <a:spAutoFit/>
          </a:bodyPr>
          <a:lstStyle/>
          <a:p>
            <a:pPr marL="285750" indent="-285750">
              <a:buFont typeface="Arial"/>
              <a:buChar char="•"/>
              <a:defRPr/>
            </a:pPr>
            <a:r>
              <a:rPr lang="en-GB" sz="2000"/>
              <a:t>Introduction of electricity. </a:t>
            </a:r>
          </a:p>
          <a:p>
            <a:pPr marL="285750" indent="-285750">
              <a:buFont typeface="Arial"/>
              <a:buChar char="•"/>
              <a:defRPr/>
            </a:pPr>
            <a:r>
              <a:rPr lang="en-GB" sz="2000"/>
              <a:t>Development of telephone. </a:t>
            </a:r>
          </a:p>
          <a:p>
            <a:pPr marL="285750" indent="-285750">
              <a:buFont typeface="Arial"/>
              <a:buChar char="•"/>
              <a:defRPr/>
            </a:pPr>
            <a:r>
              <a:rPr lang="en-GB" sz="2000"/>
              <a:t>Combustion engines for cars, planes, lorries. </a:t>
            </a:r>
          </a:p>
          <a:p>
            <a:pPr marL="285750" indent="-285750">
              <a:buFont typeface="Arial"/>
              <a:buChar char="•"/>
              <a:defRPr/>
            </a:pPr>
            <a:r>
              <a:rPr lang="en-GB" sz="2000"/>
              <a:t>Increased travel and communication. </a:t>
            </a:r>
          </a:p>
          <a:p>
            <a:pPr marL="285750" indent="-285750">
              <a:buFont typeface="Arial"/>
              <a:buChar char="•"/>
              <a:defRPr/>
            </a:pPr>
            <a:r>
              <a:rPr lang="en-GB" sz="2000"/>
              <a:t>Rapid sharing of knowledge.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50967738">
                                            <p:txEl>
                                              <p:pRg st="0" end="0"/>
                                            </p:txEl>
                                          </p:spTgt>
                                        </p:tgtEl>
                                        <p:attrNameLst>
                                          <p:attrName>style.visibility</p:attrName>
                                        </p:attrNameLst>
                                      </p:cBhvr>
                                      <p:to>
                                        <p:strVal val="visible"/>
                                      </p:to>
                                    </p:set>
                                    <p:animEffect transition="in" filter="fade">
                                      <p:cBhvr>
                                        <p:cTn id="7" dur="500"/>
                                        <p:tgtEl>
                                          <p:spTgt spid="5509677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0967738">
                                            <p:txEl>
                                              <p:pRg st="1" end="1"/>
                                            </p:txEl>
                                          </p:spTgt>
                                        </p:tgtEl>
                                        <p:attrNameLst>
                                          <p:attrName>style.visibility</p:attrName>
                                        </p:attrNameLst>
                                      </p:cBhvr>
                                      <p:to>
                                        <p:strVal val="visible"/>
                                      </p:to>
                                    </p:set>
                                    <p:animEffect transition="in" filter="fade">
                                      <p:cBhvr>
                                        <p:cTn id="12" dur="500"/>
                                        <p:tgtEl>
                                          <p:spTgt spid="55096773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0967738">
                                            <p:txEl>
                                              <p:pRg st="2" end="2"/>
                                            </p:txEl>
                                          </p:spTgt>
                                        </p:tgtEl>
                                        <p:attrNameLst>
                                          <p:attrName>style.visibility</p:attrName>
                                        </p:attrNameLst>
                                      </p:cBhvr>
                                      <p:to>
                                        <p:strVal val="visible"/>
                                      </p:to>
                                    </p:set>
                                    <p:animEffect transition="in" filter="fade">
                                      <p:cBhvr>
                                        <p:cTn id="17" dur="500"/>
                                        <p:tgtEl>
                                          <p:spTgt spid="55096773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50967738">
                                            <p:txEl>
                                              <p:pRg st="3" end="3"/>
                                            </p:txEl>
                                          </p:spTgt>
                                        </p:tgtEl>
                                        <p:attrNameLst>
                                          <p:attrName>style.visibility</p:attrName>
                                        </p:attrNameLst>
                                      </p:cBhvr>
                                      <p:to>
                                        <p:strVal val="visible"/>
                                      </p:to>
                                    </p:set>
                                    <p:animEffect transition="in" filter="fade">
                                      <p:cBhvr>
                                        <p:cTn id="22" dur="500"/>
                                        <p:tgtEl>
                                          <p:spTgt spid="55096773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50967738">
                                            <p:txEl>
                                              <p:pRg st="4" end="4"/>
                                            </p:txEl>
                                          </p:spTgt>
                                        </p:tgtEl>
                                        <p:attrNameLst>
                                          <p:attrName>style.visibility</p:attrName>
                                        </p:attrNameLst>
                                      </p:cBhvr>
                                      <p:to>
                                        <p:strVal val="visible"/>
                                      </p:to>
                                    </p:set>
                                    <p:animEffect transition="in" filter="fade">
                                      <p:cBhvr>
                                        <p:cTn id="27" dur="500"/>
                                        <p:tgtEl>
                                          <p:spTgt spid="55096773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45540359">
                                            <p:txEl>
                                              <p:pRg st="0" end="0"/>
                                            </p:txEl>
                                          </p:spTgt>
                                        </p:tgtEl>
                                        <p:attrNameLst>
                                          <p:attrName>style.visibility</p:attrName>
                                        </p:attrNameLst>
                                      </p:cBhvr>
                                      <p:to>
                                        <p:strVal val="visible"/>
                                      </p:to>
                                    </p:set>
                                    <p:animEffect transition="in" filter="fade">
                                      <p:cBhvr>
                                        <p:cTn id="32" dur="500"/>
                                        <p:tgtEl>
                                          <p:spTgt spid="214554035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45540359">
                                            <p:txEl>
                                              <p:pRg st="1" end="1"/>
                                            </p:txEl>
                                          </p:spTgt>
                                        </p:tgtEl>
                                        <p:attrNameLst>
                                          <p:attrName>style.visibility</p:attrName>
                                        </p:attrNameLst>
                                      </p:cBhvr>
                                      <p:to>
                                        <p:strVal val="visible"/>
                                      </p:to>
                                    </p:set>
                                    <p:animEffect transition="in" filter="fade">
                                      <p:cBhvr>
                                        <p:cTn id="37" dur="500"/>
                                        <p:tgtEl>
                                          <p:spTgt spid="2145540359">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145540359">
                                            <p:txEl>
                                              <p:pRg st="2" end="2"/>
                                            </p:txEl>
                                          </p:spTgt>
                                        </p:tgtEl>
                                        <p:attrNameLst>
                                          <p:attrName>style.visibility</p:attrName>
                                        </p:attrNameLst>
                                      </p:cBhvr>
                                      <p:to>
                                        <p:strVal val="visible"/>
                                      </p:to>
                                    </p:set>
                                    <p:animEffect transition="in" filter="fade">
                                      <p:cBhvr>
                                        <p:cTn id="42" dur="500"/>
                                        <p:tgtEl>
                                          <p:spTgt spid="2145540359">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45540359">
                                            <p:txEl>
                                              <p:pRg st="3" end="3"/>
                                            </p:txEl>
                                          </p:spTgt>
                                        </p:tgtEl>
                                        <p:attrNameLst>
                                          <p:attrName>style.visibility</p:attrName>
                                        </p:attrNameLst>
                                      </p:cBhvr>
                                      <p:to>
                                        <p:strVal val="visible"/>
                                      </p:to>
                                    </p:set>
                                    <p:animEffect transition="in" filter="fade">
                                      <p:cBhvr>
                                        <p:cTn id="47" dur="500"/>
                                        <p:tgtEl>
                                          <p:spTgt spid="214554035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145540359">
                                            <p:txEl>
                                              <p:pRg st="4" end="4"/>
                                            </p:txEl>
                                          </p:spTgt>
                                        </p:tgtEl>
                                        <p:attrNameLst>
                                          <p:attrName>style.visibility</p:attrName>
                                        </p:attrNameLst>
                                      </p:cBhvr>
                                      <p:to>
                                        <p:strVal val="visible"/>
                                      </p:to>
                                    </p:set>
                                    <p:animEffect transition="in" filter="fade">
                                      <p:cBhvr>
                                        <p:cTn id="52" dur="500"/>
                                        <p:tgtEl>
                                          <p:spTgt spid="21455403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94970340" name="Title 1"/>
          <p:cNvSpPr>
            <a:spLocks noGrp="1"/>
          </p:cNvSpPr>
          <p:nvPr>
            <p:ph type="title"/>
          </p:nvPr>
        </p:nvSpPr>
        <p:spPr bwMode="auto">
          <a:xfrm>
            <a:off x="47220" y="1124368"/>
            <a:ext cx="11594969" cy="766156"/>
          </a:xfrm>
        </p:spPr>
        <p:txBody>
          <a:bodyPr/>
          <a:lstStyle/>
          <a:p>
            <a:pPr>
              <a:defRPr/>
            </a:pPr>
            <a:r>
              <a:rPr lang="en-GB"/>
              <a:t>Industry 3.0 -</a:t>
            </a:r>
            <a:r>
              <a:rPr lang="en-GB" sz="4400"/>
              <a:t> Digitalisation</a:t>
            </a:r>
            <a:endParaRPr lang="en-GB"/>
          </a:p>
        </p:txBody>
      </p:sp>
      <p:pic>
        <p:nvPicPr>
          <p:cNvPr id="1930669772" name="Content Placeholder 4" descr="Internet with solid fill"/>
          <p:cNvPicPr>
            <a:picLocks noGrp="1" noChangeAspect="1"/>
          </p:cNvPicPr>
          <p:nvPr>
            <p:ph idx="1"/>
          </p:nvPr>
        </p:nvPicPr>
        <p:blipFill rotWithShape="1">
          <a:blip>
            <a:extLst>
              <a:ext uri="{96DAC541-7B7A-43D3-8B79-37D633B846F1}">
                <asvg:svgBlip xmlns:asvg="http://schemas.microsoft.com/office/drawing/2016/SVG/main" r:embed="rId3"/>
              </a:ext>
            </a:extLst>
          </a:blip>
          <a:stretch/>
        </p:blipFill>
        <p:spPr bwMode="auto">
          <a:xfrm>
            <a:off x="7214159" y="1050246"/>
            <a:ext cx="914400" cy="914400"/>
          </a:xfrm>
        </p:spPr>
      </p:pic>
      <p:pic>
        <p:nvPicPr>
          <p:cNvPr id="1599645994" name="Graphic 6" descr="Computer outline"/>
          <p:cNvPicPr>
            <a:picLocks noChangeAspect="1"/>
          </p:cNvPicPr>
          <p:nvPr/>
        </p:nvPicPr>
        <p:blipFill rotWithShape="1">
          <a:blip>
            <a:extLst>
              <a:ext uri="{96DAC541-7B7A-43D3-8B79-37D633B846F1}">
                <asvg:svgBlip xmlns:asvg="http://schemas.microsoft.com/office/drawing/2016/SVG/main" r:embed="rId4"/>
              </a:ext>
            </a:extLst>
          </a:blip>
          <a:stretch/>
        </p:blipFill>
        <p:spPr bwMode="auto">
          <a:xfrm>
            <a:off x="6253688" y="1001881"/>
            <a:ext cx="914400" cy="914400"/>
          </a:xfrm>
          <a:prstGeom prst="rect">
            <a:avLst/>
          </a:prstGeom>
        </p:spPr>
      </p:pic>
      <p:sp>
        <p:nvSpPr>
          <p:cNvPr id="2031242893" name="Freeform: Shape 12"/>
          <p:cNvSpPr/>
          <p:nvPr/>
        </p:nvSpPr>
        <p:spPr bwMode="auto">
          <a:xfrm>
            <a:off x="3863662" y="1927032"/>
            <a:ext cx="8126613" cy="914400"/>
          </a:xfrm>
          <a:custGeom>
            <a:avLst/>
            <a:gdLst>
              <a:gd name="connsiteX0" fmla="*/ 0 w 7247295"/>
              <a:gd name="connsiteY0" fmla="*/ 98816 h 790529"/>
              <a:gd name="connsiteX1" fmla="*/ 6852031 w 7247295"/>
              <a:gd name="connsiteY1" fmla="*/ 98816 h 790529"/>
              <a:gd name="connsiteX2" fmla="*/ 6852031 w 7247295"/>
              <a:gd name="connsiteY2" fmla="*/ 0 h 790529"/>
              <a:gd name="connsiteX3" fmla="*/ 7247295 w 7247295"/>
              <a:gd name="connsiteY3" fmla="*/ 395265 h 790529"/>
              <a:gd name="connsiteX4" fmla="*/ 6852031 w 7247295"/>
              <a:gd name="connsiteY4" fmla="*/ 790529 h 790529"/>
              <a:gd name="connsiteX5" fmla="*/ 6852031 w 7247295"/>
              <a:gd name="connsiteY5" fmla="*/ 691713 h 790529"/>
              <a:gd name="connsiteX6" fmla="*/ 0 w 7247295"/>
              <a:gd name="connsiteY6" fmla="*/ 691713 h 790529"/>
              <a:gd name="connsiteX7" fmla="*/ 0 w 7247295"/>
              <a:gd name="connsiteY7" fmla="*/ 98816 h 79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295" h="790529" extrusionOk="0">
                <a:moveTo>
                  <a:pt x="0" y="98816"/>
                </a:moveTo>
                <a:lnTo>
                  <a:pt x="6852031" y="98816"/>
                </a:lnTo>
                <a:lnTo>
                  <a:pt x="6852031" y="0"/>
                </a:lnTo>
                <a:lnTo>
                  <a:pt x="7247295" y="395265"/>
                </a:lnTo>
                <a:lnTo>
                  <a:pt x="6852031" y="790529"/>
                </a:lnTo>
                <a:lnTo>
                  <a:pt x="6852031" y="691713"/>
                </a:lnTo>
                <a:lnTo>
                  <a:pt x="0" y="691713"/>
                </a:lnTo>
                <a:lnTo>
                  <a:pt x="0" y="9881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108976" rIns="306608" bIns="108976" numCol="1" spcCol="1270" anchor="t" anchorCtr="0">
            <a:noAutofit/>
          </a:bodyPr>
          <a:lstStyle/>
          <a:p>
            <a:pPr marL="171450" lvl="1" indent="-171450" algn="l" defTabSz="711200">
              <a:lnSpc>
                <a:spcPct val="90000"/>
              </a:lnSpc>
              <a:spcBef>
                <a:spcPts val="0"/>
              </a:spcBef>
              <a:spcAft>
                <a:spcPts val="0"/>
              </a:spcAft>
              <a:buChar char="•"/>
              <a:defRPr/>
            </a:pPr>
            <a:r>
              <a:rPr lang="en-GB" sz="1600"/>
              <a:t>The invention of the transistor marked the start of the Third Industrial Revolution (Industry 3.0), leading to innovations in small radios, calculators, and later, modern computers through the miniaturisation of transistors into silicon chips.</a:t>
            </a:r>
          </a:p>
        </p:txBody>
      </p:sp>
      <p:sp>
        <p:nvSpPr>
          <p:cNvPr id="1378705806" name="Freeform: Shape 13"/>
          <p:cNvSpPr/>
          <p:nvPr/>
        </p:nvSpPr>
        <p:spPr bwMode="auto">
          <a:xfrm>
            <a:off x="201725" y="2028529"/>
            <a:ext cx="3661937" cy="716325"/>
          </a:xfrm>
          <a:custGeom>
            <a:avLst/>
            <a:gdLst>
              <a:gd name="connsiteX0" fmla="*/ 0 w 4038661"/>
              <a:gd name="connsiteY0" fmla="*/ 119390 h 716325"/>
              <a:gd name="connsiteX1" fmla="*/ 119390 w 4038661"/>
              <a:gd name="connsiteY1" fmla="*/ 0 h 716325"/>
              <a:gd name="connsiteX2" fmla="*/ 3919271 w 4038661"/>
              <a:gd name="connsiteY2" fmla="*/ 0 h 716325"/>
              <a:gd name="connsiteX3" fmla="*/ 4038661 w 4038661"/>
              <a:gd name="connsiteY3" fmla="*/ 119390 h 716325"/>
              <a:gd name="connsiteX4" fmla="*/ 4038661 w 4038661"/>
              <a:gd name="connsiteY4" fmla="*/ 596935 h 716325"/>
              <a:gd name="connsiteX5" fmla="*/ 3919271 w 4038661"/>
              <a:gd name="connsiteY5" fmla="*/ 716325 h 716325"/>
              <a:gd name="connsiteX6" fmla="*/ 119390 w 4038661"/>
              <a:gd name="connsiteY6" fmla="*/ 716325 h 716325"/>
              <a:gd name="connsiteX7" fmla="*/ 0 w 4038661"/>
              <a:gd name="connsiteY7" fmla="*/ 596935 h 716325"/>
              <a:gd name="connsiteX8" fmla="*/ 0 w 4038661"/>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38661" h="716325" extrusionOk="0">
                <a:moveTo>
                  <a:pt x="0" y="119390"/>
                </a:moveTo>
                <a:cubicBezTo>
                  <a:pt x="0" y="53453"/>
                  <a:pt x="53453" y="0"/>
                  <a:pt x="119390" y="0"/>
                </a:cubicBezTo>
                <a:lnTo>
                  <a:pt x="3919271" y="0"/>
                </a:lnTo>
                <a:cubicBezTo>
                  <a:pt x="3985208" y="0"/>
                  <a:pt x="4038661" y="53453"/>
                  <a:pt x="4038661" y="119390"/>
                </a:cubicBezTo>
                <a:lnTo>
                  <a:pt x="4038661" y="596935"/>
                </a:lnTo>
                <a:cubicBezTo>
                  <a:pt x="4038661" y="662872"/>
                  <a:pt x="3985208" y="716325"/>
                  <a:pt x="3919271"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a:t>Invention of the Transistor (1947)</a:t>
            </a:r>
          </a:p>
        </p:txBody>
      </p:sp>
      <p:sp>
        <p:nvSpPr>
          <p:cNvPr id="227559872" name="Freeform: Shape 14"/>
          <p:cNvSpPr/>
          <p:nvPr/>
        </p:nvSpPr>
        <p:spPr bwMode="auto">
          <a:xfrm>
            <a:off x="3863662" y="2755034"/>
            <a:ext cx="8126612" cy="889334"/>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Unlike earlier revolutions that mechanized processes, Industry 3.0 is defined by digitalisation, where computers process information, leading to the creation of computer networks and the sharing of data and resources.</a:t>
            </a:r>
          </a:p>
        </p:txBody>
      </p:sp>
      <p:sp>
        <p:nvSpPr>
          <p:cNvPr id="718796625" name="Freeform: Shape 15"/>
          <p:cNvSpPr/>
          <p:nvPr/>
        </p:nvSpPr>
        <p:spPr bwMode="auto">
          <a:xfrm>
            <a:off x="172867" y="2853589"/>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a:t>Digitalization and Computer Networks</a:t>
            </a:r>
          </a:p>
        </p:txBody>
      </p:sp>
      <p:sp>
        <p:nvSpPr>
          <p:cNvPr id="700067776" name="Freeform: Shape 16"/>
          <p:cNvSpPr/>
          <p:nvPr/>
        </p:nvSpPr>
        <p:spPr bwMode="auto">
          <a:xfrm>
            <a:off x="3863661" y="3590753"/>
            <a:ext cx="8155471" cy="881616"/>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The World Wide Web emerged in the early 1990s, enabling widespread access to information and leading to the development of the global internet, which transformed communication and information sharing.</a:t>
            </a:r>
          </a:p>
        </p:txBody>
      </p:sp>
      <p:sp>
        <p:nvSpPr>
          <p:cNvPr id="703306471" name="Freeform: Shape 17"/>
          <p:cNvSpPr/>
          <p:nvPr/>
        </p:nvSpPr>
        <p:spPr bwMode="auto">
          <a:xfrm>
            <a:off x="172867" y="3641547"/>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b="1"/>
              <a:t>Development of the World Wide Web</a:t>
            </a:r>
            <a:endParaRPr lang="en-GB" sz="2100"/>
          </a:p>
        </p:txBody>
      </p:sp>
      <p:sp>
        <p:nvSpPr>
          <p:cNvPr id="1837676463" name="Freeform: Shape 18"/>
          <p:cNvSpPr/>
          <p:nvPr/>
        </p:nvSpPr>
        <p:spPr bwMode="auto">
          <a:xfrm>
            <a:off x="3863662" y="4393689"/>
            <a:ext cx="8155470" cy="914399"/>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By the early 2000s, the web evolved into Web 2.0, characterised by interactive experiences rather than static webpages, turning the web into a global platform that transcended geographic and time constraints.</a:t>
            </a:r>
          </a:p>
        </p:txBody>
      </p:sp>
      <p:sp>
        <p:nvSpPr>
          <p:cNvPr id="1855360215" name="Freeform: Shape 19"/>
          <p:cNvSpPr/>
          <p:nvPr/>
        </p:nvSpPr>
        <p:spPr bwMode="auto">
          <a:xfrm>
            <a:off x="172867" y="4429505"/>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b="1"/>
              <a:t>Evolution to Web 2.0</a:t>
            </a:r>
            <a:endParaRPr lang="en-GB" sz="2100"/>
          </a:p>
        </p:txBody>
      </p:sp>
      <p:sp>
        <p:nvSpPr>
          <p:cNvPr id="387787642" name="Freeform: Shape 20"/>
          <p:cNvSpPr/>
          <p:nvPr/>
        </p:nvSpPr>
        <p:spPr bwMode="auto">
          <a:xfrm>
            <a:off x="3863661" y="5217462"/>
            <a:ext cx="8126613" cy="839946"/>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The internet, coupled with new devices and hyperconnectivity, revolutionised many aspects of life, work, and play, with 5 billion people now connected and several billion more expected to join.</a:t>
            </a:r>
          </a:p>
        </p:txBody>
      </p:sp>
      <p:sp>
        <p:nvSpPr>
          <p:cNvPr id="1611325292" name="Freeform: Shape 21"/>
          <p:cNvSpPr/>
          <p:nvPr/>
        </p:nvSpPr>
        <p:spPr bwMode="auto">
          <a:xfrm>
            <a:off x="172867" y="5217462"/>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b="1"/>
              <a:t>Impact of the Internet on Society</a:t>
            </a:r>
            <a:endParaRPr lang="en-GB" sz="2100"/>
          </a:p>
        </p:txBody>
      </p:sp>
      <p:sp>
        <p:nvSpPr>
          <p:cNvPr id="1573637884" name="Freeform: Shape 22"/>
          <p:cNvSpPr/>
          <p:nvPr/>
        </p:nvSpPr>
        <p:spPr bwMode="auto">
          <a:xfrm>
            <a:off x="3863661" y="6127493"/>
            <a:ext cx="8126613" cy="524168"/>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 The Third Industrial Revolution laid the groundwork for Industry 4.0</a:t>
            </a:r>
          </a:p>
        </p:txBody>
      </p:sp>
      <p:sp>
        <p:nvSpPr>
          <p:cNvPr id="1947936420" name="Freeform: Shape 23"/>
          <p:cNvSpPr/>
          <p:nvPr/>
        </p:nvSpPr>
        <p:spPr bwMode="auto">
          <a:xfrm>
            <a:off x="172867" y="6005421"/>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a:t>Transition to Industry 4.0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78705806"/>
                                        </p:tgtEl>
                                        <p:attrNameLst>
                                          <p:attrName>style.visibility</p:attrName>
                                        </p:attrNameLst>
                                      </p:cBhvr>
                                      <p:to>
                                        <p:strVal val="visible"/>
                                      </p:to>
                                    </p:set>
                                    <p:animEffect transition="in" filter="fade">
                                      <p:cBhvr>
                                        <p:cTn id="7" dur="500"/>
                                        <p:tgtEl>
                                          <p:spTgt spid="13787058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31242893"/>
                                        </p:tgtEl>
                                        <p:attrNameLst>
                                          <p:attrName>style.visibility</p:attrName>
                                        </p:attrNameLst>
                                      </p:cBhvr>
                                      <p:to>
                                        <p:strVal val="visible"/>
                                      </p:to>
                                    </p:set>
                                    <p:animEffect transition="in" filter="fade">
                                      <p:cBhvr>
                                        <p:cTn id="10" dur="500"/>
                                        <p:tgtEl>
                                          <p:spTgt spid="203124289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18796625"/>
                                        </p:tgtEl>
                                        <p:attrNameLst>
                                          <p:attrName>style.visibility</p:attrName>
                                        </p:attrNameLst>
                                      </p:cBhvr>
                                      <p:to>
                                        <p:strVal val="visible"/>
                                      </p:to>
                                    </p:set>
                                    <p:animEffect transition="in" filter="fade">
                                      <p:cBhvr>
                                        <p:cTn id="15" dur="500"/>
                                        <p:tgtEl>
                                          <p:spTgt spid="71879662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27559872"/>
                                        </p:tgtEl>
                                        <p:attrNameLst>
                                          <p:attrName>style.visibility</p:attrName>
                                        </p:attrNameLst>
                                      </p:cBhvr>
                                      <p:to>
                                        <p:strVal val="visible"/>
                                      </p:to>
                                    </p:set>
                                    <p:animEffect transition="in" filter="fade">
                                      <p:cBhvr>
                                        <p:cTn id="18" dur="500"/>
                                        <p:tgtEl>
                                          <p:spTgt spid="22755987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03306471"/>
                                        </p:tgtEl>
                                        <p:attrNameLst>
                                          <p:attrName>style.visibility</p:attrName>
                                        </p:attrNameLst>
                                      </p:cBhvr>
                                      <p:to>
                                        <p:strVal val="visible"/>
                                      </p:to>
                                    </p:set>
                                    <p:animEffect transition="in" filter="fade">
                                      <p:cBhvr>
                                        <p:cTn id="23" dur="500"/>
                                        <p:tgtEl>
                                          <p:spTgt spid="70330647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00067776"/>
                                        </p:tgtEl>
                                        <p:attrNameLst>
                                          <p:attrName>style.visibility</p:attrName>
                                        </p:attrNameLst>
                                      </p:cBhvr>
                                      <p:to>
                                        <p:strVal val="visible"/>
                                      </p:to>
                                    </p:set>
                                    <p:animEffect transition="in" filter="fade">
                                      <p:cBhvr>
                                        <p:cTn id="26" dur="500"/>
                                        <p:tgtEl>
                                          <p:spTgt spid="70006777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855360215"/>
                                        </p:tgtEl>
                                        <p:attrNameLst>
                                          <p:attrName>style.visibility</p:attrName>
                                        </p:attrNameLst>
                                      </p:cBhvr>
                                      <p:to>
                                        <p:strVal val="visible"/>
                                      </p:to>
                                    </p:set>
                                    <p:animEffect transition="in" filter="fade">
                                      <p:cBhvr>
                                        <p:cTn id="31" dur="500"/>
                                        <p:tgtEl>
                                          <p:spTgt spid="185536021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837676463"/>
                                        </p:tgtEl>
                                        <p:attrNameLst>
                                          <p:attrName>style.visibility</p:attrName>
                                        </p:attrNameLst>
                                      </p:cBhvr>
                                      <p:to>
                                        <p:strVal val="visible"/>
                                      </p:to>
                                    </p:set>
                                    <p:animEffect transition="in" filter="fade">
                                      <p:cBhvr>
                                        <p:cTn id="34" dur="500"/>
                                        <p:tgtEl>
                                          <p:spTgt spid="183767646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611325292"/>
                                        </p:tgtEl>
                                        <p:attrNameLst>
                                          <p:attrName>style.visibility</p:attrName>
                                        </p:attrNameLst>
                                      </p:cBhvr>
                                      <p:to>
                                        <p:strVal val="visible"/>
                                      </p:to>
                                    </p:set>
                                    <p:animEffect transition="in" filter="fade">
                                      <p:cBhvr>
                                        <p:cTn id="39" dur="500"/>
                                        <p:tgtEl>
                                          <p:spTgt spid="1611325292"/>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87787642"/>
                                        </p:tgtEl>
                                        <p:attrNameLst>
                                          <p:attrName>style.visibility</p:attrName>
                                        </p:attrNameLst>
                                      </p:cBhvr>
                                      <p:to>
                                        <p:strVal val="visible"/>
                                      </p:to>
                                    </p:set>
                                    <p:animEffect transition="in" filter="fade">
                                      <p:cBhvr>
                                        <p:cTn id="42" dur="500"/>
                                        <p:tgtEl>
                                          <p:spTgt spid="38778764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47936420"/>
                                        </p:tgtEl>
                                        <p:attrNameLst>
                                          <p:attrName>style.visibility</p:attrName>
                                        </p:attrNameLst>
                                      </p:cBhvr>
                                      <p:to>
                                        <p:strVal val="visible"/>
                                      </p:to>
                                    </p:set>
                                    <p:animEffect transition="in" filter="fade">
                                      <p:cBhvr>
                                        <p:cTn id="47" dur="500"/>
                                        <p:tgtEl>
                                          <p:spTgt spid="1947936420"/>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573637884"/>
                                        </p:tgtEl>
                                        <p:attrNameLst>
                                          <p:attrName>style.visibility</p:attrName>
                                        </p:attrNameLst>
                                      </p:cBhvr>
                                      <p:to>
                                        <p:strVal val="visible"/>
                                      </p:to>
                                    </p:set>
                                    <p:animEffect transition="in" filter="fade">
                                      <p:cBhvr>
                                        <p:cTn id="50" dur="500"/>
                                        <p:tgtEl>
                                          <p:spTgt spid="15736378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1242893" grpId="0" animBg="1"/>
      <p:bldP spid="1378705806" grpId="0" animBg="1"/>
      <p:bldP spid="227559872" grpId="0" animBg="1"/>
      <p:bldP spid="718796625" grpId="0" animBg="1"/>
      <p:bldP spid="700067776" grpId="0" animBg="1"/>
      <p:bldP spid="703306471" grpId="0" animBg="1"/>
      <p:bldP spid="1837676463" grpId="0" animBg="1"/>
      <p:bldP spid="1855360215" grpId="0" animBg="1"/>
      <p:bldP spid="387787642" grpId="0" animBg="1"/>
      <p:bldP spid="1611325292" grpId="0" animBg="1"/>
      <p:bldP spid="1573637884" grpId="0" animBg="1"/>
      <p:bldP spid="1947936420"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333563918" name="Rectangle 30"/>
          <p:cNvSpPr>
            <a:spLocks noGrp="1" noRot="1" noChangeAspect="1" noMove="1" noResize="1" noEditPoints="1" noAdjustHandles="1" noChangeArrowheads="1" noChangeShapeType="1" noTextEdit="1"/>
          </p:cNvSpPr>
          <p:nvPr/>
        </p:nvSpPr>
        <p:spPr bwMode="auto">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75836997" name="Title 24"/>
          <p:cNvSpPr>
            <a:spLocks noGrp="1"/>
          </p:cNvSpPr>
          <p:nvPr>
            <p:ph type="title"/>
          </p:nvPr>
        </p:nvSpPr>
        <p:spPr bwMode="auto">
          <a:xfrm>
            <a:off x="8016084" y="547712"/>
            <a:ext cx="3337715" cy="5577367"/>
          </a:xfrm>
        </p:spPr>
        <p:txBody>
          <a:bodyPr vert="horz" lIns="91440" tIns="45720" rIns="91440" bIns="45720" rtlCol="0" anchor="ctr">
            <a:normAutofit/>
          </a:bodyPr>
          <a:lstStyle/>
          <a:p>
            <a:pPr algn="ctr">
              <a:defRPr/>
            </a:pPr>
            <a:r>
              <a:rPr lang="en-US" sz="5200" b="1">
                <a:solidFill>
                  <a:schemeClr val="tx1"/>
                </a:solidFill>
                <a:latin typeface="+mj-lt"/>
                <a:ea typeface="+mj-ea"/>
                <a:cs typeface="+mj-cs"/>
              </a:rPr>
              <a:t>Industry 4.0 </a:t>
            </a:r>
            <a:br>
              <a:rPr lang="en-US" sz="5200">
                <a:solidFill>
                  <a:schemeClr val="tx1"/>
                </a:solidFill>
                <a:latin typeface="+mj-lt"/>
                <a:ea typeface="+mj-ea"/>
                <a:cs typeface="+mj-cs"/>
              </a:rPr>
            </a:br>
            <a:r>
              <a:rPr lang="en-US" sz="5200">
                <a:solidFill>
                  <a:schemeClr val="tx1"/>
                </a:solidFill>
                <a:latin typeface="+mj-lt"/>
                <a:ea typeface="+mj-ea"/>
                <a:cs typeface="+mj-cs"/>
              </a:rPr>
              <a:t> Cyber-physical systems</a:t>
            </a:r>
          </a:p>
        </p:txBody>
      </p:sp>
      <p:sp>
        <p:nvSpPr>
          <p:cNvPr id="175550640" name="Freeform: Shape 28"/>
          <p:cNvSpPr/>
          <p:nvPr/>
        </p:nvSpPr>
        <p:spPr bwMode="auto">
          <a:xfrm>
            <a:off x="838200" y="4791263"/>
            <a:ext cx="6630174" cy="1360044"/>
          </a:xfrm>
          <a:custGeom>
            <a:avLst/>
            <a:gdLst>
              <a:gd name="connsiteX0" fmla="*/ 0 w 6630174"/>
              <a:gd name="connsiteY0" fmla="*/ 0 h 1360044"/>
              <a:gd name="connsiteX1" fmla="*/ 6630174 w 6630174"/>
              <a:gd name="connsiteY1" fmla="*/ 0 h 1360044"/>
              <a:gd name="connsiteX2" fmla="*/ 6630174 w 6630174"/>
              <a:gd name="connsiteY2" fmla="*/ 1360044 h 1360044"/>
              <a:gd name="connsiteX3" fmla="*/ 0 w 6630174"/>
              <a:gd name="connsiteY3" fmla="*/ 1360044 h 1360044"/>
              <a:gd name="connsiteX4" fmla="*/ 0 w 6630174"/>
              <a:gd name="connsiteY4" fmla="*/ 0 h 1360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1360044" extrusionOk="0">
                <a:moveTo>
                  <a:pt x="0" y="0"/>
                </a:moveTo>
                <a:lnTo>
                  <a:pt x="6630174" y="0"/>
                </a:lnTo>
                <a:lnTo>
                  <a:pt x="6630174" y="1360044"/>
                </a:lnTo>
                <a:lnTo>
                  <a:pt x="0" y="1360044"/>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84912" tIns="184912" rIns="184912" bIns="810532" numCol="1" spcCol="1270" anchor="ctr" anchorCtr="0">
            <a:noAutofit/>
          </a:bodyPr>
          <a:lstStyle/>
          <a:p>
            <a:pPr marL="0" lvl="0" indent="0" algn="ctr" defTabSz="1155699">
              <a:lnSpc>
                <a:spcPct val="90000"/>
              </a:lnSpc>
              <a:spcBef>
                <a:spcPts val="0"/>
              </a:spcBef>
              <a:spcAft>
                <a:spcPts val="0"/>
              </a:spcAft>
              <a:buNone/>
              <a:defRPr/>
            </a:pPr>
            <a:r>
              <a:rPr lang="en-GB" sz="2600" b="1"/>
              <a:t>Cyber-Physical Systems</a:t>
            </a:r>
            <a:endParaRPr lang="en-GB" sz="2600"/>
          </a:p>
        </p:txBody>
      </p:sp>
      <p:sp>
        <p:nvSpPr>
          <p:cNvPr id="989838855" name="Freeform: Shape 29"/>
          <p:cNvSpPr/>
          <p:nvPr/>
        </p:nvSpPr>
        <p:spPr bwMode="auto">
          <a:xfrm>
            <a:off x="838200" y="5471285"/>
            <a:ext cx="6630174" cy="981030"/>
          </a:xfrm>
          <a:custGeom>
            <a:avLst/>
            <a:gdLst>
              <a:gd name="connsiteX0" fmla="*/ 0 w 6630174"/>
              <a:gd name="connsiteY0" fmla="*/ 0 h 625620"/>
              <a:gd name="connsiteX1" fmla="*/ 6630174 w 6630174"/>
              <a:gd name="connsiteY1" fmla="*/ 0 h 625620"/>
              <a:gd name="connsiteX2" fmla="*/ 6630174 w 6630174"/>
              <a:gd name="connsiteY2" fmla="*/ 625620 h 625620"/>
              <a:gd name="connsiteX3" fmla="*/ 0 w 6630174"/>
              <a:gd name="connsiteY3" fmla="*/ 625620 h 625620"/>
              <a:gd name="connsiteX4" fmla="*/ 0 w 6630174"/>
              <a:gd name="connsiteY4" fmla="*/ 0 h 625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620" extrusionOk="0">
                <a:moveTo>
                  <a:pt x="0" y="0"/>
                </a:moveTo>
                <a:lnTo>
                  <a:pt x="6630174" y="0"/>
                </a:lnTo>
                <a:lnTo>
                  <a:pt x="6630174" y="625620"/>
                </a:lnTo>
                <a:lnTo>
                  <a:pt x="0" y="625620"/>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marL="0" lvl="0" indent="0" algn="ctr" defTabSz="622300">
              <a:lnSpc>
                <a:spcPct val="90000"/>
              </a:lnSpc>
              <a:spcBef>
                <a:spcPts val="0"/>
              </a:spcBef>
              <a:spcAft>
                <a:spcPts val="0"/>
              </a:spcAft>
              <a:buNone/>
              <a:defRPr/>
            </a:pPr>
            <a:r>
              <a:rPr lang="en-GB"/>
              <a:t>The Fourth Industrial Revolution is characterised by the integration of digital and physical systems, leading to the development of cyber-physical systems such as the Internet of Things (IoT) and smart industrial production.</a:t>
            </a:r>
          </a:p>
        </p:txBody>
      </p:sp>
      <p:sp>
        <p:nvSpPr>
          <p:cNvPr id="739113890" name="Freeform: Shape 31"/>
          <p:cNvSpPr/>
          <p:nvPr/>
        </p:nvSpPr>
        <p:spPr bwMode="auto">
          <a:xfrm>
            <a:off x="838198" y="2692713"/>
            <a:ext cx="6630175" cy="2091750"/>
          </a:xfrm>
          <a:custGeom>
            <a:avLst/>
            <a:gdLst>
              <a:gd name="connsiteX0" fmla="*/ 0 w 6630174"/>
              <a:gd name="connsiteY0" fmla="*/ 732593 h 2091749"/>
              <a:gd name="connsiteX1" fmla="*/ 3053618 w 6630174"/>
              <a:gd name="connsiteY1" fmla="*/ 732593 h 2091749"/>
              <a:gd name="connsiteX2" fmla="*/ 3053618 w 6630174"/>
              <a:gd name="connsiteY2" fmla="*/ 522937 h 2091749"/>
              <a:gd name="connsiteX3" fmla="*/ 2792150 w 6630174"/>
              <a:gd name="connsiteY3" fmla="*/ 522937 h 2091749"/>
              <a:gd name="connsiteX4" fmla="*/ 3315087 w 6630174"/>
              <a:gd name="connsiteY4" fmla="*/ 0 h 2091749"/>
              <a:gd name="connsiteX5" fmla="*/ 3838024 w 6630174"/>
              <a:gd name="connsiteY5" fmla="*/ 522937 h 2091749"/>
              <a:gd name="connsiteX6" fmla="*/ 3576556 w 6630174"/>
              <a:gd name="connsiteY6" fmla="*/ 522937 h 2091749"/>
              <a:gd name="connsiteX7" fmla="*/ 3576556 w 6630174"/>
              <a:gd name="connsiteY7" fmla="*/ 732593 h 2091749"/>
              <a:gd name="connsiteX8" fmla="*/ 6630174 w 6630174"/>
              <a:gd name="connsiteY8" fmla="*/ 732593 h 2091749"/>
              <a:gd name="connsiteX9" fmla="*/ 6630174 w 6630174"/>
              <a:gd name="connsiteY9" fmla="*/ 2091749 h 2091749"/>
              <a:gd name="connsiteX10" fmla="*/ 0 w 6630174"/>
              <a:gd name="connsiteY10" fmla="*/ 2091749 h 2091749"/>
              <a:gd name="connsiteX11" fmla="*/ 0 w 6630174"/>
              <a:gd name="connsiteY11" fmla="*/ 732593 h 2091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30174" h="2091749" extrusionOk="0">
                <a:moveTo>
                  <a:pt x="6630174" y="1359156"/>
                </a:moveTo>
                <a:lnTo>
                  <a:pt x="3576556" y="1359156"/>
                </a:lnTo>
                <a:lnTo>
                  <a:pt x="3576556" y="1568812"/>
                </a:lnTo>
                <a:lnTo>
                  <a:pt x="3838024" y="1568812"/>
                </a:lnTo>
                <a:lnTo>
                  <a:pt x="3315087" y="2091748"/>
                </a:lnTo>
                <a:lnTo>
                  <a:pt x="2792150" y="1568812"/>
                </a:lnTo>
                <a:lnTo>
                  <a:pt x="3053618" y="1568812"/>
                </a:lnTo>
                <a:lnTo>
                  <a:pt x="3053618" y="1359156"/>
                </a:lnTo>
                <a:lnTo>
                  <a:pt x="0" y="1359156"/>
                </a:lnTo>
                <a:lnTo>
                  <a:pt x="0" y="1"/>
                </a:lnTo>
                <a:lnTo>
                  <a:pt x="6630174" y="1"/>
                </a:lnTo>
                <a:lnTo>
                  <a:pt x="6630174" y="1359156"/>
                </a:lnTo>
                <a:close/>
              </a:path>
            </a:pathLst>
          </a:custGeom>
        </p:spPr>
        <p:style>
          <a:lnRef idx="2">
            <a:schemeClr val="lt1">
              <a:hueOff val="0"/>
              <a:satOff val="0"/>
              <a:lumOff val="0"/>
              <a:alphaOff val="0"/>
            </a:schemeClr>
          </a:lnRef>
          <a:fillRef idx="1">
            <a:schemeClr val="accent5">
              <a:hueOff val="-3379271"/>
              <a:satOff val="-8708"/>
              <a:lumOff val="-5881"/>
              <a:alphaOff val="0"/>
            </a:schemeClr>
          </a:fillRef>
          <a:effectRef idx="0">
            <a:schemeClr val="accent5">
              <a:hueOff val="-3379271"/>
              <a:satOff val="-8708"/>
              <a:lumOff val="-5881"/>
              <a:alphaOff val="0"/>
            </a:schemeClr>
          </a:effectRef>
          <a:fontRef idx="minor">
            <a:schemeClr val="lt1"/>
          </a:fontRef>
        </p:style>
        <p:txBody>
          <a:bodyPr spcFirstLastPara="0" vert="horz" wrap="square" lIns="184913" tIns="184912" rIns="184912" bIns="1542459" numCol="1" spcCol="1270" anchor="ctr" anchorCtr="0">
            <a:noAutofit/>
          </a:bodyPr>
          <a:lstStyle/>
          <a:p>
            <a:pPr marL="0" lvl="0" indent="0" algn="ctr" defTabSz="1155699">
              <a:lnSpc>
                <a:spcPct val="90000"/>
              </a:lnSpc>
              <a:spcBef>
                <a:spcPts val="0"/>
              </a:spcBef>
              <a:spcAft>
                <a:spcPts val="0"/>
              </a:spcAft>
              <a:buNone/>
              <a:defRPr/>
            </a:pPr>
            <a:r>
              <a:rPr lang="en-GB" sz="2600"/>
              <a:t>Transition to the Fourth Industrial Revolution</a:t>
            </a:r>
          </a:p>
        </p:txBody>
      </p:sp>
      <p:sp>
        <p:nvSpPr>
          <p:cNvPr id="1342500968" name="Freeform: Shape 32"/>
          <p:cNvSpPr/>
          <p:nvPr/>
        </p:nvSpPr>
        <p:spPr bwMode="auto">
          <a:xfrm>
            <a:off x="838200" y="3426917"/>
            <a:ext cx="6630174" cy="835989"/>
          </a:xfrm>
          <a:custGeom>
            <a:avLst/>
            <a:gdLst>
              <a:gd name="connsiteX0" fmla="*/ 0 w 6630174"/>
              <a:gd name="connsiteY0" fmla="*/ 0 h 625433"/>
              <a:gd name="connsiteX1" fmla="*/ 6630174 w 6630174"/>
              <a:gd name="connsiteY1" fmla="*/ 0 h 625433"/>
              <a:gd name="connsiteX2" fmla="*/ 6630174 w 6630174"/>
              <a:gd name="connsiteY2" fmla="*/ 625433 h 625433"/>
              <a:gd name="connsiteX3" fmla="*/ 0 w 6630174"/>
              <a:gd name="connsiteY3" fmla="*/ 625433 h 625433"/>
              <a:gd name="connsiteX4" fmla="*/ 0 w 6630174"/>
              <a:gd name="connsiteY4" fmla="*/ 0 h 625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433" extrusionOk="0">
                <a:moveTo>
                  <a:pt x="0" y="0"/>
                </a:moveTo>
                <a:lnTo>
                  <a:pt x="6630174" y="0"/>
                </a:lnTo>
                <a:lnTo>
                  <a:pt x="6630174" y="625433"/>
                </a:lnTo>
                <a:lnTo>
                  <a:pt x="0" y="625433"/>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3369881"/>
              <a:satOff val="-11414"/>
              <a:lumOff val="-1462"/>
              <a:alphaOff val="0"/>
            </a:schemeClr>
          </a:fillRef>
          <a:effectRef idx="0">
            <a:schemeClr val="accent5">
              <a:tint val="40000"/>
              <a:alpha val="90000"/>
              <a:hueOff val="-3369881"/>
              <a:satOff val="-11414"/>
              <a:lumOff val="-1462"/>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marL="0" lvl="0" indent="0" algn="ctr" defTabSz="622300">
              <a:lnSpc>
                <a:spcPct val="90000"/>
              </a:lnSpc>
              <a:spcBef>
                <a:spcPts val="0"/>
              </a:spcBef>
              <a:spcAft>
                <a:spcPts val="0"/>
              </a:spcAft>
              <a:buNone/>
              <a:defRPr/>
            </a:pPr>
            <a:r>
              <a:rPr lang="en-GB"/>
              <a:t>A new phase of technological and societal change, known as the Fourth Industrial Revolution or Industry 4.0, is emerging, building on the foundations of the Third Industrial Revolution.</a:t>
            </a:r>
          </a:p>
        </p:txBody>
      </p:sp>
      <p:sp>
        <p:nvSpPr>
          <p:cNvPr id="1577494736" name="Freeform: Shape 33"/>
          <p:cNvSpPr/>
          <p:nvPr/>
        </p:nvSpPr>
        <p:spPr bwMode="auto">
          <a:xfrm>
            <a:off x="838200" y="621363"/>
            <a:ext cx="6630174" cy="2091751"/>
          </a:xfrm>
          <a:custGeom>
            <a:avLst/>
            <a:gdLst>
              <a:gd name="connsiteX0" fmla="*/ 0 w 6630174"/>
              <a:gd name="connsiteY0" fmla="*/ 732593 h 2091749"/>
              <a:gd name="connsiteX1" fmla="*/ 3053618 w 6630174"/>
              <a:gd name="connsiteY1" fmla="*/ 732593 h 2091749"/>
              <a:gd name="connsiteX2" fmla="*/ 3053618 w 6630174"/>
              <a:gd name="connsiteY2" fmla="*/ 522937 h 2091749"/>
              <a:gd name="connsiteX3" fmla="*/ 2792150 w 6630174"/>
              <a:gd name="connsiteY3" fmla="*/ 522937 h 2091749"/>
              <a:gd name="connsiteX4" fmla="*/ 3315087 w 6630174"/>
              <a:gd name="connsiteY4" fmla="*/ 0 h 2091749"/>
              <a:gd name="connsiteX5" fmla="*/ 3838024 w 6630174"/>
              <a:gd name="connsiteY5" fmla="*/ 522937 h 2091749"/>
              <a:gd name="connsiteX6" fmla="*/ 3576556 w 6630174"/>
              <a:gd name="connsiteY6" fmla="*/ 522937 h 2091749"/>
              <a:gd name="connsiteX7" fmla="*/ 3576556 w 6630174"/>
              <a:gd name="connsiteY7" fmla="*/ 732593 h 2091749"/>
              <a:gd name="connsiteX8" fmla="*/ 6630174 w 6630174"/>
              <a:gd name="connsiteY8" fmla="*/ 732593 h 2091749"/>
              <a:gd name="connsiteX9" fmla="*/ 6630174 w 6630174"/>
              <a:gd name="connsiteY9" fmla="*/ 2091749 h 2091749"/>
              <a:gd name="connsiteX10" fmla="*/ 0 w 6630174"/>
              <a:gd name="connsiteY10" fmla="*/ 2091749 h 2091749"/>
              <a:gd name="connsiteX11" fmla="*/ 0 w 6630174"/>
              <a:gd name="connsiteY11" fmla="*/ 732593 h 2091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30174" h="2091749" extrusionOk="0">
                <a:moveTo>
                  <a:pt x="6630174" y="1359156"/>
                </a:moveTo>
                <a:lnTo>
                  <a:pt x="3576556" y="1359156"/>
                </a:lnTo>
                <a:lnTo>
                  <a:pt x="3576556" y="1568812"/>
                </a:lnTo>
                <a:lnTo>
                  <a:pt x="3838024" y="1568812"/>
                </a:lnTo>
                <a:lnTo>
                  <a:pt x="3315087" y="2091748"/>
                </a:lnTo>
                <a:lnTo>
                  <a:pt x="2792150" y="1568812"/>
                </a:lnTo>
                <a:lnTo>
                  <a:pt x="3053618" y="1568812"/>
                </a:lnTo>
                <a:lnTo>
                  <a:pt x="3053618" y="1359156"/>
                </a:lnTo>
                <a:lnTo>
                  <a:pt x="0" y="1359156"/>
                </a:lnTo>
                <a:lnTo>
                  <a:pt x="0" y="1"/>
                </a:lnTo>
                <a:lnTo>
                  <a:pt x="6630174" y="1"/>
                </a:lnTo>
                <a:lnTo>
                  <a:pt x="6630174" y="1359156"/>
                </a:lnTo>
                <a:close/>
              </a:path>
            </a:pathLst>
          </a:custGeom>
        </p:spPr>
        <p:style>
          <a:lnRef idx="2">
            <a:schemeClr val="lt1">
              <a:hueOff val="0"/>
              <a:satOff val="0"/>
              <a:lumOff val="0"/>
              <a:alphaOff val="0"/>
            </a:schemeClr>
          </a:lnRef>
          <a:fillRef idx="1">
            <a:schemeClr val="accent5">
              <a:hueOff val="-6758543"/>
              <a:satOff val="-17417"/>
              <a:lumOff val="-11763"/>
              <a:alphaOff val="0"/>
            </a:schemeClr>
          </a:fillRef>
          <a:effectRef idx="0">
            <a:schemeClr val="accent5">
              <a:hueOff val="-6758543"/>
              <a:satOff val="-17417"/>
              <a:lumOff val="-11763"/>
              <a:alphaOff val="0"/>
            </a:schemeClr>
          </a:effectRef>
          <a:fontRef idx="minor">
            <a:schemeClr val="lt1"/>
          </a:fontRef>
        </p:style>
        <p:txBody>
          <a:bodyPr spcFirstLastPara="0" vert="horz" wrap="square" lIns="184912" tIns="184913" rIns="184912" bIns="1542459" numCol="1" spcCol="1270" anchor="ctr" anchorCtr="0">
            <a:noAutofit/>
          </a:bodyPr>
          <a:lstStyle/>
          <a:p>
            <a:pPr marL="0" lvl="0" indent="0" algn="ctr" defTabSz="1155699">
              <a:lnSpc>
                <a:spcPct val="90000"/>
              </a:lnSpc>
              <a:spcBef>
                <a:spcPts val="0"/>
              </a:spcBef>
              <a:spcAft>
                <a:spcPts val="0"/>
              </a:spcAft>
              <a:buNone/>
              <a:defRPr/>
            </a:pPr>
            <a:r>
              <a:rPr lang="en-GB" sz="2600" b="1"/>
              <a:t>Ongoing Third Industrial Revolution</a:t>
            </a:r>
            <a:endParaRPr lang="en-GB" sz="2600"/>
          </a:p>
        </p:txBody>
      </p:sp>
      <p:sp>
        <p:nvSpPr>
          <p:cNvPr id="1849894907" name="Freeform: Shape 34"/>
          <p:cNvSpPr/>
          <p:nvPr/>
        </p:nvSpPr>
        <p:spPr bwMode="auto">
          <a:xfrm>
            <a:off x="838200" y="1355568"/>
            <a:ext cx="6630174" cy="625433"/>
          </a:xfrm>
          <a:custGeom>
            <a:avLst/>
            <a:gdLst>
              <a:gd name="connsiteX0" fmla="*/ 0 w 6630174"/>
              <a:gd name="connsiteY0" fmla="*/ 0 h 625433"/>
              <a:gd name="connsiteX1" fmla="*/ 6630174 w 6630174"/>
              <a:gd name="connsiteY1" fmla="*/ 0 h 625433"/>
              <a:gd name="connsiteX2" fmla="*/ 6630174 w 6630174"/>
              <a:gd name="connsiteY2" fmla="*/ 625433 h 625433"/>
              <a:gd name="connsiteX3" fmla="*/ 0 w 6630174"/>
              <a:gd name="connsiteY3" fmla="*/ 625433 h 625433"/>
              <a:gd name="connsiteX4" fmla="*/ 0 w 6630174"/>
              <a:gd name="connsiteY4" fmla="*/ 0 h 625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433" extrusionOk="0">
                <a:moveTo>
                  <a:pt x="0" y="0"/>
                </a:moveTo>
                <a:lnTo>
                  <a:pt x="6630174" y="0"/>
                </a:lnTo>
                <a:lnTo>
                  <a:pt x="6630174" y="625433"/>
                </a:lnTo>
                <a:lnTo>
                  <a:pt x="0" y="625433"/>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6739762"/>
              <a:satOff val="-22830"/>
              <a:lumOff val="-2926"/>
              <a:alphaOff val="0"/>
            </a:schemeClr>
          </a:fillRef>
          <a:effectRef idx="0">
            <a:schemeClr val="accent5">
              <a:tint val="40000"/>
              <a:alpha val="90000"/>
              <a:hueOff val="-6739762"/>
              <a:satOff val="-22830"/>
              <a:lumOff val="-2926"/>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marL="0" lvl="0" indent="0" algn="ctr" defTabSz="622300">
              <a:lnSpc>
                <a:spcPct val="90000"/>
              </a:lnSpc>
              <a:spcBef>
                <a:spcPts val="0"/>
              </a:spcBef>
              <a:spcAft>
                <a:spcPts val="0"/>
              </a:spcAft>
              <a:buNone/>
              <a:defRPr/>
            </a:pPr>
            <a:r>
              <a:rPr lang="en-GB"/>
              <a:t>Digitalisation becoming increasingly transformative through faster processing, cloud services, and improved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9894907"/>
                                        </p:tgtEl>
                                        <p:attrNameLst>
                                          <p:attrName>style.visibility</p:attrName>
                                        </p:attrNameLst>
                                      </p:cBhvr>
                                      <p:to>
                                        <p:strVal val="visible"/>
                                      </p:to>
                                    </p:set>
                                    <p:animEffect transition="in" filter="fade">
                                      <p:cBhvr>
                                        <p:cTn id="7" dur="500"/>
                                        <p:tgtEl>
                                          <p:spTgt spid="184989490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77494736"/>
                                        </p:tgtEl>
                                        <p:attrNameLst>
                                          <p:attrName>style.visibility</p:attrName>
                                        </p:attrNameLst>
                                      </p:cBhvr>
                                      <p:to>
                                        <p:strVal val="visible"/>
                                      </p:to>
                                    </p:set>
                                    <p:animEffect transition="in" filter="fade">
                                      <p:cBhvr>
                                        <p:cTn id="10" dur="500"/>
                                        <p:tgtEl>
                                          <p:spTgt spid="157749473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39113890"/>
                                        </p:tgtEl>
                                        <p:attrNameLst>
                                          <p:attrName>style.visibility</p:attrName>
                                        </p:attrNameLst>
                                      </p:cBhvr>
                                      <p:to>
                                        <p:strVal val="visible"/>
                                      </p:to>
                                    </p:set>
                                    <p:animEffect transition="in" filter="fade">
                                      <p:cBhvr>
                                        <p:cTn id="15" dur="500"/>
                                        <p:tgtEl>
                                          <p:spTgt spid="73911389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42500968"/>
                                        </p:tgtEl>
                                        <p:attrNameLst>
                                          <p:attrName>style.visibility</p:attrName>
                                        </p:attrNameLst>
                                      </p:cBhvr>
                                      <p:to>
                                        <p:strVal val="visible"/>
                                      </p:to>
                                    </p:set>
                                    <p:animEffect transition="in" filter="fade">
                                      <p:cBhvr>
                                        <p:cTn id="18" dur="500"/>
                                        <p:tgtEl>
                                          <p:spTgt spid="134250096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75550640"/>
                                        </p:tgtEl>
                                        <p:attrNameLst>
                                          <p:attrName>style.visibility</p:attrName>
                                        </p:attrNameLst>
                                      </p:cBhvr>
                                      <p:to>
                                        <p:strVal val="visible"/>
                                      </p:to>
                                    </p:set>
                                    <p:animEffect transition="in" filter="fade">
                                      <p:cBhvr>
                                        <p:cTn id="23" dur="500"/>
                                        <p:tgtEl>
                                          <p:spTgt spid="17555064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89838855"/>
                                        </p:tgtEl>
                                        <p:attrNameLst>
                                          <p:attrName>style.visibility</p:attrName>
                                        </p:attrNameLst>
                                      </p:cBhvr>
                                      <p:to>
                                        <p:strVal val="visible"/>
                                      </p:to>
                                    </p:set>
                                    <p:animEffect transition="in" filter="fade">
                                      <p:cBhvr>
                                        <p:cTn id="26" dur="500"/>
                                        <p:tgtEl>
                                          <p:spTgt spid="9898388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550640" grpId="0" animBg="1"/>
      <p:bldP spid="989838855" grpId="0" animBg="1"/>
      <p:bldP spid="739113890" grpId="0" animBg="1"/>
      <p:bldP spid="1342500968" grpId="0" animBg="1"/>
      <p:bldP spid="1577494736" grpId="0" animBg="1"/>
      <p:bldP spid="1849894907"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2008937957" name="Rectangle 13"/>
          <p:cNvSpPr>
            <a:spLocks noGrp="1" noRot="1" noChangeAspect="1" noMove="1" noResize="1" noEditPoints="1" noAdjustHandles="1" noChangeArrowheads="1" noChangeShapeType="1" noTextEdit="1"/>
          </p:cNvSpPr>
          <p:nvPr/>
        </p:nvSpPr>
        <p:spPr bwMode="auto">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78154748" name="Title 1"/>
          <p:cNvSpPr>
            <a:spLocks noGrp="1"/>
          </p:cNvSpPr>
          <p:nvPr>
            <p:ph type="title"/>
          </p:nvPr>
        </p:nvSpPr>
        <p:spPr bwMode="auto">
          <a:xfrm>
            <a:off x="635000" y="640822"/>
            <a:ext cx="3418659" cy="5583148"/>
          </a:xfrm>
        </p:spPr>
        <p:txBody>
          <a:bodyPr vert="horz" lIns="91440" tIns="45720" rIns="91440" bIns="45720" rtlCol="0" anchor="ctr">
            <a:normAutofit/>
          </a:bodyPr>
          <a:lstStyle/>
          <a:p>
            <a:pPr algn="ctr">
              <a:defRPr/>
            </a:pPr>
            <a:r>
              <a:rPr lang="en-US" sz="5400" b="1">
                <a:solidFill>
                  <a:schemeClr val="tx1"/>
                </a:solidFill>
                <a:latin typeface="+mj-lt"/>
                <a:ea typeface="+mj-ea"/>
                <a:cs typeface="+mj-cs"/>
              </a:rPr>
              <a:t>Industry 4.0 </a:t>
            </a:r>
            <a:br>
              <a:rPr lang="en-US" sz="5400">
                <a:solidFill>
                  <a:schemeClr val="tx1"/>
                </a:solidFill>
                <a:latin typeface="+mj-lt"/>
                <a:ea typeface="+mj-ea"/>
                <a:cs typeface="+mj-cs"/>
              </a:rPr>
            </a:br>
            <a:r>
              <a:rPr lang="en-US" sz="5400">
                <a:solidFill>
                  <a:schemeClr val="tx1"/>
                </a:solidFill>
                <a:latin typeface="+mj-lt"/>
                <a:ea typeface="+mj-ea"/>
                <a:cs typeface="+mj-cs"/>
              </a:rPr>
              <a:t> Cyber-physical systems</a:t>
            </a:r>
          </a:p>
        </p:txBody>
      </p:sp>
      <p:sp>
        <p:nvSpPr>
          <p:cNvPr id="644737409" name="sketch line"/>
          <p:cNvSpPr>
            <a:spLocks noGrp="1" noRot="1" noChangeAspect="1" noMove="1" noResize="1" noEditPoints="1" noAdjustHandles="1" noChangeArrowheads="1" noChangeShapeType="1" noTextEdit="1"/>
          </p:cNvSpPr>
          <p:nvPr/>
        </p:nvSpPr>
        <p:spPr bwMode="auto">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914498609" name="Freeform: Shape 10"/>
          <p:cNvSpPr/>
          <p:nvPr/>
        </p:nvSpPr>
        <p:spPr bwMode="auto">
          <a:xfrm>
            <a:off x="4648018" y="1137652"/>
            <a:ext cx="6900512" cy="1275750"/>
          </a:xfrm>
          <a:custGeom>
            <a:avLst/>
            <a:gdLst>
              <a:gd name="connsiteX0" fmla="*/ 0 w 6900512"/>
              <a:gd name="connsiteY0" fmla="*/ 0 h 1275750"/>
              <a:gd name="connsiteX1" fmla="*/ 6900512 w 6900512"/>
              <a:gd name="connsiteY1" fmla="*/ 0 h 1275750"/>
              <a:gd name="connsiteX2" fmla="*/ 6900512 w 6900512"/>
              <a:gd name="connsiteY2" fmla="*/ 1275750 h 1275750"/>
              <a:gd name="connsiteX3" fmla="*/ 0 w 6900512"/>
              <a:gd name="connsiteY3" fmla="*/ 1275750 h 1275750"/>
              <a:gd name="connsiteX4" fmla="*/ 0 w 6900512"/>
              <a:gd name="connsiteY4" fmla="*/ 0 h 1275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275750" extrusionOk="0">
                <a:moveTo>
                  <a:pt x="0" y="0"/>
                </a:moveTo>
                <a:lnTo>
                  <a:pt x="6900512" y="0"/>
                </a:lnTo>
                <a:lnTo>
                  <a:pt x="6900512" y="1275750"/>
                </a:lnTo>
                <a:lnTo>
                  <a:pt x="0" y="1275750"/>
                </a:lnTo>
                <a:lnTo>
                  <a:pt x="0" y="0"/>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Innovations in physics, chemistry, and biology are playing a growing role in this revolution, potentially intersecting with the biological sciences as part of the ongoing transformation</a:t>
            </a:r>
          </a:p>
        </p:txBody>
      </p:sp>
      <p:sp>
        <p:nvSpPr>
          <p:cNvPr id="616963526" name="Freeform: Shape 11"/>
          <p:cNvSpPr/>
          <p:nvPr/>
        </p:nvSpPr>
        <p:spPr bwMode="auto">
          <a:xfrm>
            <a:off x="4993043" y="871972"/>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1800" b="1"/>
              <a:t>Influence of Scientific Advances:</a:t>
            </a:r>
            <a:endParaRPr lang="en-GB" sz="1800"/>
          </a:p>
        </p:txBody>
      </p:sp>
      <p:sp>
        <p:nvSpPr>
          <p:cNvPr id="951326837" name="Freeform: Shape 12"/>
          <p:cNvSpPr/>
          <p:nvPr/>
        </p:nvSpPr>
        <p:spPr bwMode="auto">
          <a:xfrm>
            <a:off x="4648018" y="2776281"/>
            <a:ext cx="6900512" cy="1275750"/>
          </a:xfrm>
          <a:custGeom>
            <a:avLst/>
            <a:gdLst>
              <a:gd name="connsiteX0" fmla="*/ 0 w 6900512"/>
              <a:gd name="connsiteY0" fmla="*/ 0 h 1275750"/>
              <a:gd name="connsiteX1" fmla="*/ 6900512 w 6900512"/>
              <a:gd name="connsiteY1" fmla="*/ 0 h 1275750"/>
              <a:gd name="connsiteX2" fmla="*/ 6900512 w 6900512"/>
              <a:gd name="connsiteY2" fmla="*/ 1275750 h 1275750"/>
              <a:gd name="connsiteX3" fmla="*/ 0 w 6900512"/>
              <a:gd name="connsiteY3" fmla="*/ 1275750 h 1275750"/>
              <a:gd name="connsiteX4" fmla="*/ 0 w 6900512"/>
              <a:gd name="connsiteY4" fmla="*/ 0 h 1275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275750" extrusionOk="0">
                <a:moveTo>
                  <a:pt x="0" y="0"/>
                </a:moveTo>
                <a:lnTo>
                  <a:pt x="6900512" y="0"/>
                </a:lnTo>
                <a:lnTo>
                  <a:pt x="6900512" y="1275750"/>
                </a:lnTo>
                <a:lnTo>
                  <a:pt x="0" y="1275750"/>
                </a:lnTo>
                <a:lnTo>
                  <a:pt x="0" y="0"/>
                </a:lnTo>
                <a:close/>
              </a:path>
            </a:pathLst>
          </a:custGeom>
        </p:spPr>
        <p:style>
          <a:lnRef idx="2">
            <a:schemeClr val="accent2">
              <a:hueOff val="-727682"/>
              <a:satOff val="-41962"/>
              <a:lumOff val="431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While Industry 4.0 focuses on manufacturing, the Fourth Industrial Revolution is affecting almost every aspect of life, including work, lifestyle, and society as a whole</a:t>
            </a:r>
          </a:p>
        </p:txBody>
      </p:sp>
      <p:sp>
        <p:nvSpPr>
          <p:cNvPr id="50141279" name="Freeform: Shape 14"/>
          <p:cNvSpPr/>
          <p:nvPr/>
        </p:nvSpPr>
        <p:spPr bwMode="auto">
          <a:xfrm>
            <a:off x="4993043" y="2510602"/>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727682"/>
              <a:satOff val="-41962"/>
              <a:lumOff val="4314"/>
              <a:alphaOff val="0"/>
            </a:schemeClr>
          </a:fillRef>
          <a:effectRef idx="0">
            <a:schemeClr val="accent2">
              <a:hueOff val="-727682"/>
              <a:satOff val="-41962"/>
              <a:lumOff val="4314"/>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1800"/>
              <a:t>Broader Impact Beyond Industry:</a:t>
            </a:r>
          </a:p>
        </p:txBody>
      </p:sp>
      <p:sp>
        <p:nvSpPr>
          <p:cNvPr id="124994857" name="Freeform: Shape 16"/>
          <p:cNvSpPr/>
          <p:nvPr/>
        </p:nvSpPr>
        <p:spPr bwMode="auto">
          <a:xfrm>
            <a:off x="4648018" y="4414912"/>
            <a:ext cx="6900512" cy="1530900"/>
          </a:xfrm>
          <a:custGeom>
            <a:avLst/>
            <a:gdLst>
              <a:gd name="connsiteX0" fmla="*/ 0 w 6900512"/>
              <a:gd name="connsiteY0" fmla="*/ 0 h 1530900"/>
              <a:gd name="connsiteX1" fmla="*/ 6900512 w 6900512"/>
              <a:gd name="connsiteY1" fmla="*/ 0 h 1530900"/>
              <a:gd name="connsiteX2" fmla="*/ 6900512 w 6900512"/>
              <a:gd name="connsiteY2" fmla="*/ 1530900 h 1530900"/>
              <a:gd name="connsiteX3" fmla="*/ 0 w 6900512"/>
              <a:gd name="connsiteY3" fmla="*/ 1530900 h 1530900"/>
              <a:gd name="connsiteX4" fmla="*/ 0 w 6900512"/>
              <a:gd name="connsiteY4" fmla="*/ 0 h 15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530900" extrusionOk="0">
                <a:moveTo>
                  <a:pt x="0" y="0"/>
                </a:moveTo>
                <a:lnTo>
                  <a:pt x="6900512" y="0"/>
                </a:lnTo>
                <a:lnTo>
                  <a:pt x="6900512" y="1530900"/>
                </a:lnTo>
                <a:lnTo>
                  <a:pt x="0" y="1530900"/>
                </a:lnTo>
                <a:lnTo>
                  <a:pt x="0" y="0"/>
                </a:lnTo>
                <a:close/>
              </a:path>
            </a:pathLst>
          </a:custGeom>
        </p:spPr>
        <p:style>
          <a:lnRef idx="2">
            <a:schemeClr val="accent2">
              <a:hueOff val="-1455363"/>
              <a:satOff val="-83926"/>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Although the Fourth Industrial Revolution is still in its early stages, it promises significant implications, challenging existing industries, work practices, and the role of humans in the world, especially with the rise of automation and AI.</a:t>
            </a:r>
          </a:p>
        </p:txBody>
      </p:sp>
      <p:sp>
        <p:nvSpPr>
          <p:cNvPr id="1262319430" name="Freeform: Shape 17"/>
          <p:cNvSpPr/>
          <p:nvPr/>
        </p:nvSpPr>
        <p:spPr bwMode="auto">
          <a:xfrm>
            <a:off x="4993043" y="4149232"/>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1455363"/>
              <a:satOff val="-83926"/>
              <a:lumOff val="8628"/>
              <a:alphaOff val="0"/>
            </a:schemeClr>
          </a:fillRef>
          <a:effectRef idx="0">
            <a:schemeClr val="accent2">
              <a:hueOff val="-1455363"/>
              <a:satOff val="-83926"/>
              <a:lumOff val="8628"/>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1800" b="1"/>
              <a:t>Significance and Challenges</a:t>
            </a:r>
            <a:endParaRPr lang="en-GB" sz="1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6963526"/>
                                        </p:tgtEl>
                                        <p:attrNameLst>
                                          <p:attrName>style.visibility</p:attrName>
                                        </p:attrNameLst>
                                      </p:cBhvr>
                                      <p:to>
                                        <p:strVal val="visible"/>
                                      </p:to>
                                    </p:set>
                                    <p:animEffect transition="in" filter="fade">
                                      <p:cBhvr>
                                        <p:cTn id="7" dur="500"/>
                                        <p:tgtEl>
                                          <p:spTgt spid="6169635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14498609"/>
                                        </p:tgtEl>
                                        <p:attrNameLst>
                                          <p:attrName>style.visibility</p:attrName>
                                        </p:attrNameLst>
                                      </p:cBhvr>
                                      <p:to>
                                        <p:strVal val="visible"/>
                                      </p:to>
                                    </p:set>
                                    <p:animEffect transition="in" filter="fade">
                                      <p:cBhvr>
                                        <p:cTn id="10" dur="500"/>
                                        <p:tgtEl>
                                          <p:spTgt spid="91449860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0141279"/>
                                        </p:tgtEl>
                                        <p:attrNameLst>
                                          <p:attrName>style.visibility</p:attrName>
                                        </p:attrNameLst>
                                      </p:cBhvr>
                                      <p:to>
                                        <p:strVal val="visible"/>
                                      </p:to>
                                    </p:set>
                                    <p:animEffect transition="in" filter="fade">
                                      <p:cBhvr>
                                        <p:cTn id="15" dur="500"/>
                                        <p:tgtEl>
                                          <p:spTgt spid="5014127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51326837"/>
                                        </p:tgtEl>
                                        <p:attrNameLst>
                                          <p:attrName>style.visibility</p:attrName>
                                        </p:attrNameLst>
                                      </p:cBhvr>
                                      <p:to>
                                        <p:strVal val="visible"/>
                                      </p:to>
                                    </p:set>
                                    <p:animEffect transition="in" filter="fade">
                                      <p:cBhvr>
                                        <p:cTn id="18" dur="500"/>
                                        <p:tgtEl>
                                          <p:spTgt spid="95132683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4994857"/>
                                        </p:tgtEl>
                                        <p:attrNameLst>
                                          <p:attrName>style.visibility</p:attrName>
                                        </p:attrNameLst>
                                      </p:cBhvr>
                                      <p:to>
                                        <p:strVal val="visible"/>
                                      </p:to>
                                    </p:set>
                                    <p:animEffect transition="in" filter="fade">
                                      <p:cBhvr>
                                        <p:cTn id="23" dur="500"/>
                                        <p:tgtEl>
                                          <p:spTgt spid="12499485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262319430"/>
                                        </p:tgtEl>
                                        <p:attrNameLst>
                                          <p:attrName>style.visibility</p:attrName>
                                        </p:attrNameLst>
                                      </p:cBhvr>
                                      <p:to>
                                        <p:strVal val="visible"/>
                                      </p:to>
                                    </p:set>
                                    <p:animEffect transition="in" filter="fade">
                                      <p:cBhvr>
                                        <p:cTn id="26" dur="500"/>
                                        <p:tgtEl>
                                          <p:spTgt spid="12623194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4498609" grpId="0" animBg="1"/>
      <p:bldP spid="616963526" grpId="0" animBg="1"/>
      <p:bldP spid="951326837" grpId="0" animBg="1"/>
      <p:bldP spid="50141279" grpId="0" animBg="1"/>
      <p:bldP spid="124994857" grpId="0" animBg="1"/>
      <p:bldP spid="1262319430"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8616854" name="Title 1"/>
          <p:cNvSpPr txBox="1"/>
          <p:nvPr/>
        </p:nvSpPr>
        <p:spPr bwMode="auto">
          <a:xfrm>
            <a:off x="3250096" y="1289465"/>
            <a:ext cx="7772399" cy="3859005"/>
          </a:xfrm>
          <a:prstGeom prst="rect">
            <a:avLst/>
          </a:prstGeom>
        </p:spPr>
        <p:txBody>
          <a:bodyPr vert="horz" lIns="91440" tIns="45720" rIns="91440" bIns="45720" rtlCol="0" anchor="ctr">
            <a:norm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t>Technological Innovation: </a:t>
            </a:r>
          </a:p>
          <a:p>
            <a:pPr algn="ctr">
              <a:defRPr/>
            </a:pPr>
            <a:r>
              <a:rPr lang="en-GB" sz="5400" b="1"/>
              <a:t>A Historical Overview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53734685" name="Title 1"/>
          <p:cNvSpPr>
            <a:spLocks noGrp="1"/>
          </p:cNvSpPr>
          <p:nvPr>
            <p:ph type="title"/>
          </p:nvPr>
        </p:nvSpPr>
        <p:spPr bwMode="auto">
          <a:xfrm>
            <a:off x="2832652" y="365125"/>
            <a:ext cx="8903718" cy="1325563"/>
          </a:xfrm>
        </p:spPr>
        <p:txBody>
          <a:bodyPr>
            <a:normAutofit/>
          </a:bodyPr>
          <a:lstStyle/>
          <a:p>
            <a:pPr marL="0" indent="0">
              <a:buNone/>
              <a:defRPr/>
            </a:pPr>
            <a:r>
              <a:rPr lang="en-GB" sz="3600" b="1"/>
              <a:t>Technological Innovation: A Historical Overview</a:t>
            </a:r>
          </a:p>
        </p:txBody>
      </p:sp>
      <p:graphicFrame>
        <p:nvGraphicFramePr>
          <p:cNvPr id="2087770286" name="Content Placeholder 3"/>
          <p:cNvGraphicFramePr>
            <a:graphicFrameLocks noGrp="1"/>
          </p:cNvGraphicFramePr>
          <p:nvPr>
            <p:ph idx="1"/>
          </p:nvPr>
        </p:nvGraphicFramePr>
        <p:xfrm>
          <a:off x="1467644" y="1626022"/>
          <a:ext cx="9256713" cy="1603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81433492" name="TextBox 7"/>
          <p:cNvSpPr txBox="1"/>
          <p:nvPr/>
        </p:nvSpPr>
        <p:spPr bwMode="auto">
          <a:xfrm>
            <a:off x="6366933" y="5291639"/>
            <a:ext cx="4504267" cy="369332"/>
          </a:xfrm>
          <a:prstGeom prst="rect">
            <a:avLst/>
          </a:prstGeom>
          <a:noFill/>
        </p:spPr>
        <p:txBody>
          <a:bodyPr wrap="square">
            <a:spAutoFit/>
          </a:bodyPr>
          <a:lstStyle/>
          <a:p>
            <a:pPr>
              <a:defRPr/>
            </a:pPr>
            <a:r>
              <a:rPr lang="en-GB"/>
              <a:t>.</a:t>
            </a:r>
          </a:p>
        </p:txBody>
      </p:sp>
      <p:sp>
        <p:nvSpPr>
          <p:cNvPr id="1533703399" name="Oval 4"/>
          <p:cNvSpPr/>
          <p:nvPr/>
        </p:nvSpPr>
        <p:spPr bwMode="auto">
          <a:xfrm>
            <a:off x="7776624" y="3568860"/>
            <a:ext cx="2890010" cy="2890545"/>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715780268" name="Freeform: Shape 5"/>
          <p:cNvSpPr/>
          <p:nvPr/>
        </p:nvSpPr>
        <p:spPr bwMode="auto">
          <a:xfrm>
            <a:off x="7872581"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extrusionOk="0">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ts val="0"/>
              </a:spcBef>
              <a:spcAft>
                <a:spcPts val="0"/>
              </a:spcAft>
              <a:buNone/>
              <a:defRPr/>
            </a:pPr>
            <a:r>
              <a:rPr lang="en-GB" sz="2400"/>
              <a:t>Impact on patient care and healthcare delivery</a:t>
            </a:r>
          </a:p>
        </p:txBody>
      </p:sp>
      <p:sp>
        <p:nvSpPr>
          <p:cNvPr id="1605401952" name="Teardrop 6"/>
          <p:cNvSpPr/>
          <p:nvPr/>
        </p:nvSpPr>
        <p:spPr bwMode="auto">
          <a:xfrm rot="2700000">
            <a:off x="4764655" y="3526854"/>
            <a:ext cx="2883048" cy="288304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03076295" name="Freeform: Shape 9"/>
          <p:cNvSpPr/>
          <p:nvPr/>
        </p:nvSpPr>
        <p:spPr bwMode="auto">
          <a:xfrm>
            <a:off x="4885673"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extrusionOk="0">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ts val="0"/>
              </a:spcBef>
              <a:spcAft>
                <a:spcPts val="0"/>
              </a:spcAft>
              <a:buNone/>
              <a:defRPr/>
            </a:pPr>
            <a:r>
              <a:rPr lang="en-GB" sz="2400"/>
              <a:t>Latest advancements</a:t>
            </a:r>
          </a:p>
        </p:txBody>
      </p:sp>
      <p:sp>
        <p:nvSpPr>
          <p:cNvPr id="1663805129" name="Teardrop 10"/>
          <p:cNvSpPr/>
          <p:nvPr/>
        </p:nvSpPr>
        <p:spPr bwMode="auto">
          <a:xfrm rot="2700000">
            <a:off x="1806287" y="3572354"/>
            <a:ext cx="2883048" cy="288304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26795358" name="Freeform: Shape 11"/>
          <p:cNvSpPr/>
          <p:nvPr/>
        </p:nvSpPr>
        <p:spPr bwMode="auto">
          <a:xfrm>
            <a:off x="1898764"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extrusionOk="0">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ts val="0"/>
              </a:spcBef>
              <a:spcAft>
                <a:spcPts val="0"/>
              </a:spcAft>
              <a:buNone/>
              <a:defRPr/>
            </a:pPr>
            <a:r>
              <a:rPr lang="en-GB" sz="2400"/>
              <a:t>Early innovations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63805129"/>
                                        </p:tgtEl>
                                        <p:attrNameLst>
                                          <p:attrName>style.visibility</p:attrName>
                                        </p:attrNameLst>
                                      </p:cBhvr>
                                      <p:to>
                                        <p:strVal val="visible"/>
                                      </p:to>
                                    </p:set>
                                    <p:animEffect transition="in" filter="fade">
                                      <p:cBhvr>
                                        <p:cTn id="7" dur="500"/>
                                        <p:tgtEl>
                                          <p:spTgt spid="166380512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26795358"/>
                                        </p:tgtEl>
                                        <p:attrNameLst>
                                          <p:attrName>style.visibility</p:attrName>
                                        </p:attrNameLst>
                                      </p:cBhvr>
                                      <p:to>
                                        <p:strVal val="visible"/>
                                      </p:to>
                                    </p:set>
                                    <p:animEffect transition="in" filter="fade">
                                      <p:cBhvr>
                                        <p:cTn id="10" dur="500"/>
                                        <p:tgtEl>
                                          <p:spTgt spid="132679535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05401952"/>
                                        </p:tgtEl>
                                        <p:attrNameLst>
                                          <p:attrName>style.visibility</p:attrName>
                                        </p:attrNameLst>
                                      </p:cBhvr>
                                      <p:to>
                                        <p:strVal val="visible"/>
                                      </p:to>
                                    </p:set>
                                    <p:animEffect transition="in" filter="fade">
                                      <p:cBhvr>
                                        <p:cTn id="15" dur="500"/>
                                        <p:tgtEl>
                                          <p:spTgt spid="160540195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03076295"/>
                                        </p:tgtEl>
                                        <p:attrNameLst>
                                          <p:attrName>style.visibility</p:attrName>
                                        </p:attrNameLst>
                                      </p:cBhvr>
                                      <p:to>
                                        <p:strVal val="visible"/>
                                      </p:to>
                                    </p:set>
                                    <p:animEffect transition="in" filter="fade">
                                      <p:cBhvr>
                                        <p:cTn id="18" dur="500"/>
                                        <p:tgtEl>
                                          <p:spTgt spid="100307629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715780268"/>
                                        </p:tgtEl>
                                        <p:attrNameLst>
                                          <p:attrName>style.visibility</p:attrName>
                                        </p:attrNameLst>
                                      </p:cBhvr>
                                      <p:to>
                                        <p:strVal val="visible"/>
                                      </p:to>
                                    </p:set>
                                    <p:animEffect transition="in" filter="fade">
                                      <p:cBhvr>
                                        <p:cTn id="23" dur="500"/>
                                        <p:tgtEl>
                                          <p:spTgt spid="1715780268"/>
                                        </p:tgtEl>
                                      </p:cBhvr>
                                    </p:animEffect>
                                  </p:childTnLst>
                                </p:cTn>
                              </p:par>
                              <p:par>
                                <p:cTn id="24" presetID="10" presetClass="entr" presetSubtype="0" fill="hold" nodeType="withEffect">
                                  <p:stCondLst>
                                    <p:cond delay="0"/>
                                  </p:stCondLst>
                                  <p:childTnLst>
                                    <p:set>
                                      <p:cBhvr>
                                        <p:cTn id="25" dur="1" fill="hold">
                                          <p:stCondLst>
                                            <p:cond delay="0"/>
                                          </p:stCondLst>
                                        </p:cTn>
                                        <p:tgtEl>
                                          <p:spTgt spid="1533703399"/>
                                        </p:tgtEl>
                                        <p:attrNameLst>
                                          <p:attrName>style.visibility</p:attrName>
                                        </p:attrNameLst>
                                      </p:cBhvr>
                                      <p:to>
                                        <p:strVal val="visible"/>
                                      </p:to>
                                    </p:set>
                                    <p:animEffect transition="in" filter="fade">
                                      <p:cBhvr>
                                        <p:cTn id="26" dur="500"/>
                                        <p:tgtEl>
                                          <p:spTgt spid="15337033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5780268" grpId="0" animBg="1"/>
      <p:bldP spid="1003076295" grpId="0" animBg="1"/>
      <p:bldP spid="1326795358"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59305156" name="Title 3"/>
          <p:cNvSpPr>
            <a:spLocks noGrp="1"/>
          </p:cNvSpPr>
          <p:nvPr>
            <p:ph type="title"/>
          </p:nvPr>
        </p:nvSpPr>
        <p:spPr bwMode="auto">
          <a:xfrm>
            <a:off x="358219" y="365125"/>
            <a:ext cx="11481847" cy="1325563"/>
          </a:xfrm>
        </p:spPr>
        <p:txBody>
          <a:bodyPr anchor="ctr">
            <a:normAutofit/>
          </a:bodyPr>
          <a:lstStyle/>
          <a:p>
            <a:pPr>
              <a:defRPr/>
            </a:pPr>
            <a:r>
              <a:rPr lang="en-GB"/>
              <a:t>Health Technology and Informatics</a:t>
            </a:r>
          </a:p>
        </p:txBody>
      </p:sp>
      <p:sp>
        <p:nvSpPr>
          <p:cNvPr id="1844497910" name="Rectangle: Rounded Corners 2"/>
          <p:cNvSpPr/>
          <p:nvPr/>
        </p:nvSpPr>
        <p:spPr bwMode="auto">
          <a:xfrm>
            <a:off x="358219" y="2406714"/>
            <a:ext cx="11481847" cy="1072780"/>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663267944" name="Rectangle 4" descr="Doctor"/>
          <p:cNvSpPr/>
          <p:nvPr/>
        </p:nvSpPr>
        <p:spPr bwMode="auto">
          <a:xfrm>
            <a:off x="682735" y="2648089"/>
            <a:ext cx="590029" cy="590029"/>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992123504" name="Freeform: Shape 5"/>
          <p:cNvSpPr/>
          <p:nvPr/>
        </p:nvSpPr>
        <p:spPr bwMode="auto">
          <a:xfrm>
            <a:off x="1597280" y="2406714"/>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extrusionOk="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5" tIns="113535" rIns="113535" bIns="113535" numCol="1" spcCol="1270" anchor="ctr" anchorCtr="0">
            <a:noAutofit/>
          </a:bodyPr>
          <a:lstStyle/>
          <a:p>
            <a:pPr marL="0" lvl="0" indent="0" algn="l" defTabSz="933450">
              <a:lnSpc>
                <a:spcPct val="90000"/>
              </a:lnSpc>
              <a:spcBef>
                <a:spcPts val="0"/>
              </a:spcBef>
              <a:spcAft>
                <a:spcPts val="0"/>
              </a:spcAft>
              <a:buNone/>
              <a:defRPr/>
            </a:pPr>
            <a:r>
              <a:rPr lang="en-GB" sz="2100"/>
              <a:t>Health technology and informatics refer to the use of digital tools and data management systems to enhance healthcare delivery. </a:t>
            </a:r>
            <a:endParaRPr lang="en-US" sz="2100"/>
          </a:p>
        </p:txBody>
      </p:sp>
      <p:sp>
        <p:nvSpPr>
          <p:cNvPr id="1633546783" name="Rectangle: Rounded Corners 6"/>
          <p:cNvSpPr/>
          <p:nvPr/>
        </p:nvSpPr>
        <p:spPr bwMode="auto">
          <a:xfrm>
            <a:off x="358219" y="3747689"/>
            <a:ext cx="11481847" cy="1072780"/>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657698095" name="Rectangle 7" descr="Stethoscope"/>
          <p:cNvSpPr/>
          <p:nvPr/>
        </p:nvSpPr>
        <p:spPr bwMode="auto">
          <a:xfrm>
            <a:off x="682735" y="3989065"/>
            <a:ext cx="590029" cy="590029"/>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957788126" name="Freeform: Shape 9"/>
          <p:cNvSpPr/>
          <p:nvPr/>
        </p:nvSpPr>
        <p:spPr bwMode="auto">
          <a:xfrm>
            <a:off x="1597280" y="3747689"/>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extrusionOk="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5" tIns="113535" rIns="113535" bIns="113535" numCol="1" spcCol="1270" anchor="ctr" anchorCtr="0">
            <a:noAutofit/>
          </a:bodyPr>
          <a:lstStyle/>
          <a:p>
            <a:pPr marL="0" lvl="0" indent="0" algn="l" defTabSz="933450">
              <a:lnSpc>
                <a:spcPct val="90000"/>
              </a:lnSpc>
              <a:spcBef>
                <a:spcPts val="0"/>
              </a:spcBef>
              <a:spcAft>
                <a:spcPts val="0"/>
              </a:spcAft>
              <a:buNone/>
              <a:defRPr/>
            </a:pPr>
            <a:r>
              <a:rPr lang="en-GB" sz="2100"/>
              <a:t>There have been key milestones in the development of these technologies in the UK, with significant innovations leading to profound implications for the NHS and social care system .</a:t>
            </a:r>
            <a:endParaRPr lang="en-US" sz="21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92123504"/>
                                        </p:tgtEl>
                                        <p:attrNameLst>
                                          <p:attrName>style.visibility</p:attrName>
                                        </p:attrNameLst>
                                      </p:cBhvr>
                                      <p:to>
                                        <p:strVal val="visible"/>
                                      </p:to>
                                    </p:set>
                                    <p:animEffect transition="in" filter="fade">
                                      <p:cBhvr>
                                        <p:cTn id="7" dur="500"/>
                                        <p:tgtEl>
                                          <p:spTgt spid="992123504"/>
                                        </p:tgtEl>
                                      </p:cBhvr>
                                    </p:animEffect>
                                  </p:childTnLst>
                                </p:cTn>
                              </p:par>
                              <p:par>
                                <p:cTn id="8" presetID="10" presetClass="entr" presetSubtype="0" fill="hold" nodeType="withEffect">
                                  <p:stCondLst>
                                    <p:cond delay="0"/>
                                  </p:stCondLst>
                                  <p:childTnLst>
                                    <p:set>
                                      <p:cBhvr>
                                        <p:cTn id="9" dur="1" fill="hold">
                                          <p:stCondLst>
                                            <p:cond delay="0"/>
                                          </p:stCondLst>
                                        </p:cTn>
                                        <p:tgtEl>
                                          <p:spTgt spid="1844497910"/>
                                        </p:tgtEl>
                                        <p:attrNameLst>
                                          <p:attrName>style.visibility</p:attrName>
                                        </p:attrNameLst>
                                      </p:cBhvr>
                                      <p:to>
                                        <p:strVal val="visible"/>
                                      </p:to>
                                    </p:set>
                                    <p:animEffect transition="in" filter="fade">
                                      <p:cBhvr>
                                        <p:cTn id="10" dur="500"/>
                                        <p:tgtEl>
                                          <p:spTgt spid="1844497910"/>
                                        </p:tgtEl>
                                      </p:cBhvr>
                                    </p:animEffect>
                                  </p:childTnLst>
                                </p:cTn>
                              </p:par>
                              <p:par>
                                <p:cTn id="11" presetID="10" presetClass="entr" presetSubtype="0" fill="hold" nodeType="withEffect">
                                  <p:stCondLst>
                                    <p:cond delay="0"/>
                                  </p:stCondLst>
                                  <p:childTnLst>
                                    <p:set>
                                      <p:cBhvr>
                                        <p:cTn id="12" dur="1" fill="hold">
                                          <p:stCondLst>
                                            <p:cond delay="0"/>
                                          </p:stCondLst>
                                        </p:cTn>
                                        <p:tgtEl>
                                          <p:spTgt spid="1663267944"/>
                                        </p:tgtEl>
                                        <p:attrNameLst>
                                          <p:attrName>style.visibility</p:attrName>
                                        </p:attrNameLst>
                                      </p:cBhvr>
                                      <p:to>
                                        <p:strVal val="visible"/>
                                      </p:to>
                                    </p:set>
                                    <p:animEffect transition="in" filter="fade">
                                      <p:cBhvr>
                                        <p:cTn id="13" dur="500"/>
                                        <p:tgtEl>
                                          <p:spTgt spid="166326794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657698095"/>
                                        </p:tgtEl>
                                        <p:attrNameLst>
                                          <p:attrName>style.visibility</p:attrName>
                                        </p:attrNameLst>
                                      </p:cBhvr>
                                      <p:to>
                                        <p:strVal val="visible"/>
                                      </p:to>
                                    </p:set>
                                    <p:animEffect transition="in" filter="fade">
                                      <p:cBhvr>
                                        <p:cTn id="18" dur="500"/>
                                        <p:tgtEl>
                                          <p:spTgt spid="1657698095"/>
                                        </p:tgtEl>
                                      </p:cBhvr>
                                    </p:animEffect>
                                  </p:childTnLst>
                                </p:cTn>
                              </p:par>
                              <p:par>
                                <p:cTn id="19" presetID="10" presetClass="entr" presetSubtype="0" fill="hold" nodeType="withEffect">
                                  <p:stCondLst>
                                    <p:cond delay="0"/>
                                  </p:stCondLst>
                                  <p:childTnLst>
                                    <p:set>
                                      <p:cBhvr>
                                        <p:cTn id="20" dur="1" fill="hold">
                                          <p:stCondLst>
                                            <p:cond delay="0"/>
                                          </p:stCondLst>
                                        </p:cTn>
                                        <p:tgtEl>
                                          <p:spTgt spid="1633546783"/>
                                        </p:tgtEl>
                                        <p:attrNameLst>
                                          <p:attrName>style.visibility</p:attrName>
                                        </p:attrNameLst>
                                      </p:cBhvr>
                                      <p:to>
                                        <p:strVal val="visible"/>
                                      </p:to>
                                    </p:set>
                                    <p:animEffect transition="in" filter="fade">
                                      <p:cBhvr>
                                        <p:cTn id="21" dur="500"/>
                                        <p:tgtEl>
                                          <p:spTgt spid="163354678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957788126"/>
                                        </p:tgtEl>
                                        <p:attrNameLst>
                                          <p:attrName>style.visibility</p:attrName>
                                        </p:attrNameLst>
                                      </p:cBhvr>
                                      <p:to>
                                        <p:strVal val="visible"/>
                                      </p:to>
                                    </p:set>
                                    <p:animEffect transition="in" filter="fade">
                                      <p:cBhvr>
                                        <p:cTn id="24" dur="500"/>
                                        <p:tgtEl>
                                          <p:spTgt spid="9577881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2123504" grpId="0"/>
      <p:bldP spid="95778812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50076017" name="Title 1"/>
          <p:cNvSpPr>
            <a:spLocks noGrp="1"/>
          </p:cNvSpPr>
          <p:nvPr>
            <p:ph type="title"/>
          </p:nvPr>
        </p:nvSpPr>
        <p:spPr bwMode="auto">
          <a:xfrm>
            <a:off x="3780148" y="365125"/>
            <a:ext cx="7956222" cy="1325563"/>
          </a:xfrm>
        </p:spPr>
        <p:txBody>
          <a:bodyPr anchor="ctr">
            <a:normAutofit/>
          </a:bodyPr>
          <a:lstStyle/>
          <a:p>
            <a:pPr>
              <a:defRPr/>
            </a:pPr>
            <a:r>
              <a:rPr lang="en-GB"/>
              <a:t>Early Developments (Pre-1948)</a:t>
            </a:r>
          </a:p>
        </p:txBody>
      </p:sp>
      <p:sp>
        <p:nvSpPr>
          <p:cNvPr id="131521567" name="Freeform: Shape 4"/>
          <p:cNvSpPr/>
          <p:nvPr/>
        </p:nvSpPr>
        <p:spPr bwMode="auto">
          <a:xfrm>
            <a:off x="3780148" y="2062604"/>
            <a:ext cx="7956222" cy="2054885"/>
          </a:xfrm>
          <a:custGeom>
            <a:avLst/>
            <a:gdLst>
              <a:gd name="connsiteX0" fmla="*/ 0 w 7956222"/>
              <a:gd name="connsiteY0" fmla="*/ 342488 h 2054885"/>
              <a:gd name="connsiteX1" fmla="*/ 342488 w 7956222"/>
              <a:gd name="connsiteY1" fmla="*/ 0 h 2054885"/>
              <a:gd name="connsiteX2" fmla="*/ 7613734 w 7956222"/>
              <a:gd name="connsiteY2" fmla="*/ 0 h 2054885"/>
              <a:gd name="connsiteX3" fmla="*/ 7956222 w 7956222"/>
              <a:gd name="connsiteY3" fmla="*/ 342488 h 2054885"/>
              <a:gd name="connsiteX4" fmla="*/ 7956222 w 7956222"/>
              <a:gd name="connsiteY4" fmla="*/ 1712397 h 2054885"/>
              <a:gd name="connsiteX5" fmla="*/ 7613734 w 7956222"/>
              <a:gd name="connsiteY5" fmla="*/ 2054885 h 2054885"/>
              <a:gd name="connsiteX6" fmla="*/ 342488 w 7956222"/>
              <a:gd name="connsiteY6" fmla="*/ 2054885 h 2054885"/>
              <a:gd name="connsiteX7" fmla="*/ 0 w 7956222"/>
              <a:gd name="connsiteY7" fmla="*/ 1712397 h 2054885"/>
              <a:gd name="connsiteX8" fmla="*/ 0 w 7956222"/>
              <a:gd name="connsiteY8" fmla="*/ 342488 h 205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222" h="2054885" extrusionOk="0">
                <a:moveTo>
                  <a:pt x="0" y="342488"/>
                </a:moveTo>
                <a:cubicBezTo>
                  <a:pt x="0" y="153337"/>
                  <a:pt x="153337" y="0"/>
                  <a:pt x="342488" y="0"/>
                </a:cubicBezTo>
                <a:lnTo>
                  <a:pt x="7613734" y="0"/>
                </a:lnTo>
                <a:cubicBezTo>
                  <a:pt x="7802885" y="0"/>
                  <a:pt x="7956222" y="153337"/>
                  <a:pt x="7956222" y="342488"/>
                </a:cubicBezTo>
                <a:lnTo>
                  <a:pt x="7956222" y="1712397"/>
                </a:lnTo>
                <a:cubicBezTo>
                  <a:pt x="7956222" y="1901548"/>
                  <a:pt x="7802885" y="2054885"/>
                  <a:pt x="7613734" y="2054885"/>
                </a:cubicBezTo>
                <a:lnTo>
                  <a:pt x="342488" y="2054885"/>
                </a:lnTo>
                <a:cubicBezTo>
                  <a:pt x="153337" y="2054885"/>
                  <a:pt x="0" y="1901548"/>
                  <a:pt x="0" y="1712397"/>
                </a:cubicBezTo>
                <a:lnTo>
                  <a:pt x="0" y="3424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801" tIns="210801" rIns="210801" bIns="210801" numCol="1" spcCol="1270" anchor="ctr" anchorCtr="0">
            <a:noAutofit/>
          </a:bodyPr>
          <a:lstStyle/>
          <a:p>
            <a:pPr marL="0" lvl="0" indent="0" algn="l" defTabSz="1289050">
              <a:lnSpc>
                <a:spcPct val="90000"/>
              </a:lnSpc>
              <a:spcBef>
                <a:spcPts val="0"/>
              </a:spcBef>
              <a:spcAft>
                <a:spcPts val="0"/>
              </a:spcAft>
              <a:buNone/>
              <a:defRPr/>
            </a:pPr>
            <a:r>
              <a:rPr lang="en-GB" sz="2900"/>
              <a:t>Before the establishment of the NHS, healthcare technology was relatively primitive. </a:t>
            </a:r>
            <a:endParaRPr lang="en-US" sz="2900"/>
          </a:p>
        </p:txBody>
      </p:sp>
      <p:sp>
        <p:nvSpPr>
          <p:cNvPr id="322880209" name="Freeform: Shape 7"/>
          <p:cNvSpPr/>
          <p:nvPr/>
        </p:nvSpPr>
        <p:spPr bwMode="auto">
          <a:xfrm>
            <a:off x="3780148" y="4201010"/>
            <a:ext cx="7956222" cy="2054885"/>
          </a:xfrm>
          <a:custGeom>
            <a:avLst/>
            <a:gdLst>
              <a:gd name="connsiteX0" fmla="*/ 0 w 7956222"/>
              <a:gd name="connsiteY0" fmla="*/ 342488 h 2054885"/>
              <a:gd name="connsiteX1" fmla="*/ 342488 w 7956222"/>
              <a:gd name="connsiteY1" fmla="*/ 0 h 2054885"/>
              <a:gd name="connsiteX2" fmla="*/ 7613734 w 7956222"/>
              <a:gd name="connsiteY2" fmla="*/ 0 h 2054885"/>
              <a:gd name="connsiteX3" fmla="*/ 7956222 w 7956222"/>
              <a:gd name="connsiteY3" fmla="*/ 342488 h 2054885"/>
              <a:gd name="connsiteX4" fmla="*/ 7956222 w 7956222"/>
              <a:gd name="connsiteY4" fmla="*/ 1712397 h 2054885"/>
              <a:gd name="connsiteX5" fmla="*/ 7613734 w 7956222"/>
              <a:gd name="connsiteY5" fmla="*/ 2054885 h 2054885"/>
              <a:gd name="connsiteX6" fmla="*/ 342488 w 7956222"/>
              <a:gd name="connsiteY6" fmla="*/ 2054885 h 2054885"/>
              <a:gd name="connsiteX7" fmla="*/ 0 w 7956222"/>
              <a:gd name="connsiteY7" fmla="*/ 1712397 h 2054885"/>
              <a:gd name="connsiteX8" fmla="*/ 0 w 7956222"/>
              <a:gd name="connsiteY8" fmla="*/ 342488 h 205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222" h="2054885" extrusionOk="0">
                <a:moveTo>
                  <a:pt x="0" y="342488"/>
                </a:moveTo>
                <a:cubicBezTo>
                  <a:pt x="0" y="153337"/>
                  <a:pt x="153337" y="0"/>
                  <a:pt x="342488" y="0"/>
                </a:cubicBezTo>
                <a:lnTo>
                  <a:pt x="7613734" y="0"/>
                </a:lnTo>
                <a:cubicBezTo>
                  <a:pt x="7802885" y="0"/>
                  <a:pt x="7956222" y="153337"/>
                  <a:pt x="7956222" y="342488"/>
                </a:cubicBezTo>
                <a:lnTo>
                  <a:pt x="7956222" y="1712397"/>
                </a:lnTo>
                <a:cubicBezTo>
                  <a:pt x="7956222" y="1901548"/>
                  <a:pt x="7802885" y="2054885"/>
                  <a:pt x="7613734" y="2054885"/>
                </a:cubicBezTo>
                <a:lnTo>
                  <a:pt x="342488" y="2054885"/>
                </a:lnTo>
                <a:cubicBezTo>
                  <a:pt x="153337" y="2054885"/>
                  <a:pt x="0" y="1901548"/>
                  <a:pt x="0" y="1712397"/>
                </a:cubicBezTo>
                <a:lnTo>
                  <a:pt x="0" y="3424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801" tIns="210801" rIns="210801" bIns="210801" numCol="1" spcCol="1270" anchor="ctr" anchorCtr="0">
            <a:noAutofit/>
          </a:bodyPr>
          <a:lstStyle/>
          <a:p>
            <a:pPr marL="0" lvl="0" indent="0" algn="l" defTabSz="1289050">
              <a:lnSpc>
                <a:spcPct val="90000"/>
              </a:lnSpc>
              <a:spcBef>
                <a:spcPts val="0"/>
              </a:spcBef>
              <a:spcAft>
                <a:spcPts val="0"/>
              </a:spcAft>
              <a:buNone/>
              <a:defRPr/>
            </a:pPr>
            <a:r>
              <a:rPr lang="en-GB" sz="2900"/>
              <a:t>Innovations included basic diagnostic tools like the stethoscope and early imaging technologies such as X-rays. These early developments laid the groundwork for modern medical technology.</a:t>
            </a:r>
            <a:endParaRPr lang="en-US" sz="2900"/>
          </a:p>
        </p:txBody>
      </p:sp>
      <p:pic>
        <p:nvPicPr>
          <p:cNvPr id="1394174308" name="Picture 3"/>
          <p:cNvPicPr>
            <a:picLocks noChangeAspect="1"/>
          </p:cNvPicPr>
          <p:nvPr/>
        </p:nvPicPr>
        <p:blipFill rotWithShape="1">
          <a:blip r:embed="rId3"/>
          <a:stretch/>
        </p:blipFill>
        <p:spPr bwMode="auto">
          <a:xfrm>
            <a:off x="952500" y="1558024"/>
            <a:ext cx="1592992" cy="2389488"/>
          </a:xfrm>
          <a:prstGeom prst="rect">
            <a:avLst/>
          </a:prstGeom>
        </p:spPr>
      </p:pic>
      <p:pic>
        <p:nvPicPr>
          <p:cNvPr id="261073618" name="Picture 5"/>
          <p:cNvPicPr>
            <a:picLocks noChangeAspect="1"/>
          </p:cNvPicPr>
          <p:nvPr/>
        </p:nvPicPr>
        <p:blipFill rotWithShape="1">
          <a:blip r:embed="rId4"/>
          <a:stretch/>
        </p:blipFill>
        <p:spPr bwMode="auto">
          <a:xfrm>
            <a:off x="1801391" y="4167395"/>
            <a:ext cx="1834716" cy="23094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1521567"/>
                                        </p:tgtEl>
                                        <p:attrNameLst>
                                          <p:attrName>style.visibility</p:attrName>
                                        </p:attrNameLst>
                                      </p:cBhvr>
                                      <p:to>
                                        <p:strVal val="visible"/>
                                      </p:to>
                                    </p:set>
                                    <p:animEffect transition="in" filter="fade">
                                      <p:cBhvr>
                                        <p:cTn id="7" dur="500"/>
                                        <p:tgtEl>
                                          <p:spTgt spid="13152156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22880209"/>
                                        </p:tgtEl>
                                        <p:attrNameLst>
                                          <p:attrName>style.visibility</p:attrName>
                                        </p:attrNameLst>
                                      </p:cBhvr>
                                      <p:to>
                                        <p:strVal val="visible"/>
                                      </p:to>
                                    </p:set>
                                    <p:animEffect transition="in" filter="fade">
                                      <p:cBhvr>
                                        <p:cTn id="12" dur="500"/>
                                        <p:tgtEl>
                                          <p:spTgt spid="3228802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521567" grpId="0" animBg="1"/>
      <p:bldP spid="322880209"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08111069" name="Title 1"/>
          <p:cNvSpPr>
            <a:spLocks noGrp="1"/>
          </p:cNvSpPr>
          <p:nvPr>
            <p:ph type="title"/>
          </p:nvPr>
        </p:nvSpPr>
        <p:spPr bwMode="auto">
          <a:xfrm>
            <a:off x="4856102" y="243359"/>
            <a:ext cx="3559765" cy="1325563"/>
          </a:xfrm>
        </p:spPr>
        <p:txBody>
          <a:bodyPr>
            <a:normAutofit/>
          </a:bodyPr>
          <a:lstStyle/>
          <a:p>
            <a:pPr>
              <a:defRPr/>
            </a:pPr>
            <a:r>
              <a:rPr lang="en-GB" b="1"/>
              <a:t>999</a:t>
            </a:r>
            <a:r>
              <a:rPr lang="en-GB"/>
              <a:t> Service</a:t>
            </a:r>
          </a:p>
        </p:txBody>
      </p:sp>
      <p:sp>
        <p:nvSpPr>
          <p:cNvPr id="537013490" name="Content Placeholder 2"/>
          <p:cNvSpPr>
            <a:spLocks noGrp="1"/>
          </p:cNvSpPr>
          <p:nvPr>
            <p:ph idx="1"/>
          </p:nvPr>
        </p:nvSpPr>
        <p:spPr bwMode="auto">
          <a:xfrm>
            <a:off x="762000" y="1568922"/>
            <a:ext cx="11190739" cy="922180"/>
          </a:xfrm>
        </p:spPr>
        <p:txBody>
          <a:bodyPr>
            <a:normAutofit/>
          </a:bodyPr>
          <a:lstStyle/>
          <a:p>
            <a:pPr marL="0" indent="0">
              <a:buNone/>
              <a:defRPr/>
            </a:pPr>
            <a:r>
              <a:rPr lang="en-GB" sz="2400"/>
              <a:t>First established in 1937 in response to a number of preventable deaths that were blamed on people being unable to connect to emergency services. </a:t>
            </a:r>
          </a:p>
          <a:p>
            <a:pPr marL="0" indent="0">
              <a:buNone/>
              <a:defRPr/>
            </a:pPr>
            <a:endParaRPr lang="en-GB"/>
          </a:p>
        </p:txBody>
      </p:sp>
      <p:sp>
        <p:nvSpPr>
          <p:cNvPr id="460677089" name="TextBox 6"/>
          <p:cNvSpPr txBox="1"/>
          <p:nvPr/>
        </p:nvSpPr>
        <p:spPr bwMode="auto">
          <a:xfrm>
            <a:off x="762000" y="2573449"/>
            <a:ext cx="5334000" cy="2985433"/>
          </a:xfrm>
          <a:prstGeom prst="rect">
            <a:avLst/>
          </a:prstGeom>
          <a:ln w="76200"/>
        </p:spPr>
        <p:style>
          <a:lnRef idx="2">
            <a:schemeClr val="accent1"/>
          </a:lnRef>
          <a:fillRef idx="1">
            <a:schemeClr val="lt1"/>
          </a:fillRef>
          <a:effectRef idx="0">
            <a:schemeClr val="accent1"/>
          </a:effectRef>
          <a:fontRef idx="minor">
            <a:schemeClr val="dk1"/>
          </a:fontRef>
        </p:style>
        <p:txBody>
          <a:bodyPr wrap="square">
            <a:spAutoFit/>
          </a:bodyPr>
          <a:lstStyle/>
          <a:p>
            <a:pPr>
              <a:defRPr/>
            </a:pPr>
            <a:r>
              <a:rPr lang="en-GB" sz="2400" b="1"/>
              <a:t>Ease of Use</a:t>
            </a:r>
          </a:p>
          <a:p>
            <a:pPr>
              <a:defRPr/>
            </a:pPr>
            <a:endParaRPr lang="en-GB" sz="2400" b="1"/>
          </a:p>
          <a:p>
            <a:pPr marL="285750" indent="-285750">
              <a:buFont typeface="Arial"/>
              <a:buChar char="•"/>
              <a:defRPr/>
            </a:pPr>
            <a:r>
              <a:rPr lang="en-GB" sz="2000"/>
              <a:t>The number "999" was chosen because it was easy to remember and could be quickly dialled on rotary phones, especially in low-light or smoke-filled conditions.</a:t>
            </a:r>
          </a:p>
          <a:p>
            <a:pPr marL="285750" indent="-285750">
              <a:buFont typeface="Arial"/>
              <a:buChar char="•"/>
              <a:defRPr/>
            </a:pPr>
            <a:r>
              <a:rPr lang="en-GB" sz="2000"/>
              <a:t> It also avoided being accidentally dialled, unlike some other sequences of numbers.</a:t>
            </a:r>
          </a:p>
          <a:p>
            <a:pPr marL="285750" indent="-285750">
              <a:buFont typeface="Arial"/>
              <a:buChar char="•"/>
              <a:defRPr/>
            </a:pPr>
            <a:endParaRPr lang="en-GB" sz="2000"/>
          </a:p>
        </p:txBody>
      </p:sp>
      <p:sp>
        <p:nvSpPr>
          <p:cNvPr id="540596256" name="TextBox 8"/>
          <p:cNvSpPr txBox="1"/>
          <p:nvPr/>
        </p:nvSpPr>
        <p:spPr bwMode="auto">
          <a:xfrm>
            <a:off x="6357368" y="2573448"/>
            <a:ext cx="5568872" cy="2985433"/>
          </a:xfrm>
          <a:prstGeom prst="rect">
            <a:avLst/>
          </a:prstGeom>
          <a:noFill/>
          <a:ln w="76200">
            <a:solidFill>
              <a:schemeClr val="accent1"/>
            </a:solidFill>
          </a:ln>
        </p:spPr>
        <p:txBody>
          <a:bodyPr wrap="square">
            <a:spAutoFit/>
          </a:bodyPr>
          <a:lstStyle/>
          <a:p>
            <a:pPr>
              <a:defRPr/>
            </a:pPr>
            <a:r>
              <a:rPr lang="en-GB" sz="2400" b="1"/>
              <a:t>Technological Advancements</a:t>
            </a:r>
          </a:p>
          <a:p>
            <a:pPr>
              <a:defRPr/>
            </a:pPr>
            <a:endParaRPr lang="en-GB" sz="2400" b="1"/>
          </a:p>
          <a:p>
            <a:pPr marL="285750" indent="-285750">
              <a:buFont typeface="Arial"/>
              <a:buChar char="•"/>
              <a:defRPr/>
            </a:pPr>
            <a:r>
              <a:rPr lang="en-GB" sz="2000"/>
              <a:t>Technological advancements in the 1930s made it possible to create a dedicated emergency line.</a:t>
            </a:r>
          </a:p>
          <a:p>
            <a:pPr marL="285750" indent="-285750">
              <a:buFont typeface="Arial"/>
              <a:buChar char="•"/>
              <a:defRPr/>
            </a:pPr>
            <a:r>
              <a:rPr lang="en-GB" sz="2000"/>
              <a:t>The service was designed so that calls made to 999 would bypass normal switchboards and connect directly to a specialised operator who could then dispatch the appropriate emergency service.</a:t>
            </a:r>
          </a:p>
        </p:txBody>
      </p:sp>
      <p:sp>
        <p:nvSpPr>
          <p:cNvPr id="1670238984" name="TextBox 3"/>
          <p:cNvSpPr txBox="1"/>
          <p:nvPr/>
        </p:nvSpPr>
        <p:spPr bwMode="auto">
          <a:xfrm>
            <a:off x="1184051" y="5993296"/>
            <a:ext cx="10346635" cy="400110"/>
          </a:xfrm>
          <a:prstGeom prst="rect">
            <a:avLst/>
          </a:prstGeom>
          <a:solidFill>
            <a:schemeClr val="bg2"/>
          </a:solidFill>
          <a:ln w="28575">
            <a:solidFill>
              <a:srgbClr val="00B0F0"/>
            </a:solidFill>
          </a:ln>
        </p:spPr>
        <p:txBody>
          <a:bodyPr wrap="square" rtlCol="0">
            <a:spAutoFit/>
          </a:bodyPr>
          <a:lstStyle/>
          <a:p>
            <a:pPr>
              <a:defRPr/>
            </a:pPr>
            <a:r>
              <a:rPr lang="en-GB" sz="2000"/>
              <a:t>The West Midlands 999 Emergency Service takes approx. 4000 calls per day (1 every 20 seconds)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37013490">
                                            <p:txEl>
                                              <p:pRg st="0" end="0"/>
                                            </p:txEl>
                                          </p:spTgt>
                                        </p:tgtEl>
                                        <p:attrNameLst>
                                          <p:attrName>style.visibility</p:attrName>
                                        </p:attrNameLst>
                                      </p:cBhvr>
                                      <p:to>
                                        <p:strVal val="visible"/>
                                      </p:to>
                                    </p:set>
                                    <p:animEffect transition="in" filter="fade">
                                      <p:cBhvr>
                                        <p:cTn id="7" dur="500"/>
                                        <p:tgtEl>
                                          <p:spTgt spid="5370134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60677089"/>
                                        </p:tgtEl>
                                        <p:attrNameLst>
                                          <p:attrName>style.visibility</p:attrName>
                                        </p:attrNameLst>
                                      </p:cBhvr>
                                      <p:to>
                                        <p:strVal val="visible"/>
                                      </p:to>
                                    </p:set>
                                    <p:animEffect transition="in" filter="fade">
                                      <p:cBhvr>
                                        <p:cTn id="12" dur="500"/>
                                        <p:tgtEl>
                                          <p:spTgt spid="46067708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40596256"/>
                                        </p:tgtEl>
                                        <p:attrNameLst>
                                          <p:attrName>style.visibility</p:attrName>
                                        </p:attrNameLst>
                                      </p:cBhvr>
                                      <p:to>
                                        <p:strVal val="visible"/>
                                      </p:to>
                                    </p:set>
                                    <p:animEffect transition="in" filter="fade">
                                      <p:cBhvr>
                                        <p:cTn id="17" dur="500"/>
                                        <p:tgtEl>
                                          <p:spTgt spid="5405962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70238984"/>
                                        </p:tgtEl>
                                        <p:attrNameLst>
                                          <p:attrName>style.visibility</p:attrName>
                                        </p:attrNameLst>
                                      </p:cBhvr>
                                      <p:to>
                                        <p:strVal val="visible"/>
                                      </p:to>
                                    </p:set>
                                    <p:animEffect transition="in" filter="fade">
                                      <p:cBhvr>
                                        <p:cTn id="22" dur="500"/>
                                        <p:tgtEl>
                                          <p:spTgt spid="16702389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7013490" grpId="0" build="p"/>
      <p:bldP spid="460677089" grpId="0" animBg="1"/>
      <p:bldP spid="540596256" grpId="0" animBg="1"/>
      <p:bldP spid="1670238984"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75974448" name="Title 3"/>
          <p:cNvSpPr>
            <a:spLocks noGrp="1"/>
          </p:cNvSpPr>
          <p:nvPr>
            <p:ph type="title"/>
          </p:nvPr>
        </p:nvSpPr>
        <p:spPr bwMode="auto">
          <a:xfrm>
            <a:off x="358219" y="365125"/>
            <a:ext cx="11481847" cy="1325563"/>
          </a:xfrm>
        </p:spPr>
        <p:txBody>
          <a:bodyPr anchor="ctr">
            <a:normAutofit/>
          </a:bodyPr>
          <a:lstStyle/>
          <a:p>
            <a:pPr>
              <a:defRPr/>
            </a:pPr>
            <a:r>
              <a:rPr lang="en-GB"/>
              <a:t>Formation of the NHS (1948)</a:t>
            </a:r>
          </a:p>
        </p:txBody>
      </p:sp>
      <p:grpSp>
        <p:nvGrpSpPr>
          <p:cNvPr id="1995747067" name="Group 13"/>
          <p:cNvGrpSpPr/>
          <p:nvPr/>
        </p:nvGrpSpPr>
        <p:grpSpPr bwMode="auto">
          <a:xfrm>
            <a:off x="358219" y="1826061"/>
            <a:ext cx="11481847" cy="1021445"/>
            <a:chOff x="358219" y="1826061"/>
            <a:chExt cx="11481847" cy="1021445"/>
          </a:xfrm>
        </p:grpSpPr>
        <p:sp>
          <p:nvSpPr>
            <p:cNvPr id="3" name="Rectangle: Rounded Corners 2"/>
            <p:cNvSpPr/>
            <p:nvPr/>
          </p:nvSpPr>
          <p:spPr bwMode="auto">
            <a:xfrm>
              <a:off x="358219" y="1826061"/>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5" name="Rectangle 4" descr="Hospital"/>
            <p:cNvSpPr/>
            <p:nvPr/>
          </p:nvSpPr>
          <p:spPr bwMode="auto">
            <a:xfrm>
              <a:off x="667206" y="2055886"/>
              <a:ext cx="561795" cy="561795"/>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6" name="Freeform: Shape 5"/>
            <p:cNvSpPr/>
            <p:nvPr/>
          </p:nvSpPr>
          <p:spPr bwMode="auto">
            <a:xfrm>
              <a:off x="1537989" y="1826061"/>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ts val="0"/>
                </a:spcBef>
                <a:spcAft>
                  <a:spcPts val="0"/>
                </a:spcAft>
                <a:buNone/>
                <a:defRPr/>
              </a:pPr>
              <a:r>
                <a:rPr lang="en-GB" sz="2500"/>
                <a:t>The NHS was founded in 1948 with the aim of providing universal healthcare to all UK residents. </a:t>
              </a:r>
              <a:endParaRPr lang="en-US" sz="2500"/>
            </a:p>
          </p:txBody>
        </p:sp>
      </p:grpSp>
      <p:grpSp>
        <p:nvGrpSpPr>
          <p:cNvPr id="226557280" name="Group 14"/>
          <p:cNvGrpSpPr/>
          <p:nvPr/>
        </p:nvGrpSpPr>
        <p:grpSpPr bwMode="auto">
          <a:xfrm>
            <a:off x="358219" y="3102869"/>
            <a:ext cx="11481847" cy="1021445"/>
            <a:chOff x="358219" y="3102869"/>
            <a:chExt cx="11481847" cy="1021445"/>
          </a:xfrm>
        </p:grpSpPr>
        <p:sp>
          <p:nvSpPr>
            <p:cNvPr id="8" name="Rectangle: Rounded Corners 7"/>
            <p:cNvSpPr/>
            <p:nvPr/>
          </p:nvSpPr>
          <p:spPr bwMode="auto">
            <a:xfrm>
              <a:off x="358219" y="3102869"/>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9" name="Rectangle 8" descr="Gears"/>
            <p:cNvSpPr/>
            <p:nvPr/>
          </p:nvSpPr>
          <p:spPr bwMode="auto">
            <a:xfrm>
              <a:off x="667206" y="3332694"/>
              <a:ext cx="561795" cy="561795"/>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10" name="Freeform: Shape 9"/>
            <p:cNvSpPr/>
            <p:nvPr/>
          </p:nvSpPr>
          <p:spPr bwMode="auto">
            <a:xfrm>
              <a:off x="1537989" y="3102869"/>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ts val="0"/>
                </a:spcBef>
                <a:spcAft>
                  <a:spcPts val="0"/>
                </a:spcAft>
                <a:buNone/>
                <a:defRPr/>
              </a:pPr>
              <a:r>
                <a:rPr lang="en-GB" sz="2500"/>
                <a:t>Early technology use was limited, focusing on basic diagnostic and record-keeping tools. </a:t>
              </a:r>
              <a:endParaRPr lang="en-US" sz="2500"/>
            </a:p>
          </p:txBody>
        </p:sp>
      </p:grpSp>
      <p:grpSp>
        <p:nvGrpSpPr>
          <p:cNvPr id="287537940" name="Group 15"/>
          <p:cNvGrpSpPr/>
          <p:nvPr/>
        </p:nvGrpSpPr>
        <p:grpSpPr bwMode="auto">
          <a:xfrm>
            <a:off x="358219" y="4379676"/>
            <a:ext cx="11481847" cy="1021445"/>
            <a:chOff x="358219" y="4379676"/>
            <a:chExt cx="11481847" cy="1021445"/>
          </a:xfrm>
        </p:grpSpPr>
        <p:sp>
          <p:nvSpPr>
            <p:cNvPr id="11" name="Rectangle: Rounded Corners 10"/>
            <p:cNvSpPr/>
            <p:nvPr/>
          </p:nvSpPr>
          <p:spPr bwMode="auto">
            <a:xfrm>
              <a:off x="358219" y="4379676"/>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2" name="Rectangle 11" descr="Doctor"/>
            <p:cNvSpPr/>
            <p:nvPr/>
          </p:nvSpPr>
          <p:spPr bwMode="auto">
            <a:xfrm>
              <a:off x="667206" y="4609500"/>
              <a:ext cx="561795" cy="561795"/>
            </a:xfrm>
            <a:prstGeom prst="rect">
              <a:avLst/>
            </a:prstGeom>
            <a:blipFill rotWithShape="1">
              <a:blip r:embed="rId5"/>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13" name="Freeform: Shape 12"/>
            <p:cNvSpPr/>
            <p:nvPr/>
          </p:nvSpPr>
          <p:spPr bwMode="auto">
            <a:xfrm>
              <a:off x="1537989" y="4379676"/>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ts val="0"/>
                </a:spcBef>
                <a:spcAft>
                  <a:spcPts val="0"/>
                </a:spcAft>
                <a:buNone/>
                <a:defRPr/>
              </a:pPr>
              <a:r>
                <a:rPr lang="en-GB" sz="2500"/>
                <a:t>The NHS marked the beginning of a more structured approach to healthcare delivery in the UK.</a:t>
              </a:r>
              <a:endParaRPr lang="en-US" sz="250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95747067"/>
                                        </p:tgtEl>
                                        <p:attrNameLst>
                                          <p:attrName>style.visibility</p:attrName>
                                        </p:attrNameLst>
                                      </p:cBhvr>
                                      <p:to>
                                        <p:strVal val="visible"/>
                                      </p:to>
                                    </p:set>
                                    <p:animEffect transition="in" filter="fade">
                                      <p:cBhvr>
                                        <p:cTn id="7" dur="500"/>
                                        <p:tgtEl>
                                          <p:spTgt spid="199574706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6557280"/>
                                        </p:tgtEl>
                                        <p:attrNameLst>
                                          <p:attrName>style.visibility</p:attrName>
                                        </p:attrNameLst>
                                      </p:cBhvr>
                                      <p:to>
                                        <p:strVal val="visible"/>
                                      </p:to>
                                    </p:set>
                                    <p:animEffect transition="in" filter="fade">
                                      <p:cBhvr>
                                        <p:cTn id="12" dur="500"/>
                                        <p:tgtEl>
                                          <p:spTgt spid="22655728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87537940"/>
                                        </p:tgtEl>
                                        <p:attrNameLst>
                                          <p:attrName>style.visibility</p:attrName>
                                        </p:attrNameLst>
                                      </p:cBhvr>
                                      <p:to>
                                        <p:strVal val="visible"/>
                                      </p:to>
                                    </p:set>
                                    <p:animEffect transition="in" filter="fade">
                                      <p:cBhvr>
                                        <p:cTn id="17" dur="500"/>
                                        <p:tgtEl>
                                          <p:spTgt spid="287537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231628334" name="Title 1"/>
          <p:cNvSpPr>
            <a:spLocks noGrp="1"/>
          </p:cNvSpPr>
          <p:nvPr>
            <p:ph type="title"/>
          </p:nvPr>
        </p:nvSpPr>
        <p:spPr bwMode="auto">
          <a:xfrm>
            <a:off x="5868557" y="1138036"/>
            <a:ext cx="5444382" cy="1402470"/>
          </a:xfrm>
        </p:spPr>
        <p:txBody>
          <a:bodyPr vert="horz" lIns="91440" tIns="45720" rIns="91440" bIns="45720" rtlCol="0" anchor="t">
            <a:normAutofit/>
          </a:bodyPr>
          <a:lstStyle/>
          <a:p>
            <a:pPr>
              <a:defRPr/>
            </a:pPr>
            <a:r>
              <a:rPr lang="en-US" sz="3200"/>
              <a:t>Growth of Health Technology (1970s)</a:t>
            </a:r>
          </a:p>
        </p:txBody>
      </p:sp>
      <p:pic>
        <p:nvPicPr>
          <p:cNvPr id="1137560888" name="Picture 4" descr="Scan of a human brain in a neurology clinic"/>
          <p:cNvPicPr>
            <a:picLocks noChangeAspect="1"/>
          </p:cNvPicPr>
          <p:nvPr/>
        </p:nvPicPr>
        <p:blipFill rotWithShape="1">
          <a:blip r:embed="rId3"/>
          <a:srcRect l="43666"/>
          <a:stretch/>
        </p:blipFill>
        <p:spPr bwMode="auto">
          <a:xfrm>
            <a:off x="-1" y="10"/>
            <a:ext cx="5151179" cy="6857990"/>
          </a:xfrm>
          <a:prstGeom prst="rect">
            <a:avLst/>
          </a:prstGeom>
        </p:spPr>
      </p:pic>
      <p:cxnSp>
        <p:nvCxnSpPr>
          <p:cNvPr id="432873379" name="Straight Connector 8"/>
          <p:cNvCxnSpPr>
            <a:cxnSpLocks noGrp="1" noRot="1" noChangeAspect="1" noMove="1" noResize="1" noEditPoints="1" noAdjustHandles="1" noChangeArrowheads="1" noChangeShapeType="1"/>
          </p:cNvCxnSpPr>
          <p:nvPr/>
        </p:nvCxnSpPr>
        <p:spPr bwMode="auto">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4846543" name="Content Placeholder 2"/>
          <p:cNvSpPr>
            <a:spLocks noGrp="1"/>
          </p:cNvSpPr>
          <p:nvPr>
            <p:ph idx="1"/>
          </p:nvPr>
        </p:nvSpPr>
        <p:spPr bwMode="auto">
          <a:xfrm>
            <a:off x="5354378" y="2557439"/>
            <a:ext cx="6837622" cy="3162525"/>
          </a:xfrm>
        </p:spPr>
        <p:txBody>
          <a:bodyPr vert="horz" lIns="91440" tIns="45720" rIns="91440" bIns="45720" rtlCol="0">
            <a:normAutofit/>
          </a:bodyPr>
          <a:lstStyle/>
          <a:p>
            <a:pPr>
              <a:defRPr/>
            </a:pPr>
            <a:r>
              <a:rPr lang="en-US" sz="2400"/>
              <a:t>Introduction of Electronic Health Records (EHRs)</a:t>
            </a:r>
          </a:p>
          <a:p>
            <a:pPr lvl="1">
              <a:defRPr/>
            </a:pPr>
            <a:r>
              <a:rPr lang="en-US"/>
              <a:t>Revolutionising record-keeping and patient data management.</a:t>
            </a:r>
          </a:p>
          <a:p>
            <a:pPr>
              <a:defRPr/>
            </a:pPr>
            <a:r>
              <a:rPr lang="en-US" sz="2400"/>
              <a:t>Development of Advanced Medical Devices</a:t>
            </a:r>
          </a:p>
          <a:p>
            <a:pPr lvl="1">
              <a:defRPr/>
            </a:pPr>
            <a:r>
              <a:rPr lang="en-US"/>
              <a:t>MRI and CT scanners, also emerged, enhancing diagnostic capabilities.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4846543">
                                            <p:txEl>
                                              <p:pRg st="0" end="0"/>
                                            </p:txEl>
                                          </p:spTgt>
                                        </p:tgtEl>
                                        <p:attrNameLst>
                                          <p:attrName>style.visibility</p:attrName>
                                        </p:attrNameLst>
                                      </p:cBhvr>
                                      <p:to>
                                        <p:strVal val="visible"/>
                                      </p:to>
                                    </p:set>
                                    <p:animEffect transition="in" filter="fade">
                                      <p:cBhvr>
                                        <p:cTn id="7" dur="500"/>
                                        <p:tgtEl>
                                          <p:spTgt spid="35484654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54846543">
                                            <p:txEl>
                                              <p:pRg st="1" end="1"/>
                                            </p:txEl>
                                          </p:spTgt>
                                        </p:tgtEl>
                                        <p:attrNameLst>
                                          <p:attrName>style.visibility</p:attrName>
                                        </p:attrNameLst>
                                      </p:cBhvr>
                                      <p:to>
                                        <p:strVal val="visible"/>
                                      </p:to>
                                    </p:set>
                                    <p:animEffect transition="in" filter="fade">
                                      <p:cBhvr>
                                        <p:cTn id="10" dur="500"/>
                                        <p:tgtEl>
                                          <p:spTgt spid="35484654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54846543">
                                            <p:txEl>
                                              <p:pRg st="2" end="2"/>
                                            </p:txEl>
                                          </p:spTgt>
                                        </p:tgtEl>
                                        <p:attrNameLst>
                                          <p:attrName>style.visibility</p:attrName>
                                        </p:attrNameLst>
                                      </p:cBhvr>
                                      <p:to>
                                        <p:strVal val="visible"/>
                                      </p:to>
                                    </p:set>
                                    <p:animEffect transition="in" filter="fade">
                                      <p:cBhvr>
                                        <p:cTn id="15" dur="500"/>
                                        <p:tgtEl>
                                          <p:spTgt spid="35484654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54846543">
                                            <p:txEl>
                                              <p:pRg st="3" end="3"/>
                                            </p:txEl>
                                          </p:spTgt>
                                        </p:tgtEl>
                                        <p:attrNameLst>
                                          <p:attrName>style.visibility</p:attrName>
                                        </p:attrNameLst>
                                      </p:cBhvr>
                                      <p:to>
                                        <p:strVal val="visible"/>
                                      </p:to>
                                    </p:set>
                                    <p:animEffect transition="in" filter="fade">
                                      <p:cBhvr>
                                        <p:cTn id="18" dur="500"/>
                                        <p:tgtEl>
                                          <p:spTgt spid="3548465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1275098603" name="Title 1"/>
          <p:cNvSpPr>
            <a:spLocks noGrp="1"/>
          </p:cNvSpPr>
          <p:nvPr>
            <p:ph type="title"/>
          </p:nvPr>
        </p:nvSpPr>
        <p:spPr bwMode="auto">
          <a:xfrm>
            <a:off x="912073" y="1313909"/>
            <a:ext cx="4597747" cy="740724"/>
          </a:xfrm>
        </p:spPr>
        <p:txBody>
          <a:bodyPr vert="horz" lIns="91440" tIns="45720" rIns="91440" bIns="45720" rtlCol="0" anchor="b">
            <a:normAutofit/>
          </a:bodyPr>
          <a:lstStyle/>
          <a:p>
            <a:pPr>
              <a:defRPr/>
            </a:pPr>
            <a:r>
              <a:rPr lang="en-US" sz="4000" b="1">
                <a:solidFill>
                  <a:schemeClr val="tx1"/>
                </a:solidFill>
                <a:latin typeface="+mj-lt"/>
                <a:ea typeface="+mj-ea"/>
                <a:cs typeface="+mj-cs"/>
              </a:rPr>
              <a:t>1980s Innovations</a:t>
            </a:r>
          </a:p>
        </p:txBody>
      </p:sp>
      <p:pic>
        <p:nvPicPr>
          <p:cNvPr id="1750407360" name="Graphic 5" descr="Computer with solid fill"/>
          <p:cNvPicPr>
            <a:picLocks noChangeAspect="1"/>
          </p:cNvPicPr>
          <p:nvPr/>
        </p:nvPicPr>
        <p:blipFill rotWithShape="1">
          <a:blip>
            <a:extLst>
              <a:ext uri="{96DAC541-7B7A-43D3-8B79-37D633B846F1}">
                <asvg:svgBlip xmlns:asvg="http://schemas.microsoft.com/office/drawing/2016/SVG/main" r:embed="rId3"/>
              </a:ext>
            </a:extLst>
          </a:blip>
          <a:stretch/>
        </p:blipFill>
        <p:spPr bwMode="auto">
          <a:xfrm>
            <a:off x="6713692" y="1397374"/>
            <a:ext cx="5048790" cy="5048790"/>
          </a:xfrm>
          <a:prstGeom prst="rect">
            <a:avLst/>
          </a:prstGeom>
        </p:spPr>
      </p:pic>
      <p:grpSp>
        <p:nvGrpSpPr>
          <p:cNvPr id="520879783" name="Group 22"/>
          <p:cNvGrpSpPr>
            <a:grpSpLocks noGrp="1" noUngrp="1" noRot="1" noChangeAspect="1" noMove="1" noResize="1"/>
          </p:cNvGrpSpPr>
          <p:nvPr/>
        </p:nvGrpSpPr>
        <p:grpSpPr bwMode="auto">
          <a:xfrm>
            <a:off x="-5025" y="6737717"/>
            <a:ext cx="12207200" cy="123363"/>
            <a:chOff x="-5025" y="6737717"/>
            <a:chExt cx="12207200" cy="123363"/>
          </a:xfrm>
        </p:grpSpPr>
        <p:sp>
          <p:nvSpPr>
            <p:cNvPr id="24" name="Rectangle 23"/>
            <p:cNvSpPr/>
            <p:nvPr/>
          </p:nvSpPr>
          <p:spPr bwMode="auto">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5" name="Rectangle 24"/>
            <p:cNvSpPr/>
            <p:nvPr/>
          </p:nvSpPr>
          <p:spPr bwMode="auto">
            <a:xfrm rot="16199999">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grpSp>
      <p:sp>
        <p:nvSpPr>
          <p:cNvPr id="1446268121" name="Freeform: Shape 3"/>
          <p:cNvSpPr/>
          <p:nvPr/>
        </p:nvSpPr>
        <p:spPr bwMode="auto">
          <a:xfrm>
            <a:off x="370704" y="2738300"/>
            <a:ext cx="5725296" cy="1587600"/>
          </a:xfrm>
          <a:custGeom>
            <a:avLst/>
            <a:gdLst>
              <a:gd name="connsiteX0" fmla="*/ 0 w 5725296"/>
              <a:gd name="connsiteY0" fmla="*/ 0 h 1587600"/>
              <a:gd name="connsiteX1" fmla="*/ 5725296 w 5725296"/>
              <a:gd name="connsiteY1" fmla="*/ 0 h 1587600"/>
              <a:gd name="connsiteX2" fmla="*/ 5725296 w 5725296"/>
              <a:gd name="connsiteY2" fmla="*/ 1587600 h 1587600"/>
              <a:gd name="connsiteX3" fmla="*/ 0 w 5725296"/>
              <a:gd name="connsiteY3" fmla="*/ 1587600 h 1587600"/>
              <a:gd name="connsiteX4" fmla="*/ 0 w 5725296"/>
              <a:gd name="connsiteY4" fmla="*/ 0 h 158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5296" h="1587600" extrusionOk="0">
                <a:moveTo>
                  <a:pt x="0" y="0"/>
                </a:moveTo>
                <a:lnTo>
                  <a:pt x="5725296" y="0"/>
                </a:lnTo>
                <a:lnTo>
                  <a:pt x="5725296" y="1587600"/>
                </a:lnTo>
                <a:lnTo>
                  <a:pt x="0" y="15876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44347" tIns="583184" rIns="444347" bIns="199136" numCol="1" spcCol="1270" anchor="t" anchorCtr="0">
            <a:noAutofit/>
          </a:bodyPr>
          <a:lstStyle/>
          <a:p>
            <a:pPr marL="285750" lvl="1" indent="-285750" algn="l" defTabSz="1244600">
              <a:lnSpc>
                <a:spcPct val="90000"/>
              </a:lnSpc>
              <a:spcBef>
                <a:spcPts val="0"/>
              </a:spcBef>
              <a:spcAft>
                <a:spcPts val="0"/>
              </a:spcAft>
              <a:buChar char="•"/>
              <a:defRPr/>
            </a:pPr>
            <a:r>
              <a:rPr lang="en-GB" sz="2800"/>
              <a:t>Early care management systems</a:t>
            </a:r>
            <a:endParaRPr lang="en-US" sz="2800"/>
          </a:p>
        </p:txBody>
      </p:sp>
      <p:sp>
        <p:nvSpPr>
          <p:cNvPr id="708822983" name="Freeform: Shape 6"/>
          <p:cNvSpPr/>
          <p:nvPr/>
        </p:nvSpPr>
        <p:spPr bwMode="auto">
          <a:xfrm>
            <a:off x="656968" y="2325020"/>
            <a:ext cx="4007707" cy="826560"/>
          </a:xfrm>
          <a:custGeom>
            <a:avLst/>
            <a:gdLst>
              <a:gd name="connsiteX0" fmla="*/ 0 w 4007707"/>
              <a:gd name="connsiteY0" fmla="*/ 137763 h 826560"/>
              <a:gd name="connsiteX1" fmla="*/ 137763 w 4007707"/>
              <a:gd name="connsiteY1" fmla="*/ 0 h 826560"/>
              <a:gd name="connsiteX2" fmla="*/ 3869944 w 4007707"/>
              <a:gd name="connsiteY2" fmla="*/ 0 h 826560"/>
              <a:gd name="connsiteX3" fmla="*/ 4007707 w 4007707"/>
              <a:gd name="connsiteY3" fmla="*/ 137763 h 826560"/>
              <a:gd name="connsiteX4" fmla="*/ 4007707 w 4007707"/>
              <a:gd name="connsiteY4" fmla="*/ 688797 h 826560"/>
              <a:gd name="connsiteX5" fmla="*/ 3869944 w 4007707"/>
              <a:gd name="connsiteY5" fmla="*/ 826560 h 826560"/>
              <a:gd name="connsiteX6" fmla="*/ 137763 w 4007707"/>
              <a:gd name="connsiteY6" fmla="*/ 826560 h 826560"/>
              <a:gd name="connsiteX7" fmla="*/ 0 w 4007707"/>
              <a:gd name="connsiteY7" fmla="*/ 688797 h 826560"/>
              <a:gd name="connsiteX8" fmla="*/ 0 w 4007707"/>
              <a:gd name="connsiteY8" fmla="*/ 137763 h 826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7707" h="826560" extrusionOk="0">
                <a:moveTo>
                  <a:pt x="0" y="137763"/>
                </a:moveTo>
                <a:cubicBezTo>
                  <a:pt x="0" y="61679"/>
                  <a:pt x="61679" y="0"/>
                  <a:pt x="137763" y="0"/>
                </a:cubicBezTo>
                <a:lnTo>
                  <a:pt x="3869944" y="0"/>
                </a:lnTo>
                <a:cubicBezTo>
                  <a:pt x="3946028" y="0"/>
                  <a:pt x="4007707" y="61679"/>
                  <a:pt x="4007707" y="137763"/>
                </a:cubicBezTo>
                <a:lnTo>
                  <a:pt x="4007707" y="688797"/>
                </a:lnTo>
                <a:cubicBezTo>
                  <a:pt x="4007707" y="764881"/>
                  <a:pt x="3946028" y="826560"/>
                  <a:pt x="3869944" y="826560"/>
                </a:cubicBezTo>
                <a:lnTo>
                  <a:pt x="137763" y="826560"/>
                </a:lnTo>
                <a:cubicBezTo>
                  <a:pt x="61679" y="826560"/>
                  <a:pt x="0" y="764881"/>
                  <a:pt x="0" y="688797"/>
                </a:cubicBezTo>
                <a:lnTo>
                  <a:pt x="0" y="137763"/>
                </a:lnTo>
                <a:close/>
              </a:path>
            </a:pathLst>
          </a:custGeom>
        </p:spPr>
        <p:style>
          <a:lnRef idx="0">
            <a:schemeClr val="lt1">
              <a:hueOff val="0"/>
              <a:satOff val="0"/>
              <a:lumOff val="0"/>
              <a:alphaOff val="0"/>
            </a:schemeClr>
          </a:lnRef>
          <a:fillRef idx="3">
            <a:schemeClr val="accent2">
              <a:hueOff val="0"/>
              <a:satOff val="0"/>
              <a:lumOff val="0"/>
              <a:alphaOff val="0"/>
            </a:schemeClr>
          </a:fillRef>
          <a:effectRef idx="3">
            <a:schemeClr val="accent2">
              <a:hueOff val="0"/>
              <a:satOff val="0"/>
              <a:lumOff val="0"/>
              <a:alphaOff val="0"/>
            </a:schemeClr>
          </a:effectRef>
          <a:fontRef idx="minor">
            <a:schemeClr val="lt1"/>
          </a:fontRef>
        </p:style>
        <p:txBody>
          <a:bodyPr spcFirstLastPara="0" vert="horz" wrap="square" lIns="191830" tIns="40349" rIns="191830" bIns="40349" numCol="1" spcCol="1270" anchor="ctr" anchorCtr="0">
            <a:noAutofit/>
          </a:bodyPr>
          <a:lstStyle/>
          <a:p>
            <a:pPr marL="0" lvl="0" indent="0" algn="l" defTabSz="1244600">
              <a:lnSpc>
                <a:spcPct val="90000"/>
              </a:lnSpc>
              <a:spcBef>
                <a:spcPts val="0"/>
              </a:spcBef>
              <a:spcAft>
                <a:spcPts val="0"/>
              </a:spcAft>
              <a:buNone/>
              <a:defRPr/>
            </a:pPr>
            <a:r>
              <a:rPr lang="en-GB" sz="2800"/>
              <a:t>Health Informatics</a:t>
            </a:r>
            <a:endParaRPr lang="en-US" sz="2800"/>
          </a:p>
        </p:txBody>
      </p:sp>
      <p:grpSp>
        <p:nvGrpSpPr>
          <p:cNvPr id="1014849632" name="Group 9"/>
          <p:cNvGrpSpPr/>
          <p:nvPr/>
        </p:nvGrpSpPr>
        <p:grpSpPr bwMode="auto">
          <a:xfrm>
            <a:off x="370704" y="4477101"/>
            <a:ext cx="5725296" cy="2000880"/>
            <a:chOff x="370704" y="4477101"/>
            <a:chExt cx="5725296" cy="2000880"/>
          </a:xfrm>
        </p:grpSpPr>
        <p:sp>
          <p:nvSpPr>
            <p:cNvPr id="8" name="Freeform: Shape 7"/>
            <p:cNvSpPr/>
            <p:nvPr/>
          </p:nvSpPr>
          <p:spPr bwMode="auto">
            <a:xfrm>
              <a:off x="370704" y="4890381"/>
              <a:ext cx="5725296" cy="1587600"/>
            </a:xfrm>
            <a:custGeom>
              <a:avLst/>
              <a:gdLst>
                <a:gd name="connsiteX0" fmla="*/ 0 w 5725296"/>
                <a:gd name="connsiteY0" fmla="*/ 0 h 1587600"/>
                <a:gd name="connsiteX1" fmla="*/ 5725296 w 5725296"/>
                <a:gd name="connsiteY1" fmla="*/ 0 h 1587600"/>
                <a:gd name="connsiteX2" fmla="*/ 5725296 w 5725296"/>
                <a:gd name="connsiteY2" fmla="*/ 1587600 h 1587600"/>
                <a:gd name="connsiteX3" fmla="*/ 0 w 5725296"/>
                <a:gd name="connsiteY3" fmla="*/ 1587600 h 1587600"/>
                <a:gd name="connsiteX4" fmla="*/ 0 w 5725296"/>
                <a:gd name="connsiteY4" fmla="*/ 0 h 158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5296" h="1587600" extrusionOk="0">
                  <a:moveTo>
                    <a:pt x="0" y="0"/>
                  </a:moveTo>
                  <a:lnTo>
                    <a:pt x="5725296" y="0"/>
                  </a:lnTo>
                  <a:lnTo>
                    <a:pt x="5725296" y="1587600"/>
                  </a:lnTo>
                  <a:lnTo>
                    <a:pt x="0" y="1587600"/>
                  </a:lnTo>
                  <a:lnTo>
                    <a:pt x="0" y="0"/>
                  </a:lnTo>
                  <a:close/>
                </a:path>
              </a:pathLst>
            </a:custGeom>
          </p:spPr>
          <p:style>
            <a:lnRef idx="1">
              <a:schemeClr val="accent3">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44347" tIns="583184" rIns="444347" bIns="199136" numCol="1" spcCol="1270" anchor="t" anchorCtr="0">
              <a:noAutofit/>
            </a:bodyPr>
            <a:lstStyle/>
            <a:p>
              <a:pPr marL="285750" lvl="1" indent="-285750" algn="l" defTabSz="1244600">
                <a:lnSpc>
                  <a:spcPct val="90000"/>
                </a:lnSpc>
                <a:spcBef>
                  <a:spcPts val="0"/>
                </a:spcBef>
                <a:spcAft>
                  <a:spcPts val="0"/>
                </a:spcAft>
                <a:buChar char="•"/>
                <a:defRPr/>
              </a:pPr>
              <a:r>
                <a:rPr lang="en-GB" sz="2800"/>
                <a:t>Mobility aids and communication devices</a:t>
              </a:r>
              <a:endParaRPr lang="en-US" sz="2800"/>
            </a:p>
          </p:txBody>
        </p:sp>
        <p:sp>
          <p:nvSpPr>
            <p:cNvPr id="9" name="Freeform: Shape 8"/>
            <p:cNvSpPr/>
            <p:nvPr/>
          </p:nvSpPr>
          <p:spPr bwMode="auto">
            <a:xfrm>
              <a:off x="656968" y="4477101"/>
              <a:ext cx="4007707" cy="826560"/>
            </a:xfrm>
            <a:custGeom>
              <a:avLst/>
              <a:gdLst>
                <a:gd name="connsiteX0" fmla="*/ 0 w 4007707"/>
                <a:gd name="connsiteY0" fmla="*/ 137763 h 826560"/>
                <a:gd name="connsiteX1" fmla="*/ 137763 w 4007707"/>
                <a:gd name="connsiteY1" fmla="*/ 0 h 826560"/>
                <a:gd name="connsiteX2" fmla="*/ 3869944 w 4007707"/>
                <a:gd name="connsiteY2" fmla="*/ 0 h 826560"/>
                <a:gd name="connsiteX3" fmla="*/ 4007707 w 4007707"/>
                <a:gd name="connsiteY3" fmla="*/ 137763 h 826560"/>
                <a:gd name="connsiteX4" fmla="*/ 4007707 w 4007707"/>
                <a:gd name="connsiteY4" fmla="*/ 688797 h 826560"/>
                <a:gd name="connsiteX5" fmla="*/ 3869944 w 4007707"/>
                <a:gd name="connsiteY5" fmla="*/ 826560 h 826560"/>
                <a:gd name="connsiteX6" fmla="*/ 137763 w 4007707"/>
                <a:gd name="connsiteY6" fmla="*/ 826560 h 826560"/>
                <a:gd name="connsiteX7" fmla="*/ 0 w 4007707"/>
                <a:gd name="connsiteY7" fmla="*/ 688797 h 826560"/>
                <a:gd name="connsiteX8" fmla="*/ 0 w 4007707"/>
                <a:gd name="connsiteY8" fmla="*/ 137763 h 826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7707" h="826560" extrusionOk="0">
                  <a:moveTo>
                    <a:pt x="0" y="137763"/>
                  </a:moveTo>
                  <a:cubicBezTo>
                    <a:pt x="0" y="61679"/>
                    <a:pt x="61679" y="0"/>
                    <a:pt x="137763" y="0"/>
                  </a:cubicBezTo>
                  <a:lnTo>
                    <a:pt x="3869944" y="0"/>
                  </a:lnTo>
                  <a:cubicBezTo>
                    <a:pt x="3946028" y="0"/>
                    <a:pt x="4007707" y="61679"/>
                    <a:pt x="4007707" y="137763"/>
                  </a:cubicBezTo>
                  <a:lnTo>
                    <a:pt x="4007707" y="688797"/>
                  </a:lnTo>
                  <a:cubicBezTo>
                    <a:pt x="4007707" y="764881"/>
                    <a:pt x="3946028" y="826560"/>
                    <a:pt x="3869944" y="826560"/>
                  </a:cubicBezTo>
                  <a:lnTo>
                    <a:pt x="137763" y="826560"/>
                  </a:lnTo>
                  <a:cubicBezTo>
                    <a:pt x="61679" y="826560"/>
                    <a:pt x="0" y="764881"/>
                    <a:pt x="0" y="688797"/>
                  </a:cubicBezTo>
                  <a:lnTo>
                    <a:pt x="0" y="137763"/>
                  </a:lnTo>
                  <a:close/>
                </a:path>
              </a:pathLst>
            </a:custGeom>
          </p:spPr>
          <p:style>
            <a:lnRef idx="0">
              <a:schemeClr val="lt1">
                <a:hueOff val="0"/>
                <a:satOff val="0"/>
                <a:lumOff val="0"/>
                <a:alphaOff val="0"/>
              </a:schemeClr>
            </a:lnRef>
            <a:fillRef idx="3">
              <a:schemeClr val="accent3">
                <a:hueOff val="0"/>
                <a:satOff val="0"/>
                <a:lumOff val="0"/>
                <a:alphaOff val="0"/>
              </a:schemeClr>
            </a:fillRef>
            <a:effectRef idx="3">
              <a:schemeClr val="accent3">
                <a:hueOff val="0"/>
                <a:satOff val="0"/>
                <a:lumOff val="0"/>
                <a:alphaOff val="0"/>
              </a:schemeClr>
            </a:effectRef>
            <a:fontRef idx="minor">
              <a:schemeClr val="lt1"/>
            </a:fontRef>
          </p:style>
          <p:txBody>
            <a:bodyPr spcFirstLastPara="0" vert="horz" wrap="square" lIns="191830" tIns="40349" rIns="191830" bIns="40349" numCol="1" spcCol="1270" anchor="ctr" anchorCtr="0">
              <a:noAutofit/>
            </a:bodyPr>
            <a:lstStyle/>
            <a:p>
              <a:pPr marL="0" lvl="0" indent="0" algn="l" defTabSz="1244600">
                <a:lnSpc>
                  <a:spcPct val="90000"/>
                </a:lnSpc>
                <a:spcBef>
                  <a:spcPts val="0"/>
                </a:spcBef>
                <a:spcAft>
                  <a:spcPts val="0"/>
                </a:spcAft>
                <a:buNone/>
                <a:defRPr/>
              </a:pPr>
              <a:r>
                <a:rPr lang="en-GB" sz="2800"/>
                <a:t>Assistive Technologies</a:t>
              </a:r>
              <a:endParaRPr lang="en-US" sz="280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08822983"/>
                                        </p:tgtEl>
                                        <p:attrNameLst>
                                          <p:attrName>style.visibility</p:attrName>
                                        </p:attrNameLst>
                                      </p:cBhvr>
                                      <p:to>
                                        <p:strVal val="visible"/>
                                      </p:to>
                                    </p:set>
                                    <p:animEffect transition="in" filter="fade">
                                      <p:cBhvr>
                                        <p:cTn id="7" dur="500"/>
                                        <p:tgtEl>
                                          <p:spTgt spid="7088229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46268121"/>
                                        </p:tgtEl>
                                        <p:attrNameLst>
                                          <p:attrName>style.visibility</p:attrName>
                                        </p:attrNameLst>
                                      </p:cBhvr>
                                      <p:to>
                                        <p:strVal val="visible"/>
                                      </p:to>
                                    </p:set>
                                    <p:animEffect transition="in" filter="fade">
                                      <p:cBhvr>
                                        <p:cTn id="10" dur="500"/>
                                        <p:tgtEl>
                                          <p:spTgt spid="144626812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14849632"/>
                                        </p:tgtEl>
                                        <p:attrNameLst>
                                          <p:attrName>style.visibility</p:attrName>
                                        </p:attrNameLst>
                                      </p:cBhvr>
                                      <p:to>
                                        <p:strVal val="visible"/>
                                      </p:to>
                                    </p:set>
                                    <p:animEffect transition="in" filter="fade">
                                      <p:cBhvr>
                                        <p:cTn id="15" dur="500"/>
                                        <p:tgtEl>
                                          <p:spTgt spid="10148496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6268121" grpId="0" animBg="1"/>
      <p:bldP spid="708822983"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084342821" name="Rectangle 21"/>
          <p:cNvSpPr>
            <a:spLocks noGrp="1" noRot="1" noChangeAspect="1" noMove="1" noResize="1" noEditPoints="1" noAdjustHandles="1" noChangeArrowheads="1" noChangeShapeType="1" noTextEdit="1"/>
          </p:cNvSpPr>
          <p:nvPr/>
        </p:nvSpPr>
        <p:spPr bwMode="auto">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36063693" name="Title 1"/>
          <p:cNvSpPr>
            <a:spLocks noGrp="1"/>
          </p:cNvSpPr>
          <p:nvPr>
            <p:ph type="title"/>
          </p:nvPr>
        </p:nvSpPr>
        <p:spPr bwMode="auto">
          <a:xfrm>
            <a:off x="598202" y="495998"/>
            <a:ext cx="11018520" cy="950578"/>
          </a:xfrm>
        </p:spPr>
        <p:txBody>
          <a:bodyPr vert="horz" lIns="91440" tIns="45720" rIns="91440" bIns="45720" rtlCol="0" anchor="b">
            <a:normAutofit/>
          </a:bodyPr>
          <a:lstStyle/>
          <a:p>
            <a:pPr>
              <a:defRPr/>
            </a:pPr>
            <a:r>
              <a:rPr lang="en-US" sz="4600"/>
              <a:t>Health Informatics in the NHS – 1990’s</a:t>
            </a:r>
          </a:p>
        </p:txBody>
      </p:sp>
      <p:sp>
        <p:nvSpPr>
          <p:cNvPr id="1660621644" name="sketchy line"/>
          <p:cNvSpPr>
            <a:spLocks noGrp="1" noRot="1" noChangeAspect="1" noMove="1" noResize="1" noEditPoints="1" noAdjustHandles="1" noChangeArrowheads="1" noChangeShapeType="1" noTextEdit="1"/>
          </p:cNvSpPr>
          <p:nvPr/>
        </p:nvSpPr>
        <p:spPr bwMode="auto">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74693387" name="Content Placeholder 6"/>
          <p:cNvSpPr>
            <a:spLocks noGrp="1"/>
          </p:cNvSpPr>
          <p:nvPr>
            <p:ph idx="1"/>
          </p:nvPr>
        </p:nvSpPr>
        <p:spPr bwMode="auto">
          <a:xfrm>
            <a:off x="287867" y="1934800"/>
            <a:ext cx="6998178" cy="4904912"/>
          </a:xfrm>
        </p:spPr>
        <p:txBody>
          <a:bodyPr vert="horz" lIns="91440" tIns="45720" rIns="91440" bIns="45720" rtlCol="0" anchor="t">
            <a:normAutofit/>
          </a:bodyPr>
          <a:lstStyle/>
          <a:p>
            <a:pPr marL="0" indent="0">
              <a:lnSpc>
                <a:spcPct val="100000"/>
              </a:lnSpc>
              <a:buNone/>
              <a:defRPr/>
            </a:pPr>
            <a:r>
              <a:rPr lang="en-US" sz="2400" b="1"/>
              <a:t>The Information Management and Technology (IM&amp;T) Strategy (1992)</a:t>
            </a:r>
            <a:endParaRPr lang="en-US" sz="2400"/>
          </a:p>
          <a:p>
            <a:pPr>
              <a:lnSpc>
                <a:spcPct val="100000"/>
              </a:lnSpc>
              <a:defRPr/>
            </a:pPr>
            <a:r>
              <a:rPr lang="en-US" sz="2400"/>
              <a:t>The 1992 IM&amp;T strategy was one of the first comprehensive plans aimed at modernizing NHS information systems. It emphasized the need for electronic patient records (EPRs) and standardized data systems across NHS organizations.</a:t>
            </a:r>
          </a:p>
          <a:p>
            <a:pPr marL="0" indent="0">
              <a:lnSpc>
                <a:spcPct val="100000"/>
              </a:lnSpc>
              <a:buNone/>
              <a:defRPr/>
            </a:pPr>
            <a:endParaRPr lang="en-US" sz="2400"/>
          </a:p>
          <a:p>
            <a:pPr>
              <a:lnSpc>
                <a:spcPct val="100000"/>
              </a:lnSpc>
              <a:defRPr/>
            </a:pPr>
            <a:r>
              <a:rPr lang="en-US" sz="2400"/>
              <a:t>The strategy aimed to improve data accuracy, availability, and the integration of health records to enhance patient care and healthcare planning.</a:t>
            </a:r>
          </a:p>
        </p:txBody>
      </p:sp>
      <p:pic>
        <p:nvPicPr>
          <p:cNvPr id="419256720" name="Picture 8" descr="Circuit board background"/>
          <p:cNvPicPr>
            <a:picLocks noChangeAspect="1"/>
          </p:cNvPicPr>
          <p:nvPr/>
        </p:nvPicPr>
        <p:blipFill rotWithShape="1">
          <a:blip r:embed="rId3"/>
          <a:srcRect l="935" r="35087" b="-3"/>
          <a:stretch/>
        </p:blipFill>
        <p:spPr bwMode="auto">
          <a:xfrm>
            <a:off x="7675658" y="2093976"/>
            <a:ext cx="3941064" cy="40965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4693387">
                                            <p:txEl>
                                              <p:pRg st="1" end="1"/>
                                            </p:txEl>
                                          </p:spTgt>
                                        </p:tgtEl>
                                        <p:attrNameLst>
                                          <p:attrName>style.visibility</p:attrName>
                                        </p:attrNameLst>
                                      </p:cBhvr>
                                      <p:to>
                                        <p:strVal val="visible"/>
                                      </p:to>
                                    </p:set>
                                    <p:animEffect transition="in" filter="fade">
                                      <p:cBhvr>
                                        <p:cTn id="7" dur="500"/>
                                        <p:tgtEl>
                                          <p:spTgt spid="7469338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4693387">
                                            <p:txEl>
                                              <p:pRg st="3" end="3"/>
                                            </p:txEl>
                                          </p:spTgt>
                                        </p:tgtEl>
                                        <p:attrNameLst>
                                          <p:attrName>style.visibility</p:attrName>
                                        </p:attrNameLst>
                                      </p:cBhvr>
                                      <p:to>
                                        <p:strVal val="visible"/>
                                      </p:to>
                                    </p:set>
                                    <p:animEffect transition="in" filter="fade">
                                      <p:cBhvr>
                                        <p:cTn id="12" dur="500"/>
                                        <p:tgtEl>
                                          <p:spTgt spid="746933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23904109" name="Title 1"/>
          <p:cNvSpPr>
            <a:spLocks noGrp="1"/>
          </p:cNvSpPr>
          <p:nvPr>
            <p:ph type="title"/>
          </p:nvPr>
        </p:nvSpPr>
        <p:spPr bwMode="auto"/>
        <p:txBody>
          <a:bodyPr/>
          <a:lstStyle/>
          <a:p>
            <a:pPr>
              <a:defRPr/>
            </a:pPr>
            <a:r>
              <a:rPr lang="en-GB"/>
              <a:t>Early 2000s Developments</a:t>
            </a:r>
          </a:p>
        </p:txBody>
      </p:sp>
      <p:grpSp>
        <p:nvGrpSpPr>
          <p:cNvPr id="1372430681" name="Group 8"/>
          <p:cNvGrpSpPr/>
          <p:nvPr/>
        </p:nvGrpSpPr>
        <p:grpSpPr bwMode="auto">
          <a:xfrm>
            <a:off x="358219" y="1825668"/>
            <a:ext cx="11481846" cy="1744315"/>
            <a:chOff x="358219" y="1825668"/>
            <a:chExt cx="11481846" cy="1744315"/>
          </a:xfrm>
        </p:grpSpPr>
        <p:sp>
          <p:nvSpPr>
            <p:cNvPr id="4" name="Freeform: Shape 3"/>
            <p:cNvSpPr/>
            <p:nvPr/>
          </p:nvSpPr>
          <p:spPr bwMode="auto">
            <a:xfrm>
              <a:off x="4491683" y="2000101"/>
              <a:ext cx="7348382" cy="1395452"/>
            </a:xfrm>
            <a:custGeom>
              <a:avLst/>
              <a:gdLst>
                <a:gd name="connsiteX0" fmla="*/ 232580 w 1395452"/>
                <a:gd name="connsiteY0" fmla="*/ 0 h 7348382"/>
                <a:gd name="connsiteX1" fmla="*/ 1162872 w 1395452"/>
                <a:gd name="connsiteY1" fmla="*/ 0 h 7348382"/>
                <a:gd name="connsiteX2" fmla="*/ 1395452 w 1395452"/>
                <a:gd name="connsiteY2" fmla="*/ 232580 h 7348382"/>
                <a:gd name="connsiteX3" fmla="*/ 1395452 w 1395452"/>
                <a:gd name="connsiteY3" fmla="*/ 7348382 h 7348382"/>
                <a:gd name="connsiteX4" fmla="*/ 1395452 w 1395452"/>
                <a:gd name="connsiteY4" fmla="*/ 7348382 h 7348382"/>
                <a:gd name="connsiteX5" fmla="*/ 0 w 1395452"/>
                <a:gd name="connsiteY5" fmla="*/ 7348382 h 7348382"/>
                <a:gd name="connsiteX6" fmla="*/ 0 w 1395452"/>
                <a:gd name="connsiteY6" fmla="*/ 7348382 h 7348382"/>
                <a:gd name="connsiteX7" fmla="*/ 0 w 1395452"/>
                <a:gd name="connsiteY7" fmla="*/ 232580 h 7348382"/>
                <a:gd name="connsiteX8" fmla="*/ 232580 w 1395452"/>
                <a:gd name="connsiteY8" fmla="*/ 0 h 734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452" h="7348382" extrusionOk="0">
                  <a:moveTo>
                    <a:pt x="1395452" y="1224755"/>
                  </a:moveTo>
                  <a:lnTo>
                    <a:pt x="1395452" y="6123627"/>
                  </a:lnTo>
                  <a:cubicBezTo>
                    <a:pt x="1395452" y="6800039"/>
                    <a:pt x="1375678" y="7348382"/>
                    <a:pt x="1351285" y="7348382"/>
                  </a:cubicBezTo>
                  <a:lnTo>
                    <a:pt x="0" y="7348382"/>
                  </a:lnTo>
                  <a:lnTo>
                    <a:pt x="0" y="7348382"/>
                  </a:lnTo>
                  <a:lnTo>
                    <a:pt x="0" y="0"/>
                  </a:lnTo>
                  <a:lnTo>
                    <a:pt x="0" y="0"/>
                  </a:lnTo>
                  <a:lnTo>
                    <a:pt x="1351285" y="0"/>
                  </a:lnTo>
                  <a:cubicBezTo>
                    <a:pt x="1375678" y="0"/>
                    <a:pt x="1395452" y="548343"/>
                    <a:pt x="1395452" y="1224755"/>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2870" tIns="119555" rIns="170990" bIns="119555" numCol="1" spcCol="1270" anchor="ctr" anchorCtr="0">
              <a:noAutofit/>
            </a:bodyPr>
            <a:lstStyle/>
            <a:p>
              <a:pPr marL="228600" lvl="1" indent="-228600" algn="l" defTabSz="1200150">
                <a:lnSpc>
                  <a:spcPct val="90000"/>
                </a:lnSpc>
                <a:spcBef>
                  <a:spcPts val="0"/>
                </a:spcBef>
                <a:spcAft>
                  <a:spcPts val="0"/>
                </a:spcAft>
                <a:buChar char="•"/>
                <a:defRPr/>
              </a:pPr>
              <a:r>
                <a:rPr lang="en-GB" sz="2700"/>
                <a:t>focusing on the integration of digital technologies into healthcare. </a:t>
              </a:r>
              <a:endParaRPr lang="en-US" sz="2700"/>
            </a:p>
          </p:txBody>
        </p:sp>
        <p:sp>
          <p:nvSpPr>
            <p:cNvPr id="6" name="Freeform: Shape 5"/>
            <p:cNvSpPr/>
            <p:nvPr/>
          </p:nvSpPr>
          <p:spPr bwMode="auto">
            <a:xfrm>
              <a:off x="358219" y="1825668"/>
              <a:ext cx="4133464" cy="1744315"/>
            </a:xfrm>
            <a:custGeom>
              <a:avLst/>
              <a:gdLst>
                <a:gd name="connsiteX0" fmla="*/ 0 w 4133464"/>
                <a:gd name="connsiteY0" fmla="*/ 290725 h 1744315"/>
                <a:gd name="connsiteX1" fmla="*/ 290725 w 4133464"/>
                <a:gd name="connsiteY1" fmla="*/ 0 h 1744315"/>
                <a:gd name="connsiteX2" fmla="*/ 3842739 w 4133464"/>
                <a:gd name="connsiteY2" fmla="*/ 0 h 1744315"/>
                <a:gd name="connsiteX3" fmla="*/ 4133464 w 4133464"/>
                <a:gd name="connsiteY3" fmla="*/ 290725 h 1744315"/>
                <a:gd name="connsiteX4" fmla="*/ 4133464 w 4133464"/>
                <a:gd name="connsiteY4" fmla="*/ 1453590 h 1744315"/>
                <a:gd name="connsiteX5" fmla="*/ 3842739 w 4133464"/>
                <a:gd name="connsiteY5" fmla="*/ 1744315 h 1744315"/>
                <a:gd name="connsiteX6" fmla="*/ 290725 w 4133464"/>
                <a:gd name="connsiteY6" fmla="*/ 1744315 h 1744315"/>
                <a:gd name="connsiteX7" fmla="*/ 0 w 4133464"/>
                <a:gd name="connsiteY7" fmla="*/ 1453590 h 1744315"/>
                <a:gd name="connsiteX8" fmla="*/ 0 w 4133464"/>
                <a:gd name="connsiteY8" fmla="*/ 290725 h 17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3464" h="1744315" extrusionOk="0">
                  <a:moveTo>
                    <a:pt x="0" y="290725"/>
                  </a:moveTo>
                  <a:cubicBezTo>
                    <a:pt x="0" y="130162"/>
                    <a:pt x="130162" y="0"/>
                    <a:pt x="290725" y="0"/>
                  </a:cubicBezTo>
                  <a:lnTo>
                    <a:pt x="3842739" y="0"/>
                  </a:lnTo>
                  <a:cubicBezTo>
                    <a:pt x="4003302" y="0"/>
                    <a:pt x="4133464" y="130162"/>
                    <a:pt x="4133464" y="290725"/>
                  </a:cubicBezTo>
                  <a:lnTo>
                    <a:pt x="4133464" y="1453590"/>
                  </a:lnTo>
                  <a:cubicBezTo>
                    <a:pt x="4133464" y="1614153"/>
                    <a:pt x="4003302" y="1744315"/>
                    <a:pt x="3842739" y="1744315"/>
                  </a:cubicBezTo>
                  <a:lnTo>
                    <a:pt x="290725" y="1744315"/>
                  </a:lnTo>
                  <a:cubicBezTo>
                    <a:pt x="130162" y="1744315"/>
                    <a:pt x="0" y="1614153"/>
                    <a:pt x="0" y="1453590"/>
                  </a:cubicBezTo>
                  <a:lnTo>
                    <a:pt x="0" y="2907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1840" tIns="178495" rIns="271840" bIns="178495" numCol="1" spcCol="1270" anchor="ctr" anchorCtr="0">
              <a:noAutofit/>
            </a:bodyPr>
            <a:lstStyle/>
            <a:p>
              <a:pPr marL="0" lvl="0" indent="0" algn="ctr" defTabSz="2178050">
                <a:lnSpc>
                  <a:spcPct val="90000"/>
                </a:lnSpc>
                <a:spcBef>
                  <a:spcPts val="0"/>
                </a:spcBef>
                <a:spcAft>
                  <a:spcPts val="0"/>
                </a:spcAft>
                <a:buNone/>
                <a:defRPr/>
              </a:pPr>
              <a:r>
                <a:rPr lang="en-GB" sz="4900" b="1"/>
                <a:t>NHS Digital </a:t>
              </a:r>
              <a:endParaRPr lang="en-US" sz="4900"/>
            </a:p>
          </p:txBody>
        </p:sp>
      </p:grpSp>
      <p:grpSp>
        <p:nvGrpSpPr>
          <p:cNvPr id="1406639943" name="Group 9"/>
          <p:cNvGrpSpPr/>
          <p:nvPr/>
        </p:nvGrpSpPr>
        <p:grpSpPr bwMode="auto">
          <a:xfrm>
            <a:off x="358219" y="3657199"/>
            <a:ext cx="11481846" cy="1744315"/>
            <a:chOff x="358219" y="3657199"/>
            <a:chExt cx="11481846" cy="1744315"/>
          </a:xfrm>
        </p:grpSpPr>
        <p:sp>
          <p:nvSpPr>
            <p:cNvPr id="7" name="Freeform: Shape 6"/>
            <p:cNvSpPr/>
            <p:nvPr/>
          </p:nvSpPr>
          <p:spPr bwMode="auto">
            <a:xfrm>
              <a:off x="4491683" y="3831632"/>
              <a:ext cx="7348382" cy="1395452"/>
            </a:xfrm>
            <a:custGeom>
              <a:avLst/>
              <a:gdLst>
                <a:gd name="connsiteX0" fmla="*/ 232580 w 1395452"/>
                <a:gd name="connsiteY0" fmla="*/ 0 h 7348382"/>
                <a:gd name="connsiteX1" fmla="*/ 1162872 w 1395452"/>
                <a:gd name="connsiteY1" fmla="*/ 0 h 7348382"/>
                <a:gd name="connsiteX2" fmla="*/ 1395452 w 1395452"/>
                <a:gd name="connsiteY2" fmla="*/ 232580 h 7348382"/>
                <a:gd name="connsiteX3" fmla="*/ 1395452 w 1395452"/>
                <a:gd name="connsiteY3" fmla="*/ 7348382 h 7348382"/>
                <a:gd name="connsiteX4" fmla="*/ 1395452 w 1395452"/>
                <a:gd name="connsiteY4" fmla="*/ 7348382 h 7348382"/>
                <a:gd name="connsiteX5" fmla="*/ 0 w 1395452"/>
                <a:gd name="connsiteY5" fmla="*/ 7348382 h 7348382"/>
                <a:gd name="connsiteX6" fmla="*/ 0 w 1395452"/>
                <a:gd name="connsiteY6" fmla="*/ 7348382 h 7348382"/>
                <a:gd name="connsiteX7" fmla="*/ 0 w 1395452"/>
                <a:gd name="connsiteY7" fmla="*/ 232580 h 7348382"/>
                <a:gd name="connsiteX8" fmla="*/ 232580 w 1395452"/>
                <a:gd name="connsiteY8" fmla="*/ 0 h 734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452" h="7348382" extrusionOk="0">
                  <a:moveTo>
                    <a:pt x="1395452" y="1224755"/>
                  </a:moveTo>
                  <a:lnTo>
                    <a:pt x="1395452" y="6123627"/>
                  </a:lnTo>
                  <a:cubicBezTo>
                    <a:pt x="1395452" y="6800039"/>
                    <a:pt x="1375678" y="7348382"/>
                    <a:pt x="1351285" y="7348382"/>
                  </a:cubicBezTo>
                  <a:lnTo>
                    <a:pt x="0" y="7348382"/>
                  </a:lnTo>
                  <a:lnTo>
                    <a:pt x="0" y="7348382"/>
                  </a:lnTo>
                  <a:lnTo>
                    <a:pt x="0" y="0"/>
                  </a:lnTo>
                  <a:lnTo>
                    <a:pt x="0" y="0"/>
                  </a:lnTo>
                  <a:lnTo>
                    <a:pt x="1351285" y="0"/>
                  </a:lnTo>
                  <a:cubicBezTo>
                    <a:pt x="1375678" y="0"/>
                    <a:pt x="1395452" y="548343"/>
                    <a:pt x="1395452" y="1224755"/>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2870" tIns="119555" rIns="170990" bIns="119555" numCol="1" spcCol="1270" anchor="ctr" anchorCtr="0">
              <a:noAutofit/>
            </a:bodyPr>
            <a:lstStyle/>
            <a:p>
              <a:pPr marL="228600" lvl="1" indent="-228600" algn="l" defTabSz="1200150">
                <a:lnSpc>
                  <a:spcPct val="90000"/>
                </a:lnSpc>
                <a:spcBef>
                  <a:spcPts val="0"/>
                </a:spcBef>
                <a:spcAft>
                  <a:spcPts val="0"/>
                </a:spcAft>
                <a:buChar char="•"/>
                <a:defRPr/>
              </a:pPr>
              <a:r>
                <a:rPr lang="en-GB" sz="2700"/>
                <a:t>providing remote monitoring and support for patients, especially the elderly and those with chronic conditions.</a:t>
              </a:r>
              <a:endParaRPr lang="en-US" sz="2700"/>
            </a:p>
          </p:txBody>
        </p:sp>
        <p:sp>
          <p:nvSpPr>
            <p:cNvPr id="8" name="Freeform: Shape 7"/>
            <p:cNvSpPr/>
            <p:nvPr/>
          </p:nvSpPr>
          <p:spPr bwMode="auto">
            <a:xfrm>
              <a:off x="358219" y="3657199"/>
              <a:ext cx="4133464" cy="1744315"/>
            </a:xfrm>
            <a:custGeom>
              <a:avLst/>
              <a:gdLst>
                <a:gd name="connsiteX0" fmla="*/ 0 w 4133464"/>
                <a:gd name="connsiteY0" fmla="*/ 290725 h 1744315"/>
                <a:gd name="connsiteX1" fmla="*/ 290725 w 4133464"/>
                <a:gd name="connsiteY1" fmla="*/ 0 h 1744315"/>
                <a:gd name="connsiteX2" fmla="*/ 3842739 w 4133464"/>
                <a:gd name="connsiteY2" fmla="*/ 0 h 1744315"/>
                <a:gd name="connsiteX3" fmla="*/ 4133464 w 4133464"/>
                <a:gd name="connsiteY3" fmla="*/ 290725 h 1744315"/>
                <a:gd name="connsiteX4" fmla="*/ 4133464 w 4133464"/>
                <a:gd name="connsiteY4" fmla="*/ 1453590 h 1744315"/>
                <a:gd name="connsiteX5" fmla="*/ 3842739 w 4133464"/>
                <a:gd name="connsiteY5" fmla="*/ 1744315 h 1744315"/>
                <a:gd name="connsiteX6" fmla="*/ 290725 w 4133464"/>
                <a:gd name="connsiteY6" fmla="*/ 1744315 h 1744315"/>
                <a:gd name="connsiteX7" fmla="*/ 0 w 4133464"/>
                <a:gd name="connsiteY7" fmla="*/ 1453590 h 1744315"/>
                <a:gd name="connsiteX8" fmla="*/ 0 w 4133464"/>
                <a:gd name="connsiteY8" fmla="*/ 290725 h 17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3464" h="1744315" extrusionOk="0">
                  <a:moveTo>
                    <a:pt x="0" y="290725"/>
                  </a:moveTo>
                  <a:cubicBezTo>
                    <a:pt x="0" y="130162"/>
                    <a:pt x="130162" y="0"/>
                    <a:pt x="290725" y="0"/>
                  </a:cubicBezTo>
                  <a:lnTo>
                    <a:pt x="3842739" y="0"/>
                  </a:lnTo>
                  <a:cubicBezTo>
                    <a:pt x="4003302" y="0"/>
                    <a:pt x="4133464" y="130162"/>
                    <a:pt x="4133464" y="290725"/>
                  </a:cubicBezTo>
                  <a:lnTo>
                    <a:pt x="4133464" y="1453590"/>
                  </a:lnTo>
                  <a:cubicBezTo>
                    <a:pt x="4133464" y="1614153"/>
                    <a:pt x="4003302" y="1744315"/>
                    <a:pt x="3842739" y="1744315"/>
                  </a:cubicBezTo>
                  <a:lnTo>
                    <a:pt x="290725" y="1744315"/>
                  </a:lnTo>
                  <a:cubicBezTo>
                    <a:pt x="130162" y="1744315"/>
                    <a:pt x="0" y="1614153"/>
                    <a:pt x="0" y="1453590"/>
                  </a:cubicBezTo>
                  <a:lnTo>
                    <a:pt x="0" y="2907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1840" tIns="178495" rIns="271840" bIns="178495" numCol="1" spcCol="1270" anchor="ctr" anchorCtr="0">
              <a:noAutofit/>
            </a:bodyPr>
            <a:lstStyle/>
            <a:p>
              <a:pPr marL="0" lvl="0" indent="0" algn="ctr" defTabSz="2178050">
                <a:lnSpc>
                  <a:spcPct val="90000"/>
                </a:lnSpc>
                <a:spcBef>
                  <a:spcPts val="0"/>
                </a:spcBef>
                <a:spcAft>
                  <a:spcPts val="0"/>
                </a:spcAft>
                <a:buNone/>
                <a:defRPr/>
              </a:pPr>
              <a:r>
                <a:rPr lang="en-GB" sz="4900" b="1"/>
                <a:t>Telecare services </a:t>
              </a:r>
              <a:endParaRPr lang="en-US" sz="4900"/>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4882215" name="Title 3"/>
          <p:cNvSpPr>
            <a:spLocks noGrp="1"/>
          </p:cNvSpPr>
          <p:nvPr>
            <p:ph type="title"/>
          </p:nvPr>
        </p:nvSpPr>
        <p:spPr bwMode="auto"/>
        <p:txBody>
          <a:bodyPr/>
          <a:lstStyle/>
          <a:p>
            <a:pPr>
              <a:defRPr/>
            </a:pPr>
            <a:r>
              <a:rPr lang="en-GB" b="1"/>
              <a:t>2010s Advancements</a:t>
            </a:r>
            <a:endParaRPr lang="en-GB"/>
          </a:p>
        </p:txBody>
      </p:sp>
      <p:sp>
        <p:nvSpPr>
          <p:cNvPr id="1750400512" name="Freeform: Shape 2"/>
          <p:cNvSpPr/>
          <p:nvPr/>
        </p:nvSpPr>
        <p:spPr bwMode="auto">
          <a:xfrm>
            <a:off x="3780148" y="2192750"/>
            <a:ext cx="7956222" cy="2394000"/>
          </a:xfrm>
          <a:custGeom>
            <a:avLst/>
            <a:gdLst>
              <a:gd name="connsiteX0" fmla="*/ 0 w 7956222"/>
              <a:gd name="connsiteY0" fmla="*/ 0 h 2394000"/>
              <a:gd name="connsiteX1" fmla="*/ 7956222 w 7956222"/>
              <a:gd name="connsiteY1" fmla="*/ 0 h 2394000"/>
              <a:gd name="connsiteX2" fmla="*/ 7956222 w 7956222"/>
              <a:gd name="connsiteY2" fmla="*/ 2394000 h 2394000"/>
              <a:gd name="connsiteX3" fmla="*/ 0 w 7956222"/>
              <a:gd name="connsiteY3" fmla="*/ 2394000 h 2394000"/>
              <a:gd name="connsiteX4" fmla="*/ 0 w 7956222"/>
              <a:gd name="connsiteY4" fmla="*/ 0 h 239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6222" h="2394000" extrusionOk="0">
                <a:moveTo>
                  <a:pt x="0" y="0"/>
                </a:moveTo>
                <a:lnTo>
                  <a:pt x="7956222" y="0"/>
                </a:lnTo>
                <a:lnTo>
                  <a:pt x="7956222" y="2394000"/>
                </a:lnTo>
                <a:lnTo>
                  <a:pt x="0" y="23940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17491" tIns="395732" rIns="617491" bIns="135128" numCol="1" spcCol="1270" anchor="t" anchorCtr="0">
            <a:noAutofit/>
          </a:bodyPr>
          <a:lstStyle/>
          <a:p>
            <a:pPr marL="171450" lvl="1" indent="-171450" algn="l" defTabSz="844550">
              <a:lnSpc>
                <a:spcPct val="90000"/>
              </a:lnSpc>
              <a:spcBef>
                <a:spcPts val="0"/>
              </a:spcBef>
              <a:spcAft>
                <a:spcPts val="0"/>
              </a:spcAft>
              <a:buChar char="•"/>
              <a:defRPr/>
            </a:pPr>
            <a:r>
              <a:rPr lang="en-GB" sz="1900"/>
              <a:t>Digital solutions and coordination</a:t>
            </a:r>
            <a:endParaRPr lang="en-US" sz="1900"/>
          </a:p>
          <a:p>
            <a:pPr marL="171450" lvl="1" indent="-171450" algn="l" defTabSz="844550">
              <a:lnSpc>
                <a:spcPct val="90000"/>
              </a:lnSpc>
              <a:spcBef>
                <a:spcPts val="0"/>
              </a:spcBef>
              <a:spcAft>
                <a:spcPts val="0"/>
              </a:spcAft>
              <a:buChar char="•"/>
              <a:defRPr/>
            </a:pPr>
            <a:r>
              <a:rPr lang="en-GB" sz="1900"/>
              <a:t>Collaborative Working</a:t>
            </a:r>
            <a:endParaRPr lang="en-US" sz="1900"/>
          </a:p>
          <a:p>
            <a:pPr marL="171450" lvl="1" indent="-171450" algn="l" defTabSz="844550">
              <a:lnSpc>
                <a:spcPct val="90000"/>
              </a:lnSpc>
              <a:spcBef>
                <a:spcPts val="0"/>
              </a:spcBef>
              <a:spcAft>
                <a:spcPts val="0"/>
              </a:spcAft>
              <a:buChar char="•"/>
              <a:defRPr/>
            </a:pPr>
            <a:r>
              <a:rPr lang="en-GB" sz="1900"/>
              <a:t>Integrated Care Pathways</a:t>
            </a:r>
            <a:endParaRPr lang="en-US" sz="1900"/>
          </a:p>
          <a:p>
            <a:pPr marL="171450" lvl="1" indent="-171450" algn="l" defTabSz="844550">
              <a:lnSpc>
                <a:spcPct val="90000"/>
              </a:lnSpc>
              <a:spcBef>
                <a:spcPts val="0"/>
              </a:spcBef>
              <a:spcAft>
                <a:spcPts val="0"/>
              </a:spcAft>
              <a:buChar char="•"/>
              <a:defRPr/>
            </a:pPr>
            <a:r>
              <a:rPr lang="en-GB" sz="1900"/>
              <a:t>Shared Resources and Budgets</a:t>
            </a:r>
            <a:endParaRPr lang="en-US" sz="1900"/>
          </a:p>
          <a:p>
            <a:pPr marL="171450" lvl="1" indent="-171450" algn="l" defTabSz="844550">
              <a:lnSpc>
                <a:spcPct val="90000"/>
              </a:lnSpc>
              <a:spcBef>
                <a:spcPts val="0"/>
              </a:spcBef>
              <a:spcAft>
                <a:spcPts val="0"/>
              </a:spcAft>
              <a:buChar char="•"/>
              <a:defRPr/>
            </a:pPr>
            <a:r>
              <a:rPr lang="en-GB" sz="1900"/>
              <a:t>Focus on Preventative Care and Population Health</a:t>
            </a:r>
            <a:endParaRPr lang="en-US" sz="1900"/>
          </a:p>
          <a:p>
            <a:pPr marL="171450" lvl="1" indent="-171450" algn="l" defTabSz="844550">
              <a:lnSpc>
                <a:spcPct val="90000"/>
              </a:lnSpc>
              <a:spcBef>
                <a:spcPts val="0"/>
              </a:spcBef>
              <a:spcAft>
                <a:spcPts val="0"/>
              </a:spcAft>
              <a:buChar char="•"/>
              <a:defRPr/>
            </a:pPr>
            <a:r>
              <a:rPr lang="en-GB" sz="1900"/>
              <a:t>Technology and Digital Integration</a:t>
            </a:r>
            <a:endParaRPr lang="en-US" sz="1900"/>
          </a:p>
        </p:txBody>
      </p:sp>
      <p:sp>
        <p:nvSpPr>
          <p:cNvPr id="255999854" name="Freeform: Shape 4"/>
          <p:cNvSpPr/>
          <p:nvPr/>
        </p:nvSpPr>
        <p:spPr bwMode="auto">
          <a:xfrm>
            <a:off x="4177959" y="1912309"/>
            <a:ext cx="5569355" cy="560880"/>
          </a:xfrm>
          <a:custGeom>
            <a:avLst/>
            <a:gdLst>
              <a:gd name="connsiteX0" fmla="*/ 0 w 5569355"/>
              <a:gd name="connsiteY0" fmla="*/ 93482 h 560880"/>
              <a:gd name="connsiteX1" fmla="*/ 93482 w 5569355"/>
              <a:gd name="connsiteY1" fmla="*/ 0 h 560880"/>
              <a:gd name="connsiteX2" fmla="*/ 5475873 w 5569355"/>
              <a:gd name="connsiteY2" fmla="*/ 0 h 560880"/>
              <a:gd name="connsiteX3" fmla="*/ 5569355 w 5569355"/>
              <a:gd name="connsiteY3" fmla="*/ 93482 h 560880"/>
              <a:gd name="connsiteX4" fmla="*/ 5569355 w 5569355"/>
              <a:gd name="connsiteY4" fmla="*/ 467398 h 560880"/>
              <a:gd name="connsiteX5" fmla="*/ 5475873 w 5569355"/>
              <a:gd name="connsiteY5" fmla="*/ 560880 h 560880"/>
              <a:gd name="connsiteX6" fmla="*/ 93482 w 5569355"/>
              <a:gd name="connsiteY6" fmla="*/ 560880 h 560880"/>
              <a:gd name="connsiteX7" fmla="*/ 0 w 5569355"/>
              <a:gd name="connsiteY7" fmla="*/ 467398 h 560880"/>
              <a:gd name="connsiteX8" fmla="*/ 0 w 5569355"/>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9355" h="560880" extrusionOk="0">
                <a:moveTo>
                  <a:pt x="0" y="93482"/>
                </a:moveTo>
                <a:cubicBezTo>
                  <a:pt x="0" y="41853"/>
                  <a:pt x="41853" y="0"/>
                  <a:pt x="93482" y="0"/>
                </a:cubicBezTo>
                <a:lnTo>
                  <a:pt x="5475873" y="0"/>
                </a:lnTo>
                <a:cubicBezTo>
                  <a:pt x="5527502" y="0"/>
                  <a:pt x="5569355" y="41853"/>
                  <a:pt x="5569355" y="93482"/>
                </a:cubicBezTo>
                <a:lnTo>
                  <a:pt x="5569355" y="467398"/>
                </a:lnTo>
                <a:cubicBezTo>
                  <a:pt x="5569355" y="519027"/>
                  <a:pt x="5527502" y="560880"/>
                  <a:pt x="5475873"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888" tIns="27380" rIns="237888" bIns="27380" numCol="1" spcCol="1270" anchor="ctr" anchorCtr="0">
            <a:noAutofit/>
          </a:bodyPr>
          <a:lstStyle/>
          <a:p>
            <a:pPr marL="0" lvl="0" indent="0" algn="l" defTabSz="844550">
              <a:lnSpc>
                <a:spcPct val="90000"/>
              </a:lnSpc>
              <a:spcBef>
                <a:spcPts val="0"/>
              </a:spcBef>
              <a:spcAft>
                <a:spcPts val="0"/>
              </a:spcAft>
              <a:buNone/>
              <a:defRPr/>
            </a:pPr>
            <a:r>
              <a:rPr lang="en-GB" sz="1900" b="1"/>
              <a:t>Integrated Care Systems (ICS)</a:t>
            </a:r>
            <a:endParaRPr lang="en-US" sz="1900"/>
          </a:p>
        </p:txBody>
      </p:sp>
      <p:sp>
        <p:nvSpPr>
          <p:cNvPr id="738087468" name="Freeform: Shape 5"/>
          <p:cNvSpPr/>
          <p:nvPr/>
        </p:nvSpPr>
        <p:spPr bwMode="auto">
          <a:xfrm>
            <a:off x="3780148" y="4969790"/>
            <a:ext cx="7956222" cy="1436400"/>
          </a:xfrm>
          <a:custGeom>
            <a:avLst/>
            <a:gdLst>
              <a:gd name="connsiteX0" fmla="*/ 0 w 7956222"/>
              <a:gd name="connsiteY0" fmla="*/ 0 h 1436400"/>
              <a:gd name="connsiteX1" fmla="*/ 7956222 w 7956222"/>
              <a:gd name="connsiteY1" fmla="*/ 0 h 1436400"/>
              <a:gd name="connsiteX2" fmla="*/ 7956222 w 7956222"/>
              <a:gd name="connsiteY2" fmla="*/ 1436400 h 1436400"/>
              <a:gd name="connsiteX3" fmla="*/ 0 w 7956222"/>
              <a:gd name="connsiteY3" fmla="*/ 1436400 h 1436400"/>
              <a:gd name="connsiteX4" fmla="*/ 0 w 7956222"/>
              <a:gd name="connsiteY4" fmla="*/ 0 h 143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6222" h="1436400" extrusionOk="0">
                <a:moveTo>
                  <a:pt x="0" y="0"/>
                </a:moveTo>
                <a:lnTo>
                  <a:pt x="7956222" y="0"/>
                </a:lnTo>
                <a:lnTo>
                  <a:pt x="7956222" y="1436400"/>
                </a:lnTo>
                <a:lnTo>
                  <a:pt x="0" y="14364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17491" tIns="395732" rIns="617491" bIns="135128" numCol="1" spcCol="1270" anchor="t" anchorCtr="0">
            <a:noAutofit/>
          </a:bodyPr>
          <a:lstStyle/>
          <a:p>
            <a:pPr marL="171450" lvl="1" indent="-171450" algn="l" defTabSz="844550">
              <a:lnSpc>
                <a:spcPct val="90000"/>
              </a:lnSpc>
              <a:spcBef>
                <a:spcPts val="0"/>
              </a:spcBef>
              <a:spcAft>
                <a:spcPts val="0"/>
              </a:spcAft>
              <a:buChar char="•"/>
              <a:defRPr/>
            </a:pPr>
            <a:r>
              <a:rPr lang="en-GB" sz="1900"/>
              <a:t>Use and impact</a:t>
            </a:r>
            <a:endParaRPr lang="en-US" sz="1900"/>
          </a:p>
          <a:p>
            <a:pPr marL="171450" lvl="1" indent="-171450" algn="l" defTabSz="844550">
              <a:lnSpc>
                <a:spcPct val="90000"/>
              </a:lnSpc>
              <a:spcBef>
                <a:spcPts val="0"/>
              </a:spcBef>
              <a:spcAft>
                <a:spcPts val="0"/>
              </a:spcAft>
              <a:buChar char="•"/>
              <a:defRPr/>
            </a:pPr>
            <a:r>
              <a:rPr lang="en-GB" sz="1900"/>
              <a:t>“My Health” pilot app in 2012</a:t>
            </a:r>
            <a:endParaRPr lang="en-US" sz="1900"/>
          </a:p>
          <a:p>
            <a:pPr marL="171450" lvl="1" indent="-171450" algn="l" defTabSz="844550">
              <a:lnSpc>
                <a:spcPct val="90000"/>
              </a:lnSpc>
              <a:spcBef>
                <a:spcPts val="0"/>
              </a:spcBef>
              <a:spcAft>
                <a:spcPts val="0"/>
              </a:spcAft>
              <a:buChar char="•"/>
              <a:defRPr/>
            </a:pPr>
            <a:r>
              <a:rPr lang="en-GB" sz="1900"/>
              <a:t>“Patient Access” app in 2016</a:t>
            </a:r>
            <a:endParaRPr lang="en-US" sz="1900"/>
          </a:p>
        </p:txBody>
      </p:sp>
      <p:sp>
        <p:nvSpPr>
          <p:cNvPr id="1417138988" name="Freeform: Shape 7"/>
          <p:cNvSpPr/>
          <p:nvPr/>
        </p:nvSpPr>
        <p:spPr bwMode="auto">
          <a:xfrm>
            <a:off x="4177959" y="4689350"/>
            <a:ext cx="5569355" cy="560880"/>
          </a:xfrm>
          <a:custGeom>
            <a:avLst/>
            <a:gdLst>
              <a:gd name="connsiteX0" fmla="*/ 0 w 5569355"/>
              <a:gd name="connsiteY0" fmla="*/ 93482 h 560880"/>
              <a:gd name="connsiteX1" fmla="*/ 93482 w 5569355"/>
              <a:gd name="connsiteY1" fmla="*/ 0 h 560880"/>
              <a:gd name="connsiteX2" fmla="*/ 5475873 w 5569355"/>
              <a:gd name="connsiteY2" fmla="*/ 0 h 560880"/>
              <a:gd name="connsiteX3" fmla="*/ 5569355 w 5569355"/>
              <a:gd name="connsiteY3" fmla="*/ 93482 h 560880"/>
              <a:gd name="connsiteX4" fmla="*/ 5569355 w 5569355"/>
              <a:gd name="connsiteY4" fmla="*/ 467398 h 560880"/>
              <a:gd name="connsiteX5" fmla="*/ 5475873 w 5569355"/>
              <a:gd name="connsiteY5" fmla="*/ 560880 h 560880"/>
              <a:gd name="connsiteX6" fmla="*/ 93482 w 5569355"/>
              <a:gd name="connsiteY6" fmla="*/ 560880 h 560880"/>
              <a:gd name="connsiteX7" fmla="*/ 0 w 5569355"/>
              <a:gd name="connsiteY7" fmla="*/ 467398 h 560880"/>
              <a:gd name="connsiteX8" fmla="*/ 0 w 5569355"/>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9355" h="560880" extrusionOk="0">
                <a:moveTo>
                  <a:pt x="0" y="93482"/>
                </a:moveTo>
                <a:cubicBezTo>
                  <a:pt x="0" y="41853"/>
                  <a:pt x="41853" y="0"/>
                  <a:pt x="93482" y="0"/>
                </a:cubicBezTo>
                <a:lnTo>
                  <a:pt x="5475873" y="0"/>
                </a:lnTo>
                <a:cubicBezTo>
                  <a:pt x="5527502" y="0"/>
                  <a:pt x="5569355" y="41853"/>
                  <a:pt x="5569355" y="93482"/>
                </a:cubicBezTo>
                <a:lnTo>
                  <a:pt x="5569355" y="467398"/>
                </a:lnTo>
                <a:cubicBezTo>
                  <a:pt x="5569355" y="519027"/>
                  <a:pt x="5527502" y="560880"/>
                  <a:pt x="5475873"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888" tIns="27380" rIns="237888" bIns="27380" numCol="1" spcCol="1270" anchor="ctr" anchorCtr="0">
            <a:noAutofit/>
          </a:bodyPr>
          <a:lstStyle/>
          <a:p>
            <a:pPr marL="0" lvl="0" indent="0" algn="l" defTabSz="844550">
              <a:lnSpc>
                <a:spcPct val="90000"/>
              </a:lnSpc>
              <a:spcBef>
                <a:spcPts val="0"/>
              </a:spcBef>
              <a:spcAft>
                <a:spcPts val="0"/>
              </a:spcAft>
              <a:buNone/>
              <a:defRPr/>
            </a:pPr>
            <a:r>
              <a:rPr lang="en-GB" sz="1900" b="1"/>
              <a:t>Mobile Health Apps</a:t>
            </a:r>
            <a:endParaRPr lang="en-US" sz="1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50400512"/>
                                        </p:tgtEl>
                                        <p:attrNameLst>
                                          <p:attrName>style.visibility</p:attrName>
                                        </p:attrNameLst>
                                      </p:cBhvr>
                                      <p:to>
                                        <p:strVal val="visible"/>
                                      </p:to>
                                    </p:set>
                                    <p:animEffect transition="in" filter="fade">
                                      <p:cBhvr>
                                        <p:cTn id="7" dur="500"/>
                                        <p:tgtEl>
                                          <p:spTgt spid="17504005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5999854"/>
                                        </p:tgtEl>
                                        <p:attrNameLst>
                                          <p:attrName>style.visibility</p:attrName>
                                        </p:attrNameLst>
                                      </p:cBhvr>
                                      <p:to>
                                        <p:strVal val="visible"/>
                                      </p:to>
                                    </p:set>
                                    <p:animEffect transition="in" filter="fade">
                                      <p:cBhvr>
                                        <p:cTn id="10" dur="500"/>
                                        <p:tgtEl>
                                          <p:spTgt spid="25599985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17138988"/>
                                        </p:tgtEl>
                                        <p:attrNameLst>
                                          <p:attrName>style.visibility</p:attrName>
                                        </p:attrNameLst>
                                      </p:cBhvr>
                                      <p:to>
                                        <p:strVal val="visible"/>
                                      </p:to>
                                    </p:set>
                                    <p:animEffect transition="in" filter="fade">
                                      <p:cBhvr>
                                        <p:cTn id="15" dur="500"/>
                                        <p:tgtEl>
                                          <p:spTgt spid="141713898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38087468"/>
                                        </p:tgtEl>
                                        <p:attrNameLst>
                                          <p:attrName>style.visibility</p:attrName>
                                        </p:attrNameLst>
                                      </p:cBhvr>
                                      <p:to>
                                        <p:strVal val="visible"/>
                                      </p:to>
                                    </p:set>
                                    <p:animEffect transition="in" filter="fade">
                                      <p:cBhvr>
                                        <p:cTn id="18" dur="500"/>
                                        <p:tgtEl>
                                          <p:spTgt spid="738087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0400512" grpId="0" animBg="1"/>
      <p:bldP spid="255999854" grpId="0" animBg="1"/>
      <p:bldP spid="738087468" grpId="0" animBg="1"/>
      <p:bldP spid="1417138988"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771324657" name="Title 1"/>
          <p:cNvSpPr>
            <a:spLocks noGrp="1"/>
          </p:cNvSpPr>
          <p:nvPr>
            <p:ph type="title"/>
          </p:nvPr>
        </p:nvSpPr>
        <p:spPr bwMode="auto"/>
        <p:txBody>
          <a:bodyPr vert="horz" lIns="91440" tIns="45720" rIns="91440" bIns="45720" rtlCol="0" anchor="t">
            <a:normAutofit/>
          </a:bodyPr>
          <a:lstStyle/>
          <a:p>
            <a:pPr>
              <a:defRPr/>
            </a:pPr>
            <a:r>
              <a:rPr lang="en-US" sz="4000">
                <a:solidFill>
                  <a:schemeClr val="tx1"/>
                </a:solidFill>
                <a:latin typeface="+mj-lt"/>
                <a:ea typeface="+mj-ea"/>
                <a:cs typeface="+mj-cs"/>
              </a:rPr>
              <a:t>Ongoing and Future Developments</a:t>
            </a:r>
          </a:p>
        </p:txBody>
      </p:sp>
      <p:sp>
        <p:nvSpPr>
          <p:cNvPr id="2129739845" name="Freeform: Shape 5"/>
          <p:cNvSpPr/>
          <p:nvPr/>
        </p:nvSpPr>
        <p:spPr bwMode="auto">
          <a:xfrm>
            <a:off x="362362" y="1829301"/>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a:t>AI and Machine Learning: </a:t>
            </a:r>
            <a:endParaRPr lang="en-US" sz="2400"/>
          </a:p>
        </p:txBody>
      </p:sp>
      <p:sp>
        <p:nvSpPr>
          <p:cNvPr id="572662216" name="Freeform: Shape 6"/>
          <p:cNvSpPr/>
          <p:nvPr/>
        </p:nvSpPr>
        <p:spPr bwMode="auto">
          <a:xfrm>
            <a:off x="362362"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Continued exploration of AI technologies for enhancing diagnostic accuracy, predicting patient outcomes, and personalising treatment plans.</a:t>
            </a:r>
            <a:endParaRPr lang="en-US" sz="2400"/>
          </a:p>
        </p:txBody>
      </p:sp>
      <p:sp>
        <p:nvSpPr>
          <p:cNvPr id="432567586" name="Freeform: Shape 7"/>
          <p:cNvSpPr/>
          <p:nvPr/>
        </p:nvSpPr>
        <p:spPr bwMode="auto">
          <a:xfrm>
            <a:off x="4350146" y="1829301"/>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727682"/>
              <a:satOff val="-41962"/>
              <a:lumOff val="4314"/>
              <a:alphaOff val="0"/>
            </a:schemeClr>
          </a:lnRef>
          <a:fillRef idx="1">
            <a:schemeClr val="accent2">
              <a:hueOff val="-727682"/>
              <a:satOff val="-41962"/>
              <a:lumOff val="4314"/>
              <a:alphaOff val="0"/>
            </a:schemeClr>
          </a:fillRef>
          <a:effectRef idx="0">
            <a:schemeClr val="accent2">
              <a:hueOff val="-727682"/>
              <a:satOff val="-41962"/>
              <a:lumOff val="4314"/>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a:t>Blockchain for Health Records: </a:t>
            </a:r>
            <a:endParaRPr lang="en-US" sz="2400"/>
          </a:p>
        </p:txBody>
      </p:sp>
      <p:sp>
        <p:nvSpPr>
          <p:cNvPr id="1086728585" name="Freeform: Shape 9"/>
          <p:cNvSpPr/>
          <p:nvPr/>
        </p:nvSpPr>
        <p:spPr bwMode="auto">
          <a:xfrm>
            <a:off x="4350146"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424613"/>
              <a:satOff val="-37671"/>
              <a:lumOff val="-383"/>
              <a:alphaOff val="0"/>
            </a:schemeClr>
          </a:lnRef>
          <a:fillRef idx="1">
            <a:schemeClr val="accent2">
              <a:tint val="40000"/>
              <a:alpha val="90000"/>
              <a:hueOff val="-424613"/>
              <a:satOff val="-37671"/>
              <a:lumOff val="-383"/>
              <a:alphaOff val="0"/>
            </a:schemeClr>
          </a:fillRef>
          <a:effectRef idx="0">
            <a:schemeClr val="accent2">
              <a:tint val="40000"/>
              <a:alpha val="90000"/>
              <a:hueOff val="-424613"/>
              <a:satOff val="-37671"/>
              <a:lumOff val="-383"/>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Research into using blockchain technology to secure and streamline health records and patient data.</a:t>
            </a:r>
            <a:endParaRPr lang="en-US" sz="2400"/>
          </a:p>
        </p:txBody>
      </p:sp>
      <p:sp>
        <p:nvSpPr>
          <p:cNvPr id="369716123" name="Freeform: Shape 11"/>
          <p:cNvSpPr/>
          <p:nvPr/>
        </p:nvSpPr>
        <p:spPr bwMode="auto">
          <a:xfrm>
            <a:off x="8337931" y="1829301"/>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1455363"/>
              <a:satOff val="-83926"/>
              <a:lumOff val="8628"/>
              <a:alphaOff val="0"/>
            </a:schemeClr>
          </a:lnRef>
          <a:fillRef idx="1">
            <a:schemeClr val="accent2">
              <a:hueOff val="-1455363"/>
              <a:satOff val="-83926"/>
              <a:lumOff val="8628"/>
              <a:alphaOff val="0"/>
            </a:schemeClr>
          </a:fillRef>
          <a:effectRef idx="0">
            <a:schemeClr val="accent2">
              <a:hueOff val="-1455363"/>
              <a:satOff val="-83926"/>
              <a:lumOff val="8628"/>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a:t>Wearable Health Technology: </a:t>
            </a:r>
            <a:endParaRPr lang="en-US" sz="2400"/>
          </a:p>
        </p:txBody>
      </p:sp>
      <p:sp>
        <p:nvSpPr>
          <p:cNvPr id="1806148342" name="Freeform: Shape 13"/>
          <p:cNvSpPr/>
          <p:nvPr/>
        </p:nvSpPr>
        <p:spPr bwMode="auto">
          <a:xfrm>
            <a:off x="8337931"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849226"/>
              <a:satOff val="-75344"/>
              <a:lumOff val="-767"/>
              <a:alphaOff val="0"/>
            </a:schemeClr>
          </a:lnRef>
          <a:fillRef idx="1">
            <a:schemeClr val="accent2">
              <a:tint val="40000"/>
              <a:alpha val="90000"/>
              <a:hueOff val="-849226"/>
              <a:satOff val="-75344"/>
              <a:lumOff val="-767"/>
              <a:alphaOff val="0"/>
            </a:schemeClr>
          </a:fillRef>
          <a:effectRef idx="0">
            <a:schemeClr val="accent2">
              <a:tint val="40000"/>
              <a:alpha val="90000"/>
              <a:hueOff val="-849226"/>
              <a:satOff val="-75344"/>
              <a:lumOff val="-767"/>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Increasing integration of wearable devices for monitoring health metrics and managing chronic conditions.</a:t>
            </a:r>
            <a:endParaRPr 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29739845"/>
                                        </p:tgtEl>
                                        <p:attrNameLst>
                                          <p:attrName>style.visibility</p:attrName>
                                        </p:attrNameLst>
                                      </p:cBhvr>
                                      <p:to>
                                        <p:strVal val="visible"/>
                                      </p:to>
                                    </p:set>
                                    <p:animEffect transition="in" filter="fade">
                                      <p:cBhvr>
                                        <p:cTn id="7" dur="500"/>
                                        <p:tgtEl>
                                          <p:spTgt spid="212973984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2662216"/>
                                        </p:tgtEl>
                                        <p:attrNameLst>
                                          <p:attrName>style.visibility</p:attrName>
                                        </p:attrNameLst>
                                      </p:cBhvr>
                                      <p:to>
                                        <p:strVal val="visible"/>
                                      </p:to>
                                    </p:set>
                                    <p:animEffect transition="in" filter="fade">
                                      <p:cBhvr>
                                        <p:cTn id="10" dur="500"/>
                                        <p:tgtEl>
                                          <p:spTgt spid="5726622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32567586"/>
                                        </p:tgtEl>
                                        <p:attrNameLst>
                                          <p:attrName>style.visibility</p:attrName>
                                        </p:attrNameLst>
                                      </p:cBhvr>
                                      <p:to>
                                        <p:strVal val="visible"/>
                                      </p:to>
                                    </p:set>
                                    <p:animEffect transition="in" filter="fade">
                                      <p:cBhvr>
                                        <p:cTn id="15" dur="500"/>
                                        <p:tgtEl>
                                          <p:spTgt spid="43256758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86728585"/>
                                        </p:tgtEl>
                                        <p:attrNameLst>
                                          <p:attrName>style.visibility</p:attrName>
                                        </p:attrNameLst>
                                      </p:cBhvr>
                                      <p:to>
                                        <p:strVal val="visible"/>
                                      </p:to>
                                    </p:set>
                                    <p:animEffect transition="in" filter="fade">
                                      <p:cBhvr>
                                        <p:cTn id="18" dur="500"/>
                                        <p:tgtEl>
                                          <p:spTgt spid="108672858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69716123"/>
                                        </p:tgtEl>
                                        <p:attrNameLst>
                                          <p:attrName>style.visibility</p:attrName>
                                        </p:attrNameLst>
                                      </p:cBhvr>
                                      <p:to>
                                        <p:strVal val="visible"/>
                                      </p:to>
                                    </p:set>
                                    <p:animEffect transition="in" filter="fade">
                                      <p:cBhvr>
                                        <p:cTn id="23" dur="500"/>
                                        <p:tgtEl>
                                          <p:spTgt spid="36971612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06148342"/>
                                        </p:tgtEl>
                                        <p:attrNameLst>
                                          <p:attrName>style.visibility</p:attrName>
                                        </p:attrNameLst>
                                      </p:cBhvr>
                                      <p:to>
                                        <p:strVal val="visible"/>
                                      </p:to>
                                    </p:set>
                                    <p:animEffect transition="in" filter="fade">
                                      <p:cBhvr>
                                        <p:cTn id="26" dur="500"/>
                                        <p:tgtEl>
                                          <p:spTgt spid="1806148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739845" grpId="0" animBg="1"/>
      <p:bldP spid="572662216" grpId="0" animBg="1"/>
      <p:bldP spid="432567586" grpId="0" animBg="1"/>
      <p:bldP spid="1086728585" grpId="0" animBg="1"/>
      <p:bldP spid="369716123" grpId="0" animBg="1"/>
      <p:bldP spid="1806148342"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16506734" name="Title 1"/>
          <p:cNvSpPr>
            <a:spLocks noGrp="1"/>
          </p:cNvSpPr>
          <p:nvPr>
            <p:ph type="title"/>
          </p:nvPr>
        </p:nvSpPr>
        <p:spPr bwMode="auto">
          <a:xfrm>
            <a:off x="298515" y="2199042"/>
            <a:ext cx="11594969" cy="1325563"/>
          </a:xfrm>
        </p:spPr>
        <p:txBody>
          <a:bodyPr/>
          <a:lstStyle/>
          <a:p>
            <a:pPr>
              <a:defRPr/>
            </a:pPr>
            <a:r>
              <a:rPr lang="en-GB" b="0" i="0">
                <a:solidFill>
                  <a:srgbClr val="2E2D62"/>
                </a:solidFill>
                <a:latin typeface="Moderat Extended Bold"/>
              </a:rPr>
              <a:t>£13 million for 22 AI for health research projects</a:t>
            </a:r>
            <a:endParaRPr lang="en-GB"/>
          </a:p>
        </p:txBody>
      </p:sp>
      <p:pic>
        <p:nvPicPr>
          <p:cNvPr id="1202898526" name="Content Placeholder 6">
            <a:hlinkClick r:id="rId3"/>
          </p:cNvPr>
          <p:cNvPicPr>
            <a:picLocks noGrp="1" noChangeAspect="1"/>
          </p:cNvPicPr>
          <p:nvPr>
            <p:ph idx="1"/>
          </p:nvPr>
        </p:nvPicPr>
        <p:blipFill rotWithShape="1">
          <a:blip r:embed="rId4"/>
          <a:stretch/>
        </p:blipFill>
        <p:spPr bwMode="auto">
          <a:xfrm>
            <a:off x="170965" y="3206750"/>
            <a:ext cx="5230608" cy="3651250"/>
          </a:xfrm>
        </p:spPr>
      </p:pic>
      <p:pic>
        <p:nvPicPr>
          <p:cNvPr id="397184429" name="Picture 4"/>
          <p:cNvPicPr>
            <a:picLocks noChangeAspect="1"/>
          </p:cNvPicPr>
          <p:nvPr/>
        </p:nvPicPr>
        <p:blipFill rotWithShape="1">
          <a:blip r:embed="rId5"/>
          <a:stretch/>
        </p:blipFill>
        <p:spPr bwMode="auto">
          <a:xfrm>
            <a:off x="2701590" y="268357"/>
            <a:ext cx="5899584" cy="1961298"/>
          </a:xfrm>
          <a:prstGeom prst="rect">
            <a:avLst/>
          </a:prstGeom>
        </p:spPr>
      </p:pic>
      <p:sp>
        <p:nvSpPr>
          <p:cNvPr id="256473454" name="TextBox 7"/>
          <p:cNvSpPr txBox="1"/>
          <p:nvPr/>
        </p:nvSpPr>
        <p:spPr bwMode="auto">
          <a:xfrm>
            <a:off x="6095999" y="3353957"/>
            <a:ext cx="5592418" cy="1015663"/>
          </a:xfrm>
          <a:prstGeom prst="rect">
            <a:avLst/>
          </a:prstGeom>
          <a:solidFill>
            <a:schemeClr val="bg1">
              <a:lumMod val="95000"/>
            </a:schemeClr>
          </a:solidFill>
          <a:ln w="38100">
            <a:solidFill>
              <a:schemeClr val="accent1"/>
            </a:solidFill>
          </a:ln>
        </p:spPr>
        <p:txBody>
          <a:bodyPr wrap="square" lIns="91440" tIns="45720" rIns="91440" bIns="45720" rtlCol="0" anchor="t">
            <a:spAutoFit/>
          </a:bodyPr>
          <a:lstStyle/>
          <a:p>
            <a:pPr>
              <a:defRPr/>
            </a:pPr>
            <a:r>
              <a:rPr lang="en-GB" sz="2000" dirty="0"/>
              <a:t>Visit the </a:t>
            </a:r>
            <a:r>
              <a:rPr lang="en-GB" sz="2000" u="sng" dirty="0">
                <a:hlinkClick r:id="rId6"/>
              </a:rPr>
              <a:t>UK Research and Innovation </a:t>
            </a:r>
            <a:r>
              <a:rPr lang="en-GB" sz="2000" dirty="0">
                <a:hlinkClick r:id="rId6"/>
              </a:rPr>
              <a:t>website</a:t>
            </a:r>
            <a:r>
              <a:rPr lang="en-GB" sz="2000" dirty="0"/>
              <a:t> to read about the 22 research projects recently awarded funding. </a:t>
            </a:r>
          </a:p>
        </p:txBody>
      </p:sp>
      <p:pic>
        <p:nvPicPr>
          <p:cNvPr id="3463571" name="Picture 9"/>
          <p:cNvPicPr>
            <a:picLocks noChangeAspect="1"/>
          </p:cNvPicPr>
          <p:nvPr/>
        </p:nvPicPr>
        <p:blipFill rotWithShape="1">
          <a:blip r:embed="rId7"/>
          <a:stretch/>
        </p:blipFill>
        <p:spPr bwMode="auto">
          <a:xfrm>
            <a:off x="8014252" y="4422359"/>
            <a:ext cx="2143125" cy="21431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7184429"/>
                                        </p:tgtEl>
                                        <p:attrNameLst>
                                          <p:attrName>style.visibility</p:attrName>
                                        </p:attrNameLst>
                                      </p:cBhvr>
                                      <p:to>
                                        <p:strVal val="visible"/>
                                      </p:to>
                                    </p:set>
                                    <p:animEffect transition="in" filter="fade">
                                      <p:cBhvr>
                                        <p:cTn id="7" dur="500"/>
                                        <p:tgtEl>
                                          <p:spTgt spid="3971844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02898526"/>
                                        </p:tgtEl>
                                        <p:attrNameLst>
                                          <p:attrName>style.visibility</p:attrName>
                                        </p:attrNameLst>
                                      </p:cBhvr>
                                      <p:to>
                                        <p:strVal val="visible"/>
                                      </p:to>
                                    </p:set>
                                    <p:animEffect transition="in" filter="fade">
                                      <p:cBhvr>
                                        <p:cTn id="12" dur="500"/>
                                        <p:tgtEl>
                                          <p:spTgt spid="1202898526"/>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16506734"/>
                                        </p:tgtEl>
                                        <p:attrNameLst>
                                          <p:attrName>style.visibility</p:attrName>
                                        </p:attrNameLst>
                                      </p:cBhvr>
                                      <p:to>
                                        <p:strVal val="visible"/>
                                      </p:to>
                                    </p:set>
                                    <p:animEffect transition="in" filter="fade">
                                      <p:cBhvr>
                                        <p:cTn id="15" dur="500"/>
                                        <p:tgtEl>
                                          <p:spTgt spid="111650673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56473454"/>
                                        </p:tgtEl>
                                        <p:attrNameLst>
                                          <p:attrName>style.visibility</p:attrName>
                                        </p:attrNameLst>
                                      </p:cBhvr>
                                      <p:to>
                                        <p:strVal val="visible"/>
                                      </p:to>
                                    </p:set>
                                    <p:animEffect transition="in" filter="fade">
                                      <p:cBhvr>
                                        <p:cTn id="20" dur="500"/>
                                        <p:tgtEl>
                                          <p:spTgt spid="256473454"/>
                                        </p:tgtEl>
                                      </p:cBhvr>
                                    </p:animEffect>
                                  </p:childTnLst>
                                </p:cTn>
                              </p:par>
                              <p:par>
                                <p:cTn id="21" presetID="10" presetClass="entr" presetSubtype="0" fill="hold" nodeType="withEffect">
                                  <p:stCondLst>
                                    <p:cond delay="0"/>
                                  </p:stCondLst>
                                  <p:childTnLst>
                                    <p:set>
                                      <p:cBhvr>
                                        <p:cTn id="22" dur="1" fill="hold">
                                          <p:stCondLst>
                                            <p:cond delay="0"/>
                                          </p:stCondLst>
                                        </p:cTn>
                                        <p:tgtEl>
                                          <p:spTgt spid="3463571"/>
                                        </p:tgtEl>
                                        <p:attrNameLst>
                                          <p:attrName>style.visibility</p:attrName>
                                        </p:attrNameLst>
                                      </p:cBhvr>
                                      <p:to>
                                        <p:strVal val="visible"/>
                                      </p:to>
                                    </p:set>
                                    <p:animEffect transition="in" filter="fade">
                                      <p:cBhvr>
                                        <p:cTn id="23" dur="500"/>
                                        <p:tgtEl>
                                          <p:spTgt spid="34635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506734" grpId="0"/>
      <p:bldP spid="256473454"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57725941" name="Title 1"/>
          <p:cNvSpPr>
            <a:spLocks noGrp="1"/>
          </p:cNvSpPr>
          <p:nvPr>
            <p:ph type="title"/>
          </p:nvPr>
        </p:nvSpPr>
        <p:spPr bwMode="auto"/>
        <p:txBody>
          <a:bodyPr/>
          <a:lstStyle/>
          <a:p>
            <a:pPr>
              <a:defRPr/>
            </a:pPr>
            <a:r>
              <a:rPr lang="en-GB"/>
              <a:t>During this session we have…</a:t>
            </a:r>
          </a:p>
        </p:txBody>
      </p:sp>
      <p:sp>
        <p:nvSpPr>
          <p:cNvPr id="509945940"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538313099"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Introduced to the module</a:t>
            </a:r>
          </a:p>
        </p:txBody>
      </p:sp>
      <p:sp>
        <p:nvSpPr>
          <p:cNvPr id="174568854"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Industry 4.0</a:t>
            </a:r>
          </a:p>
        </p:txBody>
      </p:sp>
      <p:sp>
        <p:nvSpPr>
          <p:cNvPr id="1367953211"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Introduced digital innovation on health and care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38313099"/>
                                        </p:tgtEl>
                                        <p:attrNameLst>
                                          <p:attrName>style.visibility</p:attrName>
                                        </p:attrNameLst>
                                      </p:cBhvr>
                                      <p:to>
                                        <p:strVal val="visible"/>
                                      </p:to>
                                    </p:set>
                                    <p:animEffect transition="in" filter="fade">
                                      <p:cBhvr>
                                        <p:cTn id="7" dur="500"/>
                                        <p:tgtEl>
                                          <p:spTgt spid="153831309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4568854"/>
                                        </p:tgtEl>
                                        <p:attrNameLst>
                                          <p:attrName>style.visibility</p:attrName>
                                        </p:attrNameLst>
                                      </p:cBhvr>
                                      <p:to>
                                        <p:strVal val="visible"/>
                                      </p:to>
                                    </p:set>
                                    <p:animEffect transition="in" filter="fade">
                                      <p:cBhvr>
                                        <p:cTn id="12" dur="500"/>
                                        <p:tgtEl>
                                          <p:spTgt spid="1745688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67953211"/>
                                        </p:tgtEl>
                                        <p:attrNameLst>
                                          <p:attrName>style.visibility</p:attrName>
                                        </p:attrNameLst>
                                      </p:cBhvr>
                                      <p:to>
                                        <p:strVal val="visible"/>
                                      </p:to>
                                    </p:set>
                                    <p:animEffect transition="in" filter="fade">
                                      <p:cBhvr>
                                        <p:cTn id="17" dur="500"/>
                                        <p:tgtEl>
                                          <p:spTgt spid="13679532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8313099" grpId="0" animBg="1"/>
      <p:bldP spid="174568854" grpId="0" animBg="1"/>
      <p:bldP spid="1367953211"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48417303" name="TextBox 1"/>
          <p:cNvSpPr txBox="1"/>
          <p:nvPr/>
        </p:nvSpPr>
        <p:spPr bwMode="auto">
          <a:xfrm>
            <a:off x="1175948" y="687481"/>
            <a:ext cx="9839460" cy="4615815"/>
          </a:xfrm>
          <a:prstGeom prst="rect">
            <a:avLst/>
          </a:prstGeom>
          <a:noFill/>
        </p:spPr>
        <p:txBody>
          <a:bodyPr wrap="square" rtlCol="0">
            <a:spAutoFit/>
          </a:bodyPr>
          <a:lstStyle/>
          <a:p>
            <a:pPr algn="ctr">
              <a:defRPr/>
            </a:pPr>
            <a:r>
              <a:rPr lang="en-GB" sz="3600" b="1">
                <a:solidFill>
                  <a:schemeClr val="bg1"/>
                </a:solidFill>
              </a:rPr>
              <a:t>Pause to Reflect</a:t>
            </a:r>
          </a:p>
          <a:p>
            <a:pPr algn="ctr">
              <a:defRPr/>
            </a:pPr>
            <a:endParaRPr lang="en-GB" b="1">
              <a:solidFill>
                <a:schemeClr val="bg1"/>
              </a:solidFill>
            </a:endParaRPr>
          </a:p>
          <a:p>
            <a:pPr marL="285750" indent="-285750">
              <a:buFont typeface="Arial"/>
              <a:buChar char="•"/>
              <a:defRPr/>
            </a:pPr>
            <a:r>
              <a:rPr lang="en-GB" sz="2400">
                <a:solidFill>
                  <a:schemeClr val="bg1"/>
                </a:solidFill>
              </a:rPr>
              <a:t>Throughout the module, you will be expected to work with unfamiliar concepts and incomplete knowledge.</a:t>
            </a:r>
          </a:p>
          <a:p>
            <a:pPr marL="285750" indent="-285750">
              <a:buFont typeface="Arial"/>
              <a:buChar char="•"/>
              <a:defRPr/>
            </a:pPr>
            <a:r>
              <a:rPr lang="en-GB" sz="2400">
                <a:solidFill>
                  <a:schemeClr val="bg1"/>
                </a:solidFill>
              </a:rPr>
              <a:t>This is intentional.</a:t>
            </a:r>
          </a:p>
          <a:p>
            <a:pPr marL="285750" indent="-285750">
              <a:buFont typeface="Arial"/>
              <a:buChar char="•"/>
              <a:defRPr/>
            </a:pPr>
            <a:endParaRPr lang="en-GB" sz="2400">
              <a:solidFill>
                <a:schemeClr val="bg1"/>
              </a:solidFill>
            </a:endParaRPr>
          </a:p>
          <a:p>
            <a:pPr marL="285750" indent="-285750">
              <a:buFont typeface="Arial"/>
              <a:buChar char="•"/>
              <a:defRPr/>
            </a:pPr>
            <a:r>
              <a:rPr lang="en-GB" sz="2400">
                <a:solidFill>
                  <a:schemeClr val="bg1"/>
                </a:solidFill>
              </a:rPr>
              <a:t>You will use ideas introduced in early weeks </a:t>
            </a:r>
            <a:r>
              <a:rPr lang="en-GB" sz="2400" b="1">
                <a:solidFill>
                  <a:schemeClr val="bg1"/>
                </a:solidFill>
              </a:rPr>
              <a:t>as analytical tools</a:t>
            </a:r>
            <a:r>
              <a:rPr lang="en-GB" sz="2400">
                <a:solidFill>
                  <a:schemeClr val="bg1"/>
                </a:solidFill>
              </a:rPr>
              <a:t>, applying them later </a:t>
            </a:r>
            <a:r>
              <a:rPr lang="en-GB" sz="2400" b="1">
                <a:solidFill>
                  <a:schemeClr val="bg1"/>
                </a:solidFill>
              </a:rPr>
              <a:t>to critically investigate a digital innovation using evidence</a:t>
            </a:r>
            <a:r>
              <a:rPr lang="en-GB" sz="2400">
                <a:solidFill>
                  <a:schemeClr val="bg1"/>
                </a:solidFill>
              </a:rPr>
              <a:t>, rather than reproducing content or predefined answers.</a:t>
            </a:r>
          </a:p>
          <a:p>
            <a:pPr marL="285750" indent="-285750">
              <a:buFont typeface="Arial"/>
              <a:buChar char="•"/>
              <a:defRPr/>
            </a:pPr>
            <a:endParaRPr lang="en-GB" sz="2400">
              <a:solidFill>
                <a:schemeClr val="bg1"/>
              </a:solidFill>
            </a:endParaRPr>
          </a:p>
          <a:p>
            <a:pPr marL="285750" indent="-285750">
              <a:buFont typeface="Arial"/>
              <a:buChar char="•"/>
              <a:defRPr/>
            </a:pPr>
            <a:r>
              <a:rPr lang="en-GB" sz="2400">
                <a:solidFill>
                  <a:schemeClr val="bg1"/>
                </a:solidFill>
              </a:rPr>
              <a:t>Critical thinking in this module involves making </a:t>
            </a:r>
            <a:r>
              <a:rPr lang="en-GB" sz="2400" b="1">
                <a:solidFill>
                  <a:schemeClr val="bg1"/>
                </a:solidFill>
              </a:rPr>
              <a:t>justified evaluative decisions</a:t>
            </a:r>
            <a:r>
              <a:rPr lang="en-GB" sz="2400">
                <a:solidFill>
                  <a:schemeClr val="bg1"/>
                </a:solidFill>
              </a:rPr>
              <a:t> in conditions of uncertainty.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63247506" name="Title 1"/>
          <p:cNvSpPr>
            <a:spLocks noGrp="1"/>
          </p:cNvSpPr>
          <p:nvPr>
            <p:ph type="title"/>
          </p:nvPr>
        </p:nvSpPr>
        <p:spPr bwMode="auto">
          <a:xfrm>
            <a:off x="0" y="2766060"/>
            <a:ext cx="12192000" cy="1325880"/>
          </a:xfrm>
        </p:spPr>
        <p:txBody>
          <a:bodyPr/>
          <a:lstStyle/>
          <a:p>
            <a:pPr algn="ctr">
              <a:defRPr/>
            </a:pPr>
            <a:r>
              <a:rPr lang="en-GB"/>
              <a:t>Remember UWTSD Resources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25833194" name="Title 1"/>
          <p:cNvSpPr>
            <a:spLocks noGrp="1"/>
          </p:cNvSpPr>
          <p:nvPr>
            <p:ph type="title"/>
          </p:nvPr>
        </p:nvSpPr>
        <p:spPr bwMode="auto"/>
        <p:txBody>
          <a:bodyPr>
            <a:normAutofit/>
          </a:bodyPr>
          <a:lstStyle/>
          <a:p>
            <a:pPr>
              <a:defRPr/>
            </a:pPr>
            <a:r>
              <a:rPr lang="en-US" sz="4000"/>
              <a:t>UWTSD Library Support </a:t>
            </a:r>
          </a:p>
        </p:txBody>
      </p:sp>
      <p:sp>
        <p:nvSpPr>
          <p:cNvPr id="421808506"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p>
        </p:txBody>
      </p:sp>
      <p:pic>
        <p:nvPicPr>
          <p:cNvPr id="868930083"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597853010"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473806" y="1589426"/>
            <a:ext cx="7792528" cy="3112440"/>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31</Slides>
  <Notes>31</Notes>
  <HiddenSlides>0</HiddenSlides>
  <MMClips>2</MMClips>
  <ScaleCrop>false</ScaleCrop>
  <HeadingPairs>
    <vt:vector size="4" baseType="variant">
      <vt:variant>
        <vt:lpstr>Theme</vt:lpstr>
      </vt:variant>
      <vt:variant>
        <vt:i4>7</vt:i4>
      </vt:variant>
      <vt:variant>
        <vt:lpstr>Slide Titles</vt:lpstr>
      </vt:variant>
      <vt:variant>
        <vt:i4>31</vt:i4>
      </vt:variant>
    </vt:vector>
  </HeadingPairs>
  <TitlesOfParts>
    <vt:vector size="38"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Welcome to BMHP6026_BIRM</vt:lpstr>
      <vt:lpstr>PowerPoint Presentation</vt:lpstr>
      <vt:lpstr>Assessments </vt:lpstr>
      <vt:lpstr>Navigating our Module Moodle Page </vt:lpstr>
      <vt:lpstr>Quick Activity</vt:lpstr>
      <vt:lpstr>Introduction to Industry 4.0</vt:lpstr>
      <vt:lpstr>What is meant by Industrial Revolutions?</vt:lpstr>
      <vt:lpstr>PowerPoint Presentation</vt:lpstr>
      <vt:lpstr>Industry 3.0 - Digitalisation</vt:lpstr>
      <vt:lpstr>Industry 4.0   Cyber-physical systems</vt:lpstr>
      <vt:lpstr>Industry 4.0   Cyber-physical systems</vt:lpstr>
      <vt:lpstr>PowerPoint Presentation</vt:lpstr>
      <vt:lpstr>Technological Innovation: A Historical Overview</vt:lpstr>
      <vt:lpstr>Health Technology and Informatics</vt:lpstr>
      <vt:lpstr>Early Developments (Pre-1948)</vt:lpstr>
      <vt:lpstr>999 Service</vt:lpstr>
      <vt:lpstr>Formation of the NHS (1948)</vt:lpstr>
      <vt:lpstr>Growth of Health Technology (1970s)</vt:lpstr>
      <vt:lpstr>1980s Innovations</vt:lpstr>
      <vt:lpstr>Health Informatics in the NHS – 1990’s</vt:lpstr>
      <vt:lpstr>Early 2000s Developments</vt:lpstr>
      <vt:lpstr>2010s Advancements</vt:lpstr>
      <vt:lpstr>Ongoing and Future Developments</vt:lpstr>
      <vt:lpstr>£13 million for 22 AI for health research projects</vt:lpstr>
      <vt:lpstr>During this session we have…</vt:lpstr>
      <vt:lpstr>PowerPoint Presentation</vt:lpstr>
      <vt:lpstr>Remember UWTSD Resources </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
  <cp:revision>808</cp:revision>
  <dcterms:created xsi:type="dcterms:W3CDTF">2026-01-10T17:02:42Z</dcterms:created>
  <dcterms:modified xsi:type="dcterms:W3CDTF">2026-09-04T17:07:09Z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