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3.jpg" ContentType="image/jpg"/>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80" r:id="rId2"/>
  </p:sldMasterIdLst>
  <p:notesMasterIdLst>
    <p:notesMasterId r:id="rId50"/>
  </p:notesMasterIdLst>
  <p:sldIdLst>
    <p:sldId id="421" r:id="rId3"/>
    <p:sldId id="633" r:id="rId4"/>
    <p:sldId id="632" r:id="rId5"/>
    <p:sldId id="676" r:id="rId6"/>
    <p:sldId id="390" r:id="rId7"/>
    <p:sldId id="553" r:id="rId8"/>
    <p:sldId id="554" r:id="rId9"/>
    <p:sldId id="581" r:id="rId10"/>
    <p:sldId id="426" r:id="rId11"/>
    <p:sldId id="486" r:id="rId12"/>
    <p:sldId id="424" r:id="rId13"/>
    <p:sldId id="487" r:id="rId14"/>
    <p:sldId id="556" r:id="rId15"/>
    <p:sldId id="693" r:id="rId16"/>
    <p:sldId id="682" r:id="rId17"/>
    <p:sldId id="679" r:id="rId18"/>
    <p:sldId id="558" r:id="rId19"/>
    <p:sldId id="671" r:id="rId20"/>
    <p:sldId id="562" r:id="rId21"/>
    <p:sldId id="490" r:id="rId22"/>
    <p:sldId id="672" r:id="rId23"/>
    <p:sldId id="592" r:id="rId24"/>
    <p:sldId id="683" r:id="rId25"/>
    <p:sldId id="680" r:id="rId26"/>
    <p:sldId id="579" r:id="rId27"/>
    <p:sldId id="582" r:id="rId28"/>
    <p:sldId id="583" r:id="rId29"/>
    <p:sldId id="674" r:id="rId30"/>
    <p:sldId id="585" r:id="rId31"/>
    <p:sldId id="587" r:id="rId32"/>
    <p:sldId id="586" r:id="rId33"/>
    <p:sldId id="684" r:id="rId34"/>
    <p:sldId id="677" r:id="rId35"/>
    <p:sldId id="675" r:id="rId36"/>
    <p:sldId id="566" r:id="rId37"/>
    <p:sldId id="678" r:id="rId38"/>
    <p:sldId id="685" r:id="rId39"/>
    <p:sldId id="681" r:id="rId40"/>
    <p:sldId id="571" r:id="rId41"/>
    <p:sldId id="688" r:id="rId42"/>
    <p:sldId id="689" r:id="rId43"/>
    <p:sldId id="692" r:id="rId44"/>
    <p:sldId id="687" r:id="rId45"/>
    <p:sldId id="686" r:id="rId46"/>
    <p:sldId id="690" r:id="rId47"/>
    <p:sldId id="691" r:id="rId48"/>
    <p:sldId id="665" r:id="rId49"/>
  </p:sldIdLst>
  <p:sldSz cx="12192000" cy="6858000"/>
  <p:notesSz cx="6858000" cy="9144000"/>
  <p:embeddedFontLst>
    <p:embeddedFont>
      <p:font typeface="DengXian" panose="02010600030101010101" pitchFamily="2" charset="-122"/>
      <p:regular r:id="rId51"/>
      <p:bold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F05D05-34F1-48E5-A13A-2DCBBF5419E9}" v="24" dt="2026-09-30T07:18:27.0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6144" autoAdjust="0"/>
    <p:restoredTop sz="94660"/>
  </p:normalViewPr>
  <p:slideViewPr>
    <p:cSldViewPr snapToGrid="0">
      <p:cViewPr varScale="1">
        <p:scale>
          <a:sx n="103" d="100"/>
          <a:sy n="103" d="100"/>
        </p:scale>
        <p:origin x="114" y="30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font" Target="fonts/font1.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6/11/relationships/changesInfo" Target="changesInfos/changesInfo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font" Target="fonts/font2.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DD05296E-8324-4DE2-93D8-42C1E1B0FB42}"/>
    <pc:docChg chg="custSel modSld">
      <pc:chgData name="Vasilios Tavlaridis" userId="cf0f3e73-e183-4ecf-9d20-cf90aae84965" providerId="ADAL" clId="{DD05296E-8324-4DE2-93D8-42C1E1B0FB42}" dt="2026-09-30T07:19:54.397" v="33" actId="313"/>
      <pc:docMkLst>
        <pc:docMk/>
      </pc:docMkLst>
      <pc:sldChg chg="modSp">
        <pc:chgData name="Vasilios Tavlaridis" userId="cf0f3e73-e183-4ecf-9d20-cf90aae84965" providerId="ADAL" clId="{DD05296E-8324-4DE2-93D8-42C1E1B0FB42}" dt="2026-09-30T07:18:27.071" v="23" actId="20577"/>
        <pc:sldMkLst>
          <pc:docMk/>
          <pc:sldMk cId="856353772" sldId="633"/>
        </pc:sldMkLst>
        <pc:spChg chg="mod">
          <ac:chgData name="Vasilios Tavlaridis" userId="cf0f3e73-e183-4ecf-9d20-cf90aae84965" providerId="ADAL" clId="{DD05296E-8324-4DE2-93D8-42C1E1B0FB42}" dt="2026-09-30T07:18:27.071" v="23" actId="20577"/>
          <ac:spMkLst>
            <pc:docMk/>
            <pc:sldMk cId="856353772" sldId="633"/>
            <ac:spMk id="7" creationId="{78B73BD5-0AA6-71B1-3C67-D2FD4F1905DE}"/>
          </ac:spMkLst>
        </pc:spChg>
      </pc:sldChg>
      <pc:sldChg chg="modSp mod">
        <pc:chgData name="Vasilios Tavlaridis" userId="cf0f3e73-e183-4ecf-9d20-cf90aae84965" providerId="ADAL" clId="{DD05296E-8324-4DE2-93D8-42C1E1B0FB42}" dt="2026-09-30T07:19:54.397" v="33" actId="313"/>
        <pc:sldMkLst>
          <pc:docMk/>
          <pc:sldMk cId="3656698115" sldId="687"/>
        </pc:sldMkLst>
        <pc:graphicFrameChg chg="modGraphic">
          <ac:chgData name="Vasilios Tavlaridis" userId="cf0f3e73-e183-4ecf-9d20-cf90aae84965" providerId="ADAL" clId="{DD05296E-8324-4DE2-93D8-42C1E1B0FB42}" dt="2026-09-30T07:19:54.397" v="33" actId="313"/>
          <ac:graphicFrameMkLst>
            <pc:docMk/>
            <pc:sldMk cId="3656698115" sldId="687"/>
            <ac:graphicFrameMk id="4" creationId="{F06BE95E-3677-08F9-5AF5-186F6839DA0E}"/>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30/09/2026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9/30/2026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34188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30/09/2026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89784716"/>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30/09/2026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47981972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30/09/2026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181164463"/>
      </p:ext>
    </p:extLst>
  </p:cSld>
  <p:clrMapOvr>
    <a:masterClrMapping/>
  </p:clrMapOvr>
  <p:transition>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30/09/2026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4465701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30/09/2026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80832539"/>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30/09/2026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082721536"/>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30/09/2026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2745470"/>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30/09/2026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57817052"/>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30/09/2026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161338993"/>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30/09/2026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01288431"/>
      </p:ext>
    </p:extLst>
  </p:cSld>
  <p:clrMapOvr>
    <a:masterClrMapping/>
  </p:clrMapOvr>
  <p:transition>
    <p:dissolv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30/09/2026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29685880"/>
      </p:ext>
    </p:extLst>
  </p:cSld>
  <p:clrMapOvr>
    <a:masterClrMapping/>
  </p:clrMapOvr>
  <p:transition>
    <p:dissolv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30/09/2026</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420823562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5.emf"/><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30/09/2026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8389775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become-sole-trader"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 Id="rId5" Type="http://schemas.openxmlformats.org/officeDocument/2006/relationships/hyperlink" Target="https://www.gov.uk/set-up-business-partnership" TargetMode="External"/><Relationship Id="rId4" Type="http://schemas.openxmlformats.org/officeDocument/2006/relationships/hyperlink" Target="https://www.gov.uk/limited-company-formation"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4" Type="http://schemas.openxmlformats.org/officeDocument/2006/relationships/hyperlink" Target="https://www.oxfam.org.uk/"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government/publications/community-interest-companies-how-to-form-a-cic/community-interest-companies-guidance-chapter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hichfranchise.co.za/the-top-10-biggest-franchises-in-the-world/"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birmingham.gov.uk/business-rates" TargetMode="External"/><Relationship Id="rId2" Type="http://schemas.openxmlformats.org/officeDocument/2006/relationships/hyperlink" Target="https://www.birmingham.gov.uk/licensing" TargetMode="External"/><Relationship Id="rId1" Type="http://schemas.openxmlformats.org/officeDocument/2006/relationships/slideLayout" Target="../slideLayouts/slideLayout2.xml"/><Relationship Id="rId5" Type="http://schemas.openxmlformats.org/officeDocument/2006/relationships/hyperlink" Target="https://www.sandwell.gov.uk/businessrates" TargetMode="External"/><Relationship Id="rId4" Type="http://schemas.openxmlformats.org/officeDocument/2006/relationships/hyperlink" Target="https://www.sandwell.gov.uk/licensing/licences-permit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find-licences" TargetMode="External"/><Relationship Id="rId2" Type="http://schemas.openxmlformats.org/officeDocument/2006/relationships/hyperlink" Target="https://www.gov.uk/introduction-to-business-rates" TargetMode="External"/><Relationship Id="rId1" Type="http://schemas.openxmlformats.org/officeDocument/2006/relationships/slideLayout" Target="../slideLayouts/slideLayout2.xml"/><Relationship Id="rId4" Type="http://schemas.openxmlformats.org/officeDocument/2006/relationships/hyperlink" Target="https://www.gov.uk/browse/business/licences"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gov.uk/government/organisations/intellectual-property-office" TargetMode="External"/><Relationship Id="rId2" Type="http://schemas.openxmlformats.org/officeDocument/2006/relationships/hyperlink" Target="https://www.gov.uk/browse/business/intellectual-property"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gov.uk/check-the-patents-journal" TargetMode="External"/><Relationship Id="rId2" Type="http://schemas.openxmlformats.org/officeDocument/2006/relationships/hyperlink" Target="https://www.gov.uk/patent-your-invention"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265889" y="1214763"/>
            <a:ext cx="6361889" cy="4739759"/>
          </a:xfrm>
        </p:spPr>
        <p:txBody>
          <a:bodyPr/>
          <a:lstStyle/>
          <a:p>
            <a:pPr algn="ctr"/>
            <a:r>
              <a:rPr lang="en-GB" sz="2800" b="1" kern="1200" dirty="0">
                <a:solidFill>
                  <a:srgbClr val="FFFF00"/>
                </a:solidFill>
                <a:latin typeface="Myriad Pro"/>
                <a:cs typeface="+mj-cs"/>
              </a:rPr>
              <a:t>Business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(LCMB7037) </a:t>
            </a:r>
            <a:br>
              <a:rPr lang="en-GB" sz="2800" b="1" kern="1200" dirty="0">
                <a:solidFill>
                  <a:srgbClr val="FFFF00"/>
                </a:solidFill>
                <a:latin typeface="Myriad Pro"/>
                <a:cs typeface="+mj-cs"/>
              </a:rPr>
            </a:br>
            <a:r>
              <a:rPr lang="en-GB" sz="2800" b="1" kern="1200" dirty="0">
                <a:solidFill>
                  <a:srgbClr val="FFFF00"/>
                </a:solidFill>
                <a:latin typeface="Myriad Pro"/>
                <a:cs typeface="+mj-cs"/>
              </a:rPr>
              <a:t> Licences, Legal status, </a:t>
            </a:r>
            <a:br>
              <a:rPr lang="en-GB" sz="2800" b="1" kern="1200" dirty="0">
                <a:solidFill>
                  <a:srgbClr val="FFFF00"/>
                </a:solidFill>
                <a:latin typeface="Myriad Pro"/>
                <a:cs typeface="+mj-cs"/>
              </a:rPr>
            </a:br>
            <a:r>
              <a:rPr lang="en-GB" sz="2800" b="1" kern="1200" dirty="0">
                <a:solidFill>
                  <a:srgbClr val="FFFF00"/>
                </a:solidFill>
                <a:latin typeface="Myriad Pro"/>
                <a:cs typeface="+mj-cs"/>
              </a:rPr>
              <a:t>Business Rates, Copyrights, Trademarks </a:t>
            </a:r>
            <a:br>
              <a:rPr lang="en-GB" sz="2800" b="1" kern="1200" dirty="0">
                <a:solidFill>
                  <a:srgbClr val="FFFF00"/>
                </a:solidFill>
                <a:latin typeface="Myriad Pro"/>
                <a:cs typeface="+mj-cs"/>
              </a:rPr>
            </a:br>
            <a:r>
              <a:rPr lang="en-GB" sz="2800" b="1" kern="1200" dirty="0">
                <a:solidFill>
                  <a:srgbClr val="FFFF00"/>
                </a:solidFill>
                <a:latin typeface="Myriad Pro"/>
                <a:cs typeface="+mj-cs"/>
              </a:rPr>
              <a:t>&amp;  </a:t>
            </a:r>
            <a:r>
              <a:rPr lang="en-GB" sz="2800" b="1" dirty="0">
                <a:solidFill>
                  <a:srgbClr val="FFFF00"/>
                </a:solidFill>
                <a:latin typeface="Myriad Pro"/>
                <a:cs typeface="+mj-cs"/>
              </a:rPr>
              <a:t>Patenting</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2800"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What</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we will cover today</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306596" y="1001950"/>
            <a:ext cx="11578808" cy="4552816"/>
          </a:xfrm>
        </p:spPr>
        <p:txBody>
          <a:bodyPr>
            <a:normAutofit/>
          </a:bodyPr>
          <a:lstStyle/>
          <a:p>
            <a:pPr marL="0" indent="0">
              <a:buClr>
                <a:srgbClr val="0070C0"/>
              </a:buClr>
              <a:buNone/>
            </a:pPr>
            <a:r>
              <a:rPr lang="en-GB" sz="2800" dirty="0"/>
              <a:t>Today we will work on your business ideas or existing company &amp;</a:t>
            </a:r>
          </a:p>
          <a:p>
            <a:pPr>
              <a:buClr>
                <a:srgbClr val="0070C0"/>
              </a:buClr>
              <a:buFont typeface="Wingdings" panose="05000000000000000000" pitchFamily="2" charset="2"/>
              <a:buChar char="q"/>
            </a:pPr>
            <a:r>
              <a:rPr lang="en-GB" sz="2800" dirty="0"/>
              <a:t>We will explore the different Legal statuses of the different companies</a:t>
            </a:r>
          </a:p>
          <a:p>
            <a:pPr>
              <a:buClr>
                <a:srgbClr val="0070C0"/>
              </a:buClr>
              <a:buFont typeface="Wingdings" panose="05000000000000000000" pitchFamily="2" charset="2"/>
              <a:buChar char="q"/>
            </a:pPr>
            <a:r>
              <a:rPr lang="en-GB" sz="2800" dirty="0"/>
              <a:t>We will discover what Licensing, Business rates, Trademarks, Copyrights and Patents are.</a:t>
            </a:r>
          </a:p>
          <a:p>
            <a:pPr marL="0" indent="0">
              <a:buClr>
                <a:srgbClr val="0070C0"/>
              </a:buClr>
              <a:buNone/>
            </a:pPr>
            <a:endParaRPr lang="en-GB" sz="2800" dirty="0"/>
          </a:p>
          <a:p>
            <a:pPr marL="0" indent="0">
              <a:buClr>
                <a:srgbClr val="0070C0"/>
              </a:buClr>
              <a:buNone/>
            </a:pPr>
            <a:endParaRPr lang="en-GB" dirty="0"/>
          </a:p>
        </p:txBody>
      </p:sp>
    </p:spTree>
    <p:extLst>
      <p:ext uri="{BB962C8B-B14F-4D97-AF65-F5344CB8AC3E}">
        <p14:creationId xmlns:p14="http://schemas.microsoft.com/office/powerpoint/2010/main" val="8563537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11903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B3DB7-955A-DB3E-B23C-8AD9B04591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89CD8B-EDDC-8FE8-C5D8-B86F28437631}"/>
              </a:ext>
            </a:extLst>
          </p:cNvPr>
          <p:cNvSpPr>
            <a:spLocks noGrp="1"/>
          </p:cNvSpPr>
          <p:nvPr>
            <p:ph type="ctrTitle"/>
          </p:nvPr>
        </p:nvSpPr>
        <p:spPr>
          <a:xfrm>
            <a:off x="-265889" y="1645650"/>
            <a:ext cx="6361889" cy="3877985"/>
          </a:xfrm>
        </p:spPr>
        <p:txBody>
          <a:bodyPr/>
          <a:lstStyle/>
          <a:p>
            <a:pPr algn="ctr"/>
            <a:r>
              <a:rPr lang="en-GB" sz="2800" b="1" kern="1200" dirty="0">
                <a:solidFill>
                  <a:srgbClr val="FFFF00"/>
                </a:solidFill>
                <a:latin typeface="Myriad Pro"/>
                <a:cs typeface="+mj-cs"/>
              </a:rPr>
              <a:t>Business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a:t>
            </a:r>
            <a:r>
              <a:rPr lang="en-GB" sz="2800" kern="1200" dirty="0">
                <a:solidFill>
                  <a:srgbClr val="FFFF00"/>
                </a:solidFill>
                <a:latin typeface="Myriad Pro"/>
                <a:cs typeface="+mj-cs"/>
              </a:rPr>
              <a:t>LCMB7037</a:t>
            </a:r>
            <a:r>
              <a:rPr lang="en-GB" sz="2800" b="1" kern="1200" dirty="0">
                <a:solidFill>
                  <a:srgbClr val="FFFF00"/>
                </a:solidFill>
                <a:latin typeface="Myriad Pro"/>
                <a:cs typeface="+mj-cs"/>
              </a:rPr>
              <a:t>) </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Legal status</a:t>
            </a:r>
            <a:r>
              <a:rPr lang="en-GB" sz="2800" b="1" dirty="0">
                <a:solidFill>
                  <a:srgbClr val="FFFF00"/>
                </a:solidFill>
                <a:latin typeface="Myriad Pro"/>
                <a:cs typeface="+mj-cs"/>
              </a:rPr>
              <a:t> of SMEs</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2800" dirty="0"/>
          </a:p>
        </p:txBody>
      </p:sp>
    </p:spTree>
    <p:extLst>
      <p:ext uri="{BB962C8B-B14F-4D97-AF65-F5344CB8AC3E}">
        <p14:creationId xmlns:p14="http://schemas.microsoft.com/office/powerpoint/2010/main" val="2513852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4319" y="1027939"/>
            <a:ext cx="11625943" cy="4633309"/>
          </a:xfrm>
        </p:spPr>
        <p:txBody>
          <a:bodyPr>
            <a:normAutofit/>
          </a:bodyPr>
          <a:lstStyle/>
          <a:p>
            <a:pPr>
              <a:buClr>
                <a:srgbClr val="007DC3"/>
              </a:buClr>
              <a:buFont typeface="Wingdings" panose="05000000000000000000" pitchFamily="2" charset="2"/>
              <a:buChar char="q"/>
            </a:pPr>
            <a:r>
              <a:rPr lang="en-GB" sz="2800" dirty="0"/>
              <a:t>Businesses not only vary in size and industry but also in their ownership.</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Different from country to country. In the United Kingdom the 3 most common Legal forms of SMEs are:</a:t>
            </a:r>
          </a:p>
          <a:p>
            <a:pPr marL="0" indent="0">
              <a:buClr>
                <a:srgbClr val="007DC3"/>
              </a:buClr>
              <a:buNone/>
            </a:pPr>
            <a:endParaRPr lang="en-GB" sz="2800" dirty="0"/>
          </a:p>
          <a:p>
            <a:pPr marL="457200" indent="-457200">
              <a:buClr>
                <a:srgbClr val="007DC3"/>
              </a:buClr>
              <a:buFont typeface="+mj-lt"/>
              <a:buAutoNum type="arabicPeriod"/>
            </a:pPr>
            <a:r>
              <a:rPr lang="en-GB" sz="2800" dirty="0"/>
              <a:t>Sole Trader</a:t>
            </a:r>
          </a:p>
          <a:p>
            <a:pPr marL="457200" indent="-457200">
              <a:buClr>
                <a:srgbClr val="007DC3"/>
              </a:buClr>
              <a:buFont typeface="+mj-lt"/>
              <a:buAutoNum type="arabicPeriod"/>
            </a:pPr>
            <a:r>
              <a:rPr lang="en-GB" sz="2800" dirty="0"/>
              <a:t>Limited Company</a:t>
            </a:r>
          </a:p>
          <a:p>
            <a:pPr marL="457200" indent="-457200">
              <a:buClr>
                <a:srgbClr val="007DC3"/>
              </a:buClr>
              <a:buFont typeface="+mj-lt"/>
              <a:buAutoNum type="arabicPeriod"/>
            </a:pPr>
            <a:r>
              <a:rPr lang="en-GB" sz="2800" dirty="0"/>
              <a:t>Partnerships</a:t>
            </a:r>
          </a:p>
          <a:p>
            <a:pPr marL="0" indent="0">
              <a:buNone/>
            </a:pPr>
            <a:endParaRPr lang="en-US" sz="30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508176" y="377833"/>
            <a:ext cx="9159824" cy="634082"/>
          </a:xfrm>
        </p:spPr>
        <p:txBody>
          <a:bodyPr>
            <a:noAutofit/>
          </a:bodyPr>
          <a:lstStyle/>
          <a:p>
            <a:r>
              <a:rPr lang="en-US" sz="2200" dirty="0"/>
              <a:t> </a:t>
            </a:r>
            <a:r>
              <a:rPr lang="en-GB" sz="2800" b="1" dirty="0">
                <a:highlight>
                  <a:srgbClr val="FFFF00"/>
                </a:highlight>
              </a:rPr>
              <a:t>Ownership structures and legal forms of SMEs</a:t>
            </a:r>
            <a:endParaRPr lang="en-US" sz="2800" b="1" dirty="0">
              <a:highlight>
                <a:srgbClr val="FFFF00"/>
              </a:highligh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1268760"/>
            <a:ext cx="11704320" cy="4464496"/>
          </a:xfrm>
        </p:spPr>
        <p:txBody>
          <a:bodyPr>
            <a:normAutofit fontScale="77500" lnSpcReduction="20000"/>
          </a:bodyPr>
          <a:lstStyle/>
          <a:p>
            <a:pPr>
              <a:buClr>
                <a:srgbClr val="007DC3"/>
              </a:buClr>
              <a:buFont typeface="Wingdings" panose="05000000000000000000" pitchFamily="2" charset="2"/>
              <a:buChar char="q"/>
            </a:pPr>
            <a:r>
              <a:rPr lang="en-GB" sz="2800" dirty="0"/>
              <a:t>The company is registered as a separate legal entity from the individuals who owns it.</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Owners are not liable for the debts of the company (with some exceptions-fraud for example etc)</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Limited companies can be owned and operated by one person (Director/ shareholder).</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solidFill>
                  <a:srgbClr val="0B0C0C"/>
                </a:solidFill>
              </a:rPr>
              <a:t>Must have at least one director/ shareholder. Directors are legally responsible for running the company and making sure all the company’s accounts and reports are properly prepared.</a:t>
            </a:r>
          </a:p>
          <a:p>
            <a:pPr marL="0" indent="0">
              <a:buClr>
                <a:srgbClr val="007DC3"/>
              </a:buClr>
              <a:buNone/>
            </a:pPr>
            <a:endParaRPr lang="en-GB" sz="2800" dirty="0">
              <a:solidFill>
                <a:srgbClr val="0B0C0C"/>
              </a:solidFill>
            </a:endParaRPr>
          </a:p>
          <a:p>
            <a:pPr>
              <a:buClr>
                <a:srgbClr val="007DC3"/>
              </a:buClr>
              <a:buFont typeface="Wingdings" panose="05000000000000000000" pitchFamily="2" charset="2"/>
              <a:buChar char="q"/>
            </a:pPr>
            <a:r>
              <a:rPr lang="en-GB" sz="2800" dirty="0">
                <a:solidFill>
                  <a:srgbClr val="0B0C0C"/>
                </a:solidFill>
              </a:rPr>
              <a:t>There is no restriction on how many directors a limited corporation may have; anyone who is 16 years of age or older may serve as a director.</a:t>
            </a: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9006" y="865257"/>
            <a:ext cx="11795760" cy="4873143"/>
          </a:xfrm>
        </p:spPr>
        <p:txBody>
          <a:bodyPr>
            <a:noAutofit/>
          </a:bodyPr>
          <a:lstStyle/>
          <a:p>
            <a:pPr>
              <a:buClr>
                <a:srgbClr val="007DC3"/>
              </a:buClr>
              <a:buFont typeface="Wingdings" panose="05000000000000000000" pitchFamily="2" charset="2"/>
              <a:buChar char="q"/>
            </a:pPr>
            <a:r>
              <a:rPr lang="en-GB" sz="2000" dirty="0"/>
              <a:t>Limited companies must choose a trading name &amp; it must usually end in either ‘Limited’ or ‘Ltd’. For example: Vasilios Ltd or Vasilios Limited.</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The trading name must be checked against the Companies House database.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Company House must approve the trading name of the company since it cannot be the same as another legally existing UK-based company. </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Any Limited company can be a company either ‘limited by shares’ or ‘limited by guarantee’.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Most limited companies are ‘limited by shares and each shareholder has a number of shares- John 25%- Mary 75%. The lower value of a single share could be £1.</a:t>
            </a:r>
          </a:p>
        </p:txBody>
      </p:sp>
      <p:sp>
        <p:nvSpPr>
          <p:cNvPr id="4" name="TextBox 3">
            <a:extLst>
              <a:ext uri="{FF2B5EF4-FFF2-40B4-BE49-F238E27FC236}">
                <a16:creationId xmlns:a16="http://schemas.microsoft.com/office/drawing/2014/main" id="{A0B6E651-E7C8-6D20-D087-480AE61A779C}"/>
              </a:ext>
            </a:extLst>
          </p:cNvPr>
          <p:cNvSpPr txBox="1"/>
          <p:nvPr/>
        </p:nvSpPr>
        <p:spPr>
          <a:xfrm>
            <a:off x="1501267" y="291975"/>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CCB1B-8A9A-0670-1A48-B622834F9DA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0431C-39DF-EDAC-9871-137BA6C160AC}"/>
              </a:ext>
            </a:extLst>
          </p:cNvPr>
          <p:cNvSpPr>
            <a:spLocks noGrp="1"/>
          </p:cNvSpPr>
          <p:nvPr>
            <p:ph idx="1"/>
          </p:nvPr>
        </p:nvSpPr>
        <p:spPr>
          <a:xfrm>
            <a:off x="117566" y="992429"/>
            <a:ext cx="11808823" cy="4873143"/>
          </a:xfrm>
        </p:spPr>
        <p:txBody>
          <a:bodyPr>
            <a:noAutofit/>
          </a:bodyPr>
          <a:lstStyle/>
          <a:p>
            <a:pPr>
              <a:buClr>
                <a:srgbClr val="007DC3"/>
              </a:buClr>
              <a:buFont typeface="Wingdings" panose="05000000000000000000" pitchFamily="2" charset="2"/>
              <a:buChar char="q"/>
            </a:pPr>
            <a:r>
              <a:rPr lang="en-GB" sz="1800" dirty="0"/>
              <a:t>Shareholders own the company by owning its shares and are often referred to as 'members'. Directors on the other hand, manage the business and its operations.</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Shareholders must vote and agree for any changes to the company. An individual can be the director and shareholder at the same time .</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Limited Companies by guarantee are companies that  must have at least one guarantor and a ‘guaranteed amount’.</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Guarantors are shareholders and control the company/make important decisions. They do not usually take profit from the company - instead the money is kept within the company or used for other purposes.</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Guaranteed amount-Guarantors promise an agreed amount of money to the company if it cannot pay its debts. </a:t>
            </a:r>
          </a:p>
        </p:txBody>
      </p:sp>
      <p:sp>
        <p:nvSpPr>
          <p:cNvPr id="4" name="TextBox 3">
            <a:extLst>
              <a:ext uri="{FF2B5EF4-FFF2-40B4-BE49-F238E27FC236}">
                <a16:creationId xmlns:a16="http://schemas.microsoft.com/office/drawing/2014/main" id="{6298D15B-B247-9CDA-9350-24B65A05CB02}"/>
              </a:ext>
            </a:extLst>
          </p:cNvPr>
          <p:cNvSpPr txBox="1"/>
          <p:nvPr/>
        </p:nvSpPr>
        <p:spPr>
          <a:xfrm>
            <a:off x="1524000" y="388754"/>
            <a:ext cx="9144000" cy="584775"/>
          </a:xfrm>
          <a:prstGeom prst="rect">
            <a:avLst/>
          </a:prstGeom>
          <a:noFill/>
        </p:spPr>
        <p:txBody>
          <a:bodyPr wrap="square" rtlCol="0">
            <a:spAutoFit/>
          </a:bodyPr>
          <a:lstStyle/>
          <a:p>
            <a:pPr algn="ctr">
              <a:defRPr/>
            </a:pPr>
            <a:r>
              <a:rPr lang="en-GB" sz="3200" b="1" dirty="0">
                <a:solidFill>
                  <a:prstClr val="black"/>
                </a:solidFill>
                <a:highlight>
                  <a:srgbClr val="FFFF00"/>
                </a:highlight>
                <a:latin typeface="Myriad Pro"/>
              </a:rPr>
              <a:t>Limited Company-LTD</a:t>
            </a:r>
            <a:endParaRPr lang="en-GB" sz="3600" b="1" dirty="0">
              <a:solidFill>
                <a:prstClr val="black"/>
              </a:solidFill>
              <a:highlight>
                <a:srgbClr val="FFFF00"/>
              </a:highlight>
              <a:latin typeface="Myriad Pro"/>
            </a:endParaRPr>
          </a:p>
        </p:txBody>
      </p:sp>
    </p:spTree>
    <p:extLst>
      <p:ext uri="{BB962C8B-B14F-4D97-AF65-F5344CB8AC3E}">
        <p14:creationId xmlns:p14="http://schemas.microsoft.com/office/powerpoint/2010/main" val="2391786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2042988" y="1248924"/>
            <a:ext cx="4040188" cy="523893"/>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274320" y="2060849"/>
            <a:ext cx="5808856" cy="3700555"/>
          </a:xfrm>
        </p:spPr>
        <p:txBody>
          <a:bodyPr>
            <a:noAutofit/>
          </a:bodyPr>
          <a:lstStyle/>
          <a:p>
            <a:pPr>
              <a:buClr>
                <a:srgbClr val="007DC3"/>
              </a:buClr>
              <a:buFont typeface="Wingdings" panose="05000000000000000000" pitchFamily="2" charset="2"/>
              <a:buChar char="q"/>
            </a:pPr>
            <a:r>
              <a:rPr lang="en-US" altLang="en-US" dirty="0">
                <a:latin typeface="+mj-lt"/>
                <a:cs typeface="Arial" panose="020B0604020202020204" pitchFamily="34" charset="0"/>
              </a:rPr>
              <a:t>Tax efficient.</a:t>
            </a:r>
          </a:p>
          <a:p>
            <a:pPr>
              <a:buClr>
                <a:srgbClr val="007DC3"/>
              </a:buClr>
              <a:buFont typeface="Wingdings" panose="05000000000000000000" pitchFamily="2" charset="2"/>
              <a:buChar char="q"/>
            </a:pPr>
            <a:r>
              <a:rPr lang="en-US" altLang="en-US" dirty="0">
                <a:latin typeface="+mj-lt"/>
                <a:cs typeface="Arial" panose="020B0604020202020204" pitchFamily="34" charset="0"/>
              </a:rPr>
              <a:t>Limited liability- separate entity in </a:t>
            </a:r>
            <a:r>
              <a:rPr lang="en-GB" altLang="en-US" dirty="0">
                <a:latin typeface="+mj-lt"/>
                <a:cs typeface="Arial" panose="020B0604020202020204" pitchFamily="34" charset="0"/>
              </a:rPr>
              <a:t>the eyes of the law.</a:t>
            </a:r>
          </a:p>
          <a:p>
            <a:pPr>
              <a:buClr>
                <a:srgbClr val="007DC3"/>
              </a:buClr>
              <a:buFont typeface="Wingdings" panose="05000000000000000000" pitchFamily="2" charset="2"/>
              <a:buChar char="q"/>
            </a:pPr>
            <a:r>
              <a:rPr lang="en-US" altLang="en-US" dirty="0">
                <a:latin typeface="+mj-lt"/>
                <a:cs typeface="Arial" panose="020B0604020202020204" pitchFamily="34" charset="0"/>
              </a:rPr>
              <a:t>Professional status.</a:t>
            </a:r>
          </a:p>
          <a:p>
            <a:pPr>
              <a:buClr>
                <a:srgbClr val="007DC3"/>
              </a:buClr>
              <a:buFont typeface="Wingdings" panose="05000000000000000000" pitchFamily="2" charset="2"/>
              <a:buChar char="q"/>
            </a:pPr>
            <a:r>
              <a:rPr lang="en-GB" i="0" dirty="0">
                <a:effectLst/>
                <a:latin typeface="+mj-lt"/>
              </a:rPr>
              <a:t>Company pension.</a:t>
            </a:r>
            <a:endParaRPr lang="en-GB" dirty="0">
              <a:latin typeface="+mj-lt"/>
            </a:endParaRP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6144965" y="1248923"/>
            <a:ext cx="4041775" cy="54679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6169026" y="1888686"/>
            <a:ext cx="5808856" cy="3700555"/>
          </a:xfrm>
        </p:spPr>
        <p:txBody>
          <a:bodyPr>
            <a:normAutofit/>
          </a:bodyPr>
          <a:lstStyle/>
          <a:p>
            <a:pPr>
              <a:buClr>
                <a:srgbClr val="007DC3"/>
              </a:buClr>
              <a:buFont typeface="Wingdings" panose="05000000000000000000" pitchFamily="2" charset="2"/>
              <a:buChar char="q"/>
            </a:pPr>
            <a:r>
              <a:rPr lang="en-GB" dirty="0"/>
              <a:t>Complicated to set up.</a:t>
            </a:r>
          </a:p>
          <a:p>
            <a:pPr>
              <a:buClr>
                <a:srgbClr val="007DC3"/>
              </a:buClr>
              <a:buFont typeface="Wingdings" panose="05000000000000000000" pitchFamily="2" charset="2"/>
              <a:buChar char="q"/>
            </a:pPr>
            <a:r>
              <a:rPr lang="en-GB" dirty="0"/>
              <a:t>Complex accounts.</a:t>
            </a:r>
          </a:p>
          <a:p>
            <a:pPr>
              <a:buClr>
                <a:srgbClr val="007DC3"/>
              </a:buClr>
              <a:buFont typeface="Wingdings" panose="05000000000000000000" pitchFamily="2" charset="2"/>
              <a:buChar char="q"/>
            </a:pPr>
            <a:r>
              <a:rPr lang="en-GB" dirty="0"/>
              <a:t>Accountancy costs.</a:t>
            </a:r>
          </a:p>
          <a:p>
            <a:pPr>
              <a:buClr>
                <a:srgbClr val="007DC3"/>
              </a:buClr>
              <a:buFont typeface="Wingdings" panose="05000000000000000000" pitchFamily="2" charset="2"/>
              <a:buChar char="q"/>
            </a:pPr>
            <a:r>
              <a:rPr lang="en-GB" dirty="0"/>
              <a:t>Public records</a:t>
            </a:r>
          </a:p>
          <a:p>
            <a:pPr>
              <a:buClr>
                <a:srgbClr val="007DC3"/>
              </a:buClr>
              <a:buFont typeface="Wingdings" panose="05000000000000000000" pitchFamily="2" charset="2"/>
              <a:buChar char="q"/>
            </a:pPr>
            <a:r>
              <a:rPr lang="en-GB" dirty="0"/>
              <a:t>Ownership- if there are more than one shareholders then they have a say of how the company operates</a:t>
            </a:r>
          </a:p>
        </p:txBody>
      </p:sp>
      <p:sp>
        <p:nvSpPr>
          <p:cNvPr id="4" name="TextBox 3">
            <a:extLst>
              <a:ext uri="{FF2B5EF4-FFF2-40B4-BE49-F238E27FC236}">
                <a16:creationId xmlns:a16="http://schemas.microsoft.com/office/drawing/2014/main" id="{B1E5B37B-002E-04FA-2B04-8441ADE25F8A}"/>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26953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animEffect transition="in" filter="fade">
                                      <p:cBhvr>
                                        <p:cTn id="61" dur="1000"/>
                                        <p:tgtEl>
                                          <p:spTgt spid="9">
                                            <p:txEl>
                                              <p:pRg st="4" end="4"/>
                                            </p:txEl>
                                          </p:spTgt>
                                        </p:tgtEl>
                                      </p:cBhvr>
                                    </p:animEffect>
                                    <p:anim calcmode="lin" valueType="num">
                                      <p:cBhvr>
                                        <p:cTn id="6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1199456" y="533792"/>
            <a:ext cx="9649072"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b="1" dirty="0">
                <a:solidFill>
                  <a:prstClr val="black"/>
                </a:solidFill>
                <a:highlight>
                  <a:srgbClr val="FFFF00"/>
                </a:highlight>
                <a:latin typeface="Myriad Pro"/>
                <a:ea typeface="+mn-ea"/>
                <a:cs typeface="+mn-cs"/>
              </a:rPr>
            </a:br>
            <a:r>
              <a:rPr lang="en-GB" sz="3600" b="1" dirty="0">
                <a:solidFill>
                  <a:prstClr val="black"/>
                </a:solidFill>
                <a:highlight>
                  <a:srgbClr val="FFFF00"/>
                </a:highlight>
                <a:latin typeface="Myriad Pro"/>
                <a:ea typeface="+mn-ea"/>
                <a:cs typeface="+mn-cs"/>
              </a:rPr>
              <a:t>Sole Trader </a:t>
            </a:r>
            <a:br>
              <a:rPr lang="en-GB" sz="2400" b="1" dirty="0">
                <a:solidFill>
                  <a:prstClr val="black"/>
                </a:solidFill>
                <a:highlight>
                  <a:srgbClr val="FFFF00"/>
                </a:highlight>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48193" y="1268760"/>
            <a:ext cx="11769635" cy="4824536"/>
          </a:xfrm>
        </p:spPr>
        <p:txBody>
          <a:bodyPr>
            <a:noAutofit/>
          </a:bodyPr>
          <a:lstStyle/>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firm that is owned and operated by one person/self-employment.</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Receives the profits and incurs any losses. Sole traders are personally liable for any debts of the firm.</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register and p</a:t>
            </a:r>
            <a:r>
              <a:rPr lang="en-GB" sz="2200" dirty="0"/>
              <a:t>ay tax through the Self-Assessment process &amp; they must file a tax return every year.</a:t>
            </a:r>
          </a:p>
          <a:p>
            <a:pPr>
              <a:lnSpc>
                <a:spcPct val="107000"/>
              </a:lnSpc>
              <a:spcAft>
                <a:spcPts val="800"/>
              </a:spcAft>
              <a:buClr>
                <a:srgbClr val="0070C0"/>
              </a:buClr>
              <a:buFont typeface="Wingdings" panose="05000000000000000000" pitchFamily="2" charset="2"/>
              <a:buChar char="q"/>
            </a:pPr>
            <a:r>
              <a:rPr lang="en-GB" sz="2200" dirty="0"/>
              <a:t>Sole trader must keep and declare all financial records.</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Do not need to register their name and can trade under their own name or any other name they wish.</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can have employees. i.e. be an employer</a:t>
            </a:r>
            <a:endParaRPr lang="en-GB" sz="2400" dirty="0"/>
          </a:p>
        </p:txBody>
      </p:sp>
    </p:spTree>
    <p:extLst>
      <p:ext uri="{BB962C8B-B14F-4D97-AF65-F5344CB8AC3E}">
        <p14:creationId xmlns:p14="http://schemas.microsoft.com/office/powerpoint/2010/main" val="23221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1968376" y="1057609"/>
            <a:ext cx="4040188" cy="490066"/>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378824" y="1758618"/>
            <a:ext cx="5995884" cy="4017628"/>
          </a:xfrm>
        </p:spPr>
        <p:txBody>
          <a:bodyPr>
            <a:noAutofit/>
          </a:bodyPr>
          <a:lstStyle/>
          <a:p>
            <a:pPr>
              <a:buClr>
                <a:srgbClr val="007DC3"/>
              </a:buClr>
              <a:buFont typeface="Wingdings" panose="05000000000000000000" pitchFamily="2" charset="2"/>
              <a:buChar char="q"/>
            </a:pPr>
            <a:r>
              <a:rPr lang="en-US" altLang="en-US" dirty="0">
                <a:cs typeface="Arial" panose="020B0604020202020204" pitchFamily="34" charset="0"/>
              </a:rPr>
              <a:t>Easy and inexpensive to create.</a:t>
            </a:r>
          </a:p>
          <a:p>
            <a:pPr>
              <a:buClr>
                <a:srgbClr val="007DC3"/>
              </a:buClr>
              <a:buFont typeface="Wingdings" panose="05000000000000000000" pitchFamily="2" charset="2"/>
              <a:buChar char="q"/>
            </a:pPr>
            <a:r>
              <a:rPr lang="en-US" altLang="en-US" dirty="0">
                <a:cs typeface="Arial" panose="020B0604020202020204" pitchFamily="34" charset="0"/>
              </a:rPr>
              <a:t>Complete authority over all business activities.</a:t>
            </a:r>
          </a:p>
          <a:p>
            <a:pPr>
              <a:buClr>
                <a:srgbClr val="007DC3"/>
              </a:buClr>
              <a:buFont typeface="Wingdings" panose="05000000000000000000" pitchFamily="2" charset="2"/>
              <a:buChar char="q"/>
            </a:pPr>
            <a:r>
              <a:rPr lang="en-US" altLang="en-US" dirty="0">
                <a:cs typeface="Arial" panose="020B0604020202020204" pitchFamily="34" charset="0"/>
              </a:rPr>
              <a:t>It is the least regulated form of business ownership.</a:t>
            </a:r>
          </a:p>
          <a:p>
            <a:pPr>
              <a:buClr>
                <a:srgbClr val="007DC3"/>
              </a:buClr>
              <a:buFont typeface="Wingdings" panose="05000000000000000000" pitchFamily="2" charset="2"/>
              <a:buChar char="q"/>
            </a:pPr>
            <a:r>
              <a:rPr lang="en-GB" i="0" dirty="0">
                <a:effectLst/>
              </a:rPr>
              <a:t>Tax on business profits- owner must file an annual Self-Assessment tax return every year.</a:t>
            </a:r>
            <a:endParaRPr lang="en-GB" dirty="0"/>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6083177" y="1055636"/>
            <a:ext cx="4041775" cy="49006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6367831" y="1758619"/>
            <a:ext cx="5610809" cy="3700555"/>
          </a:xfrm>
        </p:spPr>
        <p:txBody>
          <a:bodyPr>
            <a:normAutofit/>
          </a:bodyPr>
          <a:lstStyle/>
          <a:p>
            <a:pPr>
              <a:buClr>
                <a:srgbClr val="007DC3"/>
              </a:buClr>
              <a:buFont typeface="Wingdings" panose="05000000000000000000" pitchFamily="2" charset="2"/>
              <a:buChar char="q"/>
            </a:pPr>
            <a:r>
              <a:rPr lang="en-GB" dirty="0"/>
              <a:t>The owner has unlimited liability (can get insurance but still liable).</a:t>
            </a:r>
          </a:p>
          <a:p>
            <a:pPr>
              <a:buClr>
                <a:srgbClr val="007DC3"/>
              </a:buClr>
              <a:buFont typeface="Wingdings" panose="05000000000000000000" pitchFamily="2" charset="2"/>
              <a:buChar char="q"/>
            </a:pPr>
            <a:r>
              <a:rPr lang="en-GB" dirty="0"/>
              <a:t>Raising funding can be challenging.</a:t>
            </a:r>
          </a:p>
          <a:p>
            <a:pPr>
              <a:buClr>
                <a:srgbClr val="007DC3"/>
              </a:buClr>
              <a:buFont typeface="Wingdings" panose="05000000000000000000" pitchFamily="2" charset="2"/>
              <a:buChar char="q"/>
            </a:pPr>
            <a:r>
              <a:rPr lang="en-GB" dirty="0"/>
              <a:t>Retaining high-calibre employees can be difficult.</a:t>
            </a:r>
          </a:p>
          <a:p>
            <a:pPr>
              <a:buClr>
                <a:srgbClr val="007DC3"/>
              </a:buClr>
              <a:buFont typeface="Wingdings" panose="05000000000000000000" pitchFamily="2" charset="2"/>
              <a:buChar char="q"/>
            </a:pPr>
            <a:r>
              <a:rPr lang="en-GB" dirty="0"/>
              <a:t>One person has the full control.</a:t>
            </a:r>
          </a:p>
          <a:p>
            <a:pPr>
              <a:buFont typeface="Wingdings" panose="05000000000000000000" pitchFamily="2" charset="2"/>
              <a:buChar char="v"/>
            </a:pPr>
            <a:endParaRPr lang="en-GB" sz="1800" dirty="0"/>
          </a:p>
        </p:txBody>
      </p:sp>
      <p:sp>
        <p:nvSpPr>
          <p:cNvPr id="11" name="Title 1">
            <a:extLst>
              <a:ext uri="{FF2B5EF4-FFF2-40B4-BE49-F238E27FC236}">
                <a16:creationId xmlns:a16="http://schemas.microsoft.com/office/drawing/2014/main" id="{B0E1F61A-C6F9-8A77-A608-A32ECEF0D41F}"/>
              </a:ext>
            </a:extLst>
          </p:cNvPr>
          <p:cNvSpPr>
            <a:spLocks noGrp="1"/>
          </p:cNvSpPr>
          <p:nvPr>
            <p:ph type="title"/>
          </p:nvPr>
        </p:nvSpPr>
        <p:spPr>
          <a:xfrm>
            <a:off x="1184028" y="317270"/>
            <a:ext cx="9649072"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b="1" dirty="0">
                <a:solidFill>
                  <a:prstClr val="black"/>
                </a:solidFill>
                <a:highlight>
                  <a:srgbClr val="FFFF00"/>
                </a:highlight>
                <a:latin typeface="Myriad Pro"/>
                <a:ea typeface="+mn-ea"/>
                <a:cs typeface="+mn-cs"/>
              </a:rPr>
            </a:br>
            <a:r>
              <a:rPr lang="en-GB" sz="3600" b="1" dirty="0">
                <a:solidFill>
                  <a:prstClr val="black"/>
                </a:solidFill>
                <a:highlight>
                  <a:srgbClr val="FFFF00"/>
                </a:highlight>
                <a:latin typeface="Myriad Pro"/>
                <a:ea typeface="+mn-ea"/>
                <a:cs typeface="+mn-cs"/>
              </a:rPr>
              <a:t>Sole Trader</a:t>
            </a:r>
            <a:br>
              <a:rPr lang="en-GB" sz="2400" b="1" dirty="0">
                <a:solidFill>
                  <a:prstClr val="black"/>
                </a:solidFill>
                <a:highlight>
                  <a:srgbClr val="FFFF00"/>
                </a:highlight>
                <a:latin typeface="Myriad Pro"/>
                <a:ea typeface="+mn-ea"/>
                <a:cs typeface="+mn-cs"/>
              </a:rPr>
            </a:br>
            <a:endParaRPr lang="en-GB" dirty="0"/>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1524000" y="402524"/>
            <a:ext cx="9144000"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lang="en-GB" sz="3600" b="1" dirty="0">
                <a:solidFill>
                  <a:prstClr val="black"/>
                </a:solidFill>
                <a:highlight>
                  <a:srgbClr val="FFFF00"/>
                </a:highlight>
                <a:latin typeface="Myriad Pro"/>
                <a:ea typeface="+mn-ea"/>
                <a:cs typeface="+mn-cs"/>
              </a:rPr>
              <a:t>Partnerships</a:t>
            </a:r>
            <a:br>
              <a:rPr lang="en-GB" sz="2400" b="1" dirty="0">
                <a:solidFill>
                  <a:prstClr val="black"/>
                </a:solidFill>
                <a:highlight>
                  <a:srgbClr val="FFFF00"/>
                </a:highlight>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09005" y="1196752"/>
            <a:ext cx="11730445" cy="4680520"/>
          </a:xfrm>
        </p:spPr>
        <p:txBody>
          <a:bodyPr>
            <a:noAutofit/>
          </a:bodyPr>
          <a:lstStyle/>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In a partnership, the partners personally share responsibility, for example for any losses, stock, equipment etc</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Partners share the firm’s profits, and each partner pays tax on their share.</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partner does not have to be an actual person. For example, a limited company counts as a ‘legal person’ and can also be a partner.</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Two or more people set up a partnership together (lawyers, doctors). </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Depending on the type of partnership, some partners might have limited liability while other that  involved in the day-to-day operation, share the liability.</a:t>
            </a:r>
          </a:p>
          <a:p>
            <a:pPr marL="0" indent="0">
              <a:lnSpc>
                <a:spcPct val="107000"/>
              </a:lnSpc>
              <a:spcAft>
                <a:spcPts val="800"/>
              </a:spcAft>
              <a:buClr>
                <a:srgbClr val="0070C0"/>
              </a:buClr>
              <a:buNone/>
            </a:pPr>
            <a:endParaRPr lang="en-GB" sz="2200" dirty="0">
              <a:solidFill>
                <a:prstClr val="black"/>
              </a:solidFill>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endParaRPr lang="en-GB" sz="2400" dirty="0"/>
          </a:p>
        </p:txBody>
      </p:sp>
    </p:spTree>
    <p:extLst>
      <p:ext uri="{BB962C8B-B14F-4D97-AF65-F5344CB8AC3E}">
        <p14:creationId xmlns:p14="http://schemas.microsoft.com/office/powerpoint/2010/main" val="81076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1524000" y="402524"/>
            <a:ext cx="9144000"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lang="en-GB" sz="3600" b="1" dirty="0">
                <a:solidFill>
                  <a:prstClr val="black"/>
                </a:solidFill>
                <a:highlight>
                  <a:srgbClr val="FFFF00"/>
                </a:highlight>
                <a:latin typeface="Myriad Pro"/>
                <a:ea typeface="+mn-ea"/>
                <a:cs typeface="+mn-cs"/>
              </a:rPr>
              <a:t>Partnerships</a:t>
            </a:r>
            <a:br>
              <a:rPr lang="en-GB" sz="2400" b="1" dirty="0">
                <a:solidFill>
                  <a:prstClr val="black"/>
                </a:solidFill>
                <a:highlight>
                  <a:srgbClr val="FFFF00"/>
                </a:highlight>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09005" y="1124744"/>
            <a:ext cx="11782697"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1800" b="1" dirty="0"/>
              <a:t>Ordinary Partnership</a:t>
            </a:r>
          </a:p>
          <a:p>
            <a:pPr>
              <a:lnSpc>
                <a:spcPct val="107000"/>
              </a:lnSpc>
              <a:spcAft>
                <a:spcPts val="800"/>
              </a:spcAft>
              <a:buClr>
                <a:srgbClr val="0070C0"/>
              </a:buClr>
              <a:buFont typeface="Wingdings" panose="05000000000000000000" pitchFamily="2" charset="2"/>
              <a:buChar char="q"/>
            </a:pPr>
            <a:r>
              <a:rPr lang="en-GB" sz="1800" dirty="0"/>
              <a:t>Both partners personally share responsibility for the firm.</a:t>
            </a:r>
            <a:endParaRPr lang="en-GB" sz="1800" b="1" dirty="0"/>
          </a:p>
          <a:p>
            <a:pPr>
              <a:lnSpc>
                <a:spcPct val="107000"/>
              </a:lnSpc>
              <a:spcAft>
                <a:spcPts val="800"/>
              </a:spcAft>
              <a:buClr>
                <a:srgbClr val="0070C0"/>
              </a:buClr>
              <a:buFont typeface="Wingdings" panose="05000000000000000000" pitchFamily="2" charset="2"/>
              <a:buChar char="q"/>
            </a:pPr>
            <a:r>
              <a:rPr lang="en-GB" sz="1800" b="1" dirty="0"/>
              <a:t>Limited partnership</a:t>
            </a:r>
          </a:p>
          <a:p>
            <a:pPr>
              <a:lnSpc>
                <a:spcPct val="107000"/>
              </a:lnSpc>
              <a:spcAft>
                <a:spcPts val="800"/>
              </a:spcAft>
              <a:buClr>
                <a:srgbClr val="0070C0"/>
              </a:buClr>
              <a:buFont typeface="Wingdings" panose="05000000000000000000" pitchFamily="2" charset="2"/>
              <a:buChar char="q"/>
            </a:pPr>
            <a:r>
              <a:rPr lang="en-GB" sz="1800" dirty="0"/>
              <a:t>one ‘general partner’ and one ‘limited partner’. General and limited partners have different responsibilities and levels of liability for any debts the firm can’t pay. All partners pay tax on their share of the profits.</a:t>
            </a:r>
          </a:p>
          <a:p>
            <a:pPr>
              <a:lnSpc>
                <a:spcPct val="107000"/>
              </a:lnSpc>
              <a:spcAft>
                <a:spcPts val="800"/>
              </a:spcAft>
              <a:buClr>
                <a:srgbClr val="0070C0"/>
              </a:buClr>
              <a:buFont typeface="Wingdings" panose="05000000000000000000" pitchFamily="2" charset="2"/>
              <a:buChar char="q"/>
            </a:pPr>
            <a:r>
              <a:rPr lang="en-GB" sz="1800" b="1" dirty="0"/>
              <a:t>Limited liability partnership (LLP)</a:t>
            </a:r>
          </a:p>
          <a:p>
            <a:pPr>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You can set up (‘incorporate’) a limited liability partnership (LLP) to run a business with 2 or more members. A member can be a person or a company, known as a ‘corporate member’.</a:t>
            </a:r>
          </a:p>
          <a:p>
            <a:pPr>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Each member pays tax on their share of the profits, as in an ‘ordinary’ business partnership, but isn’t personally liable for any debts the business can’t pay.</a:t>
            </a:r>
          </a:p>
          <a:p>
            <a:pPr>
              <a:lnSpc>
                <a:spcPct val="107000"/>
              </a:lnSpc>
              <a:spcAft>
                <a:spcPts val="800"/>
              </a:spcAft>
              <a:buClr>
                <a:srgbClr val="0070C0"/>
              </a:buClr>
              <a:buFont typeface="Wingdings" panose="05000000000000000000" pitchFamily="2" charset="2"/>
              <a:buChar char="q"/>
            </a:pPr>
            <a:endParaRPr lang="en-GB" sz="2400" dirty="0"/>
          </a:p>
        </p:txBody>
      </p:sp>
    </p:spTree>
    <p:extLst>
      <p:ext uri="{BB962C8B-B14F-4D97-AF65-F5344CB8AC3E}">
        <p14:creationId xmlns:p14="http://schemas.microsoft.com/office/powerpoint/2010/main" val="91868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E9371-3F3E-DF24-4A8D-6665393C9B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A9D05C-D573-A28B-DEB9-0022F2E909CB}"/>
              </a:ext>
            </a:extLst>
          </p:cNvPr>
          <p:cNvSpPr>
            <a:spLocks noGrp="1"/>
          </p:cNvSpPr>
          <p:nvPr>
            <p:ph type="title"/>
          </p:nvPr>
        </p:nvSpPr>
        <p:spPr>
          <a:xfrm>
            <a:off x="1127448" y="374888"/>
            <a:ext cx="9649072"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b="1" dirty="0">
                <a:solidFill>
                  <a:prstClr val="black"/>
                </a:solidFill>
                <a:highlight>
                  <a:srgbClr val="FFFF00"/>
                </a:highlight>
                <a:latin typeface="Myriad Pro"/>
                <a:ea typeface="+mn-ea"/>
                <a:cs typeface="+mn-cs"/>
              </a:rPr>
            </a:br>
            <a:r>
              <a:rPr lang="en-GB" sz="3600" b="1" dirty="0">
                <a:solidFill>
                  <a:prstClr val="black"/>
                </a:solidFill>
                <a:highlight>
                  <a:srgbClr val="FFFF00"/>
                </a:highlight>
                <a:latin typeface="Myriad Pro"/>
                <a:ea typeface="+mn-ea"/>
                <a:cs typeface="+mn-cs"/>
              </a:rPr>
              <a:t>How to set up a </a:t>
            </a:r>
            <a:r>
              <a:rPr lang="en-GB" sz="3600" b="1">
                <a:solidFill>
                  <a:prstClr val="black"/>
                </a:solidFill>
                <a:highlight>
                  <a:srgbClr val="FFFF00"/>
                </a:highlight>
                <a:latin typeface="Myriad Pro"/>
                <a:ea typeface="+mn-ea"/>
                <a:cs typeface="+mn-cs"/>
              </a:rPr>
              <a:t>business links</a:t>
            </a:r>
            <a:br>
              <a:rPr lang="en-GB" sz="2400" b="1" dirty="0">
                <a:solidFill>
                  <a:prstClr val="black"/>
                </a:solidFill>
                <a:highlight>
                  <a:srgbClr val="FFFF00"/>
                </a:highlight>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033BA266-916E-87C6-0870-D8CA1B7B24EA}"/>
              </a:ext>
            </a:extLst>
          </p:cNvPr>
          <p:cNvSpPr>
            <a:spLocks noGrp="1"/>
          </p:cNvSpPr>
          <p:nvPr>
            <p:ph idx="1"/>
          </p:nvPr>
        </p:nvSpPr>
        <p:spPr>
          <a:xfrm>
            <a:off x="104503" y="1124744"/>
            <a:ext cx="11821886" cy="4824536"/>
          </a:xfrm>
        </p:spPr>
        <p:txBody>
          <a:bodyPr>
            <a:noAutofit/>
          </a:bodyPr>
          <a:lstStyle/>
          <a:p>
            <a:pPr marL="0" indent="0" algn="ctr">
              <a:lnSpc>
                <a:spcPct val="107000"/>
              </a:lnSpc>
              <a:spcAft>
                <a:spcPts val="800"/>
              </a:spcAft>
              <a:buClr>
                <a:srgbClr val="0070C0"/>
              </a:buClr>
              <a:buNone/>
            </a:pPr>
            <a:r>
              <a:rPr lang="en-GB" sz="2400" dirty="0"/>
              <a:t>Set up a business</a:t>
            </a:r>
          </a:p>
          <a:p>
            <a:pPr marL="0" indent="0" algn="ctr">
              <a:lnSpc>
                <a:spcPct val="107000"/>
              </a:lnSpc>
              <a:spcAft>
                <a:spcPts val="800"/>
              </a:spcAft>
              <a:buClr>
                <a:srgbClr val="0070C0"/>
              </a:buClr>
              <a:buNone/>
            </a:pPr>
            <a:r>
              <a:rPr lang="en-GB" sz="2400" dirty="0">
                <a:hlinkClick r:id="rId2"/>
              </a:rPr>
              <a:t>https://www.gov.uk/set-up-business</a:t>
            </a:r>
            <a:endParaRPr lang="en-GB" sz="2400" dirty="0"/>
          </a:p>
          <a:p>
            <a:pPr marL="0" indent="0" algn="ctr">
              <a:lnSpc>
                <a:spcPct val="107000"/>
              </a:lnSpc>
              <a:spcAft>
                <a:spcPts val="800"/>
              </a:spcAft>
              <a:buClr>
                <a:srgbClr val="0070C0"/>
              </a:buClr>
              <a:buNone/>
            </a:pPr>
            <a:r>
              <a:rPr lang="en-GB" sz="2400" dirty="0"/>
              <a:t>Sole Trader</a:t>
            </a:r>
          </a:p>
          <a:p>
            <a:pPr marL="0" indent="0" algn="ctr">
              <a:lnSpc>
                <a:spcPct val="107000"/>
              </a:lnSpc>
              <a:spcAft>
                <a:spcPts val="800"/>
              </a:spcAft>
              <a:buClr>
                <a:srgbClr val="0070C0"/>
              </a:buClr>
              <a:buNone/>
            </a:pPr>
            <a:r>
              <a:rPr lang="en-GB" sz="2400" dirty="0">
                <a:hlinkClick r:id="rId3"/>
              </a:rPr>
              <a:t>https://www.gov.uk/become-sole-trader</a:t>
            </a:r>
            <a:endParaRPr lang="en-GB" sz="2400" dirty="0"/>
          </a:p>
          <a:p>
            <a:pPr marL="0" indent="0" algn="ctr">
              <a:lnSpc>
                <a:spcPct val="107000"/>
              </a:lnSpc>
              <a:spcAft>
                <a:spcPts val="800"/>
              </a:spcAft>
              <a:buClr>
                <a:srgbClr val="0070C0"/>
              </a:buClr>
              <a:buNone/>
            </a:pPr>
            <a:r>
              <a:rPr lang="en-GB" sz="2400" dirty="0"/>
              <a:t>Limited Company</a:t>
            </a:r>
          </a:p>
          <a:p>
            <a:pPr marL="0" indent="0" algn="ctr">
              <a:lnSpc>
                <a:spcPct val="107000"/>
              </a:lnSpc>
              <a:spcAft>
                <a:spcPts val="800"/>
              </a:spcAft>
              <a:buClr>
                <a:srgbClr val="0070C0"/>
              </a:buClr>
              <a:buNone/>
            </a:pPr>
            <a:r>
              <a:rPr lang="en-GB" sz="2400" dirty="0">
                <a:hlinkClick r:id="rId4"/>
              </a:rPr>
              <a:t>https://www.gov.uk/limited-company-formation</a:t>
            </a:r>
            <a:endParaRPr lang="en-GB" sz="2400" dirty="0"/>
          </a:p>
          <a:p>
            <a:pPr marL="0" indent="0" algn="ctr">
              <a:lnSpc>
                <a:spcPct val="107000"/>
              </a:lnSpc>
              <a:spcAft>
                <a:spcPts val="800"/>
              </a:spcAft>
              <a:buClr>
                <a:srgbClr val="0070C0"/>
              </a:buClr>
              <a:buNone/>
            </a:pPr>
            <a:r>
              <a:rPr lang="en-GB" sz="2400" dirty="0"/>
              <a:t>Partnerships</a:t>
            </a:r>
          </a:p>
          <a:p>
            <a:pPr marL="0" indent="0" algn="ctr">
              <a:lnSpc>
                <a:spcPct val="107000"/>
              </a:lnSpc>
              <a:spcAft>
                <a:spcPts val="800"/>
              </a:spcAft>
              <a:buClr>
                <a:srgbClr val="0070C0"/>
              </a:buClr>
              <a:buNone/>
            </a:pPr>
            <a:r>
              <a:rPr lang="en-GB" sz="2400" dirty="0">
                <a:hlinkClick r:id="rId5"/>
              </a:rPr>
              <a:t>https://www.gov.uk/set-up-business-partnership</a:t>
            </a:r>
            <a:endParaRPr lang="en-GB" sz="2400" dirty="0"/>
          </a:p>
          <a:p>
            <a:pPr marL="0" indent="0" algn="ctr">
              <a:lnSpc>
                <a:spcPct val="107000"/>
              </a:lnSpc>
              <a:spcAft>
                <a:spcPts val="800"/>
              </a:spcAft>
              <a:buClr>
                <a:srgbClr val="0070C0"/>
              </a:buClr>
              <a:buNone/>
            </a:pPr>
            <a:endParaRPr lang="en-GB" sz="2400" dirty="0"/>
          </a:p>
          <a:p>
            <a:pPr marL="0" indent="0" algn="ctr">
              <a:lnSpc>
                <a:spcPct val="107000"/>
              </a:lnSpc>
              <a:spcAft>
                <a:spcPts val="800"/>
              </a:spcAft>
              <a:buClr>
                <a:srgbClr val="0070C0"/>
              </a:buClr>
              <a:buNone/>
            </a:pPr>
            <a:endParaRPr lang="en-GB" sz="2400" dirty="0"/>
          </a:p>
        </p:txBody>
      </p:sp>
    </p:spTree>
    <p:extLst>
      <p:ext uri="{BB962C8B-B14F-4D97-AF65-F5344CB8AC3E}">
        <p14:creationId xmlns:p14="http://schemas.microsoft.com/office/powerpoint/2010/main" val="162535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39DA7-6A79-B0B2-D517-34AD4DC1F19B}"/>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835B380E-BF2B-FEC5-E830-5027605D5D91}"/>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E21C912B-8342-07A9-24C2-E492C623704F}"/>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17331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77223-83EE-351F-1277-75AA66C95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B643A5-5192-A0A1-D175-5094DC023E6C}"/>
              </a:ext>
            </a:extLst>
          </p:cNvPr>
          <p:cNvSpPr>
            <a:spLocks noGrp="1"/>
          </p:cNvSpPr>
          <p:nvPr>
            <p:ph type="ctrTitle"/>
          </p:nvPr>
        </p:nvSpPr>
        <p:spPr>
          <a:xfrm>
            <a:off x="-265889" y="1645651"/>
            <a:ext cx="6361889" cy="3877985"/>
          </a:xfrm>
        </p:spPr>
        <p:txBody>
          <a:bodyPr/>
          <a:lstStyle/>
          <a:p>
            <a:pPr algn="ctr"/>
            <a:r>
              <a:rPr lang="en-GB" sz="2800" b="1" kern="1200" dirty="0">
                <a:solidFill>
                  <a:srgbClr val="FFFF00"/>
                </a:solidFill>
                <a:latin typeface="Myriad Pro"/>
                <a:cs typeface="+mj-cs"/>
              </a:rPr>
              <a:t>Business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(LCMB7037) </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Legal status</a:t>
            </a:r>
            <a:r>
              <a:rPr lang="en-GB" sz="2800" b="1" dirty="0">
                <a:solidFill>
                  <a:srgbClr val="FFFF00"/>
                </a:solidFill>
                <a:latin typeface="Myriad Pro"/>
                <a:cs typeface="+mj-cs"/>
              </a:rPr>
              <a:t> of Social Enterprise</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2800" b="1" dirty="0"/>
          </a:p>
        </p:txBody>
      </p:sp>
    </p:spTree>
    <p:extLst>
      <p:ext uri="{BB962C8B-B14F-4D97-AF65-F5344CB8AC3E}">
        <p14:creationId xmlns:p14="http://schemas.microsoft.com/office/powerpoint/2010/main" val="3532191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1524000" y="336618"/>
            <a:ext cx="9144000"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b="1" dirty="0">
                <a:solidFill>
                  <a:prstClr val="black"/>
                </a:solidFill>
                <a:highlight>
                  <a:srgbClr val="FFFF00"/>
                </a:highlight>
                <a:latin typeface="Myriad Pro"/>
                <a:ea typeface="+mn-ea"/>
                <a:cs typeface="+mn-cs"/>
              </a:rPr>
            </a:br>
            <a:r>
              <a:rPr lang="en-GB" sz="3600" b="1" dirty="0">
                <a:solidFill>
                  <a:prstClr val="black"/>
                </a:solidFill>
                <a:highlight>
                  <a:srgbClr val="FFFF00"/>
                </a:highlight>
                <a:latin typeface="Myriad Pro"/>
                <a:ea typeface="+mn-ea"/>
                <a:cs typeface="+mn-cs"/>
              </a:rPr>
              <a:t>Social Enterprise</a:t>
            </a:r>
            <a:br>
              <a:rPr lang="en-GB" sz="2400" b="1" dirty="0">
                <a:solidFill>
                  <a:prstClr val="black"/>
                </a:solidFill>
                <a:highlight>
                  <a:srgbClr val="FFFF00"/>
                </a:highlight>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09006" y="908720"/>
            <a:ext cx="11982994"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Social enterprises are companies that their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for future use.</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Rely on volunteering, grants and donations to survive but also many social enterprises sell products and services.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 be set in many forms: charitable incorporated organisation (CIO) or community interest company (CIC)</a:t>
            </a:r>
          </a:p>
          <a:p>
            <a:pPr marL="0" indent="0">
              <a:lnSpc>
                <a:spcPct val="107000"/>
              </a:lnSpc>
              <a:spcAft>
                <a:spcPts val="800"/>
              </a:spcAft>
              <a:buClr>
                <a:srgbClr val="0070C0"/>
              </a:buClr>
              <a:buNone/>
            </a:pPr>
            <a:endParaRPr lang="en-GB" sz="2400" dirty="0"/>
          </a:p>
        </p:txBody>
      </p:sp>
    </p:spTree>
    <p:extLst>
      <p:ext uri="{BB962C8B-B14F-4D97-AF65-F5344CB8AC3E}">
        <p14:creationId xmlns:p14="http://schemas.microsoft.com/office/powerpoint/2010/main" val="183570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1127448" y="374888"/>
            <a:ext cx="9649072"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b="1" dirty="0">
                <a:solidFill>
                  <a:prstClr val="black"/>
                </a:solidFill>
                <a:highlight>
                  <a:srgbClr val="FFFF00"/>
                </a:highlight>
                <a:latin typeface="Myriad Pro"/>
                <a:ea typeface="+mn-ea"/>
                <a:cs typeface="+mn-cs"/>
              </a:rPr>
            </a:br>
            <a:r>
              <a:rPr lang="en-GB" sz="3600" b="1" dirty="0">
                <a:solidFill>
                  <a:prstClr val="black"/>
                </a:solidFill>
                <a:highlight>
                  <a:srgbClr val="FFFF00"/>
                </a:highlight>
                <a:latin typeface="Myriad Pro"/>
                <a:ea typeface="+mn-ea"/>
                <a:cs typeface="+mn-cs"/>
              </a:rPr>
              <a:t>Social Enterprise</a:t>
            </a:r>
            <a:br>
              <a:rPr lang="en-GB" sz="2400" b="1" dirty="0">
                <a:solidFill>
                  <a:prstClr val="black"/>
                </a:solidFill>
                <a:highlight>
                  <a:srgbClr val="FFFF00"/>
                </a:highlight>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30629" y="1124744"/>
            <a:ext cx="12061371" cy="4824536"/>
          </a:xfrm>
        </p:spPr>
        <p:txBody>
          <a:bodyPr>
            <a:noAutofit/>
          </a:bodyPr>
          <a:lstStyle/>
          <a:p>
            <a:pPr marL="0" indent="0" algn="ctr">
              <a:lnSpc>
                <a:spcPct val="107000"/>
              </a:lnSpc>
              <a:spcAft>
                <a:spcPts val="800"/>
              </a:spcAft>
              <a:buClr>
                <a:srgbClr val="0070C0"/>
              </a:buClr>
              <a:buNone/>
            </a:pPr>
            <a:r>
              <a:rPr lang="en-GB" sz="2400" dirty="0">
                <a:solidFill>
                  <a:prstClr val="black"/>
                </a:solidFill>
                <a:ea typeface="Calibri" panose="020F0502020204030204" pitchFamily="34" charset="0"/>
                <a:cs typeface="Times New Roman" panose="02020603050405020304" pitchFamily="18" charset="0"/>
              </a:rPr>
              <a:t>Let’s look in class few examples of Social Enterprises:</a:t>
            </a:r>
          </a:p>
          <a:p>
            <a:pPr mar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British Heart Foundation: </a:t>
            </a:r>
            <a:r>
              <a:rPr lang="en-GB" sz="2400" dirty="0">
                <a:solidFill>
                  <a:prstClr val="black"/>
                </a:solidFill>
                <a:ea typeface="Calibri" panose="020F0502020204030204" pitchFamily="34" charset="0"/>
                <a:cs typeface="Times New Roman" panose="02020603050405020304" pitchFamily="18" charset="0"/>
                <a:hlinkClick r:id="rId2"/>
              </a:rPr>
              <a:t>https://www.bhf.org.uk/</a:t>
            </a:r>
            <a:r>
              <a:rPr lang="en-GB" sz="2400" dirty="0">
                <a:solidFill>
                  <a:prstClr val="black"/>
                </a:solidFill>
                <a:ea typeface="Calibri" panose="020F0502020204030204" pitchFamily="34" charset="0"/>
                <a:cs typeface="Times New Roman" panose="02020603050405020304" pitchFamily="18" charset="0"/>
              </a:rPr>
              <a:t> </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Cancer UK: </a:t>
            </a:r>
            <a:r>
              <a:rPr lang="en-GB" sz="2400" dirty="0">
                <a:solidFill>
                  <a:prstClr val="black"/>
                </a:solidFill>
                <a:ea typeface="Calibri" panose="020F0502020204030204" pitchFamily="34" charset="0"/>
                <a:cs typeface="Times New Roman" panose="02020603050405020304" pitchFamily="18" charset="0"/>
                <a:hlinkClick r:id="rId3"/>
              </a:rPr>
              <a:t>https://www.cancerresearchuk.org/</a:t>
            </a:r>
            <a:endParaRPr lang="en-GB" sz="2400" dirty="0">
              <a:solidFill>
                <a:prstClr val="black"/>
              </a:solidFill>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Oxfam: </a:t>
            </a:r>
            <a:r>
              <a:rPr lang="en-GB" sz="2400" dirty="0">
                <a:solidFill>
                  <a:prstClr val="black"/>
                </a:solidFill>
                <a:ea typeface="Calibri" panose="020F0502020204030204" pitchFamily="34" charset="0"/>
                <a:cs typeface="Times New Roman" panose="02020603050405020304" pitchFamily="18" charset="0"/>
                <a:hlinkClick r:id="rId4"/>
              </a:rPr>
              <a:t>https://www.oxfam.org.uk/</a:t>
            </a:r>
            <a:endParaRPr lang="en-GB" sz="2400" dirty="0">
              <a:solidFill>
                <a:prstClr val="black"/>
              </a:solidFill>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400" dirty="0"/>
          </a:p>
        </p:txBody>
      </p:sp>
    </p:spTree>
    <p:extLst>
      <p:ext uri="{BB962C8B-B14F-4D97-AF65-F5344CB8AC3E}">
        <p14:creationId xmlns:p14="http://schemas.microsoft.com/office/powerpoint/2010/main" val="248215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1390F-36C7-6BC9-52BD-8C1D8E5620A0}"/>
              </a:ext>
            </a:extLst>
          </p:cNvPr>
          <p:cNvSpPr>
            <a:spLocks noGrp="1"/>
          </p:cNvSpPr>
          <p:nvPr>
            <p:ph type="title"/>
          </p:nvPr>
        </p:nvSpPr>
        <p:spPr/>
        <p:txBody>
          <a:bodyPr>
            <a:normAutofit/>
          </a:bodyPr>
          <a:lstStyle/>
          <a:p>
            <a:r>
              <a:rPr lang="en-GB" sz="3600" b="1" dirty="0">
                <a:highlight>
                  <a:srgbClr val="FFFF00"/>
                </a:highlight>
              </a:rPr>
              <a:t>Community Interest Company-CIC </a:t>
            </a:r>
          </a:p>
        </p:txBody>
      </p:sp>
      <p:sp>
        <p:nvSpPr>
          <p:cNvPr id="3" name="Content Placeholder 2">
            <a:extLst>
              <a:ext uri="{FF2B5EF4-FFF2-40B4-BE49-F238E27FC236}">
                <a16:creationId xmlns:a16="http://schemas.microsoft.com/office/drawing/2014/main" id="{BE5556E1-7A66-16BA-3C5D-587679BB7D9C}"/>
              </a:ext>
            </a:extLst>
          </p:cNvPr>
          <p:cNvSpPr>
            <a:spLocks noGrp="1"/>
          </p:cNvSpPr>
          <p:nvPr>
            <p:ph idx="1"/>
          </p:nvPr>
        </p:nvSpPr>
        <p:spPr>
          <a:xfrm>
            <a:off x="195943" y="1268761"/>
            <a:ext cx="11730446" cy="4248473"/>
          </a:xfrm>
        </p:spPr>
        <p:txBody>
          <a:bodyPr>
            <a:normAutofit/>
          </a:bodyPr>
          <a:lstStyle/>
          <a:p>
            <a:pPr>
              <a:buClr>
                <a:srgbClr val="0070C0"/>
              </a:buClr>
              <a:buFont typeface="Wingdings" panose="05000000000000000000" pitchFamily="2" charset="2"/>
              <a:buChar char="q"/>
            </a:pPr>
            <a:r>
              <a:rPr lang="en-GB" sz="2800" dirty="0">
                <a:solidFill>
                  <a:srgbClr val="001D35"/>
                </a:solidFill>
              </a:rPr>
              <a:t>Community interest companies (CICs) were introduced in the UK in 2005</a:t>
            </a:r>
          </a:p>
          <a:p>
            <a:pPr>
              <a:buClr>
                <a:srgbClr val="0070C0"/>
              </a:buClr>
              <a:buFont typeface="Wingdings" panose="05000000000000000000" pitchFamily="2" charset="2"/>
              <a:buChar char="q"/>
            </a:pPr>
            <a:r>
              <a:rPr lang="en-GB" sz="2800" dirty="0">
                <a:solidFill>
                  <a:srgbClr val="001D35"/>
                </a:solidFill>
              </a:rPr>
              <a:t>Have company directors who cannot be paid for being a director, but can be paid for other roles in the company</a:t>
            </a:r>
          </a:p>
          <a:p>
            <a:pPr>
              <a:buClr>
                <a:srgbClr val="0070C0"/>
              </a:buClr>
              <a:buFont typeface="Wingdings" panose="05000000000000000000" pitchFamily="2" charset="2"/>
              <a:buChar char="q"/>
            </a:pPr>
            <a:r>
              <a:rPr lang="en-GB" sz="2800" dirty="0">
                <a:solidFill>
                  <a:srgbClr val="001D35"/>
                </a:solidFill>
              </a:rPr>
              <a:t>Less difficult to run than a registered charity and have to submit accounts to Companies House and complete a short annual return called a CIC34</a:t>
            </a:r>
          </a:p>
          <a:p>
            <a:pPr>
              <a:buClr>
                <a:srgbClr val="0070C0"/>
              </a:buClr>
              <a:buFont typeface="Wingdings" panose="05000000000000000000" pitchFamily="2" charset="2"/>
              <a:buChar char="q"/>
            </a:pPr>
            <a:r>
              <a:rPr lang="en-GB" sz="2800" dirty="0">
                <a:solidFill>
                  <a:srgbClr val="001D35"/>
                </a:solidFill>
              </a:rPr>
              <a:t>Pay Corporation Tax on surplus generated  </a:t>
            </a:r>
            <a:endParaRPr lang="en-GB" sz="2800" dirty="0"/>
          </a:p>
        </p:txBody>
      </p:sp>
      <p:sp>
        <p:nvSpPr>
          <p:cNvPr id="4" name="Slide Number Placeholder 3">
            <a:extLst>
              <a:ext uri="{FF2B5EF4-FFF2-40B4-BE49-F238E27FC236}">
                <a16:creationId xmlns:a16="http://schemas.microsoft.com/office/drawing/2014/main" id="{985958C8-DD1B-7F2E-B4F4-226AAE61413E}"/>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Tree>
    <p:extLst>
      <p:ext uri="{BB962C8B-B14F-4D97-AF65-F5344CB8AC3E}">
        <p14:creationId xmlns:p14="http://schemas.microsoft.com/office/powerpoint/2010/main" val="102244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1524000" y="296005"/>
            <a:ext cx="9144000" cy="461824"/>
          </a:xfrm>
        </p:spPr>
        <p:txBody>
          <a:bodyPr>
            <a:normAutofit fontScale="90000"/>
          </a:bodyPr>
          <a:lstStyle/>
          <a:p>
            <a:pPr marL="342900" indent="-342900">
              <a:spcBef>
                <a:spcPct val="20000"/>
              </a:spcBef>
              <a:defRPr/>
            </a:pPr>
            <a:r>
              <a:rPr lang="en-GB" sz="3600" b="1" dirty="0">
                <a:solidFill>
                  <a:prstClr val="black"/>
                </a:solidFill>
                <a:highlight>
                  <a:srgbClr val="FFFF00"/>
                </a:highlight>
              </a:rPr>
              <a:t>Community Interest Company-CIC </a:t>
            </a: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82879" y="908720"/>
            <a:ext cx="11756571"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CICs are social enterprises whose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to develop the organisation.</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Typically generate income though producing products and delivering services for or by a specific community.  Eg bike repair workshop run by ex-offenders, a bakery run by people with a learning disability.</a:t>
            </a:r>
          </a:p>
          <a:p>
            <a:pPr marL="0" indent="0">
              <a:lnSpc>
                <a:spcPct val="107000"/>
              </a:lnSpc>
              <a:spcAft>
                <a:spcPts val="800"/>
              </a:spcAft>
              <a:buClr>
                <a:srgbClr val="0070C0"/>
              </a:buClr>
              <a:buNone/>
            </a:pPr>
            <a:endParaRPr lang="en-GB" sz="2400" dirty="0"/>
          </a:p>
        </p:txBody>
      </p:sp>
    </p:spTree>
    <p:extLst>
      <p:ext uri="{BB962C8B-B14F-4D97-AF65-F5344CB8AC3E}">
        <p14:creationId xmlns:p14="http://schemas.microsoft.com/office/powerpoint/2010/main" val="162914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2AE65-C23C-5B7E-CCAC-31FC0CFF5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8CAA1-A383-F4EA-3890-317182207DE4}"/>
              </a:ext>
            </a:extLst>
          </p:cNvPr>
          <p:cNvSpPr>
            <a:spLocks noGrp="1"/>
          </p:cNvSpPr>
          <p:nvPr>
            <p:ph type="title"/>
          </p:nvPr>
        </p:nvSpPr>
        <p:spPr>
          <a:xfrm>
            <a:off x="1127448" y="250953"/>
            <a:ext cx="9540552"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b="1" dirty="0">
                <a:solidFill>
                  <a:prstClr val="black"/>
                </a:solidFill>
                <a:highlight>
                  <a:srgbClr val="FFFF00"/>
                </a:highlight>
                <a:latin typeface="Myriad Pro"/>
                <a:ea typeface="+mn-ea"/>
                <a:cs typeface="+mn-cs"/>
              </a:rPr>
            </a:br>
            <a:r>
              <a:rPr lang="en-GB" sz="3600" b="1" dirty="0">
                <a:solidFill>
                  <a:srgbClr val="001D35"/>
                </a:solidFill>
                <a:highlight>
                  <a:srgbClr val="FFFF00"/>
                </a:highlight>
                <a:latin typeface="+mn-lt"/>
              </a:rPr>
              <a:t>Charitable Incorporated Organisation-</a:t>
            </a:r>
            <a:r>
              <a:rPr lang="en-GB" sz="3600" b="1" dirty="0">
                <a:solidFill>
                  <a:prstClr val="black"/>
                </a:solidFill>
                <a:highlight>
                  <a:srgbClr val="FFFF00"/>
                </a:highlight>
                <a:latin typeface="+mn-lt"/>
                <a:ea typeface="+mn-ea"/>
                <a:cs typeface="+mn-cs"/>
              </a:rPr>
              <a:t>CIOs</a:t>
            </a:r>
            <a:br>
              <a:rPr lang="en-GB" sz="2400" b="1" dirty="0">
                <a:solidFill>
                  <a:prstClr val="black"/>
                </a:solidFill>
                <a:highlight>
                  <a:srgbClr val="FFFF00"/>
                </a:highlight>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EF027D83-EE58-1A51-8B54-20C088989280}"/>
              </a:ext>
            </a:extLst>
          </p:cNvPr>
          <p:cNvSpPr>
            <a:spLocks noGrp="1"/>
          </p:cNvSpPr>
          <p:nvPr>
            <p:ph idx="1"/>
          </p:nvPr>
        </p:nvSpPr>
        <p:spPr>
          <a:xfrm>
            <a:off x="248194" y="908720"/>
            <a:ext cx="11665132"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Charitable Incorporated Organisation format is for a registered charity which also trade and so needs to also be a registered company </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CIO was created in response to requests from charities for a new legal form that could provide some of the benefits of being a company, but without some of the burdens. The CIO was first introduced in the Charities Act 2006.</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For example, a charity which delivers contracts (</a:t>
            </a:r>
            <a:r>
              <a:rPr lang="en-GB" sz="2400" dirty="0" err="1">
                <a:solidFill>
                  <a:prstClr val="black"/>
                </a:solidFill>
                <a:ea typeface="Calibri" panose="020F0502020204030204" pitchFamily="34" charset="0"/>
                <a:cs typeface="Times New Roman" panose="02020603050405020304" pitchFamily="18" charset="0"/>
              </a:rPr>
              <a:t>eg</a:t>
            </a:r>
            <a:r>
              <a:rPr lang="en-GB" sz="2400" dirty="0">
                <a:solidFill>
                  <a:prstClr val="black"/>
                </a:solidFill>
                <a:ea typeface="Calibri" panose="020F0502020204030204" pitchFamily="34" charset="0"/>
                <a:cs typeface="Times New Roman" panose="02020603050405020304" pitchFamily="18" charset="0"/>
              </a:rPr>
              <a:t> social care provision) for their local authority</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charity trustees are also company directors</a:t>
            </a:r>
          </a:p>
          <a:p>
            <a:pPr marL="0" indent="0">
              <a:lnSpc>
                <a:spcPct val="107000"/>
              </a:lnSpc>
              <a:spcAft>
                <a:spcPts val="800"/>
              </a:spcAft>
              <a:buClr>
                <a:srgbClr val="0070C0"/>
              </a:buClr>
              <a:buNone/>
            </a:pPr>
            <a:endParaRPr lang="en-GB" sz="2400" dirty="0"/>
          </a:p>
        </p:txBody>
      </p:sp>
    </p:spTree>
    <p:extLst>
      <p:ext uri="{BB962C8B-B14F-4D97-AF65-F5344CB8AC3E}">
        <p14:creationId xmlns:p14="http://schemas.microsoft.com/office/powerpoint/2010/main" val="221155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5F38F-6671-D2BF-663B-3BDA1E9150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7327B-6772-CE43-2732-66BF25F6DC57}"/>
              </a:ext>
            </a:extLst>
          </p:cNvPr>
          <p:cNvSpPr>
            <a:spLocks noGrp="1"/>
          </p:cNvSpPr>
          <p:nvPr>
            <p:ph type="title"/>
          </p:nvPr>
        </p:nvSpPr>
        <p:spPr>
          <a:xfrm>
            <a:off x="1127448" y="374888"/>
            <a:ext cx="9649072" cy="461824"/>
          </a:xfrm>
        </p:spPr>
        <p:txBody>
          <a:bodyPr>
            <a:normAutofit fontScale="90000"/>
          </a:bodyPr>
          <a:lstStyle/>
          <a:p>
            <a:pPr marL="342900" indent="-342900">
              <a:spcBef>
                <a:spcPct val="20000"/>
              </a:spcBef>
              <a:defRPr/>
            </a:pPr>
            <a:br>
              <a:rPr lang="en-GB" sz="2400" b="1" dirty="0">
                <a:solidFill>
                  <a:prstClr val="black"/>
                </a:solidFill>
                <a:highlight>
                  <a:srgbClr val="FFFF00"/>
                </a:highlight>
                <a:latin typeface="Myriad Pro"/>
                <a:ea typeface="+mn-ea"/>
                <a:cs typeface="+mn-cs"/>
              </a:rPr>
            </a:br>
            <a:br>
              <a:rPr lang="en-GB" sz="2400" b="1" dirty="0">
                <a:solidFill>
                  <a:prstClr val="black"/>
                </a:solidFill>
                <a:highlight>
                  <a:srgbClr val="FFFF00"/>
                </a:highlight>
                <a:latin typeface="Myriad Pro"/>
                <a:ea typeface="+mn-ea"/>
                <a:cs typeface="+mn-cs"/>
              </a:rPr>
            </a:br>
            <a:r>
              <a:rPr lang="en-GB" sz="3600" b="1" dirty="0">
                <a:solidFill>
                  <a:prstClr val="black"/>
                </a:solidFill>
                <a:highlight>
                  <a:srgbClr val="FFFF00"/>
                </a:highlight>
                <a:latin typeface="Myriad Pro"/>
                <a:ea typeface="+mn-ea"/>
                <a:cs typeface="+mn-cs"/>
              </a:rPr>
              <a:t>How to set up a charity business links</a:t>
            </a:r>
            <a:br>
              <a:rPr lang="en-GB" sz="2400" b="1" dirty="0">
                <a:solidFill>
                  <a:prstClr val="black"/>
                </a:solidFill>
                <a:highlight>
                  <a:srgbClr val="FFFF00"/>
                </a:highlight>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2C647FC3-27B0-3732-5951-68A5CF58CC89}"/>
              </a:ext>
            </a:extLst>
          </p:cNvPr>
          <p:cNvSpPr>
            <a:spLocks noGrp="1"/>
          </p:cNvSpPr>
          <p:nvPr>
            <p:ph idx="1"/>
          </p:nvPr>
        </p:nvSpPr>
        <p:spPr>
          <a:xfrm>
            <a:off x="104503" y="1124744"/>
            <a:ext cx="11821886" cy="4824536"/>
          </a:xfrm>
        </p:spPr>
        <p:txBody>
          <a:bodyPr>
            <a:noAutofit/>
          </a:bodyPr>
          <a:lstStyle/>
          <a:p>
            <a:pPr marL="0" indent="0">
              <a:lnSpc>
                <a:spcPct val="107000"/>
              </a:lnSpc>
              <a:spcAft>
                <a:spcPts val="800"/>
              </a:spcAft>
              <a:buClr>
                <a:srgbClr val="0070C0"/>
              </a:buClr>
              <a:buNone/>
            </a:pPr>
            <a:endParaRPr lang="en-GB" sz="2400" dirty="0"/>
          </a:p>
          <a:p>
            <a:pPr marL="0" indent="0" algn="ctr">
              <a:lnSpc>
                <a:spcPct val="107000"/>
              </a:lnSpc>
              <a:spcAft>
                <a:spcPts val="800"/>
              </a:spcAft>
              <a:buClr>
                <a:srgbClr val="0070C0"/>
              </a:buClr>
              <a:buNone/>
            </a:pPr>
            <a:r>
              <a:rPr lang="en-GB" sz="2400" dirty="0"/>
              <a:t>Set up a charity</a:t>
            </a:r>
          </a:p>
          <a:p>
            <a:pPr marL="0" indent="0" algn="ctr">
              <a:lnSpc>
                <a:spcPct val="107000"/>
              </a:lnSpc>
              <a:spcAft>
                <a:spcPts val="800"/>
              </a:spcAft>
              <a:buClr>
                <a:srgbClr val="0070C0"/>
              </a:buClr>
              <a:buNone/>
            </a:pPr>
            <a:r>
              <a:rPr lang="en-GB" sz="2400" dirty="0">
                <a:hlinkClick r:id="rId2"/>
              </a:rPr>
              <a:t>https://www.gov.uk/setting-up-charity/register-your-charity</a:t>
            </a:r>
          </a:p>
          <a:p>
            <a:pPr marL="0" indent="0" algn="ctr">
              <a:lnSpc>
                <a:spcPct val="107000"/>
              </a:lnSpc>
              <a:spcAft>
                <a:spcPts val="800"/>
              </a:spcAft>
              <a:buClr>
                <a:srgbClr val="0070C0"/>
              </a:buClr>
              <a:buNone/>
            </a:pPr>
            <a:endParaRPr lang="en-GB" sz="2400" dirty="0">
              <a:hlinkClick r:id="rId2"/>
            </a:endParaRPr>
          </a:p>
          <a:p>
            <a:pPr marL="0" indent="0" algn="ctr">
              <a:lnSpc>
                <a:spcPct val="107000"/>
              </a:lnSpc>
              <a:spcAft>
                <a:spcPts val="800"/>
              </a:spcAft>
              <a:buClr>
                <a:srgbClr val="0070C0"/>
              </a:buClr>
              <a:buNone/>
            </a:pPr>
            <a:r>
              <a:rPr lang="en-GB" sz="2400" dirty="0"/>
              <a:t>CIC &amp; CIO</a:t>
            </a:r>
            <a:endParaRPr lang="en-GB" sz="2400" dirty="0">
              <a:hlinkClick r:id="rId2"/>
            </a:endParaRPr>
          </a:p>
          <a:p>
            <a:pPr marL="0" indent="0" algn="ctr">
              <a:lnSpc>
                <a:spcPct val="107000"/>
              </a:lnSpc>
              <a:spcAft>
                <a:spcPts val="800"/>
              </a:spcAft>
              <a:buClr>
                <a:srgbClr val="0070C0"/>
              </a:buClr>
              <a:buNone/>
            </a:pPr>
            <a:r>
              <a:rPr lang="en-GB" sz="2400" dirty="0">
                <a:hlinkClick r:id="rId2"/>
              </a:rPr>
              <a:t>https://www.gov.uk/government/publications/community-interest-companies-how-to-form-a-cic/community-interest-companies-guidance-chapters</a:t>
            </a:r>
            <a:endParaRPr lang="en-GB" sz="2400" dirty="0"/>
          </a:p>
          <a:p>
            <a:pPr marL="0" indent="0" algn="ctr">
              <a:lnSpc>
                <a:spcPct val="107000"/>
              </a:lnSpc>
              <a:spcAft>
                <a:spcPts val="800"/>
              </a:spcAft>
              <a:buClr>
                <a:srgbClr val="0070C0"/>
              </a:buClr>
              <a:buNone/>
            </a:pPr>
            <a:endParaRPr lang="en-GB" sz="2400" dirty="0"/>
          </a:p>
          <a:p>
            <a:pPr marL="0" indent="0" algn="ctr">
              <a:lnSpc>
                <a:spcPct val="107000"/>
              </a:lnSpc>
              <a:spcAft>
                <a:spcPts val="800"/>
              </a:spcAft>
              <a:buClr>
                <a:srgbClr val="0070C0"/>
              </a:buClr>
              <a:buNone/>
            </a:pPr>
            <a:endParaRPr lang="en-GB" sz="2400" dirty="0"/>
          </a:p>
        </p:txBody>
      </p:sp>
    </p:spTree>
    <p:extLst>
      <p:ext uri="{BB962C8B-B14F-4D97-AF65-F5344CB8AC3E}">
        <p14:creationId xmlns:p14="http://schemas.microsoft.com/office/powerpoint/2010/main" val="408066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11B18-C6E4-A26A-890C-C5950F9CA37F}"/>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7D263CE8-E5B0-3411-84D7-7F6C97FF70B6}"/>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FA2DCC3E-3727-66D7-CF82-C46494ECA724}"/>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3345362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C204-F317-8F3E-0423-ABF849C257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EE6698-BAC8-FA6A-5BB9-2DEE34399816}"/>
              </a:ext>
            </a:extLst>
          </p:cNvPr>
          <p:cNvSpPr>
            <a:spLocks noGrp="1"/>
          </p:cNvSpPr>
          <p:nvPr>
            <p:ph type="ctrTitle"/>
          </p:nvPr>
        </p:nvSpPr>
        <p:spPr>
          <a:xfrm>
            <a:off x="-265889" y="1645651"/>
            <a:ext cx="6361889" cy="3877985"/>
          </a:xfrm>
        </p:spPr>
        <p:txBody>
          <a:bodyPr/>
          <a:lstStyle/>
          <a:p>
            <a:pPr algn="ctr"/>
            <a:r>
              <a:rPr lang="en-GB" sz="2800" b="1" kern="1200" dirty="0">
                <a:solidFill>
                  <a:srgbClr val="FFFF00"/>
                </a:solidFill>
                <a:latin typeface="Myriad Pro"/>
                <a:cs typeface="+mj-cs"/>
              </a:rPr>
              <a:t>Business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(LCMB7037) </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Legal status</a:t>
            </a:r>
            <a:r>
              <a:rPr lang="en-GB" sz="2800" b="1" dirty="0">
                <a:solidFill>
                  <a:srgbClr val="FFFF00"/>
                </a:solidFill>
                <a:latin typeface="Myriad Pro"/>
                <a:cs typeface="+mj-cs"/>
              </a:rPr>
              <a:t> of Franchises</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2800" b="1" dirty="0"/>
          </a:p>
        </p:txBody>
      </p:sp>
    </p:spTree>
    <p:extLst>
      <p:ext uri="{BB962C8B-B14F-4D97-AF65-F5344CB8AC3E}">
        <p14:creationId xmlns:p14="http://schemas.microsoft.com/office/powerpoint/2010/main" val="23585141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A007B-1AA6-D24A-88B3-CAD505218A1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A89D6C-FA96-00BC-A0FA-258F10559845}"/>
              </a:ext>
            </a:extLst>
          </p:cNvPr>
          <p:cNvSpPr>
            <a:spLocks noGrp="1"/>
          </p:cNvSpPr>
          <p:nvPr>
            <p:ph idx="1"/>
          </p:nvPr>
        </p:nvSpPr>
        <p:spPr>
          <a:xfrm>
            <a:off x="365760" y="1268760"/>
            <a:ext cx="11639006" cy="4464496"/>
          </a:xfrm>
        </p:spPr>
        <p:txBody>
          <a:bodyPr>
            <a:normAutofit/>
          </a:bodyPr>
          <a:lstStyle/>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800" dirty="0"/>
          </a:p>
          <a:p>
            <a:pPr marL="0" indent="0" algn="ctr">
              <a:buClr>
                <a:srgbClr val="007DC3"/>
              </a:buClr>
              <a:buNone/>
            </a:pPr>
            <a:r>
              <a:rPr lang="en-GB" sz="2800" dirty="0"/>
              <a:t>A </a:t>
            </a:r>
            <a:r>
              <a:rPr lang="en-GB" sz="2800" b="1" dirty="0"/>
              <a:t>franchise</a:t>
            </a:r>
            <a:r>
              <a:rPr lang="en-GB" sz="2800" dirty="0"/>
              <a:t> is a business model where an individual (the </a:t>
            </a:r>
            <a:r>
              <a:rPr lang="en-GB" sz="2800" b="1" dirty="0"/>
              <a:t>franchisee</a:t>
            </a:r>
            <a:r>
              <a:rPr lang="en-GB" sz="2800" dirty="0"/>
              <a:t>) buys the rights to operate a business using the branding, products, systems, and support of an established company (the </a:t>
            </a:r>
            <a:r>
              <a:rPr lang="en-GB" sz="2800" b="1" dirty="0"/>
              <a:t>franchisor</a:t>
            </a:r>
            <a:r>
              <a:rPr lang="en-GB" sz="2800" dirty="0"/>
              <a:t>).</a:t>
            </a:r>
            <a:endParaRPr lang="en-GB" dirty="0"/>
          </a:p>
        </p:txBody>
      </p:sp>
      <p:sp>
        <p:nvSpPr>
          <p:cNvPr id="4" name="TextBox 3">
            <a:extLst>
              <a:ext uri="{FF2B5EF4-FFF2-40B4-BE49-F238E27FC236}">
                <a16:creationId xmlns:a16="http://schemas.microsoft.com/office/drawing/2014/main" id="{AED220C3-782A-9044-2CA7-54F6C5D6A789}"/>
              </a:ext>
            </a:extLst>
          </p:cNvPr>
          <p:cNvSpPr txBox="1"/>
          <p:nvPr/>
        </p:nvSpPr>
        <p:spPr>
          <a:xfrm>
            <a:off x="1524000" y="388754"/>
            <a:ext cx="9144000" cy="584775"/>
          </a:xfrm>
          <a:prstGeom prst="rect">
            <a:avLst/>
          </a:prstGeom>
          <a:noFill/>
        </p:spPr>
        <p:txBody>
          <a:bodyPr wrap="square" rtlCol="0">
            <a:spAutoFit/>
          </a:bodyPr>
          <a:lstStyle/>
          <a:p>
            <a:pPr algn="ctr">
              <a:defRPr/>
            </a:pPr>
            <a:r>
              <a:rPr lang="en-GB" sz="3200" b="1" dirty="0">
                <a:solidFill>
                  <a:prstClr val="black"/>
                </a:solidFill>
                <a:highlight>
                  <a:srgbClr val="FFFF00"/>
                </a:highlight>
                <a:latin typeface="Myriad Pro"/>
              </a:rPr>
              <a:t>Franchises </a:t>
            </a:r>
            <a:endParaRPr lang="en-GB" sz="3600" b="1" dirty="0">
              <a:solidFill>
                <a:prstClr val="black"/>
              </a:solidFill>
              <a:highlight>
                <a:srgbClr val="FFFF00"/>
              </a:highlight>
              <a:latin typeface="Myriad Pro"/>
            </a:endParaRPr>
          </a:p>
        </p:txBody>
      </p:sp>
    </p:spTree>
    <p:extLst>
      <p:ext uri="{BB962C8B-B14F-4D97-AF65-F5344CB8AC3E}">
        <p14:creationId xmlns:p14="http://schemas.microsoft.com/office/powerpoint/2010/main" val="15764278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05B2B-D591-1721-2FB1-FDDD85AF2B5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052A95-30F4-7FA0-67B4-50D5EBD85184}"/>
              </a:ext>
            </a:extLst>
          </p:cNvPr>
          <p:cNvSpPr>
            <a:spLocks noGrp="1"/>
          </p:cNvSpPr>
          <p:nvPr>
            <p:ph idx="1"/>
          </p:nvPr>
        </p:nvSpPr>
        <p:spPr>
          <a:xfrm>
            <a:off x="326571" y="1076137"/>
            <a:ext cx="11612880" cy="4464496"/>
          </a:xfrm>
        </p:spPr>
        <p:txBody>
          <a:bodyPr>
            <a:normAutofit/>
          </a:bodyPr>
          <a:lstStyle/>
          <a:p>
            <a:pPr>
              <a:buNone/>
            </a:pPr>
            <a:endParaRPr lang="en-GB" sz="2800" b="1" dirty="0"/>
          </a:p>
          <a:p>
            <a:pPr>
              <a:buClr>
                <a:srgbClr val="0070C0"/>
              </a:buClr>
              <a:buFont typeface="Wingdings" panose="05000000000000000000" pitchFamily="2" charset="2"/>
              <a:buChar char="q"/>
            </a:pPr>
            <a:r>
              <a:rPr lang="en-GB" sz="2800" b="1" dirty="0"/>
              <a:t>Franchisor</a:t>
            </a:r>
            <a:r>
              <a:rPr lang="en-GB" sz="2800" dirty="0"/>
              <a:t>: The original business that owns the brand, trademarks, and operational systems (e.g., McDonald’s Corporation).</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Franchisee</a:t>
            </a:r>
            <a:r>
              <a:rPr lang="en-GB" sz="2800" dirty="0"/>
              <a:t>: The person or group that pays for the right to run a branch of the business (e.g., the local McDonald's store owner).</a:t>
            </a:r>
          </a:p>
          <a:p>
            <a:pPr>
              <a:buClr>
                <a:srgbClr val="007DC3"/>
              </a:buClr>
              <a:buFont typeface="Wingdings" panose="05000000000000000000" pitchFamily="2" charset="2"/>
              <a:buChar char="q"/>
            </a:pPr>
            <a:endParaRPr lang="en-GB" sz="2800" dirty="0"/>
          </a:p>
        </p:txBody>
      </p:sp>
      <p:sp>
        <p:nvSpPr>
          <p:cNvPr id="4" name="TextBox 3">
            <a:extLst>
              <a:ext uri="{FF2B5EF4-FFF2-40B4-BE49-F238E27FC236}">
                <a16:creationId xmlns:a16="http://schemas.microsoft.com/office/drawing/2014/main" id="{04D9E19F-CCB5-5A90-9046-D7AC8AC7240E}"/>
              </a:ext>
            </a:extLst>
          </p:cNvPr>
          <p:cNvSpPr txBox="1"/>
          <p:nvPr/>
        </p:nvSpPr>
        <p:spPr>
          <a:xfrm>
            <a:off x="1524000" y="388753"/>
            <a:ext cx="9144000" cy="1077218"/>
          </a:xfrm>
          <a:prstGeom prst="rect">
            <a:avLst/>
          </a:prstGeom>
          <a:noFill/>
        </p:spPr>
        <p:txBody>
          <a:bodyPr wrap="square" rtlCol="0">
            <a:spAutoFit/>
          </a:bodyPr>
          <a:lstStyle/>
          <a:p>
            <a:pPr algn="ctr">
              <a:defRPr/>
            </a:pPr>
            <a:r>
              <a:rPr lang="en-GB" sz="3200" b="1" dirty="0">
                <a:highlight>
                  <a:srgbClr val="FFFF00"/>
                </a:highlight>
              </a:rPr>
              <a:t>How </a:t>
            </a:r>
            <a:r>
              <a:rPr lang="en-GB" sz="3200" b="1" dirty="0">
                <a:solidFill>
                  <a:prstClr val="black"/>
                </a:solidFill>
                <a:highlight>
                  <a:srgbClr val="FFFF00"/>
                </a:highlight>
              </a:rPr>
              <a:t>Franchises</a:t>
            </a:r>
            <a:r>
              <a:rPr lang="en-GB" sz="3200" b="1" dirty="0">
                <a:highlight>
                  <a:srgbClr val="FFFF00"/>
                </a:highlight>
              </a:rPr>
              <a:t> Works</a:t>
            </a:r>
          </a:p>
          <a:p>
            <a:pPr algn="ctr">
              <a:defRPr/>
            </a:pPr>
            <a:r>
              <a:rPr lang="en-GB" sz="3200" b="1" dirty="0">
                <a:solidFill>
                  <a:prstClr val="black"/>
                </a:solidFill>
                <a:highlight>
                  <a:srgbClr val="FFFF00"/>
                </a:highlight>
                <a:latin typeface="Myriad Pro"/>
              </a:rPr>
              <a:t> </a:t>
            </a:r>
            <a:endParaRPr lang="en-GB" sz="3600" b="1" dirty="0">
              <a:solidFill>
                <a:prstClr val="black"/>
              </a:solidFill>
              <a:highlight>
                <a:srgbClr val="FFFF00"/>
              </a:highlight>
              <a:latin typeface="Myriad Pro"/>
            </a:endParaRPr>
          </a:p>
        </p:txBody>
      </p:sp>
    </p:spTree>
    <p:extLst>
      <p:ext uri="{BB962C8B-B14F-4D97-AF65-F5344CB8AC3E}">
        <p14:creationId xmlns:p14="http://schemas.microsoft.com/office/powerpoint/2010/main" val="5903381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15B51-DCDF-AC1D-09CF-CB8D9C8EC5F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BE10B-171D-AC2D-3895-8D2BCB810494}"/>
              </a:ext>
            </a:extLst>
          </p:cNvPr>
          <p:cNvSpPr>
            <a:spLocks noGrp="1"/>
          </p:cNvSpPr>
          <p:nvPr>
            <p:ph idx="1"/>
          </p:nvPr>
        </p:nvSpPr>
        <p:spPr>
          <a:xfrm>
            <a:off x="326570" y="1056932"/>
            <a:ext cx="11652069" cy="4464496"/>
          </a:xfrm>
        </p:spPr>
        <p:txBody>
          <a:bodyPr>
            <a:normAutofit/>
          </a:bodyPr>
          <a:lstStyle/>
          <a:p>
            <a:pPr>
              <a:buClr>
                <a:srgbClr val="0070C0"/>
              </a:buClr>
              <a:buFont typeface="Wingdings" panose="05000000000000000000" pitchFamily="2" charset="2"/>
              <a:buChar char="q"/>
            </a:pPr>
            <a:r>
              <a:rPr lang="en-GB" sz="2800" b="1" dirty="0"/>
              <a:t>Initial Franchise Fee</a:t>
            </a:r>
            <a:r>
              <a:rPr lang="en-GB" sz="2800" dirty="0"/>
              <a:t>: A one-time payment to join the franchise.</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r>
              <a:rPr lang="en-GB" sz="2800" b="1" dirty="0"/>
              <a:t>Ongoing Royalties</a:t>
            </a:r>
            <a:r>
              <a:rPr lang="en-GB" sz="2800" dirty="0"/>
              <a:t>: A percentage of revenue paid regularly to the franchisor.</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Marketing Fees</a:t>
            </a:r>
            <a:r>
              <a:rPr lang="en-GB" sz="2800" dirty="0"/>
              <a:t>: Contributions to national or regional advertising campaigns.</a:t>
            </a:r>
          </a:p>
          <a:p>
            <a:pPr>
              <a:buClr>
                <a:srgbClr val="007DC3"/>
              </a:buClr>
              <a:buFont typeface="Wingdings" panose="05000000000000000000" pitchFamily="2" charset="2"/>
              <a:buChar char="q"/>
            </a:pPr>
            <a:endParaRPr lang="en-GB" sz="2800" dirty="0"/>
          </a:p>
        </p:txBody>
      </p:sp>
      <p:sp>
        <p:nvSpPr>
          <p:cNvPr id="4" name="TextBox 3">
            <a:extLst>
              <a:ext uri="{FF2B5EF4-FFF2-40B4-BE49-F238E27FC236}">
                <a16:creationId xmlns:a16="http://schemas.microsoft.com/office/drawing/2014/main" id="{A2FD2B1A-73A9-D4C7-DA6E-CC47AD14258C}"/>
              </a:ext>
            </a:extLst>
          </p:cNvPr>
          <p:cNvSpPr txBox="1"/>
          <p:nvPr/>
        </p:nvSpPr>
        <p:spPr>
          <a:xfrm>
            <a:off x="1524000" y="388754"/>
            <a:ext cx="9144000" cy="584775"/>
          </a:xfrm>
          <a:prstGeom prst="rect">
            <a:avLst/>
          </a:prstGeom>
          <a:noFill/>
        </p:spPr>
        <p:txBody>
          <a:bodyPr wrap="square" rtlCol="0">
            <a:spAutoFit/>
          </a:bodyPr>
          <a:lstStyle/>
          <a:p>
            <a:pPr algn="ctr">
              <a:defRPr/>
            </a:pPr>
            <a:r>
              <a:rPr lang="en-GB" sz="3200" b="1" dirty="0">
                <a:highlight>
                  <a:srgbClr val="FFFF00"/>
                </a:highlight>
              </a:rPr>
              <a:t>Typical Franchise Costs</a:t>
            </a:r>
            <a:r>
              <a:rPr lang="en-GB" sz="3200" b="1" dirty="0">
                <a:solidFill>
                  <a:prstClr val="black"/>
                </a:solidFill>
                <a:highlight>
                  <a:srgbClr val="FFFF00"/>
                </a:highlight>
                <a:latin typeface="Myriad Pro"/>
              </a:rPr>
              <a:t> </a:t>
            </a:r>
            <a:endParaRPr lang="en-GB" sz="3600" b="1" dirty="0">
              <a:solidFill>
                <a:prstClr val="black"/>
              </a:solidFill>
              <a:highlight>
                <a:srgbClr val="FFFF00"/>
              </a:highlight>
              <a:latin typeface="Myriad Pro"/>
            </a:endParaRPr>
          </a:p>
        </p:txBody>
      </p:sp>
    </p:spTree>
    <p:extLst>
      <p:ext uri="{BB962C8B-B14F-4D97-AF65-F5344CB8AC3E}">
        <p14:creationId xmlns:p14="http://schemas.microsoft.com/office/powerpoint/2010/main" val="3641898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6B1B4-17B4-8C23-48DC-FD32BC0BBE1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37BB93-CA8E-8D62-A566-3C7D43E870A8}"/>
              </a:ext>
            </a:extLst>
          </p:cNvPr>
          <p:cNvSpPr>
            <a:spLocks noGrp="1"/>
          </p:cNvSpPr>
          <p:nvPr>
            <p:ph idx="1"/>
          </p:nvPr>
        </p:nvSpPr>
        <p:spPr>
          <a:xfrm>
            <a:off x="313509" y="1412776"/>
            <a:ext cx="11665131" cy="4464496"/>
          </a:xfrm>
        </p:spPr>
        <p:txBody>
          <a:bodyPr>
            <a:normAutofit/>
          </a:bodyPr>
          <a:lstStyle/>
          <a:p>
            <a:pPr>
              <a:buClr>
                <a:srgbClr val="0070C0"/>
              </a:buClr>
              <a:buFont typeface="Wingdings" panose="05000000000000000000" pitchFamily="2" charset="2"/>
              <a:buChar char="q"/>
            </a:pPr>
            <a:r>
              <a:rPr lang="en-GB" dirty="0"/>
              <a:t>Brand recognition</a:t>
            </a:r>
          </a:p>
          <a:p>
            <a:pPr>
              <a:buClr>
                <a:srgbClr val="0070C0"/>
              </a:buClr>
              <a:buFont typeface="Wingdings" panose="05000000000000000000" pitchFamily="2" charset="2"/>
              <a:buChar char="q"/>
            </a:pPr>
            <a:r>
              <a:rPr lang="en-GB" dirty="0"/>
              <a:t>Training and support</a:t>
            </a:r>
          </a:p>
          <a:p>
            <a:pPr>
              <a:buClr>
                <a:srgbClr val="0070C0"/>
              </a:buClr>
              <a:buFont typeface="Wingdings" panose="05000000000000000000" pitchFamily="2" charset="2"/>
              <a:buChar char="q"/>
            </a:pPr>
            <a:r>
              <a:rPr lang="en-GB" dirty="0"/>
              <a:t>A proven business model</a:t>
            </a:r>
          </a:p>
          <a:p>
            <a:pPr>
              <a:buClr>
                <a:srgbClr val="0070C0"/>
              </a:buClr>
              <a:buFont typeface="Wingdings" panose="05000000000000000000" pitchFamily="2" charset="2"/>
              <a:buChar char="q"/>
            </a:pPr>
            <a:r>
              <a:rPr lang="en-GB" dirty="0"/>
              <a:t>Marketing materials</a:t>
            </a:r>
          </a:p>
          <a:p>
            <a:pPr>
              <a:buClr>
                <a:srgbClr val="0070C0"/>
              </a:buClr>
              <a:buFont typeface="Wingdings" panose="05000000000000000000" pitchFamily="2" charset="2"/>
              <a:buChar char="q"/>
            </a:pPr>
            <a:r>
              <a:rPr lang="en-GB" dirty="0"/>
              <a:t>Supply chain access</a:t>
            </a:r>
          </a:p>
          <a:p>
            <a:pPr>
              <a:buClr>
                <a:srgbClr val="007DC3"/>
              </a:buClr>
              <a:buFont typeface="Wingdings" panose="05000000000000000000" pitchFamily="2" charset="2"/>
              <a:buChar char="q"/>
            </a:pPr>
            <a:endParaRPr lang="en-GB" sz="2800" dirty="0"/>
          </a:p>
        </p:txBody>
      </p:sp>
      <p:sp>
        <p:nvSpPr>
          <p:cNvPr id="4" name="TextBox 3">
            <a:extLst>
              <a:ext uri="{FF2B5EF4-FFF2-40B4-BE49-F238E27FC236}">
                <a16:creationId xmlns:a16="http://schemas.microsoft.com/office/drawing/2014/main" id="{8127B2D3-35AC-55C0-304E-76FD31C685ED}"/>
              </a:ext>
            </a:extLst>
          </p:cNvPr>
          <p:cNvSpPr txBox="1"/>
          <p:nvPr/>
        </p:nvSpPr>
        <p:spPr>
          <a:xfrm>
            <a:off x="1524000" y="388754"/>
            <a:ext cx="9144000" cy="584775"/>
          </a:xfrm>
          <a:prstGeom prst="rect">
            <a:avLst/>
          </a:prstGeom>
          <a:noFill/>
        </p:spPr>
        <p:txBody>
          <a:bodyPr wrap="square" rtlCol="0">
            <a:spAutoFit/>
          </a:bodyPr>
          <a:lstStyle/>
          <a:p>
            <a:pPr algn="ctr">
              <a:defRPr/>
            </a:pPr>
            <a:r>
              <a:rPr lang="en-GB" sz="3200" b="1" dirty="0">
                <a:highlight>
                  <a:srgbClr val="FFFF00"/>
                </a:highlight>
              </a:rPr>
              <a:t>What Franchisees Usually Get</a:t>
            </a:r>
          </a:p>
        </p:txBody>
      </p:sp>
    </p:spTree>
    <p:extLst>
      <p:ext uri="{BB962C8B-B14F-4D97-AF65-F5344CB8AC3E}">
        <p14:creationId xmlns:p14="http://schemas.microsoft.com/office/powerpoint/2010/main" val="6913738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EDB87-964B-EB08-C779-6DFC9877FD3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0B3F9-EF2E-2E10-AF6C-0829EF0A7431}"/>
              </a:ext>
            </a:extLst>
          </p:cNvPr>
          <p:cNvSpPr>
            <a:spLocks noGrp="1"/>
          </p:cNvSpPr>
          <p:nvPr>
            <p:ph idx="1"/>
          </p:nvPr>
        </p:nvSpPr>
        <p:spPr>
          <a:xfrm>
            <a:off x="195942" y="980728"/>
            <a:ext cx="11443063" cy="4464496"/>
          </a:xfrm>
        </p:spPr>
        <p:txBody>
          <a:bodyPr>
            <a:normAutofit lnSpcReduction="10000"/>
          </a:bodyPr>
          <a:lstStyle/>
          <a:p>
            <a:pPr>
              <a:buNone/>
            </a:pPr>
            <a:r>
              <a:rPr lang="en-GB" b="1" dirty="0"/>
              <a:t>Pros</a:t>
            </a:r>
            <a:endParaRPr lang="en-GB" dirty="0"/>
          </a:p>
          <a:p>
            <a:pPr>
              <a:buClr>
                <a:srgbClr val="0070C0"/>
              </a:buClr>
              <a:buFont typeface="Wingdings" panose="05000000000000000000" pitchFamily="2" charset="2"/>
              <a:buChar char="q"/>
            </a:pPr>
            <a:r>
              <a:rPr lang="en-GB" dirty="0"/>
              <a:t>Lower risk than starting a business from scratch</a:t>
            </a:r>
          </a:p>
          <a:p>
            <a:pPr>
              <a:buClr>
                <a:srgbClr val="0070C0"/>
              </a:buClr>
              <a:buFont typeface="Wingdings" panose="05000000000000000000" pitchFamily="2" charset="2"/>
              <a:buChar char="q"/>
            </a:pPr>
            <a:r>
              <a:rPr lang="en-GB" dirty="0"/>
              <a:t>Instant brand recognition</a:t>
            </a:r>
          </a:p>
          <a:p>
            <a:pPr>
              <a:buClr>
                <a:srgbClr val="0070C0"/>
              </a:buClr>
              <a:buFont typeface="Wingdings" panose="05000000000000000000" pitchFamily="2" charset="2"/>
              <a:buChar char="q"/>
            </a:pPr>
            <a:r>
              <a:rPr lang="en-GB" dirty="0"/>
              <a:t>Ongoing support and training</a:t>
            </a:r>
          </a:p>
          <a:p>
            <a:pPr>
              <a:buNone/>
            </a:pPr>
            <a:r>
              <a:rPr lang="en-GB" b="1" dirty="0"/>
              <a:t>Cons</a:t>
            </a:r>
            <a:endParaRPr lang="en-GB" dirty="0"/>
          </a:p>
          <a:p>
            <a:pPr>
              <a:buClr>
                <a:srgbClr val="0070C0"/>
              </a:buClr>
              <a:buFont typeface="Wingdings" panose="05000000000000000000" pitchFamily="2" charset="2"/>
              <a:buChar char="q"/>
            </a:pPr>
            <a:r>
              <a:rPr lang="en-GB" dirty="0"/>
              <a:t>Initial and ongoing fees</a:t>
            </a:r>
          </a:p>
          <a:p>
            <a:pPr>
              <a:buClr>
                <a:srgbClr val="0070C0"/>
              </a:buClr>
              <a:buFont typeface="Wingdings" panose="05000000000000000000" pitchFamily="2" charset="2"/>
              <a:buChar char="q"/>
            </a:pPr>
            <a:r>
              <a:rPr lang="en-GB" dirty="0"/>
              <a:t>Less operational freedom</a:t>
            </a:r>
          </a:p>
          <a:p>
            <a:pPr>
              <a:buClr>
                <a:srgbClr val="0070C0"/>
              </a:buClr>
              <a:buFont typeface="Wingdings" panose="05000000000000000000" pitchFamily="2" charset="2"/>
              <a:buChar char="q"/>
            </a:pPr>
            <a:r>
              <a:rPr lang="en-GB" dirty="0"/>
              <a:t>Must follow franchisor rules and systems</a:t>
            </a:r>
          </a:p>
          <a:p>
            <a:pPr>
              <a:buClr>
                <a:srgbClr val="007DC3"/>
              </a:buClr>
              <a:buFont typeface="Wingdings" panose="05000000000000000000" pitchFamily="2" charset="2"/>
              <a:buChar char="q"/>
            </a:pPr>
            <a:endParaRPr lang="en-GB" sz="2800" dirty="0"/>
          </a:p>
        </p:txBody>
      </p:sp>
      <p:sp>
        <p:nvSpPr>
          <p:cNvPr id="4" name="TextBox 3">
            <a:extLst>
              <a:ext uri="{FF2B5EF4-FFF2-40B4-BE49-F238E27FC236}">
                <a16:creationId xmlns:a16="http://schemas.microsoft.com/office/drawing/2014/main" id="{53BC77FD-D34C-1443-85B3-9DFD56451CC9}"/>
              </a:ext>
            </a:extLst>
          </p:cNvPr>
          <p:cNvSpPr txBox="1"/>
          <p:nvPr/>
        </p:nvSpPr>
        <p:spPr>
          <a:xfrm>
            <a:off x="1847528" y="292207"/>
            <a:ext cx="9144000" cy="1077218"/>
          </a:xfrm>
          <a:prstGeom prst="rect">
            <a:avLst/>
          </a:prstGeom>
          <a:noFill/>
        </p:spPr>
        <p:txBody>
          <a:bodyPr wrap="square" rtlCol="0">
            <a:spAutoFit/>
          </a:bodyPr>
          <a:lstStyle/>
          <a:p>
            <a:pPr algn="ctr">
              <a:defRPr/>
            </a:pPr>
            <a:r>
              <a:rPr lang="en-GB" sz="3200" b="1" dirty="0">
                <a:highlight>
                  <a:srgbClr val="FFFF00"/>
                </a:highlight>
              </a:rPr>
              <a:t>Pros and Cons of Franchising</a:t>
            </a:r>
          </a:p>
          <a:p>
            <a:pPr algn="ctr">
              <a:defRPr/>
            </a:pPr>
            <a:r>
              <a:rPr lang="en-GB" sz="3200" b="1" dirty="0">
                <a:solidFill>
                  <a:prstClr val="black"/>
                </a:solidFill>
                <a:highlight>
                  <a:srgbClr val="FFFF00"/>
                </a:highlight>
                <a:latin typeface="Myriad Pro"/>
              </a:rPr>
              <a:t> </a:t>
            </a:r>
            <a:endParaRPr lang="en-GB" sz="3600" b="1" dirty="0">
              <a:solidFill>
                <a:prstClr val="black"/>
              </a:solidFill>
              <a:highlight>
                <a:srgbClr val="FFFF00"/>
              </a:highlight>
              <a:latin typeface="Myriad Pro"/>
            </a:endParaRPr>
          </a:p>
        </p:txBody>
      </p:sp>
    </p:spTree>
    <p:extLst>
      <p:ext uri="{BB962C8B-B14F-4D97-AF65-F5344CB8AC3E}">
        <p14:creationId xmlns:p14="http://schemas.microsoft.com/office/powerpoint/2010/main" val="202825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8BBEF-1020-578D-1064-87343499F07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A8FF03-7446-1002-69A1-BB127B6E9B2F}"/>
              </a:ext>
            </a:extLst>
          </p:cNvPr>
          <p:cNvSpPr>
            <a:spLocks noGrp="1"/>
          </p:cNvSpPr>
          <p:nvPr>
            <p:ph idx="1"/>
          </p:nvPr>
        </p:nvSpPr>
        <p:spPr>
          <a:xfrm>
            <a:off x="152400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10 biggest Franchises</a:t>
            </a:r>
          </a:p>
          <a:p>
            <a:pPr marL="0" indent="0" algn="ctr">
              <a:buClr>
                <a:srgbClr val="007DC3"/>
              </a:buClr>
              <a:buNone/>
            </a:pPr>
            <a:endParaRPr lang="en-GB" dirty="0"/>
          </a:p>
          <a:p>
            <a:pPr marL="0" indent="0" algn="ctr">
              <a:buClr>
                <a:srgbClr val="007DC3"/>
              </a:buClr>
              <a:buNone/>
            </a:pPr>
            <a:r>
              <a:rPr lang="en-GB" dirty="0">
                <a:hlinkClick r:id="rId2"/>
              </a:rPr>
              <a:t>https://whichfranchise.co.za/the-top-10-biggest-franchises-in-the-world/</a:t>
            </a:r>
            <a:endParaRPr lang="en-GB" dirty="0"/>
          </a:p>
          <a:p>
            <a:pPr marL="0" indent="0">
              <a:buClr>
                <a:srgbClr val="007DC3"/>
              </a:buClr>
              <a:buNone/>
            </a:pPr>
            <a:endParaRPr lang="en-GB" sz="2800" dirty="0"/>
          </a:p>
        </p:txBody>
      </p:sp>
      <p:sp>
        <p:nvSpPr>
          <p:cNvPr id="4" name="TextBox 3">
            <a:extLst>
              <a:ext uri="{FF2B5EF4-FFF2-40B4-BE49-F238E27FC236}">
                <a16:creationId xmlns:a16="http://schemas.microsoft.com/office/drawing/2014/main" id="{F4F53140-EF86-9261-CB50-1233B189E020}"/>
              </a:ext>
            </a:extLst>
          </p:cNvPr>
          <p:cNvSpPr txBox="1"/>
          <p:nvPr/>
        </p:nvSpPr>
        <p:spPr>
          <a:xfrm>
            <a:off x="1524000" y="388754"/>
            <a:ext cx="9144000" cy="584775"/>
          </a:xfrm>
          <a:prstGeom prst="rect">
            <a:avLst/>
          </a:prstGeom>
          <a:noFill/>
        </p:spPr>
        <p:txBody>
          <a:bodyPr wrap="square" rtlCol="0">
            <a:spAutoFit/>
          </a:bodyPr>
          <a:lstStyle/>
          <a:p>
            <a:pPr algn="ctr">
              <a:defRPr/>
            </a:pPr>
            <a:r>
              <a:rPr lang="en-GB" sz="3200" b="1" dirty="0">
                <a:solidFill>
                  <a:prstClr val="black"/>
                </a:solidFill>
                <a:highlight>
                  <a:srgbClr val="FFFF00"/>
                </a:highlight>
                <a:latin typeface="Myriad Pro"/>
              </a:rPr>
              <a:t>Franchise Example </a:t>
            </a:r>
            <a:endParaRPr lang="en-GB" sz="3600" b="1" dirty="0">
              <a:solidFill>
                <a:prstClr val="black"/>
              </a:solidFill>
              <a:highlight>
                <a:srgbClr val="FFFF00"/>
              </a:highlight>
              <a:latin typeface="Myriad Pro"/>
            </a:endParaRPr>
          </a:p>
        </p:txBody>
      </p:sp>
    </p:spTree>
    <p:extLst>
      <p:ext uri="{BB962C8B-B14F-4D97-AF65-F5344CB8AC3E}">
        <p14:creationId xmlns:p14="http://schemas.microsoft.com/office/powerpoint/2010/main" val="341768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15CE8-E8D4-F8EA-32BC-48374BE76C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FCC8A5-796F-82B3-5762-0A588D1697B9}"/>
              </a:ext>
            </a:extLst>
          </p:cNvPr>
          <p:cNvSpPr>
            <a:spLocks noGrp="1"/>
          </p:cNvSpPr>
          <p:nvPr>
            <p:ph idx="1"/>
          </p:nvPr>
        </p:nvSpPr>
        <p:spPr>
          <a:xfrm>
            <a:off x="152400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Most successful Franchise Entrepreneur</a:t>
            </a:r>
          </a:p>
          <a:p>
            <a:pPr marL="0" indent="0" algn="ctr">
              <a:buClr>
                <a:srgbClr val="007DC3"/>
              </a:buClr>
              <a:buNone/>
            </a:pPr>
            <a:endParaRPr lang="en-GB" dirty="0">
              <a:hlinkClick r:id="" action="ppaction://noaction"/>
            </a:endParaRPr>
          </a:p>
          <a:p>
            <a:pPr marL="0" indent="0" algn="ctr">
              <a:buClr>
                <a:srgbClr val="007DC3"/>
              </a:buClr>
              <a:buNone/>
            </a:pPr>
            <a:r>
              <a:rPr lang="en-GB" dirty="0">
                <a:hlinkClick r:id="" action="ppaction://noaction"/>
              </a:rPr>
              <a:t>https://www.entrepreneur.com/franchises/greg-flynn-owns-1245-restaurants-and-makes-2-billion-a/333187</a:t>
            </a:r>
            <a:endParaRPr lang="en-GB" dirty="0"/>
          </a:p>
          <a:p>
            <a:pPr marL="0" indent="0">
              <a:buClr>
                <a:srgbClr val="007DC3"/>
              </a:buClr>
              <a:buNone/>
            </a:pPr>
            <a:endParaRPr lang="en-GB" sz="2800" dirty="0"/>
          </a:p>
        </p:txBody>
      </p:sp>
      <p:sp>
        <p:nvSpPr>
          <p:cNvPr id="4" name="TextBox 3">
            <a:extLst>
              <a:ext uri="{FF2B5EF4-FFF2-40B4-BE49-F238E27FC236}">
                <a16:creationId xmlns:a16="http://schemas.microsoft.com/office/drawing/2014/main" id="{781548C4-9746-D324-7EF5-0C064B6B2C98}"/>
              </a:ext>
            </a:extLst>
          </p:cNvPr>
          <p:cNvSpPr txBox="1"/>
          <p:nvPr/>
        </p:nvSpPr>
        <p:spPr>
          <a:xfrm>
            <a:off x="1524000" y="388754"/>
            <a:ext cx="9144000" cy="584775"/>
          </a:xfrm>
          <a:prstGeom prst="rect">
            <a:avLst/>
          </a:prstGeom>
          <a:noFill/>
        </p:spPr>
        <p:txBody>
          <a:bodyPr wrap="square" rtlCol="0">
            <a:spAutoFit/>
          </a:bodyPr>
          <a:lstStyle/>
          <a:p>
            <a:pPr algn="ctr">
              <a:defRPr/>
            </a:pPr>
            <a:r>
              <a:rPr lang="en-GB" sz="3200" b="1" dirty="0">
                <a:solidFill>
                  <a:prstClr val="black"/>
                </a:solidFill>
                <a:highlight>
                  <a:srgbClr val="FFFF00"/>
                </a:highlight>
                <a:latin typeface="Myriad Pro"/>
              </a:rPr>
              <a:t>Franchise Example </a:t>
            </a:r>
            <a:endParaRPr lang="en-GB" sz="3600" b="1" dirty="0">
              <a:solidFill>
                <a:prstClr val="black"/>
              </a:solidFill>
              <a:highlight>
                <a:srgbClr val="FFFF00"/>
              </a:highlight>
              <a:latin typeface="Myriad Pro"/>
            </a:endParaRPr>
          </a:p>
        </p:txBody>
      </p:sp>
    </p:spTree>
    <p:extLst>
      <p:ext uri="{BB962C8B-B14F-4D97-AF65-F5344CB8AC3E}">
        <p14:creationId xmlns:p14="http://schemas.microsoft.com/office/powerpoint/2010/main" val="3955687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F9A284-0F4F-3A1C-1544-5C4B6C6AC0E0}"/>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703E4287-FECA-18E0-6C97-E149C1097469}"/>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5B8429C1-EB42-75FB-AA25-4336D7ADAEC6}"/>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315991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ABB83C-AF51-EC53-F67D-6F0B50A7BD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8F0FC7-8B30-A24A-B689-155A33EC18D0}"/>
              </a:ext>
            </a:extLst>
          </p:cNvPr>
          <p:cNvSpPr>
            <a:spLocks noGrp="1"/>
          </p:cNvSpPr>
          <p:nvPr>
            <p:ph type="ctrTitle"/>
          </p:nvPr>
        </p:nvSpPr>
        <p:spPr>
          <a:xfrm>
            <a:off x="-97938" y="1842432"/>
            <a:ext cx="6361889" cy="3447098"/>
          </a:xfrm>
        </p:spPr>
        <p:txBody>
          <a:bodyPr/>
          <a:lstStyle/>
          <a:p>
            <a:pPr algn="ctr"/>
            <a:r>
              <a:rPr lang="en-GB" sz="2800" b="1" kern="1200" dirty="0">
                <a:solidFill>
                  <a:srgbClr val="FFFF00"/>
                </a:solidFill>
                <a:latin typeface="Myriad Pro"/>
                <a:cs typeface="+mj-cs"/>
              </a:rPr>
              <a:t>Business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(LCMB7037) </a:t>
            </a:r>
            <a:br>
              <a:rPr lang="en-GB" sz="2800" b="1" kern="1200" dirty="0">
                <a:solidFill>
                  <a:srgbClr val="FFFF00"/>
                </a:solidFill>
                <a:latin typeface="Myriad Pro"/>
                <a:cs typeface="+mj-cs"/>
              </a:rPr>
            </a:br>
            <a:r>
              <a:rPr lang="en-GB" sz="2800" b="1" kern="1200" dirty="0">
                <a:solidFill>
                  <a:srgbClr val="FFFF00"/>
                </a:solidFill>
                <a:latin typeface="Myriad Pro"/>
                <a:cs typeface="+mj-cs"/>
              </a:rPr>
              <a:t>Licences</a:t>
            </a:r>
            <a:r>
              <a:rPr lang="en-GB" sz="2800" b="1" dirty="0">
                <a:solidFill>
                  <a:srgbClr val="FFFF00"/>
                </a:solidFill>
                <a:latin typeface="Myriad Pro"/>
                <a:cs typeface="+mj-cs"/>
              </a:rPr>
              <a:t> &amp; Business rates</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2800" b="1" dirty="0"/>
          </a:p>
        </p:txBody>
      </p:sp>
    </p:spTree>
    <p:extLst>
      <p:ext uri="{BB962C8B-B14F-4D97-AF65-F5344CB8AC3E}">
        <p14:creationId xmlns:p14="http://schemas.microsoft.com/office/powerpoint/2010/main" val="35217318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A9C48-08F9-F536-87E0-89765908C99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9E6D9F-A3BB-1DE9-5C44-25AA52DC3672}"/>
              </a:ext>
            </a:extLst>
          </p:cNvPr>
          <p:cNvSpPr>
            <a:spLocks noGrp="1"/>
          </p:cNvSpPr>
          <p:nvPr>
            <p:ph idx="1"/>
          </p:nvPr>
        </p:nvSpPr>
        <p:spPr>
          <a:xfrm>
            <a:off x="121298" y="1011916"/>
            <a:ext cx="11887200" cy="4649332"/>
          </a:xfrm>
        </p:spPr>
        <p:txBody>
          <a:bodyPr>
            <a:normAutofit/>
          </a:bodyPr>
          <a:lstStyle/>
          <a:p>
            <a:pPr>
              <a:buClr>
                <a:srgbClr val="007DC3"/>
              </a:buClr>
              <a:buFont typeface="Wingdings" panose="05000000000000000000" pitchFamily="2" charset="2"/>
              <a:buChar char="q"/>
            </a:pPr>
            <a:r>
              <a:rPr lang="en-GB" sz="2800" dirty="0"/>
              <a:t>Every business that operates in UK must have all requires to have all the licences.</a:t>
            </a:r>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r>
              <a:rPr lang="en-GB" sz="2800" dirty="0"/>
              <a:t>Also, all businesses require to pay business rates.</a:t>
            </a:r>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r>
              <a:rPr lang="en-GB" sz="2800" dirty="0"/>
              <a:t>UK councils across the country are responsible for the Licences and the Business rates for SMEs.</a:t>
            </a:r>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r>
              <a:rPr lang="en-GB" sz="2800" dirty="0"/>
              <a:t>Next slide we will look the Birmingham and Sandwell council examples.</a:t>
            </a:r>
          </a:p>
          <a:p>
            <a:pPr marL="0" indent="0">
              <a:buClr>
                <a:srgbClr val="007DC3"/>
              </a:buClr>
              <a:buNone/>
            </a:pPr>
            <a:endParaRPr lang="en-GB" sz="2800" dirty="0"/>
          </a:p>
          <a:p>
            <a:pPr marL="0" indent="0">
              <a:buClr>
                <a:srgbClr val="007DC3"/>
              </a:buClr>
              <a:buNone/>
            </a:pPr>
            <a:endParaRPr lang="en-GB" sz="2400" dirty="0"/>
          </a:p>
        </p:txBody>
      </p:sp>
      <p:sp>
        <p:nvSpPr>
          <p:cNvPr id="2" name="Title 1">
            <a:extLst>
              <a:ext uri="{FF2B5EF4-FFF2-40B4-BE49-F238E27FC236}">
                <a16:creationId xmlns:a16="http://schemas.microsoft.com/office/drawing/2014/main" id="{6E6391F0-81CE-4271-1135-791D0B096484}"/>
              </a:ext>
            </a:extLst>
          </p:cNvPr>
          <p:cNvSpPr>
            <a:spLocks noGrp="1"/>
          </p:cNvSpPr>
          <p:nvPr>
            <p:ph type="title"/>
          </p:nvPr>
        </p:nvSpPr>
        <p:spPr>
          <a:xfrm>
            <a:off x="2186360" y="200033"/>
            <a:ext cx="8229600" cy="634082"/>
          </a:xfrm>
        </p:spPr>
        <p:txBody>
          <a:bodyPr>
            <a:noAutofit/>
          </a:bodyPr>
          <a:lstStyle/>
          <a:p>
            <a:r>
              <a:rPr lang="en-US" sz="3600" dirty="0"/>
              <a:t> </a:t>
            </a:r>
            <a:r>
              <a:rPr lang="en-GB" sz="3600" b="1" dirty="0">
                <a:highlight>
                  <a:srgbClr val="FFFF00"/>
                </a:highlight>
              </a:rPr>
              <a:t>Licences &amp; Business Rates</a:t>
            </a:r>
            <a:endParaRPr lang="en-US" sz="3600" b="1" dirty="0">
              <a:highlight>
                <a:srgbClr val="FFFF00"/>
              </a:highlight>
            </a:endParaRPr>
          </a:p>
        </p:txBody>
      </p:sp>
    </p:spTree>
    <p:extLst>
      <p:ext uri="{BB962C8B-B14F-4D97-AF65-F5344CB8AC3E}">
        <p14:creationId xmlns:p14="http://schemas.microsoft.com/office/powerpoint/2010/main" val="31091913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68820-032D-D319-F1CD-6659150381A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C8A4D3-A8D8-B643-1B3E-55B103A12CC3}"/>
              </a:ext>
            </a:extLst>
          </p:cNvPr>
          <p:cNvSpPr>
            <a:spLocks noGrp="1"/>
          </p:cNvSpPr>
          <p:nvPr>
            <p:ph idx="1"/>
          </p:nvPr>
        </p:nvSpPr>
        <p:spPr>
          <a:xfrm>
            <a:off x="121298" y="1011916"/>
            <a:ext cx="11887200" cy="4649332"/>
          </a:xfrm>
        </p:spPr>
        <p:txBody>
          <a:bodyPr>
            <a:normAutofit fontScale="92500" lnSpcReduction="20000"/>
          </a:bodyPr>
          <a:lstStyle/>
          <a:p>
            <a:pPr marL="0" indent="0" algn="ctr">
              <a:buClr>
                <a:srgbClr val="007DC3"/>
              </a:buClr>
              <a:buNone/>
            </a:pPr>
            <a:r>
              <a:rPr lang="en-GB" sz="2400" dirty="0"/>
              <a:t>Licencing we will take the examples of Birmingham and Sandwell</a:t>
            </a:r>
          </a:p>
          <a:p>
            <a:pPr marL="0" indent="0" algn="ctr">
              <a:buClr>
                <a:srgbClr val="007DC3"/>
              </a:buClr>
              <a:buNone/>
            </a:pPr>
            <a:endParaRPr lang="en-GB" sz="2400" dirty="0"/>
          </a:p>
          <a:p>
            <a:pPr>
              <a:buClr>
                <a:srgbClr val="007DC3"/>
              </a:buClr>
              <a:buFont typeface="Wingdings" panose="05000000000000000000" pitchFamily="2" charset="2"/>
              <a:buChar char="q"/>
            </a:pPr>
            <a:r>
              <a:rPr lang="en-GB" sz="2400" dirty="0"/>
              <a:t>Please check the Birmingham council website to find out which licences you may need:</a:t>
            </a:r>
          </a:p>
          <a:p>
            <a:pPr marL="0" indent="0">
              <a:buClr>
                <a:srgbClr val="007DC3"/>
              </a:buClr>
              <a:buNone/>
            </a:pPr>
            <a:r>
              <a:rPr lang="en-GB" sz="2400" dirty="0">
                <a:hlinkClick r:id="rId2"/>
              </a:rPr>
              <a:t>https://www.birmingham.gov.uk/licensing</a:t>
            </a: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r>
              <a:rPr lang="en-GB" sz="2400" dirty="0"/>
              <a:t>Birmingham Council business rates:</a:t>
            </a:r>
          </a:p>
          <a:p>
            <a:pPr marL="0" indent="0">
              <a:buClr>
                <a:srgbClr val="007DC3"/>
              </a:buClr>
              <a:buNone/>
            </a:pPr>
            <a:r>
              <a:rPr lang="en-GB" sz="2400" dirty="0">
                <a:hlinkClick r:id="rId3"/>
              </a:rPr>
              <a:t>https://www.birmingham.gov.uk/business-rates</a:t>
            </a: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r>
              <a:rPr lang="en-GB" sz="2400" dirty="0"/>
              <a:t>Please check the  Sandwell council website to find out which licences you may need:</a:t>
            </a:r>
          </a:p>
          <a:p>
            <a:pPr marL="0" indent="0">
              <a:buClr>
                <a:srgbClr val="007DC3"/>
              </a:buClr>
              <a:buNone/>
            </a:pPr>
            <a:r>
              <a:rPr lang="en-GB" sz="2400" dirty="0">
                <a:hlinkClick r:id="rId4"/>
              </a:rPr>
              <a:t>https://www.sandwell.gov.uk/licensing/licences-permits</a:t>
            </a:r>
            <a:endParaRPr lang="en-GB" sz="2400" dirty="0"/>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r>
              <a:rPr lang="en-GB" sz="2400" dirty="0"/>
              <a:t>Sandwell Council business rates:</a:t>
            </a:r>
          </a:p>
          <a:p>
            <a:pPr marL="0" indent="0">
              <a:buClr>
                <a:srgbClr val="007DC3"/>
              </a:buClr>
              <a:buNone/>
            </a:pPr>
            <a:r>
              <a:rPr lang="en-GB" sz="2400" dirty="0">
                <a:hlinkClick r:id="rId5"/>
              </a:rPr>
              <a:t>https://www.sandwell.gov.uk/businessrates</a:t>
            </a:r>
            <a:endParaRPr lang="en-GB" sz="2400" dirty="0"/>
          </a:p>
          <a:p>
            <a:pPr marL="0" indent="0">
              <a:buClr>
                <a:srgbClr val="007DC3"/>
              </a:buClr>
              <a:buNone/>
            </a:pPr>
            <a:endParaRPr lang="en-GB" sz="2400" dirty="0"/>
          </a:p>
          <a:p>
            <a:pPr marL="0" indent="0">
              <a:buClr>
                <a:srgbClr val="007DC3"/>
              </a:buClr>
              <a:buNone/>
            </a:pPr>
            <a:endParaRPr lang="en-GB" sz="2400" dirty="0"/>
          </a:p>
        </p:txBody>
      </p:sp>
      <p:sp>
        <p:nvSpPr>
          <p:cNvPr id="6" name="Title 1">
            <a:extLst>
              <a:ext uri="{FF2B5EF4-FFF2-40B4-BE49-F238E27FC236}">
                <a16:creationId xmlns:a16="http://schemas.microsoft.com/office/drawing/2014/main" id="{C10445C5-5E77-169B-93A6-AEB19576DA84}"/>
              </a:ext>
            </a:extLst>
          </p:cNvPr>
          <p:cNvSpPr>
            <a:spLocks noGrp="1"/>
          </p:cNvSpPr>
          <p:nvPr>
            <p:ph type="title"/>
          </p:nvPr>
        </p:nvSpPr>
        <p:spPr>
          <a:xfrm>
            <a:off x="2186360" y="200033"/>
            <a:ext cx="8229600" cy="634082"/>
          </a:xfrm>
        </p:spPr>
        <p:txBody>
          <a:bodyPr>
            <a:noAutofit/>
          </a:bodyPr>
          <a:lstStyle/>
          <a:p>
            <a:r>
              <a:rPr lang="en-US" sz="3600" dirty="0"/>
              <a:t> </a:t>
            </a:r>
            <a:r>
              <a:rPr lang="en-GB" sz="3600" b="1" dirty="0">
                <a:highlight>
                  <a:srgbClr val="FFFF00"/>
                </a:highlight>
              </a:rPr>
              <a:t>Licences &amp; Business Rates</a:t>
            </a:r>
            <a:endParaRPr lang="en-US" sz="3600" b="1" dirty="0">
              <a:highlight>
                <a:srgbClr val="FFFF00"/>
              </a:highlight>
            </a:endParaRPr>
          </a:p>
        </p:txBody>
      </p:sp>
    </p:spTree>
    <p:extLst>
      <p:ext uri="{BB962C8B-B14F-4D97-AF65-F5344CB8AC3E}">
        <p14:creationId xmlns:p14="http://schemas.microsoft.com/office/powerpoint/2010/main" val="1100469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7FE2F-0CB3-4E73-2C22-F6ABB026819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555638-72B0-31F5-A2C7-C548940F87F3}"/>
              </a:ext>
            </a:extLst>
          </p:cNvPr>
          <p:cNvSpPr>
            <a:spLocks noGrp="1"/>
          </p:cNvSpPr>
          <p:nvPr>
            <p:ph idx="1"/>
          </p:nvPr>
        </p:nvSpPr>
        <p:spPr>
          <a:xfrm>
            <a:off x="121298" y="1011916"/>
            <a:ext cx="11887200" cy="4649332"/>
          </a:xfrm>
        </p:spPr>
        <p:txBody>
          <a:bodyPr>
            <a:normAutofit/>
          </a:bodyPr>
          <a:lstStyle/>
          <a:p>
            <a:pPr marL="0" indent="0">
              <a:buClr>
                <a:srgbClr val="007DC3"/>
              </a:buClr>
              <a:buNone/>
            </a:pPr>
            <a:r>
              <a:rPr lang="en-GB" sz="2800" dirty="0"/>
              <a:t>Some further links</a:t>
            </a:r>
            <a:endParaRPr lang="en-GB" sz="2800" dirty="0">
              <a:hlinkClick r:id="rId2"/>
            </a:endParaRPr>
          </a:p>
          <a:p>
            <a:pPr marL="0" indent="0">
              <a:buClr>
                <a:srgbClr val="007DC3"/>
              </a:buClr>
              <a:buNone/>
            </a:pPr>
            <a:endParaRPr lang="en-GB" sz="2800" dirty="0">
              <a:hlinkClick r:id="rId2"/>
            </a:endParaRPr>
          </a:p>
          <a:p>
            <a:pPr>
              <a:buClr>
                <a:srgbClr val="007DC3"/>
              </a:buClr>
              <a:buFont typeface="Wingdings" panose="05000000000000000000" pitchFamily="2" charset="2"/>
              <a:buChar char="q"/>
            </a:pPr>
            <a:r>
              <a:rPr lang="en-GB" sz="2800" dirty="0">
                <a:hlinkClick r:id="rId2"/>
              </a:rPr>
              <a:t>https://www.gov.uk/introduction-to-business-rates</a:t>
            </a: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r>
              <a:rPr lang="en-GB" sz="2800" dirty="0">
                <a:hlinkClick r:id="rId3"/>
              </a:rPr>
              <a:t>https://www.gov.uk/find-licences</a:t>
            </a: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r>
              <a:rPr lang="en-GB" sz="2800" dirty="0">
                <a:hlinkClick r:id="rId4"/>
              </a:rPr>
              <a:t>https://www.gov.uk/browse/business/licences</a:t>
            </a:r>
            <a:endParaRPr lang="en-GB" sz="2800" dirty="0"/>
          </a:p>
          <a:p>
            <a:pPr marL="0" indent="0">
              <a:buClr>
                <a:srgbClr val="007DC3"/>
              </a:buClr>
              <a:buNone/>
            </a:pPr>
            <a:endParaRPr lang="en-GB" sz="2800" dirty="0"/>
          </a:p>
          <a:p>
            <a:pPr>
              <a:buClr>
                <a:srgbClr val="007DC3"/>
              </a:buClr>
              <a:buFont typeface="Wingdings" panose="05000000000000000000" pitchFamily="2" charset="2"/>
              <a:buChar char="q"/>
            </a:pPr>
            <a:endParaRPr lang="en-GB" sz="2800" dirty="0"/>
          </a:p>
          <a:p>
            <a:pPr marL="0" indent="0">
              <a:buClr>
                <a:srgbClr val="007DC3"/>
              </a:buClr>
              <a:buNone/>
            </a:pPr>
            <a:endParaRPr lang="en-GB" sz="2800" dirty="0"/>
          </a:p>
          <a:p>
            <a:pPr marL="0" indent="0">
              <a:buClr>
                <a:srgbClr val="007DC3"/>
              </a:buClr>
              <a:buNone/>
            </a:pPr>
            <a:endParaRPr lang="en-GB" sz="2400" dirty="0"/>
          </a:p>
        </p:txBody>
      </p:sp>
      <p:sp>
        <p:nvSpPr>
          <p:cNvPr id="6" name="Title 1">
            <a:extLst>
              <a:ext uri="{FF2B5EF4-FFF2-40B4-BE49-F238E27FC236}">
                <a16:creationId xmlns:a16="http://schemas.microsoft.com/office/drawing/2014/main" id="{FB3D4EAC-0775-12AE-2237-F01359615824}"/>
              </a:ext>
            </a:extLst>
          </p:cNvPr>
          <p:cNvSpPr>
            <a:spLocks noGrp="1"/>
          </p:cNvSpPr>
          <p:nvPr>
            <p:ph type="title"/>
          </p:nvPr>
        </p:nvSpPr>
        <p:spPr>
          <a:xfrm>
            <a:off x="2186360" y="200033"/>
            <a:ext cx="8229600" cy="634082"/>
          </a:xfrm>
        </p:spPr>
        <p:txBody>
          <a:bodyPr>
            <a:noAutofit/>
          </a:bodyPr>
          <a:lstStyle/>
          <a:p>
            <a:r>
              <a:rPr lang="en-US" sz="3600" dirty="0"/>
              <a:t> </a:t>
            </a:r>
            <a:r>
              <a:rPr lang="en-GB" sz="3600" b="1" dirty="0">
                <a:highlight>
                  <a:srgbClr val="FFFF00"/>
                </a:highlight>
              </a:rPr>
              <a:t>Licences &amp; Business Rates</a:t>
            </a:r>
            <a:endParaRPr lang="en-US" sz="3600" b="1" dirty="0">
              <a:highlight>
                <a:srgbClr val="FFFF00"/>
              </a:highlight>
            </a:endParaRPr>
          </a:p>
        </p:txBody>
      </p:sp>
    </p:spTree>
    <p:extLst>
      <p:ext uri="{BB962C8B-B14F-4D97-AF65-F5344CB8AC3E}">
        <p14:creationId xmlns:p14="http://schemas.microsoft.com/office/powerpoint/2010/main" val="4120056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7B2C5-E100-9A91-38A2-CEF62D02A08B}"/>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469712D7-9CF1-ECBC-0E36-16037F4B2447}"/>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05CA8FC0-17A5-D368-A0DE-F4045440DF57}"/>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426298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185114-CF84-E780-875D-48EB8703A4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35D635-087D-C02E-9E5D-58F2DDBBADC6}"/>
              </a:ext>
            </a:extLst>
          </p:cNvPr>
          <p:cNvSpPr>
            <a:spLocks noGrp="1"/>
          </p:cNvSpPr>
          <p:nvPr>
            <p:ph type="ctrTitle"/>
          </p:nvPr>
        </p:nvSpPr>
        <p:spPr>
          <a:xfrm>
            <a:off x="-97938" y="1626989"/>
            <a:ext cx="6361889" cy="3877985"/>
          </a:xfrm>
        </p:spPr>
        <p:txBody>
          <a:bodyPr/>
          <a:lstStyle/>
          <a:p>
            <a:pPr algn="ctr"/>
            <a:r>
              <a:rPr lang="en-GB" sz="2800" b="1" kern="1200" dirty="0">
                <a:solidFill>
                  <a:srgbClr val="FFFF00"/>
                </a:solidFill>
                <a:latin typeface="Myriad Pro"/>
                <a:cs typeface="+mj-cs"/>
              </a:rPr>
              <a:t>Business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(LCMB7037)</a:t>
            </a:r>
            <a:br>
              <a:rPr lang="en-GB" sz="2800" b="1" kern="1200" dirty="0">
                <a:solidFill>
                  <a:srgbClr val="FFFF00"/>
                </a:solidFill>
                <a:latin typeface="Myriad Pro"/>
                <a:cs typeface="+mj-cs"/>
              </a:rPr>
            </a:br>
            <a:r>
              <a:rPr lang="en-GB" sz="2800" b="1" kern="1200" dirty="0">
                <a:solidFill>
                  <a:srgbClr val="FFFF00"/>
                </a:solidFill>
                <a:latin typeface="Myriad Pro"/>
                <a:cs typeface="+mj-cs"/>
              </a:rPr>
              <a:t> </a:t>
            </a:r>
            <a:br>
              <a:rPr lang="en-GB" sz="2800" b="1" kern="1200" dirty="0">
                <a:solidFill>
                  <a:srgbClr val="FFFF00"/>
                </a:solidFill>
                <a:latin typeface="Myriad Pro"/>
                <a:cs typeface="+mj-cs"/>
              </a:rPr>
            </a:br>
            <a:r>
              <a:rPr lang="en-GB" sz="2800" b="1" kern="1200" dirty="0">
                <a:solidFill>
                  <a:srgbClr val="FFFF00"/>
                </a:solidFill>
                <a:latin typeface="Myriad Pro"/>
                <a:cs typeface="+mj-cs"/>
              </a:rPr>
              <a:t>Trademarks, Copyrights &amp; </a:t>
            </a:r>
            <a:r>
              <a:rPr lang="en-GB" sz="2800" b="1" kern="1200" dirty="0" err="1">
                <a:solidFill>
                  <a:srgbClr val="FFFF00"/>
                </a:solidFill>
                <a:latin typeface="Myriad Pro"/>
                <a:cs typeface="+mj-cs"/>
              </a:rPr>
              <a:t>Patening</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2800" b="1" dirty="0"/>
          </a:p>
        </p:txBody>
      </p:sp>
    </p:spTree>
    <p:extLst>
      <p:ext uri="{BB962C8B-B14F-4D97-AF65-F5344CB8AC3E}">
        <p14:creationId xmlns:p14="http://schemas.microsoft.com/office/powerpoint/2010/main" val="26015454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C07146-FFEB-BBDB-D627-A069067A094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BAA117-B963-6E00-4FE8-1C0BBC2B8265}"/>
              </a:ext>
            </a:extLst>
          </p:cNvPr>
          <p:cNvSpPr>
            <a:spLocks noGrp="1"/>
          </p:cNvSpPr>
          <p:nvPr>
            <p:ph idx="1"/>
          </p:nvPr>
        </p:nvSpPr>
        <p:spPr>
          <a:xfrm>
            <a:off x="139700" y="1381590"/>
            <a:ext cx="11861800" cy="4279659"/>
          </a:xfrm>
        </p:spPr>
        <p:txBody>
          <a:bodyPr>
            <a:normAutofit/>
          </a:bodyPr>
          <a:lstStyle/>
          <a:p>
            <a:pPr marL="0" indent="0">
              <a:buClr>
                <a:srgbClr val="007DC3"/>
              </a:buClr>
              <a:buNone/>
            </a:pPr>
            <a:endParaRPr lang="en-GB" sz="2400" dirty="0"/>
          </a:p>
          <a:p>
            <a:pPr marL="0" indent="0">
              <a:buClr>
                <a:srgbClr val="007DC3"/>
              </a:buClr>
              <a:buNone/>
            </a:pPr>
            <a:endParaRPr lang="en-GB" sz="2400" dirty="0"/>
          </a:p>
          <a:p>
            <a:pPr marL="0" indent="0">
              <a:buClr>
                <a:srgbClr val="007DC3"/>
              </a:buClr>
              <a:buNone/>
            </a:pPr>
            <a:endParaRPr lang="en-GB" sz="2400" dirty="0"/>
          </a:p>
          <a:p>
            <a:pPr marL="0" indent="0" algn="ctr">
              <a:buClr>
                <a:srgbClr val="007DC3"/>
              </a:buClr>
              <a:buNone/>
            </a:pPr>
            <a:r>
              <a:rPr lang="en-GB" sz="2800" dirty="0"/>
              <a:t>Trademarks and copyrights both protect intellectual property, but they apply to different types of assets, function differently and offer varying levels of protection.</a:t>
            </a:r>
          </a:p>
        </p:txBody>
      </p:sp>
      <p:sp>
        <p:nvSpPr>
          <p:cNvPr id="2" name="Title 1">
            <a:extLst>
              <a:ext uri="{FF2B5EF4-FFF2-40B4-BE49-F238E27FC236}">
                <a16:creationId xmlns:a16="http://schemas.microsoft.com/office/drawing/2014/main" id="{C15B4ADF-308C-63B3-3F64-ACCDD3B72B2D}"/>
              </a:ext>
            </a:extLst>
          </p:cNvPr>
          <p:cNvSpPr>
            <a:spLocks noGrp="1"/>
          </p:cNvSpPr>
          <p:nvPr>
            <p:ph type="title"/>
          </p:nvPr>
        </p:nvSpPr>
        <p:spPr>
          <a:xfrm>
            <a:off x="1981200" y="143570"/>
            <a:ext cx="8229600" cy="634082"/>
          </a:xfrm>
        </p:spPr>
        <p:txBody>
          <a:bodyPr>
            <a:noAutofit/>
          </a:bodyPr>
          <a:lstStyle/>
          <a:p>
            <a:r>
              <a:rPr lang="en-US" sz="3600" dirty="0"/>
              <a:t> </a:t>
            </a:r>
            <a:r>
              <a:rPr lang="en-GB" sz="3600" b="1" dirty="0">
                <a:highlight>
                  <a:srgbClr val="FFFF00"/>
                </a:highlight>
              </a:rPr>
              <a:t>Trademarks and Copyrights</a:t>
            </a:r>
            <a:endParaRPr lang="en-US" sz="3600" b="1" dirty="0">
              <a:highlight>
                <a:srgbClr val="FFFF00"/>
              </a:highlight>
            </a:endParaRPr>
          </a:p>
        </p:txBody>
      </p:sp>
    </p:spTree>
    <p:extLst>
      <p:ext uri="{BB962C8B-B14F-4D97-AF65-F5344CB8AC3E}">
        <p14:creationId xmlns:p14="http://schemas.microsoft.com/office/powerpoint/2010/main" val="27263088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AA977-8C21-EC6B-1B4B-225D40B516E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6F2622-A36D-9696-AFE0-971622BCAFA1}"/>
              </a:ext>
            </a:extLst>
          </p:cNvPr>
          <p:cNvSpPr>
            <a:spLocks noGrp="1"/>
          </p:cNvSpPr>
          <p:nvPr>
            <p:ph idx="1"/>
          </p:nvPr>
        </p:nvSpPr>
        <p:spPr>
          <a:xfrm>
            <a:off x="74385" y="1098104"/>
            <a:ext cx="11861800" cy="4883597"/>
          </a:xfrm>
        </p:spPr>
        <p:txBody>
          <a:bodyPr>
            <a:normAutofit/>
          </a:bodyPr>
          <a:lstStyle/>
          <a:p>
            <a:pPr marL="0" indent="0">
              <a:buClr>
                <a:srgbClr val="007DC3"/>
              </a:buClr>
              <a:buNone/>
            </a:pPr>
            <a:r>
              <a:rPr lang="en-GB" sz="2800" b="1" dirty="0"/>
              <a:t>What is copyright?</a:t>
            </a:r>
          </a:p>
          <a:p>
            <a:pPr>
              <a:buClr>
                <a:srgbClr val="007DC3"/>
              </a:buClr>
              <a:buFont typeface="Wingdings" panose="05000000000000000000" pitchFamily="2" charset="2"/>
              <a:buChar char="q"/>
            </a:pPr>
            <a:r>
              <a:rPr lang="en-GB" sz="2800" dirty="0"/>
              <a:t>Copyright determines the rights people have over the original work they create.</a:t>
            </a:r>
          </a:p>
          <a:p>
            <a:pPr>
              <a:buClr>
                <a:srgbClr val="007DC3"/>
              </a:buClr>
              <a:buFont typeface="Wingdings" panose="05000000000000000000" pitchFamily="2" charset="2"/>
              <a:buChar char="q"/>
            </a:pPr>
            <a:r>
              <a:rPr lang="en-GB" sz="2800" dirty="0"/>
              <a:t>It covers all unique creative work such as graphic designs, video, software, content, photography and film and audio recordings.</a:t>
            </a:r>
          </a:p>
          <a:p>
            <a:pPr>
              <a:buClr>
                <a:srgbClr val="007DC3"/>
              </a:buClr>
              <a:buFont typeface="Wingdings" panose="05000000000000000000" pitchFamily="2" charset="2"/>
              <a:buChar char="q"/>
            </a:pPr>
            <a:r>
              <a:rPr lang="en-GB" sz="2800" dirty="0"/>
              <a:t>Importantly copyright covers the expression of an idea, rather than the idea itself.</a:t>
            </a:r>
          </a:p>
          <a:p>
            <a:pPr>
              <a:buClr>
                <a:srgbClr val="007DC3"/>
              </a:buClr>
              <a:buFont typeface="Wingdings" panose="05000000000000000000" pitchFamily="2" charset="2"/>
              <a:buChar char="q"/>
            </a:pPr>
            <a:r>
              <a:rPr lang="en-GB" sz="2800" dirty="0"/>
              <a:t>Copyright can be sold or assigned to others and usually work created by employees is owned by the business.</a:t>
            </a:r>
          </a:p>
          <a:p>
            <a:pPr marL="0" indent="0">
              <a:buClr>
                <a:srgbClr val="007DC3"/>
              </a:buClr>
              <a:buNone/>
            </a:pPr>
            <a:endParaRPr lang="en-GB" sz="2400" dirty="0"/>
          </a:p>
        </p:txBody>
      </p:sp>
      <p:sp>
        <p:nvSpPr>
          <p:cNvPr id="2" name="Title 1">
            <a:extLst>
              <a:ext uri="{FF2B5EF4-FFF2-40B4-BE49-F238E27FC236}">
                <a16:creationId xmlns:a16="http://schemas.microsoft.com/office/drawing/2014/main" id="{6EFFEB52-61BF-B656-5BDA-99241D56ECC6}"/>
              </a:ext>
            </a:extLst>
          </p:cNvPr>
          <p:cNvSpPr>
            <a:spLocks noGrp="1"/>
          </p:cNvSpPr>
          <p:nvPr>
            <p:ph type="title"/>
          </p:nvPr>
        </p:nvSpPr>
        <p:spPr>
          <a:xfrm>
            <a:off x="1981200" y="143570"/>
            <a:ext cx="8229600" cy="634082"/>
          </a:xfrm>
        </p:spPr>
        <p:txBody>
          <a:bodyPr>
            <a:noAutofit/>
          </a:bodyPr>
          <a:lstStyle/>
          <a:p>
            <a:r>
              <a:rPr lang="en-US" sz="3600" dirty="0"/>
              <a:t> </a:t>
            </a:r>
            <a:r>
              <a:rPr lang="en-GB" sz="3600" b="1" dirty="0">
                <a:highlight>
                  <a:srgbClr val="FFFF00"/>
                </a:highlight>
              </a:rPr>
              <a:t>Trademarks and Copyrights</a:t>
            </a:r>
            <a:endParaRPr lang="en-US" sz="3600" b="1" dirty="0">
              <a:highlight>
                <a:srgbClr val="FFFF00"/>
              </a:highlight>
            </a:endParaRPr>
          </a:p>
        </p:txBody>
      </p:sp>
    </p:spTree>
    <p:extLst>
      <p:ext uri="{BB962C8B-B14F-4D97-AF65-F5344CB8AC3E}">
        <p14:creationId xmlns:p14="http://schemas.microsoft.com/office/powerpoint/2010/main" val="41683734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F44CD-AD2E-9CD3-841C-9EFFD90D8A6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FE1322-0AAE-F6BE-5380-E704505B0983}"/>
              </a:ext>
            </a:extLst>
          </p:cNvPr>
          <p:cNvSpPr>
            <a:spLocks noGrp="1"/>
          </p:cNvSpPr>
          <p:nvPr>
            <p:ph idx="1"/>
          </p:nvPr>
        </p:nvSpPr>
        <p:spPr>
          <a:xfrm>
            <a:off x="0" y="1066901"/>
            <a:ext cx="11861800" cy="4883598"/>
          </a:xfrm>
        </p:spPr>
        <p:txBody>
          <a:bodyPr>
            <a:normAutofit lnSpcReduction="10000"/>
          </a:bodyPr>
          <a:lstStyle/>
          <a:p>
            <a:pPr fontAlgn="base">
              <a:lnSpc>
                <a:spcPct val="115000"/>
              </a:lnSpc>
              <a:spcAft>
                <a:spcPts val="800"/>
              </a:spcAft>
              <a:buNone/>
            </a:pPr>
            <a:r>
              <a:rPr lang="en-GB" sz="2800" b="1" kern="0" spc="-10" dirty="0">
                <a:solidFill>
                  <a:srgbClr val="152328"/>
                </a:solidFill>
                <a:effectLst/>
                <a:ea typeface="Times New Roman" panose="02020603050405020304" pitchFamily="18" charset="0"/>
                <a:cs typeface="Arial" panose="020B0604020202020204" pitchFamily="34" charset="0"/>
              </a:rPr>
              <a:t>What is a trademark?</a:t>
            </a:r>
            <a:endParaRPr lang="en-GB" sz="2800" b="1" kern="100" dirty="0">
              <a:effectLst/>
              <a:ea typeface="DengXian" panose="02010600030101010101" pitchFamily="2" charset="-122"/>
              <a:cs typeface="Arial" panose="020B0604020202020204" pitchFamily="34" charset="0"/>
            </a:endParaRPr>
          </a:p>
          <a:p>
            <a:pPr fontAlgn="base">
              <a:lnSpc>
                <a:spcPct val="115000"/>
              </a:lnSpc>
              <a:spcAft>
                <a:spcPts val="800"/>
              </a:spcAft>
              <a:buClr>
                <a:srgbClr val="0070C0"/>
              </a:buClr>
              <a:buFont typeface="Wingdings" panose="05000000000000000000" pitchFamily="2" charset="2"/>
              <a:buChar char="q"/>
            </a:pPr>
            <a:r>
              <a:rPr lang="en-GB" sz="2800" kern="0" dirty="0">
                <a:solidFill>
                  <a:srgbClr val="152328"/>
                </a:solidFill>
                <a:effectLst/>
                <a:ea typeface="Times New Roman" panose="02020603050405020304" pitchFamily="18" charset="0"/>
                <a:cs typeface="Arial" panose="020B0604020202020204" pitchFamily="34" charset="0"/>
              </a:rPr>
              <a:t>A trademark is more specific than copyright.</a:t>
            </a:r>
            <a:endParaRPr lang="en-GB" sz="2800" kern="100" dirty="0">
              <a:effectLst/>
              <a:ea typeface="DengXian" panose="02010600030101010101" pitchFamily="2" charset="-122"/>
              <a:cs typeface="Arial" panose="020B0604020202020204" pitchFamily="34" charset="0"/>
            </a:endParaRPr>
          </a:p>
          <a:p>
            <a:pPr fontAlgn="base">
              <a:lnSpc>
                <a:spcPct val="115000"/>
              </a:lnSpc>
              <a:spcAft>
                <a:spcPts val="800"/>
              </a:spcAft>
              <a:buClr>
                <a:srgbClr val="0070C0"/>
              </a:buClr>
              <a:buFont typeface="Wingdings" panose="05000000000000000000" pitchFamily="2" charset="2"/>
              <a:buChar char="q"/>
            </a:pPr>
            <a:r>
              <a:rPr lang="en-GB" sz="2800" kern="0" dirty="0">
                <a:solidFill>
                  <a:srgbClr val="152328"/>
                </a:solidFill>
                <a:effectLst/>
                <a:ea typeface="Times New Roman" panose="02020603050405020304" pitchFamily="18" charset="0"/>
                <a:cs typeface="Arial" panose="020B0604020202020204" pitchFamily="34" charset="0"/>
              </a:rPr>
              <a:t>It is designed to protect anything that identifies the goods, services and brand of a business.</a:t>
            </a:r>
            <a:endParaRPr lang="en-GB" sz="2800" kern="100" dirty="0">
              <a:effectLst/>
              <a:ea typeface="DengXian" panose="02010600030101010101" pitchFamily="2" charset="-122"/>
              <a:cs typeface="Arial" panose="020B0604020202020204" pitchFamily="34" charset="0"/>
            </a:endParaRPr>
          </a:p>
          <a:p>
            <a:pPr fontAlgn="base">
              <a:lnSpc>
                <a:spcPct val="115000"/>
              </a:lnSpc>
              <a:spcAft>
                <a:spcPts val="800"/>
              </a:spcAft>
              <a:buClr>
                <a:srgbClr val="0070C0"/>
              </a:buClr>
              <a:buFont typeface="Wingdings" panose="05000000000000000000" pitchFamily="2" charset="2"/>
              <a:buChar char="q"/>
            </a:pPr>
            <a:r>
              <a:rPr lang="en-GB" sz="2800" kern="0" dirty="0">
                <a:solidFill>
                  <a:srgbClr val="152328"/>
                </a:solidFill>
                <a:effectLst/>
                <a:ea typeface="Times New Roman" panose="02020603050405020304" pitchFamily="18" charset="0"/>
                <a:cs typeface="Arial" panose="020B0604020202020204" pitchFamily="34" charset="0"/>
              </a:rPr>
              <a:t>Trademarks protect elements such as a brand name, slogan and logo.</a:t>
            </a:r>
            <a:endParaRPr lang="en-GB" sz="2800" kern="100" dirty="0">
              <a:effectLst/>
              <a:ea typeface="DengXian" panose="02010600030101010101" pitchFamily="2" charset="-122"/>
              <a:cs typeface="Arial" panose="020B0604020202020204" pitchFamily="34" charset="0"/>
            </a:endParaRPr>
          </a:p>
          <a:p>
            <a:pPr fontAlgn="base">
              <a:lnSpc>
                <a:spcPct val="115000"/>
              </a:lnSpc>
              <a:spcAft>
                <a:spcPts val="800"/>
              </a:spcAft>
              <a:buClr>
                <a:srgbClr val="0070C0"/>
              </a:buClr>
              <a:buFont typeface="Wingdings" panose="05000000000000000000" pitchFamily="2" charset="2"/>
              <a:buChar char="q"/>
            </a:pPr>
            <a:r>
              <a:rPr lang="en-GB" sz="2800" kern="0" dirty="0">
                <a:solidFill>
                  <a:srgbClr val="152328"/>
                </a:solidFill>
                <a:effectLst/>
                <a:ea typeface="Times New Roman" panose="02020603050405020304" pitchFamily="18" charset="0"/>
                <a:cs typeface="Arial" panose="020B0604020202020204" pitchFamily="34" charset="0"/>
              </a:rPr>
              <a:t>Both copyright and trademark rights are territorial.</a:t>
            </a:r>
            <a:endParaRPr lang="en-GB" sz="2800" kern="100" dirty="0">
              <a:effectLst/>
              <a:ea typeface="DengXian" panose="02010600030101010101" pitchFamily="2" charset="-122"/>
              <a:cs typeface="Arial" panose="020B0604020202020204" pitchFamily="34" charset="0"/>
            </a:endParaRPr>
          </a:p>
          <a:p>
            <a:pPr fontAlgn="base">
              <a:lnSpc>
                <a:spcPct val="115000"/>
              </a:lnSpc>
              <a:spcAft>
                <a:spcPts val="800"/>
              </a:spcAft>
              <a:buClr>
                <a:srgbClr val="0070C0"/>
              </a:buClr>
              <a:buFont typeface="Wingdings" panose="05000000000000000000" pitchFamily="2" charset="2"/>
              <a:buChar char="q"/>
            </a:pPr>
            <a:r>
              <a:rPr lang="en-GB" sz="2800" kern="0" dirty="0">
                <a:solidFill>
                  <a:srgbClr val="152328"/>
                </a:solidFill>
                <a:effectLst/>
                <a:ea typeface="Times New Roman" panose="02020603050405020304" pitchFamily="18" charset="0"/>
                <a:cs typeface="Arial" panose="020B0604020202020204" pitchFamily="34" charset="0"/>
              </a:rPr>
              <a:t>Just because you have protection in UK does not mean you have protection internationally.</a:t>
            </a:r>
            <a:endParaRPr lang="en-GB" sz="2800" kern="100" dirty="0">
              <a:effectLst/>
              <a:ea typeface="DengXian" panose="02010600030101010101" pitchFamily="2" charset="-122"/>
              <a:cs typeface="Arial" panose="020B0604020202020204" pitchFamily="34" charset="0"/>
            </a:endParaRPr>
          </a:p>
          <a:p>
            <a:pPr marL="0" indent="0">
              <a:buClr>
                <a:srgbClr val="007DC3"/>
              </a:buClr>
              <a:buNone/>
            </a:pPr>
            <a:endParaRPr lang="en-GB" sz="2400" dirty="0"/>
          </a:p>
        </p:txBody>
      </p:sp>
      <p:sp>
        <p:nvSpPr>
          <p:cNvPr id="2" name="Title 1">
            <a:extLst>
              <a:ext uri="{FF2B5EF4-FFF2-40B4-BE49-F238E27FC236}">
                <a16:creationId xmlns:a16="http://schemas.microsoft.com/office/drawing/2014/main" id="{BBE56384-4E94-E4BB-11BD-909D8914B344}"/>
              </a:ext>
            </a:extLst>
          </p:cNvPr>
          <p:cNvSpPr>
            <a:spLocks noGrp="1"/>
          </p:cNvSpPr>
          <p:nvPr>
            <p:ph type="title"/>
          </p:nvPr>
        </p:nvSpPr>
        <p:spPr>
          <a:xfrm>
            <a:off x="1981200" y="143570"/>
            <a:ext cx="8229600" cy="634082"/>
          </a:xfrm>
        </p:spPr>
        <p:txBody>
          <a:bodyPr>
            <a:noAutofit/>
          </a:bodyPr>
          <a:lstStyle/>
          <a:p>
            <a:r>
              <a:rPr lang="en-US" sz="3600" dirty="0"/>
              <a:t> </a:t>
            </a:r>
            <a:r>
              <a:rPr lang="en-GB" sz="3600" b="1" dirty="0">
                <a:highlight>
                  <a:srgbClr val="FFFF00"/>
                </a:highlight>
              </a:rPr>
              <a:t>Trademarks and Copyrights</a:t>
            </a:r>
            <a:endParaRPr lang="en-US" sz="3600" b="1" dirty="0">
              <a:highlight>
                <a:srgbClr val="FFFF00"/>
              </a:highlight>
            </a:endParaRPr>
          </a:p>
        </p:txBody>
      </p:sp>
    </p:spTree>
    <p:extLst>
      <p:ext uri="{BB962C8B-B14F-4D97-AF65-F5344CB8AC3E}">
        <p14:creationId xmlns:p14="http://schemas.microsoft.com/office/powerpoint/2010/main" val="11578505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6A251-F801-3E5F-BC49-A6D12D2D20E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113173-FEA9-19FD-270D-568A778FC581}"/>
              </a:ext>
            </a:extLst>
          </p:cNvPr>
          <p:cNvSpPr>
            <a:spLocks noGrp="1"/>
          </p:cNvSpPr>
          <p:nvPr>
            <p:ph idx="1"/>
          </p:nvPr>
        </p:nvSpPr>
        <p:spPr>
          <a:xfrm>
            <a:off x="0" y="777652"/>
            <a:ext cx="11861800" cy="4883598"/>
          </a:xfrm>
        </p:spPr>
        <p:txBody>
          <a:bodyPr>
            <a:normAutofit fontScale="92500" lnSpcReduction="10000"/>
          </a:bodyPr>
          <a:lstStyle/>
          <a:p>
            <a:pPr>
              <a:buClr>
                <a:srgbClr val="007DC3"/>
              </a:buClr>
              <a:buFont typeface="Wingdings" panose="05000000000000000000" pitchFamily="2" charset="2"/>
              <a:buChar char="q"/>
            </a:pPr>
            <a:r>
              <a:rPr lang="en-GB" sz="2800" dirty="0"/>
              <a:t>The © symbol is used to indicate copyright protection, typically for creative works like literature, art, and music.</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The ® symbol marks a registered trademark, indicating official registration with the Intellectual Property Office (IPO).</a:t>
            </a:r>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r>
              <a:rPr lang="en-GB" sz="2800" dirty="0"/>
              <a:t>While copyright protection is automatic, trademark protection requires registration to use the ® symbol.</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You should note that there is another trademark symbol: </a:t>
            </a:r>
            <a:r>
              <a:rPr lang="en-GB" sz="2800" dirty="0">
                <a:solidFill>
                  <a:srgbClr val="001D35"/>
                </a:solidFill>
                <a:latin typeface="Google Sans"/>
              </a:rPr>
              <a:t>(™)</a:t>
            </a:r>
            <a:r>
              <a:rPr lang="en-GB" sz="2800" dirty="0"/>
              <a:t>. This refers to unregistered trademarks.</a:t>
            </a:r>
            <a:r>
              <a:rPr lang="en-GB" sz="1600" b="0" i="0" dirty="0">
                <a:solidFill>
                  <a:srgbClr val="001D35"/>
                </a:solidFill>
                <a:effectLst/>
                <a:latin typeface="Google Sans"/>
              </a:rPr>
              <a:t> </a:t>
            </a:r>
            <a:endParaRPr lang="en-GB" sz="2800" dirty="0"/>
          </a:p>
        </p:txBody>
      </p:sp>
      <p:sp>
        <p:nvSpPr>
          <p:cNvPr id="2" name="Title 1">
            <a:extLst>
              <a:ext uri="{FF2B5EF4-FFF2-40B4-BE49-F238E27FC236}">
                <a16:creationId xmlns:a16="http://schemas.microsoft.com/office/drawing/2014/main" id="{D0C27CA0-385C-61CD-DA10-F6DA8700A2E9}"/>
              </a:ext>
            </a:extLst>
          </p:cNvPr>
          <p:cNvSpPr>
            <a:spLocks noGrp="1"/>
          </p:cNvSpPr>
          <p:nvPr>
            <p:ph type="title"/>
          </p:nvPr>
        </p:nvSpPr>
        <p:spPr>
          <a:xfrm>
            <a:off x="1981200" y="143570"/>
            <a:ext cx="8229600" cy="634082"/>
          </a:xfrm>
        </p:spPr>
        <p:txBody>
          <a:bodyPr>
            <a:noAutofit/>
          </a:bodyPr>
          <a:lstStyle/>
          <a:p>
            <a:r>
              <a:rPr lang="en-US" sz="3600" dirty="0"/>
              <a:t> </a:t>
            </a:r>
            <a:r>
              <a:rPr lang="en-GB" sz="3600" b="1" dirty="0">
                <a:highlight>
                  <a:srgbClr val="FFFF00"/>
                </a:highlight>
              </a:rPr>
              <a:t>Trademarks and Copyrights</a:t>
            </a:r>
            <a:endParaRPr lang="en-US" sz="3600" b="1" dirty="0">
              <a:highlight>
                <a:srgbClr val="FFFF00"/>
              </a:highlight>
            </a:endParaRPr>
          </a:p>
        </p:txBody>
      </p:sp>
    </p:spTree>
    <p:extLst>
      <p:ext uri="{BB962C8B-B14F-4D97-AF65-F5344CB8AC3E}">
        <p14:creationId xmlns:p14="http://schemas.microsoft.com/office/powerpoint/2010/main" val="38061505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4D377-DBED-5E70-6E6A-8B96517448B0}"/>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06BE95E-3677-08F9-5AF5-186F6839DA0E}"/>
              </a:ext>
            </a:extLst>
          </p:cNvPr>
          <p:cNvGraphicFramePr>
            <a:graphicFrameLocks noGrp="1"/>
          </p:cNvGraphicFramePr>
          <p:nvPr>
            <p:ph idx="1"/>
            <p:extLst>
              <p:ext uri="{D42A27DB-BD31-4B8C-83A1-F6EECF244321}">
                <p14:modId xmlns:p14="http://schemas.microsoft.com/office/powerpoint/2010/main" val="3055362649"/>
              </p:ext>
            </p:extLst>
          </p:nvPr>
        </p:nvGraphicFramePr>
        <p:xfrm>
          <a:off x="96416" y="730999"/>
          <a:ext cx="11999168" cy="5019869"/>
        </p:xfrm>
        <a:graphic>
          <a:graphicData uri="http://schemas.openxmlformats.org/drawingml/2006/table">
            <a:tbl>
              <a:tblPr/>
              <a:tblGrid>
                <a:gridCol w="2985796">
                  <a:extLst>
                    <a:ext uri="{9D8B030D-6E8A-4147-A177-3AD203B41FA5}">
                      <a16:colId xmlns:a16="http://schemas.microsoft.com/office/drawing/2014/main" val="2056943545"/>
                    </a:ext>
                  </a:extLst>
                </a:gridCol>
                <a:gridCol w="4116186">
                  <a:extLst>
                    <a:ext uri="{9D8B030D-6E8A-4147-A177-3AD203B41FA5}">
                      <a16:colId xmlns:a16="http://schemas.microsoft.com/office/drawing/2014/main" val="2186935263"/>
                    </a:ext>
                  </a:extLst>
                </a:gridCol>
                <a:gridCol w="4897186">
                  <a:extLst>
                    <a:ext uri="{9D8B030D-6E8A-4147-A177-3AD203B41FA5}">
                      <a16:colId xmlns:a16="http://schemas.microsoft.com/office/drawing/2014/main" val="260759598"/>
                    </a:ext>
                  </a:extLst>
                </a:gridCol>
              </a:tblGrid>
              <a:tr h="380429">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Feature</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solidFill>
                      <a:schemeClr val="bg1">
                        <a:lumMod val="85000"/>
                      </a:schemeClr>
                    </a:solidFill>
                  </a:tcPr>
                </a:tc>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Copyright</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solidFill>
                      <a:schemeClr val="bg1">
                        <a:lumMod val="85000"/>
                      </a:schemeClr>
                    </a:solidFill>
                  </a:tcPr>
                </a:tc>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Trademark</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solidFill>
                      <a:schemeClr val="bg1">
                        <a:lumMod val="85000"/>
                      </a:schemeClr>
                    </a:solidFill>
                  </a:tcPr>
                </a:tc>
                <a:extLst>
                  <a:ext uri="{0D108BD9-81ED-4DB2-BD59-A6C34878D82A}">
                    <a16:rowId xmlns:a16="http://schemas.microsoft.com/office/drawing/2014/main" val="3205570237"/>
                  </a:ext>
                </a:extLst>
              </a:tr>
              <a:tr h="773240">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What it protects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Original creative works (e.g. books, music, films, art, software)</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fr-FR" sz="2000" kern="0" dirty="0">
                          <a:solidFill>
                            <a:srgbClr val="152328"/>
                          </a:solidFill>
                          <a:effectLst/>
                          <a:latin typeface="+mn-lt"/>
                          <a:ea typeface="Times New Roman" panose="02020603050405020304" pitchFamily="18" charset="0"/>
                          <a:cs typeface="Arial" panose="020B0604020202020204" pitchFamily="34" charset="0"/>
                        </a:rPr>
                        <a:t>Brand Identity (e.g. </a:t>
                      </a:r>
                      <a:r>
                        <a:rPr lang="fr-FR" sz="2000" kern="0" dirty="0" err="1">
                          <a:solidFill>
                            <a:srgbClr val="152328"/>
                          </a:solidFill>
                          <a:effectLst/>
                          <a:latin typeface="+mn-lt"/>
                          <a:ea typeface="Times New Roman" panose="02020603050405020304" pitchFamily="18" charset="0"/>
                          <a:cs typeface="Arial" panose="020B0604020202020204" pitchFamily="34" charset="0"/>
                        </a:rPr>
                        <a:t>names</a:t>
                      </a:r>
                      <a:r>
                        <a:rPr lang="fr-FR" sz="2000" kern="0" dirty="0">
                          <a:solidFill>
                            <a:srgbClr val="152328"/>
                          </a:solidFill>
                          <a:effectLst/>
                          <a:latin typeface="+mn-lt"/>
                          <a:ea typeface="Times New Roman" panose="02020603050405020304" pitchFamily="18" charset="0"/>
                          <a:cs typeface="Arial" panose="020B0604020202020204" pitchFamily="34" charset="0"/>
                        </a:rPr>
                        <a:t>, logos, slogans, symboles)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extLst>
                  <a:ext uri="{0D108BD9-81ED-4DB2-BD59-A6C34878D82A}">
                    <a16:rowId xmlns:a16="http://schemas.microsoft.com/office/drawing/2014/main" val="2204686050"/>
                  </a:ext>
                </a:extLst>
              </a:tr>
              <a:tr h="773240">
                <a:tc>
                  <a:txBody>
                    <a:bodyPr/>
                    <a:lstStyle/>
                    <a:p>
                      <a:pPr fontAlgn="base">
                        <a:lnSpc>
                          <a:spcPct val="115000"/>
                        </a:lnSpc>
                        <a:spcAft>
                          <a:spcPts val="800"/>
                        </a:spcAft>
                        <a:buNone/>
                      </a:pPr>
                      <a:r>
                        <a:rPr lang="en-GB" sz="2000" b="1" kern="0">
                          <a:solidFill>
                            <a:srgbClr val="152328"/>
                          </a:solidFill>
                          <a:effectLst/>
                          <a:latin typeface="+mn-lt"/>
                          <a:ea typeface="Times New Roman" panose="02020603050405020304" pitchFamily="18" charset="0"/>
                          <a:cs typeface="Arial" panose="020B0604020202020204" pitchFamily="34" charset="0"/>
                        </a:rPr>
                        <a:t>Purpose</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Protects expression of ideas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a:solidFill>
                            <a:srgbClr val="152328"/>
                          </a:solidFill>
                          <a:effectLst/>
                          <a:latin typeface="+mn-lt"/>
                          <a:ea typeface="Times New Roman" panose="02020603050405020304" pitchFamily="18" charset="0"/>
                          <a:cs typeface="Arial" panose="020B0604020202020204" pitchFamily="34" charset="0"/>
                        </a:rPr>
                        <a:t>Protects brand identity and prevents consumer confusion</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extLst>
                  <a:ext uri="{0D108BD9-81ED-4DB2-BD59-A6C34878D82A}">
                    <a16:rowId xmlns:a16="http://schemas.microsoft.com/office/drawing/2014/main" val="374775379"/>
                  </a:ext>
                </a:extLst>
              </a:tr>
              <a:tr h="1166051">
                <a:tc>
                  <a:txBody>
                    <a:bodyPr/>
                    <a:lstStyle/>
                    <a:p>
                      <a:pPr fontAlgn="base">
                        <a:lnSpc>
                          <a:spcPct val="115000"/>
                        </a:lnSpc>
                        <a:spcAft>
                          <a:spcPts val="800"/>
                        </a:spcAft>
                        <a:buNone/>
                      </a:pPr>
                      <a:r>
                        <a:rPr lang="en-GB" sz="2000" b="1" kern="0">
                          <a:solidFill>
                            <a:srgbClr val="152328"/>
                          </a:solidFill>
                          <a:effectLst/>
                          <a:latin typeface="+mn-lt"/>
                          <a:ea typeface="Times New Roman" panose="02020603050405020304" pitchFamily="18" charset="0"/>
                          <a:cs typeface="Arial" panose="020B0604020202020204" pitchFamily="34" charset="0"/>
                        </a:rPr>
                        <a:t>How it's acquired</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Automatically upon creation (registration optional but recommended)</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a:solidFill>
                            <a:srgbClr val="152328"/>
                          </a:solidFill>
                          <a:effectLst/>
                          <a:latin typeface="+mn-lt"/>
                          <a:ea typeface="Times New Roman" panose="02020603050405020304" pitchFamily="18" charset="0"/>
                          <a:cs typeface="Arial" panose="020B0604020202020204" pitchFamily="34" charset="0"/>
                        </a:rPr>
                        <a:t>Must be applied for and registered for full protection</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extLst>
                  <a:ext uri="{0D108BD9-81ED-4DB2-BD59-A6C34878D82A}">
                    <a16:rowId xmlns:a16="http://schemas.microsoft.com/office/drawing/2014/main" val="1699961204"/>
                  </a:ext>
                </a:extLst>
              </a:tr>
              <a:tr h="773240">
                <a:tc>
                  <a:txBody>
                    <a:bodyPr/>
                    <a:lstStyle/>
                    <a:p>
                      <a:pPr fontAlgn="base">
                        <a:lnSpc>
                          <a:spcPct val="115000"/>
                        </a:lnSpc>
                        <a:spcAft>
                          <a:spcPts val="800"/>
                        </a:spcAft>
                        <a:buNone/>
                      </a:pPr>
                      <a:r>
                        <a:rPr lang="en-GB" sz="2000" b="1" kern="0">
                          <a:solidFill>
                            <a:srgbClr val="152328"/>
                          </a:solidFill>
                          <a:effectLst/>
                          <a:latin typeface="+mn-lt"/>
                          <a:ea typeface="Times New Roman" panose="02020603050405020304" pitchFamily="18" charset="0"/>
                          <a:cs typeface="Arial" panose="020B0604020202020204" pitchFamily="34" charset="0"/>
                        </a:rPr>
                        <a:t>Duration</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Life of the author + 70 years (in most countries)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a:solidFill>
                            <a:srgbClr val="152328"/>
                          </a:solidFill>
                          <a:effectLst/>
                          <a:latin typeface="+mn-lt"/>
                          <a:ea typeface="Times New Roman" panose="02020603050405020304" pitchFamily="18" charset="0"/>
                          <a:cs typeface="Arial" panose="020B0604020202020204" pitchFamily="34" charset="0"/>
                        </a:rPr>
                        <a:t>Can last indefinitely if renewed periodically</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extLst>
                  <a:ext uri="{0D108BD9-81ED-4DB2-BD59-A6C34878D82A}">
                    <a16:rowId xmlns:a16="http://schemas.microsoft.com/office/drawing/2014/main" val="3433081629"/>
                  </a:ext>
                </a:extLst>
              </a:tr>
              <a:tr h="380429">
                <a:tc>
                  <a:txBody>
                    <a:bodyPr/>
                    <a:lstStyle/>
                    <a:p>
                      <a:pPr fontAlgn="base">
                        <a:lnSpc>
                          <a:spcPct val="115000"/>
                        </a:lnSpc>
                        <a:spcAft>
                          <a:spcPts val="800"/>
                        </a:spcAft>
                        <a:buNone/>
                      </a:pPr>
                      <a:r>
                        <a:rPr lang="en-GB" sz="2000" b="1" kern="0">
                          <a:solidFill>
                            <a:srgbClr val="152328"/>
                          </a:solidFill>
                          <a:effectLst/>
                          <a:latin typeface="+mn-lt"/>
                          <a:ea typeface="Times New Roman" panose="02020603050405020304" pitchFamily="18" charset="0"/>
                          <a:cs typeface="Arial" panose="020B0604020202020204" pitchFamily="34" charset="0"/>
                        </a:rPr>
                        <a:t>Example</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A novel or a song</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The Nike swoosh or the phrase “Just Do It”</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extLst>
                  <a:ext uri="{0D108BD9-81ED-4DB2-BD59-A6C34878D82A}">
                    <a16:rowId xmlns:a16="http://schemas.microsoft.com/office/drawing/2014/main" val="1068883692"/>
                  </a:ext>
                </a:extLst>
              </a:tr>
              <a:tr h="773240">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Level of protection</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a:solidFill>
                            <a:srgbClr val="152328"/>
                          </a:solidFill>
                          <a:effectLst/>
                          <a:latin typeface="+mn-lt"/>
                          <a:ea typeface="Times New Roman" panose="02020603050405020304" pitchFamily="18" charset="0"/>
                          <a:cs typeface="Arial" panose="020B0604020202020204" pitchFamily="34" charset="0"/>
                        </a:rPr>
                        <a:t>Broad protection of how something is expressed</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Narrow protection of specific brand identifiers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a:noFill/>
                    </a:lnL>
                    <a:lnR>
                      <a:noFill/>
                    </a:lnR>
                    <a:lnT>
                      <a:noFill/>
                    </a:lnT>
                    <a:lnB>
                      <a:noFill/>
                    </a:lnB>
                    <a:noFill/>
                  </a:tcPr>
                </a:tc>
                <a:extLst>
                  <a:ext uri="{0D108BD9-81ED-4DB2-BD59-A6C34878D82A}">
                    <a16:rowId xmlns:a16="http://schemas.microsoft.com/office/drawing/2014/main" val="309064275"/>
                  </a:ext>
                </a:extLst>
              </a:tr>
            </a:tbl>
          </a:graphicData>
        </a:graphic>
      </p:graphicFrame>
      <p:sp>
        <p:nvSpPr>
          <p:cNvPr id="2" name="Title 1">
            <a:extLst>
              <a:ext uri="{FF2B5EF4-FFF2-40B4-BE49-F238E27FC236}">
                <a16:creationId xmlns:a16="http://schemas.microsoft.com/office/drawing/2014/main" id="{8DC1DA69-73B1-E0B2-AA37-AB1169B9EBB2}"/>
              </a:ext>
            </a:extLst>
          </p:cNvPr>
          <p:cNvSpPr>
            <a:spLocks noGrp="1"/>
          </p:cNvSpPr>
          <p:nvPr>
            <p:ph type="title"/>
          </p:nvPr>
        </p:nvSpPr>
        <p:spPr>
          <a:xfrm>
            <a:off x="1981200" y="96917"/>
            <a:ext cx="8229600" cy="634082"/>
          </a:xfrm>
        </p:spPr>
        <p:txBody>
          <a:bodyPr>
            <a:noAutofit/>
          </a:bodyPr>
          <a:lstStyle/>
          <a:p>
            <a:r>
              <a:rPr lang="en-US" sz="3600" dirty="0"/>
              <a:t> </a:t>
            </a:r>
            <a:r>
              <a:rPr lang="en-GB" sz="3600" b="1" dirty="0">
                <a:highlight>
                  <a:srgbClr val="FFFF00"/>
                </a:highlight>
              </a:rPr>
              <a:t>Trademarks and Copyrights</a:t>
            </a:r>
            <a:endParaRPr lang="en-US" sz="3600" b="1" dirty="0">
              <a:highlight>
                <a:srgbClr val="FFFF00"/>
              </a:highlight>
            </a:endParaRPr>
          </a:p>
        </p:txBody>
      </p:sp>
    </p:spTree>
    <p:extLst>
      <p:ext uri="{BB962C8B-B14F-4D97-AF65-F5344CB8AC3E}">
        <p14:creationId xmlns:p14="http://schemas.microsoft.com/office/powerpoint/2010/main" val="36566981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E783F-23F8-3CB1-B399-A8C2AA2A9E5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738FE2-4BE3-8188-ECBD-AEDFF980FDED}"/>
              </a:ext>
            </a:extLst>
          </p:cNvPr>
          <p:cNvSpPr>
            <a:spLocks noGrp="1"/>
          </p:cNvSpPr>
          <p:nvPr>
            <p:ph idx="1"/>
          </p:nvPr>
        </p:nvSpPr>
        <p:spPr>
          <a:xfrm>
            <a:off x="139700" y="1381590"/>
            <a:ext cx="11861800" cy="4279659"/>
          </a:xfrm>
        </p:spPr>
        <p:txBody>
          <a:bodyPr>
            <a:normAutofit/>
          </a:bodyPr>
          <a:lstStyle/>
          <a:p>
            <a:pPr marL="0" indent="0">
              <a:buClr>
                <a:srgbClr val="007DC3"/>
              </a:buClr>
              <a:buNone/>
            </a:pPr>
            <a:r>
              <a:rPr lang="en-GB" sz="2400" dirty="0"/>
              <a:t>Check the UK government links for trademarks and copyrights</a:t>
            </a: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r>
              <a:rPr lang="en-GB" sz="2400" dirty="0">
                <a:hlinkClick r:id="rId2"/>
              </a:rPr>
              <a:t>https://www.gov.uk/browse/business/intellectual-property</a:t>
            </a:r>
            <a:endParaRPr lang="en-GB" sz="2400" dirty="0"/>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r>
              <a:rPr lang="en-GB" sz="2400" dirty="0">
                <a:hlinkClick r:id="rId3"/>
              </a:rPr>
              <a:t>https://www.gov.uk/government/organisations/intellectual-property-office</a:t>
            </a:r>
            <a:endParaRPr lang="en-GB" sz="2400" dirty="0"/>
          </a:p>
          <a:p>
            <a:pPr marL="0" indent="0">
              <a:buClr>
                <a:srgbClr val="007DC3"/>
              </a:buClr>
              <a:buNone/>
            </a:pPr>
            <a:endParaRPr lang="en-GB" sz="2400" dirty="0"/>
          </a:p>
        </p:txBody>
      </p:sp>
      <p:sp>
        <p:nvSpPr>
          <p:cNvPr id="2" name="Title 1">
            <a:extLst>
              <a:ext uri="{FF2B5EF4-FFF2-40B4-BE49-F238E27FC236}">
                <a16:creationId xmlns:a16="http://schemas.microsoft.com/office/drawing/2014/main" id="{E5D83FAE-6A62-564C-0481-52D725070FC8}"/>
              </a:ext>
            </a:extLst>
          </p:cNvPr>
          <p:cNvSpPr>
            <a:spLocks noGrp="1"/>
          </p:cNvSpPr>
          <p:nvPr>
            <p:ph type="title"/>
          </p:nvPr>
        </p:nvSpPr>
        <p:spPr>
          <a:xfrm>
            <a:off x="1981200" y="143570"/>
            <a:ext cx="8229600" cy="634082"/>
          </a:xfrm>
        </p:spPr>
        <p:txBody>
          <a:bodyPr>
            <a:noAutofit/>
          </a:bodyPr>
          <a:lstStyle/>
          <a:p>
            <a:r>
              <a:rPr lang="en-US" sz="3600" dirty="0"/>
              <a:t> </a:t>
            </a:r>
            <a:r>
              <a:rPr lang="en-GB" sz="3600" b="1" dirty="0">
                <a:highlight>
                  <a:srgbClr val="FFFF00"/>
                </a:highlight>
              </a:rPr>
              <a:t>Trademarks and Copyrights</a:t>
            </a:r>
            <a:endParaRPr lang="en-US" sz="3600" b="1" dirty="0">
              <a:highlight>
                <a:srgbClr val="FFFF00"/>
              </a:highlight>
            </a:endParaRPr>
          </a:p>
        </p:txBody>
      </p:sp>
    </p:spTree>
    <p:extLst>
      <p:ext uri="{BB962C8B-B14F-4D97-AF65-F5344CB8AC3E}">
        <p14:creationId xmlns:p14="http://schemas.microsoft.com/office/powerpoint/2010/main" val="22108195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DABB7-5676-9EEE-048F-471C940825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378129-9252-EF1C-20A0-301815405797}"/>
              </a:ext>
            </a:extLst>
          </p:cNvPr>
          <p:cNvSpPr>
            <a:spLocks noGrp="1"/>
          </p:cNvSpPr>
          <p:nvPr>
            <p:ph idx="1"/>
          </p:nvPr>
        </p:nvSpPr>
        <p:spPr>
          <a:xfrm>
            <a:off x="139700" y="1381590"/>
            <a:ext cx="11861800" cy="4279659"/>
          </a:xfrm>
        </p:spPr>
        <p:txBody>
          <a:bodyPr>
            <a:normAutofit/>
          </a:bodyPr>
          <a:lstStyle/>
          <a:p>
            <a:pPr marL="0" indent="0">
              <a:buClr>
                <a:srgbClr val="007DC3"/>
              </a:buClr>
              <a:buNone/>
            </a:pPr>
            <a:endParaRPr lang="en-GB" sz="2400" dirty="0"/>
          </a:p>
          <a:p>
            <a:pPr>
              <a:buClr>
                <a:srgbClr val="007DC3"/>
              </a:buClr>
              <a:buFont typeface="Wingdings" panose="05000000000000000000" pitchFamily="2" charset="2"/>
              <a:buChar char="q"/>
            </a:pPr>
            <a:r>
              <a:rPr lang="en-GB" sz="2400" dirty="0"/>
              <a:t>A patent is a legal right granted by a government to an inventor, giving them exclusive rights to make, use, sell, or license their invention for a certain period of time, typically 20 years from the filing date.</a:t>
            </a:r>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r>
              <a:rPr lang="en-GB" sz="2400" dirty="0"/>
              <a:t>In UK a patent lasts 5 years. If you want it to stay in force after that, you must renew it every year, up to a maximum of 20 years.</a:t>
            </a:r>
          </a:p>
        </p:txBody>
      </p:sp>
      <p:sp>
        <p:nvSpPr>
          <p:cNvPr id="2" name="Title 1">
            <a:extLst>
              <a:ext uri="{FF2B5EF4-FFF2-40B4-BE49-F238E27FC236}">
                <a16:creationId xmlns:a16="http://schemas.microsoft.com/office/drawing/2014/main" id="{B6FB1E06-B283-90DE-9DC3-268381C3EC58}"/>
              </a:ext>
            </a:extLst>
          </p:cNvPr>
          <p:cNvSpPr>
            <a:spLocks noGrp="1"/>
          </p:cNvSpPr>
          <p:nvPr>
            <p:ph type="title"/>
          </p:nvPr>
        </p:nvSpPr>
        <p:spPr>
          <a:xfrm>
            <a:off x="1981200" y="143570"/>
            <a:ext cx="8229600" cy="634082"/>
          </a:xfrm>
        </p:spPr>
        <p:txBody>
          <a:bodyPr>
            <a:noAutofit/>
          </a:bodyPr>
          <a:lstStyle/>
          <a:p>
            <a:r>
              <a:rPr lang="en-US" sz="3600" dirty="0"/>
              <a:t> </a:t>
            </a:r>
            <a:r>
              <a:rPr lang="en-GB" sz="3600" b="1" dirty="0">
                <a:highlight>
                  <a:srgbClr val="FFFF00"/>
                </a:highlight>
              </a:rPr>
              <a:t>Patent</a:t>
            </a:r>
            <a:endParaRPr lang="en-US" sz="3600" b="1" dirty="0">
              <a:highlight>
                <a:srgbClr val="FFFF00"/>
              </a:highlight>
            </a:endParaRPr>
          </a:p>
        </p:txBody>
      </p:sp>
    </p:spTree>
    <p:extLst>
      <p:ext uri="{BB962C8B-B14F-4D97-AF65-F5344CB8AC3E}">
        <p14:creationId xmlns:p14="http://schemas.microsoft.com/office/powerpoint/2010/main" val="31645100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9C1DE-B73E-970A-F227-57CAA618E0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0687D6-5329-88C9-664A-EED1960D29C0}"/>
              </a:ext>
            </a:extLst>
          </p:cNvPr>
          <p:cNvSpPr>
            <a:spLocks noGrp="1"/>
          </p:cNvSpPr>
          <p:nvPr>
            <p:ph idx="1"/>
          </p:nvPr>
        </p:nvSpPr>
        <p:spPr>
          <a:xfrm>
            <a:off x="139700" y="1381590"/>
            <a:ext cx="11861800" cy="4279659"/>
          </a:xfrm>
        </p:spPr>
        <p:txBody>
          <a:bodyPr>
            <a:normAutofit/>
          </a:bodyPr>
          <a:lstStyle/>
          <a:p>
            <a:pPr marL="0" indent="0">
              <a:buClr>
                <a:srgbClr val="007DC3"/>
              </a:buClr>
              <a:buNone/>
            </a:pPr>
            <a:r>
              <a:rPr lang="en-GB" sz="2400" dirty="0"/>
              <a:t>Check the UK government links on how to apply for a Patent and how to search for existing Patent</a:t>
            </a: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r>
              <a:rPr lang="en-GB" sz="2400" dirty="0">
                <a:hlinkClick r:id="rId2"/>
              </a:rPr>
              <a:t>https://www.gov.uk/patent-your-invention</a:t>
            </a:r>
            <a:endParaRPr lang="en-GB" sz="2400" dirty="0"/>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r>
              <a:rPr lang="en-GB" sz="2400" dirty="0">
                <a:hlinkClick r:id="rId3"/>
              </a:rPr>
              <a:t>https://www.gov.uk/check-the-patents-journal</a:t>
            </a:r>
            <a:endParaRPr lang="en-GB" sz="2400" dirty="0"/>
          </a:p>
          <a:p>
            <a:pPr>
              <a:buClr>
                <a:srgbClr val="007DC3"/>
              </a:buClr>
              <a:buFont typeface="Wingdings" panose="05000000000000000000" pitchFamily="2" charset="2"/>
              <a:buChar char="q"/>
            </a:pPr>
            <a:endParaRPr lang="en-GB" sz="2400" dirty="0"/>
          </a:p>
        </p:txBody>
      </p:sp>
      <p:sp>
        <p:nvSpPr>
          <p:cNvPr id="2" name="Title 1">
            <a:extLst>
              <a:ext uri="{FF2B5EF4-FFF2-40B4-BE49-F238E27FC236}">
                <a16:creationId xmlns:a16="http://schemas.microsoft.com/office/drawing/2014/main" id="{5B717AD2-77BC-B776-A3EC-566EBAD3D773}"/>
              </a:ext>
            </a:extLst>
          </p:cNvPr>
          <p:cNvSpPr>
            <a:spLocks noGrp="1"/>
          </p:cNvSpPr>
          <p:nvPr>
            <p:ph type="title"/>
          </p:nvPr>
        </p:nvSpPr>
        <p:spPr>
          <a:xfrm>
            <a:off x="1981200" y="143570"/>
            <a:ext cx="8229600" cy="634082"/>
          </a:xfrm>
        </p:spPr>
        <p:txBody>
          <a:bodyPr>
            <a:noAutofit/>
          </a:bodyPr>
          <a:lstStyle/>
          <a:p>
            <a:r>
              <a:rPr lang="en-US" sz="3600" dirty="0"/>
              <a:t> </a:t>
            </a:r>
            <a:r>
              <a:rPr lang="en-GB" sz="3600" b="1" dirty="0">
                <a:highlight>
                  <a:srgbClr val="FFFF00"/>
                </a:highlight>
              </a:rPr>
              <a:t>Patent</a:t>
            </a:r>
            <a:endParaRPr lang="en-US" sz="3600" b="1" dirty="0">
              <a:highlight>
                <a:srgbClr val="FFFF00"/>
              </a:highlight>
            </a:endParaRPr>
          </a:p>
        </p:txBody>
      </p:sp>
    </p:spTree>
    <p:extLst>
      <p:ext uri="{BB962C8B-B14F-4D97-AF65-F5344CB8AC3E}">
        <p14:creationId xmlns:p14="http://schemas.microsoft.com/office/powerpoint/2010/main" val="31869983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33ADA-62AB-EB7E-3A3A-78FD5364C8E5}"/>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1A3DB94D-AA16-28B8-33C5-2FE8D9763F32}"/>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CCA8677-4094-434D-1D77-AADB414F4E04}"/>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495919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2566</Words>
  <Application>Microsoft Office PowerPoint</Application>
  <PresentationFormat>Widescreen</PresentationFormat>
  <Paragraphs>281</Paragraphs>
  <Slides>47</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47</vt:i4>
      </vt:variant>
    </vt:vector>
  </HeadingPairs>
  <TitlesOfParts>
    <vt:vector size="56" baseType="lpstr">
      <vt:lpstr>Times New Roman</vt:lpstr>
      <vt:lpstr>Wingdings</vt:lpstr>
      <vt:lpstr>Myriad Pro</vt:lpstr>
      <vt:lpstr>DengXian</vt:lpstr>
      <vt:lpstr>Arial</vt:lpstr>
      <vt:lpstr>Calibri</vt:lpstr>
      <vt:lpstr>Google Sans</vt:lpstr>
      <vt:lpstr>20140311PresentationUWTSDTemplate</vt:lpstr>
      <vt:lpstr>1_20140311PresentationUWTSDTemplate</vt:lpstr>
      <vt:lpstr>Business Development proposal Module   (LCMB7037)   Licences, Legal status,  Business Rates, Copyrights, Trademarks  &amp;  Patenting  Vasilios Tavlaridis MBA Program Manager </vt:lpstr>
      <vt:lpstr>PowerPoint Presentation</vt:lpstr>
      <vt:lpstr>QUESTIONS</vt:lpstr>
      <vt:lpstr>Business Development proposal Module   (LCMB7037)   Legal status of SMEs  Vasilios Tavlaridis MBA Program Manager </vt:lpstr>
      <vt:lpstr> Ownership structures and legal forms of SMEs</vt:lpstr>
      <vt:lpstr>PowerPoint Presentation</vt:lpstr>
      <vt:lpstr>PowerPoint Presentation</vt:lpstr>
      <vt:lpstr>PowerPoint Presentation</vt:lpstr>
      <vt:lpstr>PowerPoint Presentation</vt:lpstr>
      <vt:lpstr>  Sole Trader  </vt:lpstr>
      <vt:lpstr>  Sole Trader </vt:lpstr>
      <vt:lpstr>  Partnerships </vt:lpstr>
      <vt:lpstr>  Partnerships </vt:lpstr>
      <vt:lpstr>  How to set up a business links </vt:lpstr>
      <vt:lpstr>QUESTIONS</vt:lpstr>
      <vt:lpstr>Business Development proposal Module   (LCMB7037)   Legal status of Social Enterprise  Vasilios Tavlaridis MBA Program Manager </vt:lpstr>
      <vt:lpstr>  Social Enterprise </vt:lpstr>
      <vt:lpstr>  Social Enterprise </vt:lpstr>
      <vt:lpstr>Community Interest Company-CIC </vt:lpstr>
      <vt:lpstr>Community Interest Company-CIC </vt:lpstr>
      <vt:lpstr>  Charitable Incorporated Organisation-CIOs </vt:lpstr>
      <vt:lpstr>  How to set up a charity business links </vt:lpstr>
      <vt:lpstr>QUESTIONS</vt:lpstr>
      <vt:lpstr>Business Development proposal Module   (LCMB7037)   Legal status of Franchises  Vasilios Tavlaridis MBA Program Manager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Business Development proposal Module   (LCMB7037)  Licences &amp; Business rates  Vasilios Tavlaridis MBA Program Manager </vt:lpstr>
      <vt:lpstr> Licences &amp; Business Rates</vt:lpstr>
      <vt:lpstr> Licences &amp; Business Rates</vt:lpstr>
      <vt:lpstr> Licences &amp; Business Rates</vt:lpstr>
      <vt:lpstr>QUESTIONS</vt:lpstr>
      <vt:lpstr>Business Development proposal Module   (LCMB7037)   Trademarks, Copyrights &amp; Patening  Vasilios Tavlaridis MBA Program Manager </vt:lpstr>
      <vt:lpstr> Trademarks and Copyrights</vt:lpstr>
      <vt:lpstr> Trademarks and Copyrights</vt:lpstr>
      <vt:lpstr> Trademarks and Copyrights</vt:lpstr>
      <vt:lpstr> Trademarks and Copyrights</vt:lpstr>
      <vt:lpstr> Trademarks and Copyrights</vt:lpstr>
      <vt:lpstr> Trademarks and Copyrights</vt:lpstr>
      <vt:lpstr> Patent</vt:lpstr>
      <vt:lpstr> Patent</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Vasilios Tavlaridis</cp:lastModifiedBy>
  <cp:revision>21</cp:revision>
  <dcterms:created xsi:type="dcterms:W3CDTF">2022-05-23T09:49:04Z</dcterms:created>
  <dcterms:modified xsi:type="dcterms:W3CDTF">2026-09-30T07:19:59Z</dcterms:modified>
</cp:coreProperties>
</file>