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3" r:id="rId1"/>
  </p:sldMasterIdLst>
  <p:notesMasterIdLst>
    <p:notesMasterId r:id="rId3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6" r:id="rId21"/>
    <p:sldId id="282" r:id="rId22"/>
    <p:sldId id="284" r:id="rId23"/>
    <p:sldId id="287" r:id="rId24"/>
    <p:sldId id="285" r:id="rId25"/>
    <p:sldId id="286" r:id="rId26"/>
    <p:sldId id="275" r:id="rId27"/>
    <p:sldId id="288" r:id="rId28"/>
    <p:sldId id="289" r:id="rId29"/>
  </p:sldIdLst>
  <p:sldSz cx="9144000" cy="5143500" type="screen16x9"/>
  <p:notesSz cx="51435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28788"/>
    <a:srgbClr val="0E1E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944"/>
    <p:restoredTop sz="94610"/>
  </p:normalViewPr>
  <p:slideViewPr>
    <p:cSldViewPr snapToGrid="0" snapToObjects="1">
      <p:cViewPr varScale="1">
        <p:scale>
          <a:sx n="149" d="100"/>
          <a:sy n="149" d="100"/>
        </p:scale>
        <p:origin x="176" y="3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84298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857BB7-91CA-B25F-1B92-AC06670CB6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A46D0C-4A3D-9BE3-D04C-A7C6D66485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4271A77-7905-CC70-ACEF-649BD8C181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BA0D62-B959-C468-5F60-5673ECEDF25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10621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268207-3B60-FA7F-9CCB-226A5B5776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64DFB8-E005-24B9-ED09-D97317BA05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8F1A21-B635-9D2B-2AE6-FCE7E7828C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A3E5EF-DB34-6B11-DA34-DC74ABAEDD3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0406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871830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4068586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7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7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5655899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8"/>
            <a:ext cx="3886200" cy="32635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8"/>
            <a:ext cx="3886200" cy="32635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8558383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4/5/26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3464718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4/5/26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8678513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4/5/26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9506898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2863263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4/5/26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2782155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838300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3"/>
            <a:ext cx="1971675" cy="4358879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3"/>
            <a:ext cx="5800725" cy="435887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4/5/26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723821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549011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8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4/5/26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4904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5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7002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2784723" y="3763417"/>
            <a:ext cx="1217861" cy="575370"/>
          </a:xfrm>
          <a:prstGeom prst="roundRect">
            <a:avLst>
              <a:gd name="adj" fmla="val 190709"/>
            </a:avLst>
          </a:prstGeom>
          <a:solidFill>
            <a:srgbClr val="FFFFFF">
              <a:alpha val="8000"/>
            </a:srgbClr>
          </a:solidFill>
          <a:ln w="9525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1"/>
          <p:cNvSpPr/>
          <p:nvPr/>
        </p:nvSpPr>
        <p:spPr>
          <a:xfrm>
            <a:off x="4231184" y="3763417"/>
            <a:ext cx="949672" cy="575370"/>
          </a:xfrm>
          <a:prstGeom prst="roundRect">
            <a:avLst>
              <a:gd name="adj" fmla="val 190709"/>
            </a:avLst>
          </a:prstGeom>
          <a:solidFill>
            <a:srgbClr val="FFFFFF">
              <a:alpha val="8000"/>
            </a:srgbClr>
          </a:solidFill>
          <a:ln w="9525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2"/>
          <p:cNvSpPr/>
          <p:nvPr/>
        </p:nvSpPr>
        <p:spPr>
          <a:xfrm>
            <a:off x="5409456" y="3763417"/>
            <a:ext cx="949672" cy="575370"/>
          </a:xfrm>
          <a:prstGeom prst="roundRect">
            <a:avLst>
              <a:gd name="adj" fmla="val 190709"/>
            </a:avLst>
          </a:prstGeom>
          <a:solidFill>
            <a:srgbClr val="FFFFFF">
              <a:alpha val="8000"/>
            </a:srgbClr>
          </a:solidFill>
          <a:ln w="9525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3"/>
          <p:cNvSpPr/>
          <p:nvPr/>
        </p:nvSpPr>
        <p:spPr>
          <a:xfrm>
            <a:off x="374904" y="413147"/>
            <a:ext cx="8394192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7200"/>
              </a:lnSpc>
              <a:buNone/>
            </a:pPr>
            <a:r>
              <a:rPr lang="en-US" sz="480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🏥</a:t>
            </a:r>
            <a:endParaRPr lang="en-US" sz="4800" dirty="0"/>
          </a:p>
        </p:txBody>
      </p:sp>
      <p:sp>
        <p:nvSpPr>
          <p:cNvPr id="7" name="Text 4"/>
          <p:cNvSpPr/>
          <p:nvPr/>
        </p:nvSpPr>
        <p:spPr>
          <a:xfrm>
            <a:off x="374904" y="1479947"/>
            <a:ext cx="8394192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900" b="1" dirty="0">
                <a:solidFill>
                  <a:srgbClr val="38BDF8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LCMB7023 | Human Capital Management | MBA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457200" y="1773287"/>
            <a:ext cx="8229600" cy="12436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4896"/>
              </a:lnSpc>
              <a:buNone/>
            </a:pPr>
            <a:r>
              <a:rPr lang="en-US" sz="4080" dirty="0">
                <a:solidFill>
                  <a:srgbClr val="FFFFFF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Human Capital Challenges</a:t>
            </a:r>
            <a:endParaRPr lang="en-US" sz="4080" dirty="0"/>
          </a:p>
          <a:p>
            <a:pPr marL="0" indent="0" algn="ctr">
              <a:lnSpc>
                <a:spcPts val="4896"/>
              </a:lnSpc>
              <a:buNone/>
            </a:pPr>
            <a:r>
              <a:rPr lang="en-US" sz="4080" dirty="0">
                <a:solidFill>
                  <a:srgbClr val="FFFFFF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in the NHS</a:t>
            </a:r>
            <a:endParaRPr lang="en-US" sz="4080" dirty="0"/>
          </a:p>
        </p:txBody>
      </p:sp>
      <p:sp>
        <p:nvSpPr>
          <p:cNvPr id="9" name="Text 6"/>
          <p:cNvSpPr/>
          <p:nvPr/>
        </p:nvSpPr>
        <p:spPr>
          <a:xfrm>
            <a:off x="374904" y="3108275"/>
            <a:ext cx="8394192" cy="4113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240"/>
              </a:lnSpc>
              <a:buNone/>
            </a:pPr>
            <a:r>
              <a:rPr lang="en-US" sz="2160" b="1" dirty="0">
                <a:solidFill>
                  <a:srgbClr val="38BDF8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Training &amp; Development Perspective</a:t>
            </a:r>
            <a:endParaRPr lang="en-US" sz="2160" dirty="0"/>
          </a:p>
        </p:txBody>
      </p:sp>
      <p:sp>
        <p:nvSpPr>
          <p:cNvPr id="10" name="Text 7"/>
          <p:cNvSpPr/>
          <p:nvPr/>
        </p:nvSpPr>
        <p:spPr>
          <a:xfrm>
            <a:off x="2968676" y="3864322"/>
            <a:ext cx="849954" cy="1486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170"/>
              </a:lnSpc>
              <a:buNone/>
            </a:pPr>
            <a:r>
              <a:rPr lang="en-US" sz="780" dirty="0">
                <a:solidFill>
                  <a:srgbClr val="94A3B8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Group Leader</a:t>
            </a:r>
            <a:endParaRPr lang="en-US" sz="780" dirty="0"/>
          </a:p>
        </p:txBody>
      </p:sp>
      <p:sp>
        <p:nvSpPr>
          <p:cNvPr id="11" name="Text 8"/>
          <p:cNvSpPr/>
          <p:nvPr/>
        </p:nvSpPr>
        <p:spPr>
          <a:xfrm>
            <a:off x="2968676" y="4032052"/>
            <a:ext cx="849954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2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Tirth</a:t>
            </a:r>
            <a:endParaRPr lang="en-US" sz="1080" dirty="0"/>
          </a:p>
        </p:txBody>
      </p:sp>
      <p:sp>
        <p:nvSpPr>
          <p:cNvPr id="12" name="Text 9"/>
          <p:cNvSpPr/>
          <p:nvPr/>
        </p:nvSpPr>
        <p:spPr>
          <a:xfrm>
            <a:off x="4417819" y="3864322"/>
            <a:ext cx="576402" cy="1486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170"/>
              </a:lnSpc>
              <a:buNone/>
            </a:pPr>
            <a:r>
              <a:rPr lang="en-US" sz="780" dirty="0">
                <a:solidFill>
                  <a:srgbClr val="94A3B8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Member 2</a:t>
            </a:r>
            <a:endParaRPr lang="en-US" sz="780" dirty="0"/>
          </a:p>
        </p:txBody>
      </p:sp>
      <p:sp>
        <p:nvSpPr>
          <p:cNvPr id="13" name="Text 10"/>
          <p:cNvSpPr/>
          <p:nvPr/>
        </p:nvSpPr>
        <p:spPr>
          <a:xfrm>
            <a:off x="4417819" y="4032052"/>
            <a:ext cx="576402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2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Avani</a:t>
            </a:r>
            <a:endParaRPr lang="en-US" sz="1080" dirty="0"/>
          </a:p>
        </p:txBody>
      </p:sp>
      <p:sp>
        <p:nvSpPr>
          <p:cNvPr id="14" name="Text 11"/>
          <p:cNvSpPr/>
          <p:nvPr/>
        </p:nvSpPr>
        <p:spPr>
          <a:xfrm>
            <a:off x="5596091" y="3864322"/>
            <a:ext cx="576402" cy="1486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170"/>
              </a:lnSpc>
              <a:buNone/>
            </a:pPr>
            <a:r>
              <a:rPr lang="en-US" sz="780" dirty="0">
                <a:solidFill>
                  <a:srgbClr val="94A3B8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Member 3</a:t>
            </a:r>
            <a:endParaRPr lang="en-US" sz="780" dirty="0"/>
          </a:p>
        </p:txBody>
      </p:sp>
      <p:sp>
        <p:nvSpPr>
          <p:cNvPr id="15" name="Text 12"/>
          <p:cNvSpPr/>
          <p:nvPr/>
        </p:nvSpPr>
        <p:spPr>
          <a:xfrm>
            <a:off x="5596091" y="4032052"/>
            <a:ext cx="576402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2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Shreya</a:t>
            </a:r>
            <a:endParaRPr lang="en-US" sz="1080" dirty="0"/>
          </a:p>
        </p:txBody>
      </p:sp>
      <p:sp>
        <p:nvSpPr>
          <p:cNvPr id="16" name="Text 13"/>
          <p:cNvSpPr/>
          <p:nvPr/>
        </p:nvSpPr>
        <p:spPr>
          <a:xfrm>
            <a:off x="374904" y="4552057"/>
            <a:ext cx="8394192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04"/>
              </a:lnSpc>
              <a:buNone/>
            </a:pPr>
            <a:endParaRPr lang="en-US" sz="936" dirty="0"/>
          </a:p>
        </p:txBody>
      </p:sp>
      <p:sp>
        <p:nvSpPr>
          <p:cNvPr id="17" name="Text 2">
            <a:extLst>
              <a:ext uri="{FF2B5EF4-FFF2-40B4-BE49-F238E27FC236}">
                <a16:creationId xmlns:a16="http://schemas.microsoft.com/office/drawing/2014/main" id="{119C14AA-5E97-BB98-D426-D39254B52CC8}"/>
              </a:ext>
            </a:extLst>
          </p:cNvPr>
          <p:cNvSpPr/>
          <p:nvPr/>
        </p:nvSpPr>
        <p:spPr>
          <a:xfrm>
            <a:off x="6444451" y="3763417"/>
            <a:ext cx="949672" cy="575370"/>
          </a:xfrm>
          <a:prstGeom prst="roundRect">
            <a:avLst>
              <a:gd name="adj" fmla="val 190709"/>
            </a:avLst>
          </a:prstGeom>
          <a:solidFill>
            <a:srgbClr val="FFFFFF">
              <a:alpha val="8000"/>
            </a:srgbClr>
          </a:solidFill>
          <a:ln w="9525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9" name="Text 11">
            <a:extLst>
              <a:ext uri="{FF2B5EF4-FFF2-40B4-BE49-F238E27FC236}">
                <a16:creationId xmlns:a16="http://schemas.microsoft.com/office/drawing/2014/main" id="{87395970-DF3C-940F-3267-B753659871E6}"/>
              </a:ext>
            </a:extLst>
          </p:cNvPr>
          <p:cNvSpPr/>
          <p:nvPr/>
        </p:nvSpPr>
        <p:spPr>
          <a:xfrm>
            <a:off x="6651337" y="3866424"/>
            <a:ext cx="520815" cy="1677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170"/>
              </a:lnSpc>
              <a:buNone/>
            </a:pPr>
            <a:r>
              <a:rPr lang="en-US" sz="780" dirty="0">
                <a:solidFill>
                  <a:srgbClr val="94A3B8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Member 4</a:t>
            </a:r>
            <a:endParaRPr lang="en-US" sz="780" dirty="0"/>
          </a:p>
        </p:txBody>
      </p:sp>
      <p:sp>
        <p:nvSpPr>
          <p:cNvPr id="21" name="Text 12">
            <a:extLst>
              <a:ext uri="{FF2B5EF4-FFF2-40B4-BE49-F238E27FC236}">
                <a16:creationId xmlns:a16="http://schemas.microsoft.com/office/drawing/2014/main" id="{ECCA961A-5AE7-5500-060A-505A4CF8BCBC}"/>
              </a:ext>
            </a:extLst>
          </p:cNvPr>
          <p:cNvSpPr/>
          <p:nvPr/>
        </p:nvSpPr>
        <p:spPr>
          <a:xfrm>
            <a:off x="6621184" y="4032051"/>
            <a:ext cx="576402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620"/>
              </a:lnSpc>
              <a:buNone/>
            </a:pPr>
            <a:r>
              <a:rPr lang="en-US" sz="1080" b="1" dirty="0" err="1">
                <a:solidFill>
                  <a:srgbClr val="FFFFFF"/>
                </a:solidFill>
                <a:latin typeface="DM Sans" pitchFamily="34" charset="0"/>
              </a:rPr>
              <a:t>Nebir</a:t>
            </a:r>
            <a:endParaRPr lang="en-US" sz="108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381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13602" y="305098"/>
            <a:ext cx="2780948" cy="490240"/>
          </a:xfrm>
          <a:prstGeom prst="roundRect">
            <a:avLst>
              <a:gd name="adj" fmla="val 704184"/>
            </a:avLst>
          </a:prstGeom>
          <a:solidFill>
            <a:srgbClr val="0369A1">
              <a:alpha val="10000"/>
            </a:srgbClr>
          </a:solidFill>
          <a:ln w="9525">
            <a:solidFill>
              <a:srgbClr val="0369A1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🎙 Tirth — Group Leader</a:t>
            </a:r>
            <a:endParaRPr lang="en-US" sz="1600" dirty="0"/>
          </a:p>
        </p:txBody>
      </p:sp>
      <p:sp>
        <p:nvSpPr>
          <p:cNvPr id="5" name="Text 1"/>
          <p:cNvSpPr/>
          <p:nvPr/>
        </p:nvSpPr>
        <p:spPr>
          <a:xfrm>
            <a:off x="457201" y="1854398"/>
            <a:ext cx="2005474" cy="1954277"/>
          </a:xfrm>
          <a:prstGeom prst="roundRect">
            <a:avLst>
              <a:gd name="adj" fmla="val 60622"/>
            </a:avLst>
          </a:prstGeom>
          <a:solidFill>
            <a:srgbClr val="FFFFFF"/>
          </a:solidFill>
          <a:ln w="38100">
            <a:solidFill>
              <a:srgbClr val="0369A1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3"/>
          <p:cNvSpPr/>
          <p:nvPr/>
        </p:nvSpPr>
        <p:spPr>
          <a:xfrm>
            <a:off x="2575877" y="1855314"/>
            <a:ext cx="2005474" cy="2012604"/>
          </a:xfrm>
          <a:prstGeom prst="roundRect">
            <a:avLst>
              <a:gd name="adj" fmla="val 60622"/>
            </a:avLst>
          </a:prstGeom>
          <a:solidFill>
            <a:srgbClr val="FFFFFF"/>
          </a:solidFill>
          <a:ln w="38100">
            <a:solidFill>
              <a:srgbClr val="0369A1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endParaRPr lang="en-US" dirty="0"/>
          </a:p>
        </p:txBody>
      </p:sp>
      <p:sp>
        <p:nvSpPr>
          <p:cNvPr id="9" name="Text 5"/>
          <p:cNvSpPr/>
          <p:nvPr/>
        </p:nvSpPr>
        <p:spPr>
          <a:xfrm>
            <a:off x="4720319" y="1924234"/>
            <a:ext cx="2005475" cy="1874764"/>
          </a:xfrm>
          <a:prstGeom prst="roundRect">
            <a:avLst>
              <a:gd name="adj" fmla="val 60622"/>
            </a:avLst>
          </a:prstGeom>
          <a:solidFill>
            <a:srgbClr val="FFFFFF"/>
          </a:solidFill>
          <a:ln w="38100">
            <a:solidFill>
              <a:srgbClr val="0369A1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endParaRPr lang="en-US" dirty="0"/>
          </a:p>
        </p:txBody>
      </p:sp>
      <p:sp>
        <p:nvSpPr>
          <p:cNvPr id="11" name="Text 7"/>
          <p:cNvSpPr/>
          <p:nvPr/>
        </p:nvSpPr>
        <p:spPr>
          <a:xfrm>
            <a:off x="457200" y="4118521"/>
            <a:ext cx="8229600" cy="618827"/>
          </a:xfrm>
          <a:prstGeom prst="roundRect">
            <a:avLst>
              <a:gd name="adj" fmla="val 147763"/>
            </a:avLst>
          </a:prstGeom>
          <a:solidFill>
            <a:srgbClr val="EFF6FF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8"/>
          <p:cNvSpPr/>
          <p:nvPr/>
        </p:nvSpPr>
        <p:spPr>
          <a:xfrm>
            <a:off x="457200" y="917228"/>
            <a:ext cx="8394192" cy="5028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960"/>
              </a:lnSpc>
              <a:buNone/>
            </a:pPr>
            <a:r>
              <a:rPr lang="en-US" sz="2640" dirty="0">
                <a:solidFill>
                  <a:srgbClr val="0F172A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Presentation Overview</a:t>
            </a:r>
            <a:endParaRPr lang="en-US" sz="2640" dirty="0"/>
          </a:p>
        </p:txBody>
      </p:sp>
      <p:sp>
        <p:nvSpPr>
          <p:cNvPr id="13" name="Text 9"/>
          <p:cNvSpPr/>
          <p:nvPr/>
        </p:nvSpPr>
        <p:spPr>
          <a:xfrm>
            <a:off x="457200" y="1465808"/>
            <a:ext cx="8394192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This presentation analyses Training &amp; Development HCM challenges within the NHS through three lenses.</a:t>
            </a:r>
            <a:endParaRPr lang="en-US" sz="1080" dirty="0"/>
          </a:p>
        </p:txBody>
      </p:sp>
      <p:sp>
        <p:nvSpPr>
          <p:cNvPr id="14" name="Text 10"/>
          <p:cNvSpPr/>
          <p:nvPr/>
        </p:nvSpPr>
        <p:spPr>
          <a:xfrm>
            <a:off x="1307390" y="1967299"/>
            <a:ext cx="2005474" cy="4037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endParaRPr lang="en-US" sz="1800" dirty="0"/>
          </a:p>
        </p:txBody>
      </p:sp>
      <p:sp>
        <p:nvSpPr>
          <p:cNvPr id="15" name="Text 11"/>
          <p:cNvSpPr/>
          <p:nvPr/>
        </p:nvSpPr>
        <p:spPr>
          <a:xfrm>
            <a:off x="954672" y="2175676"/>
            <a:ext cx="2239878" cy="2171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710"/>
              </a:lnSpc>
              <a:buNone/>
            </a:pPr>
            <a:r>
              <a:rPr lang="en-US" sz="1140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Part 1 – Tirth</a:t>
            </a:r>
            <a:endParaRPr lang="en-US" sz="1140" dirty="0"/>
          </a:p>
        </p:txBody>
      </p:sp>
      <p:sp>
        <p:nvSpPr>
          <p:cNvPr id="16" name="Text 12"/>
          <p:cNvSpPr/>
          <p:nvPr/>
        </p:nvSpPr>
        <p:spPr>
          <a:xfrm>
            <a:off x="679996" y="2446451"/>
            <a:ext cx="1745152" cy="7500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6"/>
              </a:lnSpc>
              <a:buNone/>
            </a:pPr>
            <a:r>
              <a:rPr lang="en-US" sz="984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Introduction to Training &amp; Development in the NHS — frameworks, NHS People Plan, modern approaches</a:t>
            </a:r>
            <a:endParaRPr lang="en-US" sz="984" dirty="0"/>
          </a:p>
        </p:txBody>
      </p:sp>
      <p:sp>
        <p:nvSpPr>
          <p:cNvPr id="18" name="Text 14"/>
          <p:cNvSpPr/>
          <p:nvPr/>
        </p:nvSpPr>
        <p:spPr>
          <a:xfrm>
            <a:off x="3107378" y="2165999"/>
            <a:ext cx="2239878" cy="2171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710"/>
              </a:lnSpc>
              <a:buNone/>
            </a:pPr>
            <a:r>
              <a:rPr lang="en-US" sz="1140" b="1" dirty="0">
                <a:solidFill>
                  <a:srgbClr val="05966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Part 2 – Avani</a:t>
            </a:r>
            <a:endParaRPr lang="en-US" sz="1140" dirty="0"/>
          </a:p>
        </p:txBody>
      </p:sp>
      <p:sp>
        <p:nvSpPr>
          <p:cNvPr id="19" name="Text 15"/>
          <p:cNvSpPr/>
          <p:nvPr/>
        </p:nvSpPr>
        <p:spPr>
          <a:xfrm>
            <a:off x="2829083" y="2414563"/>
            <a:ext cx="1702353" cy="6301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6"/>
              </a:lnSpc>
              <a:buNone/>
            </a:pPr>
            <a:r>
              <a:rPr lang="en-US" sz="984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Current HCM challenges in NHS T&amp;D — access gaps, underfunding, burnout, digital skills, inconsistent management training</a:t>
            </a:r>
            <a:endParaRPr lang="en-US" sz="984" dirty="0"/>
          </a:p>
        </p:txBody>
      </p:sp>
      <p:sp>
        <p:nvSpPr>
          <p:cNvPr id="20" name="Text 16"/>
          <p:cNvSpPr/>
          <p:nvPr/>
        </p:nvSpPr>
        <p:spPr>
          <a:xfrm>
            <a:off x="5561975" y="1980658"/>
            <a:ext cx="2059418" cy="4037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700"/>
              </a:lnSpc>
              <a:buNone/>
            </a:pPr>
            <a:endParaRPr lang="en-US" sz="1800" dirty="0"/>
          </a:p>
        </p:txBody>
      </p:sp>
      <p:sp>
        <p:nvSpPr>
          <p:cNvPr id="21" name="Text 17"/>
          <p:cNvSpPr/>
          <p:nvPr/>
        </p:nvSpPr>
        <p:spPr>
          <a:xfrm>
            <a:off x="5218324" y="2201865"/>
            <a:ext cx="2240030" cy="2171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710"/>
              </a:lnSpc>
              <a:buNone/>
            </a:pPr>
            <a:r>
              <a:rPr lang="en-US" sz="1140" b="1" dirty="0">
                <a:solidFill>
                  <a:srgbClr val="DC262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Part 3 – Shreya</a:t>
            </a:r>
            <a:endParaRPr lang="en-US" sz="1140" dirty="0"/>
          </a:p>
        </p:txBody>
      </p:sp>
      <p:sp>
        <p:nvSpPr>
          <p:cNvPr id="22" name="Text 18"/>
          <p:cNvSpPr/>
          <p:nvPr/>
        </p:nvSpPr>
        <p:spPr>
          <a:xfrm>
            <a:off x="4834557" y="2534600"/>
            <a:ext cx="1812733" cy="619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76"/>
              </a:lnSpc>
            </a:pPr>
            <a:r>
              <a:rPr lang="en-US" sz="984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Evidence-based recommendations and innovative solutions grounded in HRM theory and practice.</a:t>
            </a:r>
            <a:endParaRPr lang="en-US" sz="984" dirty="0"/>
          </a:p>
        </p:txBody>
      </p:sp>
      <p:sp>
        <p:nvSpPr>
          <p:cNvPr id="23" name="Text 19"/>
          <p:cNvSpPr/>
          <p:nvPr/>
        </p:nvSpPr>
        <p:spPr>
          <a:xfrm>
            <a:off x="457200" y="4118521"/>
            <a:ext cx="8229600" cy="6188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6"/>
              </a:lnSpc>
              <a:buNone/>
            </a:pPr>
            <a:r>
              <a:rPr lang="en-US" sz="984" b="1" dirty="0">
                <a:solidFill>
                  <a:srgbClr val="1E40AF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Focus Area:</a:t>
            </a:r>
            <a:r>
              <a:rPr lang="en-US" sz="984" dirty="0">
                <a:solidFill>
                  <a:srgbClr val="1E40AF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Training &amp; Development — NHS employs </a:t>
            </a:r>
            <a:r>
              <a:rPr lang="en-US" sz="984" b="1" dirty="0">
                <a:solidFill>
                  <a:srgbClr val="1E40AF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1.4 million people</a:t>
            </a:r>
            <a:r>
              <a:rPr lang="en-US" sz="984" dirty="0">
                <a:solidFill>
                  <a:srgbClr val="1E40AF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, making it one of the world's largest employers. Effective T&amp;D is critical to patient safety, staff wellbeing, and service delivery (NHS Long Term Workforce Plan, 2023).</a:t>
            </a:r>
            <a:endParaRPr lang="en-US" sz="984" dirty="0"/>
          </a:p>
        </p:txBody>
      </p:sp>
      <p:sp>
        <p:nvSpPr>
          <p:cNvPr id="24" name="Text 5">
            <a:extLst>
              <a:ext uri="{FF2B5EF4-FFF2-40B4-BE49-F238E27FC236}">
                <a16:creationId xmlns:a16="http://schemas.microsoft.com/office/drawing/2014/main" id="{15BA9EFA-EA26-2A6E-B1D2-22AFF92F90C8}"/>
              </a:ext>
            </a:extLst>
          </p:cNvPr>
          <p:cNvSpPr/>
          <p:nvPr/>
        </p:nvSpPr>
        <p:spPr>
          <a:xfrm>
            <a:off x="6862009" y="1907022"/>
            <a:ext cx="2005475" cy="1874764"/>
          </a:xfrm>
          <a:prstGeom prst="roundRect">
            <a:avLst>
              <a:gd name="adj" fmla="val 60622"/>
            </a:avLst>
          </a:prstGeom>
          <a:solidFill>
            <a:srgbClr val="FFFFFF"/>
          </a:solidFill>
          <a:ln w="38100">
            <a:solidFill>
              <a:srgbClr val="0369A1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endParaRPr lang="en-US" dirty="0"/>
          </a:p>
        </p:txBody>
      </p:sp>
      <p:sp>
        <p:nvSpPr>
          <p:cNvPr id="25" name="Text 17">
            <a:extLst>
              <a:ext uri="{FF2B5EF4-FFF2-40B4-BE49-F238E27FC236}">
                <a16:creationId xmlns:a16="http://schemas.microsoft.com/office/drawing/2014/main" id="{37B5D5E1-52E3-92E1-1532-7EC9E1948213}"/>
              </a:ext>
            </a:extLst>
          </p:cNvPr>
          <p:cNvSpPr/>
          <p:nvPr/>
        </p:nvSpPr>
        <p:spPr>
          <a:xfrm>
            <a:off x="7343034" y="2144493"/>
            <a:ext cx="2240030" cy="2171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710"/>
              </a:lnSpc>
              <a:buNone/>
            </a:pPr>
            <a:endParaRPr lang="en-US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6" name="Text 17">
            <a:extLst>
              <a:ext uri="{FF2B5EF4-FFF2-40B4-BE49-F238E27FC236}">
                <a16:creationId xmlns:a16="http://schemas.microsoft.com/office/drawing/2014/main" id="{4D6D8B3D-59C9-4901-E250-7F447FC93E1F}"/>
              </a:ext>
            </a:extLst>
          </p:cNvPr>
          <p:cNvSpPr/>
          <p:nvPr/>
        </p:nvSpPr>
        <p:spPr>
          <a:xfrm>
            <a:off x="7223799" y="2178070"/>
            <a:ext cx="2240030" cy="2171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710"/>
              </a:lnSpc>
              <a:buNone/>
            </a:pPr>
            <a:r>
              <a:rPr lang="en-US" sz="1140" b="1" dirty="0">
                <a:solidFill>
                  <a:srgbClr val="7030A0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Part 3 – </a:t>
            </a:r>
            <a:r>
              <a:rPr lang="en-US" sz="1140" b="1" dirty="0" err="1">
                <a:solidFill>
                  <a:srgbClr val="7030A0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Nebir</a:t>
            </a:r>
            <a:endParaRPr lang="en-US" sz="1140" dirty="0">
              <a:solidFill>
                <a:srgbClr val="7030A0"/>
              </a:solidFill>
            </a:endParaRPr>
          </a:p>
        </p:txBody>
      </p:sp>
      <p:sp>
        <p:nvSpPr>
          <p:cNvPr id="28" name="Text 18">
            <a:extLst>
              <a:ext uri="{FF2B5EF4-FFF2-40B4-BE49-F238E27FC236}">
                <a16:creationId xmlns:a16="http://schemas.microsoft.com/office/drawing/2014/main" id="{4BCFBB16-EA7E-E8DC-D6A7-1B794B812865}"/>
              </a:ext>
            </a:extLst>
          </p:cNvPr>
          <p:cNvSpPr/>
          <p:nvPr/>
        </p:nvSpPr>
        <p:spPr>
          <a:xfrm>
            <a:off x="7038659" y="2548264"/>
            <a:ext cx="1812733" cy="619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76"/>
              </a:lnSpc>
            </a:pPr>
            <a:r>
              <a:rPr lang="en-US" sz="984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The root causes of these issues (policy, leadership, structural, or cultural).</a:t>
            </a:r>
            <a:endParaRPr lang="en-US" sz="984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3810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457200" y="1492300"/>
            <a:ext cx="4038600" cy="1410444"/>
          </a:xfrm>
          <a:prstGeom prst="roundRect">
            <a:avLst>
              <a:gd name="adj" fmla="val 90763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2"/>
          <p:cNvSpPr/>
          <p:nvPr/>
        </p:nvSpPr>
        <p:spPr>
          <a:xfrm>
            <a:off x="4648200" y="1492300"/>
            <a:ext cx="4038600" cy="1410444"/>
          </a:xfrm>
          <a:prstGeom prst="roundRect">
            <a:avLst>
              <a:gd name="adj" fmla="val 90763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3"/>
          <p:cNvSpPr/>
          <p:nvPr/>
        </p:nvSpPr>
        <p:spPr>
          <a:xfrm>
            <a:off x="457200" y="3055144"/>
            <a:ext cx="1965871" cy="1016198"/>
          </a:xfrm>
          <a:prstGeom prst="roundRect">
            <a:avLst>
              <a:gd name="adj" fmla="val 107979"/>
            </a:avLst>
          </a:prstGeom>
          <a:solidFill>
            <a:srgbClr val="F0F9FF"/>
          </a:solidFill>
          <a:ln w="9525">
            <a:solidFill>
              <a:srgbClr val="BAE6FD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4"/>
          <p:cNvSpPr/>
          <p:nvPr/>
        </p:nvSpPr>
        <p:spPr>
          <a:xfrm>
            <a:off x="2544961" y="3055144"/>
            <a:ext cx="1966020" cy="1016198"/>
          </a:xfrm>
          <a:prstGeom prst="roundRect">
            <a:avLst>
              <a:gd name="adj" fmla="val 107979"/>
            </a:avLst>
          </a:prstGeom>
          <a:solidFill>
            <a:srgbClr val="F0F9FF"/>
          </a:solidFill>
          <a:ln w="9525">
            <a:solidFill>
              <a:srgbClr val="BAE6FD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5"/>
          <p:cNvSpPr/>
          <p:nvPr/>
        </p:nvSpPr>
        <p:spPr>
          <a:xfrm>
            <a:off x="4632871" y="3055144"/>
            <a:ext cx="1966020" cy="1016198"/>
          </a:xfrm>
          <a:prstGeom prst="roundRect">
            <a:avLst>
              <a:gd name="adj" fmla="val 107979"/>
            </a:avLst>
          </a:prstGeom>
          <a:solidFill>
            <a:srgbClr val="F0F9FF"/>
          </a:solidFill>
          <a:ln w="9525">
            <a:solidFill>
              <a:srgbClr val="BAE6FD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6"/>
          <p:cNvSpPr/>
          <p:nvPr/>
        </p:nvSpPr>
        <p:spPr>
          <a:xfrm>
            <a:off x="6720780" y="3055144"/>
            <a:ext cx="1966020" cy="1016198"/>
          </a:xfrm>
          <a:prstGeom prst="roundRect">
            <a:avLst>
              <a:gd name="adj" fmla="val 107979"/>
            </a:avLst>
          </a:prstGeom>
          <a:solidFill>
            <a:srgbClr val="F0F9FF"/>
          </a:solidFill>
          <a:ln w="9525">
            <a:solidFill>
              <a:srgbClr val="BAE6FD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7"/>
          <p:cNvSpPr/>
          <p:nvPr/>
        </p:nvSpPr>
        <p:spPr>
          <a:xfrm>
            <a:off x="457200" y="4193232"/>
            <a:ext cx="8229600" cy="578644"/>
          </a:xfrm>
          <a:prstGeom prst="roundRect">
            <a:avLst>
              <a:gd name="adj" fmla="val 158025"/>
            </a:avLst>
          </a:prstGeom>
          <a:solidFill>
            <a:srgbClr val="FFF7ED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8"/>
          <p:cNvSpPr/>
          <p:nvPr/>
        </p:nvSpPr>
        <p:spPr>
          <a:xfrm>
            <a:off x="457200" y="882700"/>
            <a:ext cx="839419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2400" dirty="0">
                <a:solidFill>
                  <a:srgbClr val="0F172A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What is Training &amp; Development?</a:t>
            </a:r>
            <a:endParaRPr lang="en-US" sz="2400" dirty="0"/>
          </a:p>
        </p:txBody>
      </p:sp>
      <p:sp>
        <p:nvSpPr>
          <p:cNvPr id="13" name="Text 9"/>
          <p:cNvSpPr/>
          <p:nvPr/>
        </p:nvSpPr>
        <p:spPr>
          <a:xfrm>
            <a:off x="708571" y="1684586"/>
            <a:ext cx="3635722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816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Training</a:t>
            </a:r>
            <a:endParaRPr lang="en-US" sz="816" dirty="0"/>
          </a:p>
        </p:txBody>
      </p:sp>
      <p:sp>
        <p:nvSpPr>
          <p:cNvPr id="14" name="Text 10"/>
          <p:cNvSpPr/>
          <p:nvPr/>
        </p:nvSpPr>
        <p:spPr>
          <a:xfrm>
            <a:off x="708571" y="1900833"/>
            <a:ext cx="3564434" cy="607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594"/>
              </a:lnSpc>
            </a:pPr>
            <a:r>
              <a:rPr lang="en-US" sz="996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Short-term, job-specific skill acquisition focused on </a:t>
            </a:r>
            <a:r>
              <a:rPr lang="en-US" sz="996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current role performance</a:t>
            </a:r>
            <a:r>
              <a:rPr lang="en-US" sz="996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. Aims to close immediate skill gaps through structured learning activities (Lee, 2023).</a:t>
            </a:r>
            <a:endParaRPr lang="en-US" sz="996" dirty="0"/>
          </a:p>
        </p:txBody>
      </p:sp>
      <p:sp>
        <p:nvSpPr>
          <p:cNvPr id="15" name="Text 11"/>
          <p:cNvSpPr/>
          <p:nvPr/>
        </p:nvSpPr>
        <p:spPr>
          <a:xfrm>
            <a:off x="4899571" y="1684586"/>
            <a:ext cx="3635722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24"/>
              </a:lnSpc>
              <a:buNone/>
            </a:pPr>
            <a:r>
              <a:rPr lang="en-US" sz="816" b="1" dirty="0">
                <a:solidFill>
                  <a:srgbClr val="0EA5E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Development</a:t>
            </a:r>
            <a:endParaRPr lang="en-US" sz="816" dirty="0"/>
          </a:p>
        </p:txBody>
      </p:sp>
      <p:sp>
        <p:nvSpPr>
          <p:cNvPr id="16" name="Text 12"/>
          <p:cNvSpPr/>
          <p:nvPr/>
        </p:nvSpPr>
        <p:spPr>
          <a:xfrm>
            <a:off x="4899571" y="1900833"/>
            <a:ext cx="3564434" cy="8096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594"/>
              </a:lnSpc>
            </a:pPr>
            <a:r>
              <a:rPr lang="en-US" sz="996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Long-term, career-oriented growth targeting </a:t>
            </a:r>
            <a:r>
              <a:rPr lang="en-US" sz="996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future roles and capabilities</a:t>
            </a:r>
            <a:r>
              <a:rPr lang="en-US" sz="996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. Enhances employee potential and supports organisational succession planning (ang.kamatuoran2019, 2019).</a:t>
            </a:r>
            <a:endParaRPr lang="en-US" sz="996" dirty="0"/>
          </a:p>
        </p:txBody>
      </p:sp>
      <p:sp>
        <p:nvSpPr>
          <p:cNvPr id="17" name="Text 13"/>
          <p:cNvSpPr/>
          <p:nvPr/>
        </p:nvSpPr>
        <p:spPr>
          <a:xfrm>
            <a:off x="524981" y="3201739"/>
            <a:ext cx="1830309" cy="3201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20"/>
              </a:lnSpc>
              <a:buNone/>
            </a:pPr>
            <a:r>
              <a:rPr lang="en-US" sz="168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🎯</a:t>
            </a:r>
            <a:endParaRPr lang="en-US" sz="1680" dirty="0"/>
          </a:p>
        </p:txBody>
      </p:sp>
      <p:sp>
        <p:nvSpPr>
          <p:cNvPr id="18" name="Text 14"/>
          <p:cNvSpPr/>
          <p:nvPr/>
        </p:nvSpPr>
        <p:spPr>
          <a:xfrm>
            <a:off x="524981" y="3567559"/>
            <a:ext cx="1830309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900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Needs Assessment</a:t>
            </a:r>
            <a:endParaRPr lang="en-US" sz="900" dirty="0"/>
          </a:p>
        </p:txBody>
      </p:sp>
      <p:sp>
        <p:nvSpPr>
          <p:cNvPr id="19" name="Text 15"/>
          <p:cNvSpPr/>
          <p:nvPr/>
        </p:nvSpPr>
        <p:spPr>
          <a:xfrm>
            <a:off x="524981" y="3769370"/>
            <a:ext cx="1830309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24"/>
              </a:lnSpc>
              <a:buNone/>
            </a:pPr>
            <a:r>
              <a:rPr lang="en-US" sz="816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Identify skill gaps</a:t>
            </a:r>
            <a:endParaRPr lang="en-US" sz="816" dirty="0"/>
          </a:p>
        </p:txBody>
      </p:sp>
      <p:sp>
        <p:nvSpPr>
          <p:cNvPr id="20" name="Text 16"/>
          <p:cNvSpPr/>
          <p:nvPr/>
        </p:nvSpPr>
        <p:spPr>
          <a:xfrm>
            <a:off x="2612740" y="3201739"/>
            <a:ext cx="1830461" cy="3201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20"/>
              </a:lnSpc>
              <a:buNone/>
            </a:pPr>
            <a:r>
              <a:rPr lang="en-US" sz="168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📝</a:t>
            </a:r>
            <a:endParaRPr lang="en-US" sz="1680" dirty="0"/>
          </a:p>
        </p:txBody>
      </p:sp>
      <p:sp>
        <p:nvSpPr>
          <p:cNvPr id="21" name="Text 17"/>
          <p:cNvSpPr/>
          <p:nvPr/>
        </p:nvSpPr>
        <p:spPr>
          <a:xfrm>
            <a:off x="2612740" y="3567559"/>
            <a:ext cx="1830461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900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Design</a:t>
            </a:r>
            <a:endParaRPr lang="en-US" sz="900" dirty="0"/>
          </a:p>
        </p:txBody>
      </p:sp>
      <p:sp>
        <p:nvSpPr>
          <p:cNvPr id="22" name="Text 18"/>
          <p:cNvSpPr/>
          <p:nvPr/>
        </p:nvSpPr>
        <p:spPr>
          <a:xfrm>
            <a:off x="2612740" y="3769370"/>
            <a:ext cx="1830461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24"/>
              </a:lnSpc>
              <a:buNone/>
            </a:pPr>
            <a:r>
              <a:rPr lang="en-US" sz="816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Plan programmes</a:t>
            </a:r>
            <a:endParaRPr lang="en-US" sz="816" dirty="0"/>
          </a:p>
        </p:txBody>
      </p:sp>
      <p:sp>
        <p:nvSpPr>
          <p:cNvPr id="23" name="Text 19"/>
          <p:cNvSpPr/>
          <p:nvPr/>
        </p:nvSpPr>
        <p:spPr>
          <a:xfrm>
            <a:off x="4700650" y="3201739"/>
            <a:ext cx="1830461" cy="3201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20"/>
              </a:lnSpc>
              <a:buNone/>
            </a:pPr>
            <a:r>
              <a:rPr lang="en-US" sz="168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⚙️</a:t>
            </a:r>
            <a:endParaRPr lang="en-US" sz="1680" dirty="0"/>
          </a:p>
        </p:txBody>
      </p:sp>
      <p:sp>
        <p:nvSpPr>
          <p:cNvPr id="24" name="Text 20"/>
          <p:cNvSpPr/>
          <p:nvPr/>
        </p:nvSpPr>
        <p:spPr>
          <a:xfrm>
            <a:off x="4700650" y="3567559"/>
            <a:ext cx="1830461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900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Delivery</a:t>
            </a:r>
            <a:endParaRPr lang="en-US" sz="900" dirty="0"/>
          </a:p>
        </p:txBody>
      </p:sp>
      <p:sp>
        <p:nvSpPr>
          <p:cNvPr id="25" name="Text 21"/>
          <p:cNvSpPr/>
          <p:nvPr/>
        </p:nvSpPr>
        <p:spPr>
          <a:xfrm>
            <a:off x="4700650" y="3769370"/>
            <a:ext cx="1830461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24"/>
              </a:lnSpc>
              <a:buNone/>
            </a:pPr>
            <a:r>
              <a:rPr lang="en-US" sz="816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Implement training</a:t>
            </a:r>
            <a:endParaRPr lang="en-US" sz="816" dirty="0"/>
          </a:p>
        </p:txBody>
      </p:sp>
      <p:sp>
        <p:nvSpPr>
          <p:cNvPr id="26" name="Text 22"/>
          <p:cNvSpPr/>
          <p:nvPr/>
        </p:nvSpPr>
        <p:spPr>
          <a:xfrm>
            <a:off x="6788560" y="3201739"/>
            <a:ext cx="1830461" cy="3201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20"/>
              </a:lnSpc>
              <a:buNone/>
            </a:pPr>
            <a:r>
              <a:rPr lang="en-US" sz="168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📊</a:t>
            </a:r>
            <a:endParaRPr lang="en-US" sz="1680" dirty="0"/>
          </a:p>
        </p:txBody>
      </p:sp>
      <p:sp>
        <p:nvSpPr>
          <p:cNvPr id="27" name="Text 23"/>
          <p:cNvSpPr/>
          <p:nvPr/>
        </p:nvSpPr>
        <p:spPr>
          <a:xfrm>
            <a:off x="6788560" y="3567559"/>
            <a:ext cx="1830461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900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Evaluation</a:t>
            </a:r>
            <a:endParaRPr lang="en-US" sz="900" dirty="0"/>
          </a:p>
        </p:txBody>
      </p:sp>
      <p:sp>
        <p:nvSpPr>
          <p:cNvPr id="28" name="Text 24"/>
          <p:cNvSpPr/>
          <p:nvPr/>
        </p:nvSpPr>
        <p:spPr>
          <a:xfrm>
            <a:off x="6788560" y="3769370"/>
            <a:ext cx="1830461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24"/>
              </a:lnSpc>
              <a:buNone/>
            </a:pPr>
            <a:r>
              <a:rPr lang="en-US" sz="816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Kirkpatrick Model</a:t>
            </a:r>
            <a:endParaRPr lang="en-US" sz="816" dirty="0"/>
          </a:p>
        </p:txBody>
      </p:sp>
      <p:sp>
        <p:nvSpPr>
          <p:cNvPr id="29" name="Text 25"/>
          <p:cNvSpPr/>
          <p:nvPr/>
        </p:nvSpPr>
        <p:spPr>
          <a:xfrm>
            <a:off x="457200" y="4193232"/>
            <a:ext cx="8229600" cy="578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9A3412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Key distinction (CIPD, 2023):</a:t>
            </a:r>
            <a:r>
              <a:rPr lang="en-US" sz="960" dirty="0">
                <a:solidFill>
                  <a:srgbClr val="9A3412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Training = acquiring skills for today. Development = building capability for tomorrow. The NHS needs both to sustain a 1.4 million-strong workforce.</a:t>
            </a:r>
            <a:endParaRPr lang="en-US" sz="960" dirty="0"/>
          </a:p>
        </p:txBody>
      </p:sp>
      <p:sp>
        <p:nvSpPr>
          <p:cNvPr id="31" name="Text 0">
            <a:extLst>
              <a:ext uri="{FF2B5EF4-FFF2-40B4-BE49-F238E27FC236}">
                <a16:creationId xmlns:a16="http://schemas.microsoft.com/office/drawing/2014/main" id="{7FE99BCF-E0AE-5FF4-0EC5-FE11E5D02020}"/>
              </a:ext>
            </a:extLst>
          </p:cNvPr>
          <p:cNvSpPr/>
          <p:nvPr/>
        </p:nvSpPr>
        <p:spPr>
          <a:xfrm>
            <a:off x="413602" y="305098"/>
            <a:ext cx="2780948" cy="490240"/>
          </a:xfrm>
          <a:prstGeom prst="roundRect">
            <a:avLst>
              <a:gd name="adj" fmla="val 704184"/>
            </a:avLst>
          </a:prstGeom>
          <a:solidFill>
            <a:srgbClr val="0369A1">
              <a:alpha val="10000"/>
            </a:srgbClr>
          </a:solidFill>
          <a:ln w="9525">
            <a:solidFill>
              <a:srgbClr val="0369A1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🎙 Tirth — Group Leader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3810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457200" y="1829991"/>
            <a:ext cx="2651820" cy="1249412"/>
          </a:xfrm>
          <a:prstGeom prst="roundRect">
            <a:avLst>
              <a:gd name="adj" fmla="val 102461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2"/>
          <p:cNvSpPr/>
          <p:nvPr/>
        </p:nvSpPr>
        <p:spPr>
          <a:xfrm>
            <a:off x="3246090" y="1829991"/>
            <a:ext cx="2651820" cy="1249412"/>
          </a:xfrm>
          <a:prstGeom prst="roundRect">
            <a:avLst>
              <a:gd name="adj" fmla="val 102461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3"/>
          <p:cNvSpPr/>
          <p:nvPr/>
        </p:nvSpPr>
        <p:spPr>
          <a:xfrm>
            <a:off x="6034980" y="1829991"/>
            <a:ext cx="2651820" cy="1249412"/>
          </a:xfrm>
          <a:prstGeom prst="roundRect">
            <a:avLst>
              <a:gd name="adj" fmla="val 102461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4"/>
          <p:cNvSpPr/>
          <p:nvPr/>
        </p:nvSpPr>
        <p:spPr>
          <a:xfrm>
            <a:off x="457200" y="1250900"/>
            <a:ext cx="839419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2400" dirty="0">
                <a:solidFill>
                  <a:srgbClr val="0F172A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Why T&amp;D Matters in the NHS</a:t>
            </a:r>
            <a:endParaRPr lang="en-US" sz="2400" dirty="0"/>
          </a:p>
        </p:txBody>
      </p:sp>
      <p:sp>
        <p:nvSpPr>
          <p:cNvPr id="9" name="Text 5"/>
          <p:cNvSpPr/>
          <p:nvPr/>
        </p:nvSpPr>
        <p:spPr>
          <a:xfrm>
            <a:off x="657933" y="2022277"/>
            <a:ext cx="2250353" cy="48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840"/>
              </a:lnSpc>
              <a:buNone/>
            </a:pPr>
            <a:r>
              <a:rPr lang="en-US" sz="3840" dirty="0">
                <a:solidFill>
                  <a:srgbClr val="0369A1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1.4M</a:t>
            </a:r>
            <a:endParaRPr lang="en-US" sz="3840" dirty="0"/>
          </a:p>
        </p:txBody>
      </p:sp>
      <p:sp>
        <p:nvSpPr>
          <p:cNvPr id="10" name="Text 6"/>
          <p:cNvSpPr/>
          <p:nvPr/>
        </p:nvSpPr>
        <p:spPr>
          <a:xfrm>
            <a:off x="657933" y="2555677"/>
            <a:ext cx="2250353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900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NHS Employees</a:t>
            </a:r>
            <a:endParaRPr lang="en-US" sz="900" dirty="0"/>
          </a:p>
        </p:txBody>
      </p:sp>
      <p:sp>
        <p:nvSpPr>
          <p:cNvPr id="11" name="Text 7"/>
          <p:cNvSpPr/>
          <p:nvPr/>
        </p:nvSpPr>
        <p:spPr>
          <a:xfrm>
            <a:off x="657933" y="2727127"/>
            <a:ext cx="2250353" cy="1599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60"/>
              </a:lnSpc>
              <a:buNone/>
            </a:pPr>
            <a:r>
              <a:rPr lang="en-US" sz="840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(NHS Digital, 2024)</a:t>
            </a:r>
            <a:endParaRPr lang="en-US" sz="840" dirty="0"/>
          </a:p>
        </p:txBody>
      </p:sp>
      <p:sp>
        <p:nvSpPr>
          <p:cNvPr id="12" name="Text 8"/>
          <p:cNvSpPr/>
          <p:nvPr/>
        </p:nvSpPr>
        <p:spPr>
          <a:xfrm>
            <a:off x="3446824" y="2022277"/>
            <a:ext cx="2250353" cy="48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840"/>
              </a:lnSpc>
              <a:buNone/>
            </a:pPr>
            <a:r>
              <a:rPr lang="en-US" sz="3840" dirty="0">
                <a:solidFill>
                  <a:srgbClr val="0369A1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£6.1B</a:t>
            </a:r>
            <a:endParaRPr lang="en-US" sz="3840" dirty="0"/>
          </a:p>
        </p:txBody>
      </p:sp>
      <p:sp>
        <p:nvSpPr>
          <p:cNvPr id="13" name="Text 9"/>
          <p:cNvSpPr/>
          <p:nvPr/>
        </p:nvSpPr>
        <p:spPr>
          <a:xfrm>
            <a:off x="3446824" y="2555677"/>
            <a:ext cx="2250353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900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T&amp;D Budget 2024/25</a:t>
            </a: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3446824" y="2727127"/>
            <a:ext cx="2250353" cy="1599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60"/>
              </a:lnSpc>
              <a:buNone/>
            </a:pPr>
            <a:r>
              <a:rPr lang="en-US" sz="840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(NHS Long Term Workforce Plan, 2023)</a:t>
            </a:r>
            <a:endParaRPr lang="en-US" sz="840" dirty="0"/>
          </a:p>
        </p:txBody>
      </p:sp>
      <p:sp>
        <p:nvSpPr>
          <p:cNvPr id="15" name="Text 11"/>
          <p:cNvSpPr/>
          <p:nvPr/>
        </p:nvSpPr>
        <p:spPr>
          <a:xfrm>
            <a:off x="6235714" y="2022277"/>
            <a:ext cx="2250353" cy="487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840"/>
              </a:lnSpc>
              <a:buNone/>
            </a:pPr>
            <a:r>
              <a:rPr lang="en-US" sz="3840" dirty="0">
                <a:solidFill>
                  <a:srgbClr val="0369A1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34%</a:t>
            </a:r>
            <a:endParaRPr lang="en-US" sz="3840" dirty="0"/>
          </a:p>
        </p:txBody>
      </p:sp>
      <p:sp>
        <p:nvSpPr>
          <p:cNvPr id="16" name="Text 12"/>
          <p:cNvSpPr/>
          <p:nvPr/>
        </p:nvSpPr>
        <p:spPr>
          <a:xfrm>
            <a:off x="6235714" y="2555677"/>
            <a:ext cx="2250353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900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Reduction in Turnover</a:t>
            </a:r>
            <a:endParaRPr lang="en-US" sz="900" dirty="0"/>
          </a:p>
        </p:txBody>
      </p:sp>
      <p:sp>
        <p:nvSpPr>
          <p:cNvPr id="17" name="Text 13"/>
          <p:cNvSpPr/>
          <p:nvPr/>
        </p:nvSpPr>
        <p:spPr>
          <a:xfrm>
            <a:off x="6235714" y="2727127"/>
            <a:ext cx="2250353" cy="1599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60"/>
              </a:lnSpc>
              <a:buNone/>
            </a:pPr>
            <a:r>
              <a:rPr lang="en-US" sz="840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with effective T&amp;D (CIPD, 2023)</a:t>
            </a:r>
            <a:endParaRPr lang="en-US" sz="840" dirty="0"/>
          </a:p>
        </p:txBody>
      </p:sp>
      <p:sp>
        <p:nvSpPr>
          <p:cNvPr id="18" name="Text 14"/>
          <p:cNvSpPr/>
          <p:nvPr/>
        </p:nvSpPr>
        <p:spPr>
          <a:xfrm>
            <a:off x="457200" y="3216473"/>
            <a:ext cx="4127114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Organisational Benefits</a:t>
            </a:r>
            <a:endParaRPr lang="en-US" sz="936" dirty="0"/>
          </a:p>
        </p:txBody>
      </p:sp>
      <p:sp>
        <p:nvSpPr>
          <p:cNvPr id="19" name="Text 15"/>
          <p:cNvSpPr/>
          <p:nvPr/>
        </p:nvSpPr>
        <p:spPr>
          <a:xfrm>
            <a:off x="457200" y="3470970"/>
            <a:ext cx="4046190" cy="9327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800"/>
              </a:lnSpc>
              <a:buSzPct val="100000"/>
              <a:buChar char="•"/>
            </a:pPr>
            <a:r>
              <a:rPr lang="en-US" sz="984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✓</a:t>
            </a:r>
            <a:r>
              <a:rPr lang="en-US" sz="120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Improves clinical care quality &amp; patient safety (NHS England, 2019)</a:t>
            </a:r>
            <a:endParaRPr lang="en-US" sz="1200" dirty="0"/>
          </a:p>
          <a:p>
            <a:pPr marL="342900" indent="-342900">
              <a:lnSpc>
                <a:spcPts val="1800"/>
              </a:lnSpc>
              <a:buSzPct val="100000"/>
              <a:buChar char="•"/>
            </a:pPr>
            <a:r>
              <a:rPr lang="en-US" sz="984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✓</a:t>
            </a:r>
            <a:r>
              <a:rPr lang="en-US" sz="120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Reduces hiring costs via internal talent pipelines</a:t>
            </a:r>
            <a:endParaRPr lang="en-US" sz="1200" dirty="0"/>
          </a:p>
          <a:p>
            <a:pPr marL="342900" indent="-342900">
              <a:lnSpc>
                <a:spcPts val="1800"/>
              </a:lnSpc>
              <a:buSzPct val="100000"/>
              <a:buChar char="•"/>
            </a:pPr>
            <a:r>
              <a:rPr lang="en-US" sz="984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✓</a:t>
            </a:r>
            <a:r>
              <a:rPr lang="en-US" sz="120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Strengthens workforce productivity &amp; adaptability (Health, 2025)</a:t>
            </a:r>
            <a:endParaRPr lang="en-US" sz="1200" dirty="0"/>
          </a:p>
          <a:p>
            <a:pPr marL="342900" indent="-342900">
              <a:lnSpc>
                <a:spcPts val="1800"/>
              </a:lnSpc>
              <a:buSzPct val="100000"/>
              <a:buChar char="•"/>
            </a:pPr>
            <a:r>
              <a:rPr lang="en-US" sz="984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✓</a:t>
            </a:r>
            <a:r>
              <a:rPr lang="en-US" sz="120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Supports NHS transformation goals</a:t>
            </a:r>
            <a:endParaRPr lang="en-US" sz="1200" dirty="0"/>
          </a:p>
        </p:txBody>
      </p:sp>
      <p:sp>
        <p:nvSpPr>
          <p:cNvPr id="20" name="Text 16"/>
          <p:cNvSpPr/>
          <p:nvPr/>
        </p:nvSpPr>
        <p:spPr>
          <a:xfrm>
            <a:off x="4640461" y="3216473"/>
            <a:ext cx="4127266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0EA5E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Employee Benefits</a:t>
            </a:r>
            <a:endParaRPr lang="en-US" sz="936" dirty="0"/>
          </a:p>
        </p:txBody>
      </p:sp>
      <p:sp>
        <p:nvSpPr>
          <p:cNvPr id="21" name="Text 17"/>
          <p:cNvSpPr/>
          <p:nvPr/>
        </p:nvSpPr>
        <p:spPr>
          <a:xfrm>
            <a:off x="4640461" y="3470970"/>
            <a:ext cx="4046339" cy="9327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800"/>
              </a:lnSpc>
              <a:buSzPct val="100000"/>
              <a:buChar char="•"/>
            </a:pPr>
            <a:r>
              <a:rPr lang="en-US" sz="984" dirty="0">
                <a:solidFill>
                  <a:srgbClr val="0EA5E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✓</a:t>
            </a:r>
            <a:r>
              <a:rPr lang="en-US" sz="120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Career advancement &amp; professional growth (</a:t>
            </a:r>
            <a:r>
              <a:rPr lang="en-US" sz="1200" dirty="0" err="1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jun</a:t>
            </a:r>
            <a:r>
              <a:rPr lang="en-US" sz="120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and ming, 2022)</a:t>
            </a:r>
            <a:endParaRPr lang="en-US" sz="1200" dirty="0"/>
          </a:p>
          <a:p>
            <a:pPr marL="342900" indent="-342900">
              <a:lnSpc>
                <a:spcPts val="1800"/>
              </a:lnSpc>
              <a:buSzPct val="100000"/>
              <a:buChar char="•"/>
            </a:pPr>
            <a:r>
              <a:rPr lang="en-US" sz="984" dirty="0">
                <a:solidFill>
                  <a:srgbClr val="0EA5E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✓</a:t>
            </a:r>
            <a:r>
              <a:rPr lang="en-US" sz="120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Enhanced job confidence and satisfaction</a:t>
            </a:r>
            <a:endParaRPr lang="en-US" sz="1200" dirty="0"/>
          </a:p>
          <a:p>
            <a:pPr marL="342900" indent="-342900">
              <a:lnSpc>
                <a:spcPts val="1800"/>
              </a:lnSpc>
              <a:buSzPct val="100000"/>
              <a:buChar char="•"/>
            </a:pPr>
            <a:r>
              <a:rPr lang="en-US" sz="984" dirty="0">
                <a:solidFill>
                  <a:srgbClr val="0EA5E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✓</a:t>
            </a:r>
            <a:r>
              <a:rPr lang="en-US" sz="120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Better wellbeing outcomes (Mazzetti et al., 2023)</a:t>
            </a:r>
            <a:endParaRPr lang="en-US" sz="1200" dirty="0"/>
          </a:p>
          <a:p>
            <a:pPr marL="342900" indent="-342900">
              <a:lnSpc>
                <a:spcPts val="1800"/>
              </a:lnSpc>
              <a:buSzPct val="100000"/>
              <a:buChar char="•"/>
            </a:pPr>
            <a:r>
              <a:rPr lang="en-US" sz="984" dirty="0">
                <a:solidFill>
                  <a:srgbClr val="0EA5E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✓</a:t>
            </a:r>
            <a:r>
              <a:rPr lang="en-US" sz="120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Fulfils psychological contract expectations </a:t>
            </a:r>
            <a:endParaRPr lang="en-US" sz="1200" dirty="0"/>
          </a:p>
        </p:txBody>
      </p:sp>
      <p:sp>
        <p:nvSpPr>
          <p:cNvPr id="22" name="Text 0">
            <a:extLst>
              <a:ext uri="{FF2B5EF4-FFF2-40B4-BE49-F238E27FC236}">
                <a16:creationId xmlns:a16="http://schemas.microsoft.com/office/drawing/2014/main" id="{42DDE878-73E3-860A-65E5-00787B90DB6B}"/>
              </a:ext>
            </a:extLst>
          </p:cNvPr>
          <p:cNvSpPr/>
          <p:nvPr/>
        </p:nvSpPr>
        <p:spPr>
          <a:xfrm>
            <a:off x="413602" y="305098"/>
            <a:ext cx="2780948" cy="490240"/>
          </a:xfrm>
          <a:prstGeom prst="roundRect">
            <a:avLst>
              <a:gd name="adj" fmla="val 704184"/>
            </a:avLst>
          </a:prstGeom>
          <a:solidFill>
            <a:srgbClr val="0369A1">
              <a:alpha val="10000"/>
            </a:srgbClr>
          </a:solidFill>
          <a:ln w="9525">
            <a:solidFill>
              <a:srgbClr val="0369A1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🎙 Tirth — Group Leader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3810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457200" y="1889522"/>
            <a:ext cx="4038600" cy="1473547"/>
          </a:xfrm>
          <a:prstGeom prst="roundRect">
            <a:avLst>
              <a:gd name="adj" fmla="val 86876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2"/>
          <p:cNvSpPr/>
          <p:nvPr/>
        </p:nvSpPr>
        <p:spPr>
          <a:xfrm>
            <a:off x="4648200" y="1889522"/>
            <a:ext cx="4038600" cy="1473547"/>
          </a:xfrm>
          <a:prstGeom prst="roundRect">
            <a:avLst>
              <a:gd name="adj" fmla="val 86876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3"/>
          <p:cNvSpPr/>
          <p:nvPr/>
        </p:nvSpPr>
        <p:spPr>
          <a:xfrm>
            <a:off x="457200" y="3500140"/>
            <a:ext cx="8229600" cy="821234"/>
          </a:xfrm>
          <a:prstGeom prst="roundRect">
            <a:avLst>
              <a:gd name="adj" fmla="val 111345"/>
            </a:avLst>
          </a:prstGeom>
          <a:solidFill>
            <a:srgbClr val="EFF6FF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4"/>
          <p:cNvSpPr/>
          <p:nvPr/>
        </p:nvSpPr>
        <p:spPr>
          <a:xfrm>
            <a:off x="457200" y="1333202"/>
            <a:ext cx="8394192" cy="4344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420"/>
              </a:lnSpc>
              <a:buNone/>
            </a:pPr>
            <a:r>
              <a:rPr lang="en-US" sz="2280" dirty="0">
                <a:solidFill>
                  <a:srgbClr val="0F172A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NHS People Plan &amp; T&amp;D Policy Framework</a:t>
            </a:r>
            <a:endParaRPr lang="en-US" sz="2280" dirty="0"/>
          </a:p>
        </p:txBody>
      </p:sp>
      <p:sp>
        <p:nvSpPr>
          <p:cNvPr id="9" name="Text 5"/>
          <p:cNvSpPr/>
          <p:nvPr/>
        </p:nvSpPr>
        <p:spPr>
          <a:xfrm>
            <a:off x="679996" y="2081808"/>
            <a:ext cx="3664869" cy="1599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60"/>
              </a:lnSpc>
              <a:buNone/>
            </a:pPr>
            <a:r>
              <a:rPr lang="en-US" sz="840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📋 NHS Long Term Workforce Plan (2023)</a:t>
            </a:r>
            <a:endParaRPr lang="en-US" sz="840" dirty="0"/>
          </a:p>
        </p:txBody>
      </p:sp>
      <p:sp>
        <p:nvSpPr>
          <p:cNvPr id="10" name="Text 6"/>
          <p:cNvSpPr/>
          <p:nvPr/>
        </p:nvSpPr>
        <p:spPr>
          <a:xfrm>
            <a:off x="679996" y="2302669"/>
            <a:ext cx="3593009" cy="8681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440"/>
              </a:lnSpc>
              <a:buSzPct val="100000"/>
              <a:buChar char="•"/>
            </a:pPr>
            <a:r>
              <a:rPr lang="en-US" sz="96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Expand clinical training by 27% by 2028/29</a:t>
            </a:r>
            <a:endParaRPr lang="en-US" sz="960" dirty="0"/>
          </a:p>
          <a:p>
            <a:pPr marL="342900" indent="-342900">
              <a:lnSpc>
                <a:spcPts val="1440"/>
              </a:lnSpc>
              <a:buSzPct val="100000"/>
              <a:buChar char="•"/>
            </a:pPr>
            <a:r>
              <a:rPr lang="en-US" sz="96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Grow apprenticeship routes from 7% → 22% by 2031/32</a:t>
            </a:r>
            <a:endParaRPr lang="en-US" sz="960" dirty="0"/>
          </a:p>
          <a:p>
            <a:pPr marL="342900" indent="-342900">
              <a:lnSpc>
                <a:spcPts val="1440"/>
              </a:lnSpc>
              <a:buSzPct val="100000"/>
              <a:buChar char="•"/>
            </a:pPr>
            <a:r>
              <a:rPr lang="en-US" sz="96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£2.4 billion investment in new training places</a:t>
            </a:r>
            <a:endParaRPr lang="en-US" sz="960" dirty="0"/>
          </a:p>
          <a:p>
            <a:pPr marL="342900" indent="-342900">
              <a:lnSpc>
                <a:spcPts val="1440"/>
              </a:lnSpc>
              <a:buSzPct val="100000"/>
              <a:buChar char="•"/>
            </a:pPr>
            <a:r>
              <a:rPr lang="en-US" sz="96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Targets: 500,000+ new trainees over 6 years</a:t>
            </a:r>
            <a:endParaRPr lang="en-US" sz="960" dirty="0"/>
          </a:p>
        </p:txBody>
      </p:sp>
      <p:sp>
        <p:nvSpPr>
          <p:cNvPr id="11" name="Text 7"/>
          <p:cNvSpPr/>
          <p:nvPr/>
        </p:nvSpPr>
        <p:spPr>
          <a:xfrm>
            <a:off x="4870996" y="2081808"/>
            <a:ext cx="3664869" cy="1599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60"/>
              </a:lnSpc>
              <a:buNone/>
            </a:pPr>
            <a:r>
              <a:rPr lang="en-US" sz="840" b="1" dirty="0">
                <a:solidFill>
                  <a:srgbClr val="0EA5E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👥 NHS People Plan (2020/21)</a:t>
            </a:r>
            <a:endParaRPr lang="en-US" sz="840" dirty="0"/>
          </a:p>
        </p:txBody>
      </p:sp>
      <p:sp>
        <p:nvSpPr>
          <p:cNvPr id="12" name="Text 8"/>
          <p:cNvSpPr/>
          <p:nvPr/>
        </p:nvSpPr>
        <p:spPr>
          <a:xfrm>
            <a:off x="4870996" y="2302669"/>
            <a:ext cx="3593009" cy="8681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440"/>
              </a:lnSpc>
              <a:buSzPct val="100000"/>
              <a:buChar char="•"/>
            </a:pPr>
            <a:r>
              <a:rPr lang="en-US" sz="96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"We are the NHS: People Plan" — staff-centred approach</a:t>
            </a:r>
            <a:endParaRPr lang="en-US" sz="960" dirty="0"/>
          </a:p>
          <a:p>
            <a:pPr marL="342900" indent="-342900">
              <a:lnSpc>
                <a:spcPts val="1440"/>
              </a:lnSpc>
              <a:buSzPct val="100000"/>
              <a:buChar char="•"/>
            </a:pPr>
            <a:r>
              <a:rPr lang="en-US" sz="96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Commitment to flexible and accessible L&amp;D</a:t>
            </a:r>
            <a:endParaRPr lang="en-US" sz="960" dirty="0"/>
          </a:p>
          <a:p>
            <a:pPr marL="342900" indent="-342900">
              <a:lnSpc>
                <a:spcPts val="1440"/>
              </a:lnSpc>
              <a:buSzPct val="100000"/>
              <a:buChar char="•"/>
            </a:pPr>
            <a:r>
              <a:rPr lang="en-US" sz="96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Talent management for underrepresented groups</a:t>
            </a:r>
            <a:endParaRPr lang="en-US" sz="960" dirty="0"/>
          </a:p>
          <a:p>
            <a:pPr marL="342900" indent="-342900">
              <a:lnSpc>
                <a:spcPts val="1440"/>
              </a:lnSpc>
              <a:buSzPct val="100000"/>
              <a:buChar char="•"/>
            </a:pPr>
            <a:r>
              <a:rPr lang="en-US" sz="96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Enhanced digital skills training programme</a:t>
            </a:r>
            <a:endParaRPr lang="en-US" sz="960" dirty="0"/>
          </a:p>
        </p:txBody>
      </p:sp>
      <p:sp>
        <p:nvSpPr>
          <p:cNvPr id="13" name="Text 9"/>
          <p:cNvSpPr/>
          <p:nvPr/>
        </p:nvSpPr>
        <p:spPr>
          <a:xfrm>
            <a:off x="678061" y="3622030"/>
            <a:ext cx="7982498" cy="1599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60"/>
              </a:lnSpc>
              <a:buNone/>
            </a:pPr>
            <a:r>
              <a:rPr lang="en-US" sz="840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NHS 10-Year Plan 2025 — T&amp;D Commitments</a:t>
            </a:r>
            <a:endParaRPr lang="en-US" sz="840" dirty="0"/>
          </a:p>
        </p:txBody>
      </p:sp>
      <p:sp>
        <p:nvSpPr>
          <p:cNvPr id="14" name="Text 10"/>
          <p:cNvSpPr/>
          <p:nvPr/>
        </p:nvSpPr>
        <p:spPr>
          <a:xfrm>
            <a:off x="678061" y="3842891"/>
            <a:ext cx="2507010" cy="3565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1E40AF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1,000</a:t>
            </a:r>
            <a:r>
              <a:rPr lang="en-US" sz="936" dirty="0">
                <a:solidFill>
                  <a:srgbClr val="1E40AF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new specialty training posts (focus on shortage specialties)</a:t>
            </a:r>
            <a:endParaRPr lang="en-US" sz="936" dirty="0"/>
          </a:p>
        </p:txBody>
      </p:sp>
      <p:sp>
        <p:nvSpPr>
          <p:cNvPr id="15" name="Text 11"/>
          <p:cNvSpPr/>
          <p:nvPr/>
        </p:nvSpPr>
        <p:spPr>
          <a:xfrm>
            <a:off x="3337471" y="3842891"/>
            <a:ext cx="2507010" cy="3565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1E40AF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£250M</a:t>
            </a:r>
            <a:r>
              <a:rPr lang="en-US" sz="936" dirty="0">
                <a:solidFill>
                  <a:srgbClr val="1E40AF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allocated for workforce development programmes</a:t>
            </a:r>
            <a:endParaRPr lang="en-US" sz="936" dirty="0"/>
          </a:p>
        </p:txBody>
      </p:sp>
      <p:sp>
        <p:nvSpPr>
          <p:cNvPr id="16" name="Text 12"/>
          <p:cNvSpPr/>
          <p:nvPr/>
        </p:nvSpPr>
        <p:spPr>
          <a:xfrm>
            <a:off x="5996880" y="3842891"/>
            <a:ext cx="2507010" cy="3565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dirty="0">
                <a:solidFill>
                  <a:srgbClr val="1E40AF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Replace mandatory tick-box training with </a:t>
            </a:r>
            <a:r>
              <a:rPr lang="en-US" sz="936" b="1" dirty="0">
                <a:solidFill>
                  <a:srgbClr val="1E40AF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focused skills</a:t>
            </a:r>
            <a:r>
              <a:rPr lang="en-US" sz="936" dirty="0">
                <a:solidFill>
                  <a:srgbClr val="1E40AF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development</a:t>
            </a:r>
            <a:endParaRPr lang="en-US" sz="936" dirty="0"/>
          </a:p>
        </p:txBody>
      </p:sp>
      <p:sp>
        <p:nvSpPr>
          <p:cNvPr id="17" name="Text 0">
            <a:extLst>
              <a:ext uri="{FF2B5EF4-FFF2-40B4-BE49-F238E27FC236}">
                <a16:creationId xmlns:a16="http://schemas.microsoft.com/office/drawing/2014/main" id="{A43C2B40-B9EA-D0B7-37C0-A301A653C339}"/>
              </a:ext>
            </a:extLst>
          </p:cNvPr>
          <p:cNvSpPr/>
          <p:nvPr/>
        </p:nvSpPr>
        <p:spPr>
          <a:xfrm>
            <a:off x="413602" y="305098"/>
            <a:ext cx="2780948" cy="490240"/>
          </a:xfrm>
          <a:prstGeom prst="roundRect">
            <a:avLst>
              <a:gd name="adj" fmla="val 704184"/>
            </a:avLst>
          </a:prstGeom>
          <a:solidFill>
            <a:srgbClr val="0369A1">
              <a:alpha val="10000"/>
            </a:srgbClr>
          </a:solidFill>
          <a:ln w="9525">
            <a:solidFill>
              <a:srgbClr val="0369A1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🎙 Tirth — Group Leader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3810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457200" y="1783259"/>
            <a:ext cx="1965871" cy="1166217"/>
          </a:xfrm>
          <a:prstGeom prst="roundRect">
            <a:avLst>
              <a:gd name="adj" fmla="val 94089"/>
            </a:avLst>
          </a:prstGeom>
          <a:solidFill>
            <a:srgbClr val="F0F9FF"/>
          </a:solidFill>
          <a:ln w="9525">
            <a:solidFill>
              <a:srgbClr val="BAE6FD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2"/>
          <p:cNvSpPr/>
          <p:nvPr/>
        </p:nvSpPr>
        <p:spPr>
          <a:xfrm>
            <a:off x="2544961" y="1783259"/>
            <a:ext cx="1966020" cy="1166217"/>
          </a:xfrm>
          <a:prstGeom prst="roundRect">
            <a:avLst>
              <a:gd name="adj" fmla="val 94089"/>
            </a:avLst>
          </a:prstGeom>
          <a:solidFill>
            <a:srgbClr val="F0F9FF"/>
          </a:solidFill>
          <a:ln w="9525">
            <a:solidFill>
              <a:srgbClr val="BAE6FD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3"/>
          <p:cNvSpPr/>
          <p:nvPr/>
        </p:nvSpPr>
        <p:spPr>
          <a:xfrm>
            <a:off x="4632871" y="1783259"/>
            <a:ext cx="1966020" cy="1166217"/>
          </a:xfrm>
          <a:prstGeom prst="roundRect">
            <a:avLst>
              <a:gd name="adj" fmla="val 94089"/>
            </a:avLst>
          </a:prstGeom>
          <a:solidFill>
            <a:srgbClr val="F0F9FF"/>
          </a:solidFill>
          <a:ln w="9525">
            <a:solidFill>
              <a:srgbClr val="BAE6FD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4"/>
          <p:cNvSpPr/>
          <p:nvPr/>
        </p:nvSpPr>
        <p:spPr>
          <a:xfrm>
            <a:off x="6720780" y="1783259"/>
            <a:ext cx="1966020" cy="1166217"/>
          </a:xfrm>
          <a:prstGeom prst="roundRect">
            <a:avLst>
              <a:gd name="adj" fmla="val 94089"/>
            </a:avLst>
          </a:prstGeom>
          <a:solidFill>
            <a:srgbClr val="F0F9FF"/>
          </a:solidFill>
          <a:ln w="9525">
            <a:solidFill>
              <a:srgbClr val="BAE6FD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5"/>
          <p:cNvSpPr/>
          <p:nvPr/>
        </p:nvSpPr>
        <p:spPr>
          <a:xfrm>
            <a:off x="457200" y="3086546"/>
            <a:ext cx="4046190" cy="1340941"/>
          </a:xfrm>
          <a:prstGeom prst="roundRect">
            <a:avLst>
              <a:gd name="adj" fmla="val 95467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6"/>
          <p:cNvSpPr/>
          <p:nvPr/>
        </p:nvSpPr>
        <p:spPr>
          <a:xfrm>
            <a:off x="4640461" y="3086546"/>
            <a:ext cx="4046339" cy="1340941"/>
          </a:xfrm>
          <a:prstGeom prst="roundRect">
            <a:avLst>
              <a:gd name="adj" fmla="val 95467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7"/>
          <p:cNvSpPr/>
          <p:nvPr/>
        </p:nvSpPr>
        <p:spPr>
          <a:xfrm>
            <a:off x="457200" y="1226939"/>
            <a:ext cx="8394192" cy="4344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420"/>
              </a:lnSpc>
              <a:buNone/>
            </a:pPr>
            <a:r>
              <a:rPr lang="en-US" sz="2280" dirty="0">
                <a:solidFill>
                  <a:srgbClr val="0F172A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Training Needs Assessment (TNA) in the NHS</a:t>
            </a:r>
            <a:endParaRPr lang="en-US" sz="2280" dirty="0"/>
          </a:p>
        </p:txBody>
      </p:sp>
      <p:sp>
        <p:nvSpPr>
          <p:cNvPr id="12" name="Text 8"/>
          <p:cNvSpPr/>
          <p:nvPr/>
        </p:nvSpPr>
        <p:spPr>
          <a:xfrm>
            <a:off x="555949" y="1929854"/>
            <a:ext cx="1768373" cy="3201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20"/>
              </a:lnSpc>
              <a:buNone/>
            </a:pPr>
            <a:r>
              <a:rPr lang="en-US" sz="168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📊</a:t>
            </a:r>
            <a:endParaRPr lang="en-US" sz="1680" dirty="0"/>
          </a:p>
        </p:txBody>
      </p:sp>
      <p:sp>
        <p:nvSpPr>
          <p:cNvPr id="13" name="Text 9"/>
          <p:cNvSpPr/>
          <p:nvPr/>
        </p:nvSpPr>
        <p:spPr>
          <a:xfrm>
            <a:off x="555949" y="2295674"/>
            <a:ext cx="1768373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Performance Appraisals</a:t>
            </a:r>
            <a:endParaRPr lang="en-US" sz="936" dirty="0"/>
          </a:p>
        </p:txBody>
      </p:sp>
      <p:sp>
        <p:nvSpPr>
          <p:cNvPr id="14" name="Text 10"/>
          <p:cNvSpPr/>
          <p:nvPr/>
        </p:nvSpPr>
        <p:spPr>
          <a:xfrm>
            <a:off x="573286" y="2504331"/>
            <a:ext cx="1733699" cy="298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176"/>
              </a:lnSpc>
              <a:buNone/>
            </a:pPr>
            <a:r>
              <a:rPr lang="en-US" sz="840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Annual/360° reviews identifying individual skill gaps</a:t>
            </a:r>
            <a:endParaRPr lang="en-US" sz="840" dirty="0"/>
          </a:p>
        </p:txBody>
      </p:sp>
      <p:sp>
        <p:nvSpPr>
          <p:cNvPr id="15" name="Text 11"/>
          <p:cNvSpPr/>
          <p:nvPr/>
        </p:nvSpPr>
        <p:spPr>
          <a:xfrm>
            <a:off x="2643708" y="1929854"/>
            <a:ext cx="1768525" cy="3201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20"/>
              </a:lnSpc>
              <a:buNone/>
            </a:pPr>
            <a:r>
              <a:rPr lang="en-US" sz="168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🔎</a:t>
            </a:r>
            <a:endParaRPr lang="en-US" sz="1680" dirty="0"/>
          </a:p>
        </p:txBody>
      </p:sp>
      <p:sp>
        <p:nvSpPr>
          <p:cNvPr id="16" name="Text 12"/>
          <p:cNvSpPr/>
          <p:nvPr/>
        </p:nvSpPr>
        <p:spPr>
          <a:xfrm>
            <a:off x="2643708" y="2295674"/>
            <a:ext cx="1768525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Skills Gap Analysis</a:t>
            </a:r>
            <a:endParaRPr lang="en-US" sz="936" dirty="0"/>
          </a:p>
        </p:txBody>
      </p:sp>
      <p:sp>
        <p:nvSpPr>
          <p:cNvPr id="17" name="Text 13"/>
          <p:cNvSpPr/>
          <p:nvPr/>
        </p:nvSpPr>
        <p:spPr>
          <a:xfrm>
            <a:off x="2661047" y="2504331"/>
            <a:ext cx="1733848" cy="298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176"/>
              </a:lnSpc>
              <a:buNone/>
            </a:pPr>
            <a:r>
              <a:rPr lang="en-US" sz="840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Systematic comparison of current vs required competencies</a:t>
            </a:r>
            <a:endParaRPr lang="en-US" sz="840" dirty="0"/>
          </a:p>
        </p:txBody>
      </p:sp>
      <p:sp>
        <p:nvSpPr>
          <p:cNvPr id="18" name="Text 14"/>
          <p:cNvSpPr/>
          <p:nvPr/>
        </p:nvSpPr>
        <p:spPr>
          <a:xfrm>
            <a:off x="4731618" y="1929854"/>
            <a:ext cx="1768525" cy="3201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20"/>
              </a:lnSpc>
              <a:buNone/>
            </a:pPr>
            <a:r>
              <a:rPr lang="en-US" sz="168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📋</a:t>
            </a:r>
            <a:endParaRPr lang="en-US" sz="1680" dirty="0"/>
          </a:p>
        </p:txBody>
      </p:sp>
      <p:sp>
        <p:nvSpPr>
          <p:cNvPr id="19" name="Text 15"/>
          <p:cNvSpPr/>
          <p:nvPr/>
        </p:nvSpPr>
        <p:spPr>
          <a:xfrm>
            <a:off x="4731618" y="2295674"/>
            <a:ext cx="1768525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Staff Surveys</a:t>
            </a:r>
            <a:endParaRPr lang="en-US" sz="936" dirty="0"/>
          </a:p>
        </p:txBody>
      </p:sp>
      <p:sp>
        <p:nvSpPr>
          <p:cNvPr id="20" name="Text 16"/>
          <p:cNvSpPr/>
          <p:nvPr/>
        </p:nvSpPr>
        <p:spPr>
          <a:xfrm>
            <a:off x="4748957" y="2504331"/>
            <a:ext cx="1733848" cy="298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176"/>
              </a:lnSpc>
              <a:buNone/>
            </a:pPr>
            <a:r>
              <a:rPr lang="en-US" sz="840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Annual NHS Staff Survey data on L&amp;D access &amp; needs</a:t>
            </a:r>
            <a:endParaRPr lang="en-US" sz="840" dirty="0"/>
          </a:p>
        </p:txBody>
      </p:sp>
      <p:sp>
        <p:nvSpPr>
          <p:cNvPr id="21" name="Text 17"/>
          <p:cNvSpPr/>
          <p:nvPr/>
        </p:nvSpPr>
        <p:spPr>
          <a:xfrm>
            <a:off x="6819528" y="1929854"/>
            <a:ext cx="1768525" cy="3201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20"/>
              </a:lnSpc>
              <a:buNone/>
            </a:pPr>
            <a:r>
              <a:rPr lang="en-US" sz="168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🤖</a:t>
            </a:r>
            <a:endParaRPr lang="en-US" sz="1680" dirty="0"/>
          </a:p>
        </p:txBody>
      </p:sp>
      <p:sp>
        <p:nvSpPr>
          <p:cNvPr id="22" name="Text 18"/>
          <p:cNvSpPr/>
          <p:nvPr/>
        </p:nvSpPr>
        <p:spPr>
          <a:xfrm>
            <a:off x="6819528" y="2295674"/>
            <a:ext cx="1768525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AI &amp; HR Analytics</a:t>
            </a:r>
            <a:endParaRPr lang="en-US" sz="936" dirty="0"/>
          </a:p>
        </p:txBody>
      </p:sp>
      <p:sp>
        <p:nvSpPr>
          <p:cNvPr id="23" name="Text 19"/>
          <p:cNvSpPr/>
          <p:nvPr/>
        </p:nvSpPr>
        <p:spPr>
          <a:xfrm>
            <a:off x="6836866" y="2504331"/>
            <a:ext cx="1733848" cy="298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176"/>
              </a:lnSpc>
              <a:buNone/>
            </a:pPr>
            <a:r>
              <a:rPr lang="en-US" sz="840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Predictive analytics for future skill requirements (2026)</a:t>
            </a:r>
            <a:endParaRPr lang="en-US" sz="840" dirty="0"/>
          </a:p>
        </p:txBody>
      </p:sp>
      <p:sp>
        <p:nvSpPr>
          <p:cNvPr id="24" name="Text 20"/>
          <p:cNvSpPr/>
          <p:nvPr/>
        </p:nvSpPr>
        <p:spPr>
          <a:xfrm>
            <a:off x="708571" y="3278832"/>
            <a:ext cx="3643464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Theoretical Framework</a:t>
            </a:r>
            <a:endParaRPr lang="en-US" sz="864" dirty="0"/>
          </a:p>
        </p:txBody>
      </p:sp>
      <p:sp>
        <p:nvSpPr>
          <p:cNvPr id="25" name="Text 21"/>
          <p:cNvSpPr/>
          <p:nvPr/>
        </p:nvSpPr>
        <p:spPr>
          <a:xfrm>
            <a:off x="708571" y="3504158"/>
            <a:ext cx="3572024" cy="731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40"/>
              </a:lnSpc>
            </a:pPr>
            <a:r>
              <a:rPr lang="en-US" sz="96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The </a:t>
            </a:r>
            <a:r>
              <a:rPr lang="en-US" sz="960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Systematic Training Cycle</a:t>
            </a:r>
            <a:r>
              <a:rPr lang="en-US" sz="96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underpins NHS TNA: Identify → Plan → Deliver → Evaluate. Aligned to Kirkpatrick's 4-Level Evaluation Model (2016) to measure ROI and training impact (Andreev, 2024).</a:t>
            </a:r>
            <a:endParaRPr lang="en-US" sz="960" dirty="0"/>
          </a:p>
        </p:txBody>
      </p:sp>
      <p:sp>
        <p:nvSpPr>
          <p:cNvPr id="26" name="Text 22"/>
          <p:cNvSpPr/>
          <p:nvPr/>
        </p:nvSpPr>
        <p:spPr>
          <a:xfrm>
            <a:off x="4891832" y="3278832"/>
            <a:ext cx="3643616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b="1" dirty="0">
                <a:solidFill>
                  <a:srgbClr val="0EA5E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NHS Staff Survey 2024 Finding</a:t>
            </a:r>
            <a:endParaRPr lang="en-US" sz="864" dirty="0"/>
          </a:p>
        </p:txBody>
      </p:sp>
      <p:sp>
        <p:nvSpPr>
          <p:cNvPr id="27" name="Text 23"/>
          <p:cNvSpPr/>
          <p:nvPr/>
        </p:nvSpPr>
        <p:spPr>
          <a:xfrm>
            <a:off x="4891832" y="3504158"/>
            <a:ext cx="3572173" cy="548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40"/>
              </a:lnSpc>
            </a:pPr>
            <a:r>
              <a:rPr lang="en-US" sz="96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Only </a:t>
            </a:r>
            <a:r>
              <a:rPr lang="en-US" sz="960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60.4%</a:t>
            </a:r>
            <a:r>
              <a:rPr lang="en-US" sz="96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of NHS staff report accessing the right learning &amp; development opportunities — up from 57.3% in 2022, but still leaving </a:t>
            </a:r>
            <a:r>
              <a:rPr lang="en-US" sz="960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39.6% underserved</a:t>
            </a:r>
            <a:r>
              <a:rPr lang="en-US" sz="96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(NHS, 2025).</a:t>
            </a:r>
            <a:endParaRPr lang="en-US" sz="960" dirty="0"/>
          </a:p>
        </p:txBody>
      </p:sp>
      <p:sp>
        <p:nvSpPr>
          <p:cNvPr id="28" name="Text 0">
            <a:extLst>
              <a:ext uri="{FF2B5EF4-FFF2-40B4-BE49-F238E27FC236}">
                <a16:creationId xmlns:a16="http://schemas.microsoft.com/office/drawing/2014/main" id="{75F05405-A52F-2D0E-CC3A-F446F7F578F1}"/>
              </a:ext>
            </a:extLst>
          </p:cNvPr>
          <p:cNvSpPr/>
          <p:nvPr/>
        </p:nvSpPr>
        <p:spPr>
          <a:xfrm>
            <a:off x="413602" y="305098"/>
            <a:ext cx="2780948" cy="490240"/>
          </a:xfrm>
          <a:prstGeom prst="roundRect">
            <a:avLst>
              <a:gd name="adj" fmla="val 704184"/>
            </a:avLst>
          </a:prstGeom>
          <a:solidFill>
            <a:srgbClr val="0369A1">
              <a:alpha val="10000"/>
            </a:srgbClr>
          </a:solidFill>
          <a:ln w="9525">
            <a:solidFill>
              <a:srgbClr val="0369A1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🎙 Tirth — Group Leader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3810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457200" y="1798141"/>
            <a:ext cx="2661940" cy="1868091"/>
          </a:xfrm>
          <a:prstGeom prst="roundRect">
            <a:avLst>
              <a:gd name="adj" fmla="val 68528"/>
            </a:avLst>
          </a:prstGeom>
          <a:solidFill>
            <a:srgbClr val="FFFFFF"/>
          </a:solidFill>
          <a:ln w="28575">
            <a:solidFill>
              <a:srgbClr val="0369A1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2"/>
          <p:cNvSpPr/>
          <p:nvPr/>
        </p:nvSpPr>
        <p:spPr>
          <a:xfrm>
            <a:off x="3241030" y="1798141"/>
            <a:ext cx="2661940" cy="1868091"/>
          </a:xfrm>
          <a:prstGeom prst="roundRect">
            <a:avLst>
              <a:gd name="adj" fmla="val 68528"/>
            </a:avLst>
          </a:prstGeom>
          <a:solidFill>
            <a:srgbClr val="FFFFFF"/>
          </a:solidFill>
          <a:ln w="28575">
            <a:solidFill>
              <a:srgbClr val="0369A1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3"/>
          <p:cNvSpPr/>
          <p:nvPr/>
        </p:nvSpPr>
        <p:spPr>
          <a:xfrm>
            <a:off x="6024860" y="1798141"/>
            <a:ext cx="2661940" cy="1868091"/>
          </a:xfrm>
          <a:prstGeom prst="roundRect">
            <a:avLst>
              <a:gd name="adj" fmla="val 68528"/>
            </a:avLst>
          </a:prstGeom>
          <a:solidFill>
            <a:srgbClr val="FFFFFF"/>
          </a:solidFill>
          <a:ln w="28575">
            <a:solidFill>
              <a:srgbClr val="0369A1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4"/>
          <p:cNvSpPr/>
          <p:nvPr/>
        </p:nvSpPr>
        <p:spPr>
          <a:xfrm>
            <a:off x="457200" y="3803303"/>
            <a:ext cx="8229600" cy="609302"/>
          </a:xfrm>
          <a:prstGeom prst="roundRect">
            <a:avLst>
              <a:gd name="adj" fmla="val 150073"/>
            </a:avLst>
          </a:prstGeom>
          <a:solidFill>
            <a:srgbClr val="EFF6FF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5"/>
          <p:cNvSpPr/>
          <p:nvPr/>
        </p:nvSpPr>
        <p:spPr>
          <a:xfrm>
            <a:off x="457200" y="1241822"/>
            <a:ext cx="8394192" cy="4344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420"/>
              </a:lnSpc>
              <a:buNone/>
            </a:pPr>
            <a:r>
              <a:rPr lang="en-US" sz="2280" dirty="0">
                <a:solidFill>
                  <a:srgbClr val="0F172A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Modern T&amp;D Approaches in the NHS (2026)</a:t>
            </a:r>
            <a:endParaRPr lang="en-US" sz="2280" dirty="0"/>
          </a:p>
        </p:txBody>
      </p:sp>
      <p:sp>
        <p:nvSpPr>
          <p:cNvPr id="10" name="Text 6"/>
          <p:cNvSpPr/>
          <p:nvPr/>
        </p:nvSpPr>
        <p:spPr>
          <a:xfrm>
            <a:off x="679996" y="2009477"/>
            <a:ext cx="2260675" cy="297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340"/>
              </a:lnSpc>
              <a:buNone/>
            </a:pPr>
            <a:r>
              <a:rPr lang="en-US" sz="156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🤖</a:t>
            </a:r>
            <a:endParaRPr lang="en-US" sz="1560" dirty="0"/>
          </a:p>
        </p:txBody>
      </p:sp>
      <p:sp>
        <p:nvSpPr>
          <p:cNvPr id="11" name="Text 7"/>
          <p:cNvSpPr/>
          <p:nvPr/>
        </p:nvSpPr>
        <p:spPr>
          <a:xfrm>
            <a:off x="679996" y="2367409"/>
            <a:ext cx="2260675" cy="187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6"/>
              </a:lnSpc>
              <a:buNone/>
            </a:pPr>
            <a:r>
              <a:rPr lang="en-US" sz="984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AI-Powered Personalised Learning</a:t>
            </a:r>
            <a:endParaRPr lang="en-US" sz="984" dirty="0"/>
          </a:p>
        </p:txBody>
      </p:sp>
      <p:sp>
        <p:nvSpPr>
          <p:cNvPr id="12" name="Text 8"/>
          <p:cNvSpPr/>
          <p:nvPr/>
        </p:nvSpPr>
        <p:spPr>
          <a:xfrm>
            <a:off x="679996" y="2600623"/>
            <a:ext cx="221634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350"/>
              </a:lnSpc>
            </a:pPr>
            <a:r>
              <a:rPr lang="en-US" sz="90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Adaptive algorithms tailor content to individual skill levels; predictive analytics anticipate future training needs (NHS England, 2024).</a:t>
            </a:r>
            <a:endParaRPr lang="en-US" sz="900" dirty="0"/>
          </a:p>
        </p:txBody>
      </p:sp>
      <p:sp>
        <p:nvSpPr>
          <p:cNvPr id="13" name="Text 9"/>
          <p:cNvSpPr/>
          <p:nvPr/>
        </p:nvSpPr>
        <p:spPr>
          <a:xfrm>
            <a:off x="3463826" y="2009477"/>
            <a:ext cx="2260675" cy="297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340"/>
              </a:lnSpc>
              <a:buNone/>
            </a:pPr>
            <a:r>
              <a:rPr lang="en-US" sz="156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📱</a:t>
            </a:r>
            <a:endParaRPr lang="en-US" sz="1560" dirty="0"/>
          </a:p>
        </p:txBody>
      </p:sp>
      <p:sp>
        <p:nvSpPr>
          <p:cNvPr id="14" name="Text 10"/>
          <p:cNvSpPr/>
          <p:nvPr/>
        </p:nvSpPr>
        <p:spPr>
          <a:xfrm>
            <a:off x="3463826" y="2367409"/>
            <a:ext cx="2260675" cy="187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6"/>
              </a:lnSpc>
              <a:buNone/>
            </a:pPr>
            <a:r>
              <a:rPr lang="en-US" sz="984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E-Learning &amp; Microlearning</a:t>
            </a:r>
            <a:endParaRPr lang="en-US" sz="984" dirty="0"/>
          </a:p>
        </p:txBody>
      </p:sp>
      <p:sp>
        <p:nvSpPr>
          <p:cNvPr id="15" name="Text 11"/>
          <p:cNvSpPr/>
          <p:nvPr/>
        </p:nvSpPr>
        <p:spPr>
          <a:xfrm>
            <a:off x="3463826" y="2600623"/>
            <a:ext cx="221634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90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Mobile-accessible, bite-sized modules (5–10 min) allowing NHS staff to learn at the point of need, reducing time away from clinical duties.</a:t>
            </a:r>
            <a:endParaRPr lang="en-US" sz="900" dirty="0"/>
          </a:p>
        </p:txBody>
      </p:sp>
      <p:sp>
        <p:nvSpPr>
          <p:cNvPr id="16" name="Text 12"/>
          <p:cNvSpPr/>
          <p:nvPr/>
        </p:nvSpPr>
        <p:spPr>
          <a:xfrm>
            <a:off x="6247656" y="2009477"/>
            <a:ext cx="2260675" cy="297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2340"/>
              </a:lnSpc>
              <a:buNone/>
            </a:pPr>
            <a:r>
              <a:rPr lang="en-US" sz="156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🎓</a:t>
            </a:r>
            <a:endParaRPr lang="en-US" sz="1560" dirty="0"/>
          </a:p>
        </p:txBody>
      </p:sp>
      <p:sp>
        <p:nvSpPr>
          <p:cNvPr id="17" name="Text 13"/>
          <p:cNvSpPr/>
          <p:nvPr/>
        </p:nvSpPr>
        <p:spPr>
          <a:xfrm>
            <a:off x="6247656" y="2367409"/>
            <a:ext cx="2216348" cy="3750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6"/>
              </a:lnSpc>
              <a:buNone/>
            </a:pPr>
            <a:r>
              <a:rPr lang="en-US" sz="984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Apprenticeships &amp; Blended Learning</a:t>
            </a:r>
            <a:endParaRPr lang="en-US" sz="984" dirty="0"/>
          </a:p>
        </p:txBody>
      </p:sp>
      <p:sp>
        <p:nvSpPr>
          <p:cNvPr id="18" name="Text 14"/>
          <p:cNvSpPr/>
          <p:nvPr/>
        </p:nvSpPr>
        <p:spPr>
          <a:xfrm>
            <a:off x="6359054" y="2600623"/>
            <a:ext cx="2216348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90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Expansion from 7% → 22% of clinical training via apprenticeships by 2031/32. Blended model combines virtual instruction with workplace practice.</a:t>
            </a:r>
            <a:endParaRPr lang="en-US" sz="900" dirty="0"/>
          </a:p>
        </p:txBody>
      </p:sp>
      <p:sp>
        <p:nvSpPr>
          <p:cNvPr id="19" name="Text 15"/>
          <p:cNvSpPr/>
          <p:nvPr/>
        </p:nvSpPr>
        <p:spPr>
          <a:xfrm>
            <a:off x="457200" y="3803303"/>
            <a:ext cx="8229600" cy="609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1E40AF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Skills-first approach (CIPD, 2023):</a:t>
            </a:r>
            <a:r>
              <a:rPr lang="en-US" sz="960" dirty="0">
                <a:solidFill>
                  <a:srgbClr val="1E40AF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Moving away from role-based training toward competency-based development — preparing NHS staff for fluid job roles, AI-augmented workflows, and the three-to-hospital shift (community, digital, home-based care).</a:t>
            </a:r>
            <a:endParaRPr lang="en-US" sz="960" dirty="0"/>
          </a:p>
        </p:txBody>
      </p:sp>
      <p:sp>
        <p:nvSpPr>
          <p:cNvPr id="20" name="Text 0">
            <a:extLst>
              <a:ext uri="{FF2B5EF4-FFF2-40B4-BE49-F238E27FC236}">
                <a16:creationId xmlns:a16="http://schemas.microsoft.com/office/drawing/2014/main" id="{D8DEF17F-B54E-67C7-604C-43E177012111}"/>
              </a:ext>
            </a:extLst>
          </p:cNvPr>
          <p:cNvSpPr/>
          <p:nvPr/>
        </p:nvSpPr>
        <p:spPr>
          <a:xfrm>
            <a:off x="413602" y="305098"/>
            <a:ext cx="2780948" cy="490240"/>
          </a:xfrm>
          <a:prstGeom prst="roundRect">
            <a:avLst>
              <a:gd name="adj" fmla="val 704184"/>
            </a:avLst>
          </a:prstGeom>
          <a:solidFill>
            <a:srgbClr val="0369A1">
              <a:alpha val="10000"/>
            </a:srgbClr>
          </a:solidFill>
          <a:ln w="9525">
            <a:solidFill>
              <a:srgbClr val="0369A1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🎙 Tirth — Group Leader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74904" y="1373237"/>
            <a:ext cx="8394192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6300"/>
              </a:lnSpc>
              <a:buNone/>
            </a:pPr>
            <a:r>
              <a:rPr lang="en-US" sz="420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⚠️</a:t>
            </a:r>
            <a:endParaRPr lang="en-US" sz="4200" dirty="0"/>
          </a:p>
        </p:txBody>
      </p:sp>
      <p:sp>
        <p:nvSpPr>
          <p:cNvPr id="4" name="Text 1"/>
          <p:cNvSpPr/>
          <p:nvPr/>
        </p:nvSpPr>
        <p:spPr>
          <a:xfrm>
            <a:off x="374904" y="2295227"/>
            <a:ext cx="8394192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96"/>
              </a:lnSpc>
              <a:buNone/>
            </a:pPr>
            <a:r>
              <a:rPr lang="en-US" sz="1600" b="1" dirty="0">
                <a:solidFill>
                  <a:srgbClr val="6EE7B7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Part 2 — Avani</a:t>
            </a:r>
            <a:endParaRPr lang="en-US" sz="1600" dirty="0"/>
          </a:p>
        </p:txBody>
      </p:sp>
      <p:sp>
        <p:nvSpPr>
          <p:cNvPr id="5" name="Text 2"/>
          <p:cNvSpPr/>
          <p:nvPr/>
        </p:nvSpPr>
        <p:spPr>
          <a:xfrm>
            <a:off x="374904" y="2535882"/>
            <a:ext cx="839419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5400"/>
              </a:lnSpc>
              <a:buNone/>
            </a:pPr>
            <a:r>
              <a:rPr lang="en-US" sz="3600" dirty="0">
                <a:solidFill>
                  <a:srgbClr val="FFFFFF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Current HCM Challenges</a:t>
            </a:r>
            <a:endParaRPr lang="en-US" sz="3600" dirty="0"/>
          </a:p>
        </p:txBody>
      </p:sp>
      <p:sp>
        <p:nvSpPr>
          <p:cNvPr id="6" name="Text 3"/>
          <p:cNvSpPr/>
          <p:nvPr/>
        </p:nvSpPr>
        <p:spPr>
          <a:xfrm>
            <a:off x="2190750" y="3313063"/>
            <a:ext cx="47625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r>
              <a:rPr lang="en-US" sz="1200" dirty="0">
                <a:solidFill>
                  <a:srgbClr val="A7F3D0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Training &amp; Development Issues within the NHS — Evidence from NHS Staff Surveys, King's Fund, and Policy Reviews (2022–2025)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381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57200" y="677625"/>
            <a:ext cx="1422618" cy="480715"/>
          </a:xfrm>
          <a:prstGeom prst="roundRect">
            <a:avLst>
              <a:gd name="adj" fmla="val 704184"/>
            </a:avLst>
          </a:prstGeom>
          <a:solidFill>
            <a:srgbClr val="059669">
              <a:alpha val="10000"/>
            </a:srgbClr>
          </a:solidFill>
          <a:ln w="9525">
            <a:solidFill>
              <a:srgbClr val="059669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05966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🎙 Avani</a:t>
            </a:r>
            <a:endParaRPr lang="en-US" sz="1600" dirty="0"/>
          </a:p>
        </p:txBody>
      </p:sp>
      <p:sp>
        <p:nvSpPr>
          <p:cNvPr id="5" name="Text 1"/>
          <p:cNvSpPr/>
          <p:nvPr/>
        </p:nvSpPr>
        <p:spPr>
          <a:xfrm>
            <a:off x="457200" y="1894136"/>
            <a:ext cx="1572816" cy="821978"/>
          </a:xfrm>
          <a:prstGeom prst="roundRect">
            <a:avLst>
              <a:gd name="adj" fmla="val 111244"/>
            </a:avLst>
          </a:prstGeom>
          <a:solidFill>
            <a:srgbClr val="ECFDF5"/>
          </a:solidFill>
          <a:ln w="9525">
            <a:solidFill>
              <a:srgbClr val="A7F3D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2"/>
          <p:cNvSpPr/>
          <p:nvPr/>
        </p:nvSpPr>
        <p:spPr>
          <a:xfrm>
            <a:off x="2121396" y="1894136"/>
            <a:ext cx="1572816" cy="821978"/>
          </a:xfrm>
          <a:prstGeom prst="roundRect">
            <a:avLst>
              <a:gd name="adj" fmla="val 111244"/>
            </a:avLst>
          </a:prstGeom>
          <a:solidFill>
            <a:srgbClr val="ECFDF5"/>
          </a:solidFill>
          <a:ln w="9525">
            <a:solidFill>
              <a:srgbClr val="A7F3D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3"/>
          <p:cNvSpPr/>
          <p:nvPr/>
        </p:nvSpPr>
        <p:spPr>
          <a:xfrm>
            <a:off x="3785592" y="1894136"/>
            <a:ext cx="1572816" cy="821978"/>
          </a:xfrm>
          <a:prstGeom prst="roundRect">
            <a:avLst>
              <a:gd name="adj" fmla="val 111244"/>
            </a:avLst>
          </a:prstGeom>
          <a:solidFill>
            <a:srgbClr val="ECFDF5"/>
          </a:solidFill>
          <a:ln w="9525">
            <a:solidFill>
              <a:srgbClr val="A7F3D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4"/>
          <p:cNvSpPr/>
          <p:nvPr/>
        </p:nvSpPr>
        <p:spPr>
          <a:xfrm>
            <a:off x="5449788" y="1894136"/>
            <a:ext cx="1572816" cy="821978"/>
          </a:xfrm>
          <a:prstGeom prst="roundRect">
            <a:avLst>
              <a:gd name="adj" fmla="val 111244"/>
            </a:avLst>
          </a:prstGeom>
          <a:solidFill>
            <a:srgbClr val="ECFDF5"/>
          </a:solidFill>
          <a:ln w="9525">
            <a:solidFill>
              <a:srgbClr val="A7F3D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5"/>
          <p:cNvSpPr/>
          <p:nvPr/>
        </p:nvSpPr>
        <p:spPr>
          <a:xfrm>
            <a:off x="7113984" y="1894136"/>
            <a:ext cx="1572816" cy="821978"/>
          </a:xfrm>
          <a:prstGeom prst="roundRect">
            <a:avLst>
              <a:gd name="adj" fmla="val 111244"/>
            </a:avLst>
          </a:prstGeom>
          <a:solidFill>
            <a:srgbClr val="ECFDF5"/>
          </a:solidFill>
          <a:ln w="9525">
            <a:solidFill>
              <a:srgbClr val="A7F3D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6"/>
          <p:cNvSpPr/>
          <p:nvPr/>
        </p:nvSpPr>
        <p:spPr>
          <a:xfrm>
            <a:off x="457200" y="2838004"/>
            <a:ext cx="4053780" cy="1501378"/>
          </a:xfrm>
          <a:prstGeom prst="roundRect">
            <a:avLst>
              <a:gd name="adj" fmla="val 85266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1" name="Text 7"/>
          <p:cNvSpPr/>
          <p:nvPr/>
        </p:nvSpPr>
        <p:spPr>
          <a:xfrm>
            <a:off x="4632871" y="2838004"/>
            <a:ext cx="4053929" cy="1501378"/>
          </a:xfrm>
          <a:prstGeom prst="roundRect">
            <a:avLst>
              <a:gd name="adj" fmla="val 85266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2" name="Text 8"/>
          <p:cNvSpPr/>
          <p:nvPr/>
        </p:nvSpPr>
        <p:spPr>
          <a:xfrm>
            <a:off x="457200" y="1315045"/>
            <a:ext cx="8394192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600"/>
              </a:lnSpc>
              <a:buNone/>
            </a:pPr>
            <a:r>
              <a:rPr lang="en-US" sz="2400" dirty="0">
                <a:solidFill>
                  <a:srgbClr val="0F172A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Overview: NHS T&amp;D Challenges Landscape</a:t>
            </a:r>
            <a:endParaRPr lang="en-US" sz="2400" dirty="0"/>
          </a:p>
        </p:txBody>
      </p:sp>
      <p:sp>
        <p:nvSpPr>
          <p:cNvPr id="13" name="Text 9"/>
          <p:cNvSpPr/>
          <p:nvPr/>
        </p:nvSpPr>
        <p:spPr>
          <a:xfrm>
            <a:off x="528911" y="2025551"/>
            <a:ext cx="1429393" cy="2513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980"/>
              </a:lnSpc>
              <a:buNone/>
            </a:pPr>
            <a:r>
              <a:rPr lang="en-US" sz="132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🚧</a:t>
            </a:r>
            <a:endParaRPr lang="en-US" sz="1320" dirty="0"/>
          </a:p>
        </p:txBody>
      </p:sp>
      <p:sp>
        <p:nvSpPr>
          <p:cNvPr id="14" name="Text 10"/>
          <p:cNvSpPr/>
          <p:nvPr/>
        </p:nvSpPr>
        <p:spPr>
          <a:xfrm>
            <a:off x="528911" y="2307282"/>
            <a:ext cx="1429393" cy="13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092"/>
              </a:lnSpc>
              <a:buNone/>
            </a:pPr>
            <a:r>
              <a:rPr lang="en-US" sz="840" b="1" dirty="0">
                <a:solidFill>
                  <a:srgbClr val="05966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Unequal Access</a:t>
            </a:r>
            <a:endParaRPr lang="en-US" sz="840" dirty="0"/>
          </a:p>
        </p:txBody>
      </p:sp>
      <p:sp>
        <p:nvSpPr>
          <p:cNvPr id="15" name="Text 11"/>
          <p:cNvSpPr/>
          <p:nvPr/>
        </p:nvSpPr>
        <p:spPr>
          <a:xfrm>
            <a:off x="2193107" y="2025551"/>
            <a:ext cx="1429393" cy="2513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980"/>
              </a:lnSpc>
              <a:buNone/>
            </a:pPr>
            <a:r>
              <a:rPr lang="en-US" sz="132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💰</a:t>
            </a:r>
            <a:endParaRPr lang="en-US" sz="1320" dirty="0"/>
          </a:p>
        </p:txBody>
      </p:sp>
      <p:sp>
        <p:nvSpPr>
          <p:cNvPr id="16" name="Text 12"/>
          <p:cNvSpPr/>
          <p:nvPr/>
        </p:nvSpPr>
        <p:spPr>
          <a:xfrm>
            <a:off x="2193107" y="2307282"/>
            <a:ext cx="1429393" cy="13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092"/>
              </a:lnSpc>
              <a:buNone/>
            </a:pPr>
            <a:r>
              <a:rPr lang="en-US" sz="840" b="1" dirty="0">
                <a:solidFill>
                  <a:srgbClr val="05966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Underfunding</a:t>
            </a:r>
            <a:endParaRPr lang="en-US" sz="840" dirty="0"/>
          </a:p>
        </p:txBody>
      </p:sp>
      <p:sp>
        <p:nvSpPr>
          <p:cNvPr id="17" name="Text 13"/>
          <p:cNvSpPr/>
          <p:nvPr/>
        </p:nvSpPr>
        <p:spPr>
          <a:xfrm>
            <a:off x="3857304" y="2025551"/>
            <a:ext cx="1429393" cy="2513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980"/>
              </a:lnSpc>
              <a:buNone/>
            </a:pPr>
            <a:r>
              <a:rPr lang="en-US" sz="132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😔</a:t>
            </a:r>
            <a:endParaRPr lang="en-US" sz="1320" dirty="0"/>
          </a:p>
        </p:txBody>
      </p:sp>
      <p:sp>
        <p:nvSpPr>
          <p:cNvPr id="18" name="Text 14"/>
          <p:cNvSpPr/>
          <p:nvPr/>
        </p:nvSpPr>
        <p:spPr>
          <a:xfrm>
            <a:off x="3857304" y="2307282"/>
            <a:ext cx="1429393" cy="13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092"/>
              </a:lnSpc>
              <a:buNone/>
            </a:pPr>
            <a:r>
              <a:rPr lang="en-US" sz="840" b="1" dirty="0">
                <a:solidFill>
                  <a:srgbClr val="05966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Burnout Barriers</a:t>
            </a:r>
            <a:endParaRPr lang="en-US" sz="840" dirty="0"/>
          </a:p>
        </p:txBody>
      </p:sp>
      <p:sp>
        <p:nvSpPr>
          <p:cNvPr id="19" name="Text 15"/>
          <p:cNvSpPr/>
          <p:nvPr/>
        </p:nvSpPr>
        <p:spPr>
          <a:xfrm>
            <a:off x="5521500" y="2025551"/>
            <a:ext cx="1429393" cy="2513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980"/>
              </a:lnSpc>
              <a:buNone/>
            </a:pPr>
            <a:r>
              <a:rPr lang="en-US" sz="132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👔</a:t>
            </a:r>
            <a:endParaRPr lang="en-US" sz="1320" dirty="0"/>
          </a:p>
        </p:txBody>
      </p:sp>
      <p:sp>
        <p:nvSpPr>
          <p:cNvPr id="20" name="Text 16"/>
          <p:cNvSpPr/>
          <p:nvPr/>
        </p:nvSpPr>
        <p:spPr>
          <a:xfrm>
            <a:off x="5535513" y="2307282"/>
            <a:ext cx="1401366" cy="2774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092"/>
              </a:lnSpc>
              <a:buNone/>
            </a:pPr>
            <a:r>
              <a:rPr lang="en-US" sz="840" b="1" dirty="0">
                <a:solidFill>
                  <a:srgbClr val="05966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Inconsistent Management Training</a:t>
            </a:r>
            <a:endParaRPr lang="en-US" sz="840" dirty="0"/>
          </a:p>
        </p:txBody>
      </p:sp>
      <p:sp>
        <p:nvSpPr>
          <p:cNvPr id="21" name="Text 17"/>
          <p:cNvSpPr/>
          <p:nvPr/>
        </p:nvSpPr>
        <p:spPr>
          <a:xfrm>
            <a:off x="7185696" y="2025551"/>
            <a:ext cx="1429393" cy="2513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980"/>
              </a:lnSpc>
              <a:buNone/>
            </a:pPr>
            <a:r>
              <a:rPr lang="en-US" sz="132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💻</a:t>
            </a:r>
            <a:endParaRPr lang="en-US" sz="1320" dirty="0"/>
          </a:p>
        </p:txBody>
      </p:sp>
      <p:sp>
        <p:nvSpPr>
          <p:cNvPr id="22" name="Text 18"/>
          <p:cNvSpPr/>
          <p:nvPr/>
        </p:nvSpPr>
        <p:spPr>
          <a:xfrm>
            <a:off x="7185696" y="2307282"/>
            <a:ext cx="1429393" cy="1387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092"/>
              </a:lnSpc>
              <a:buNone/>
            </a:pPr>
            <a:r>
              <a:rPr lang="en-US" sz="840" b="1" dirty="0">
                <a:solidFill>
                  <a:srgbClr val="05966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Digital Skills Gap</a:t>
            </a:r>
            <a:endParaRPr lang="en-US" sz="840" dirty="0"/>
          </a:p>
        </p:txBody>
      </p:sp>
      <p:sp>
        <p:nvSpPr>
          <p:cNvPr id="23" name="Text 19"/>
          <p:cNvSpPr/>
          <p:nvPr/>
        </p:nvSpPr>
        <p:spPr>
          <a:xfrm>
            <a:off x="708571" y="3030289"/>
            <a:ext cx="3651206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b="1" dirty="0">
                <a:solidFill>
                  <a:srgbClr val="05966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NHS Staff Survey 2024 — Key Data</a:t>
            </a:r>
            <a:endParaRPr lang="en-US" sz="864" dirty="0"/>
          </a:p>
        </p:txBody>
      </p:sp>
      <p:sp>
        <p:nvSpPr>
          <p:cNvPr id="24" name="Text 20"/>
          <p:cNvSpPr/>
          <p:nvPr/>
        </p:nvSpPr>
        <p:spPr>
          <a:xfrm>
            <a:off x="708571" y="3255615"/>
            <a:ext cx="3579614" cy="8502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404"/>
              </a:lnSpc>
              <a:buSzPct val="100000"/>
              <a:buChar char="•"/>
            </a:pPr>
            <a:r>
              <a:rPr lang="en-US" sz="936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60.4% access right L&amp;D (39.6% unable to)</a:t>
            </a:r>
            <a:endParaRPr lang="en-US" sz="936" dirty="0"/>
          </a:p>
          <a:p>
            <a:pPr marL="342900" indent="-342900">
              <a:lnSpc>
                <a:spcPts val="1404"/>
              </a:lnSpc>
              <a:buSzPct val="100000"/>
              <a:buChar char="•"/>
            </a:pPr>
            <a:r>
              <a:rPr lang="en-US" sz="936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56.0% have career development opportunities</a:t>
            </a:r>
            <a:endParaRPr lang="en-US" sz="936" dirty="0"/>
          </a:p>
          <a:p>
            <a:pPr marL="342900" indent="-342900">
              <a:lnSpc>
                <a:spcPts val="1404"/>
              </a:lnSpc>
              <a:buSzPct val="100000"/>
              <a:buChar char="•"/>
            </a:pPr>
            <a:r>
              <a:rPr lang="en-US" sz="936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57.4% feel supported to develop their potential</a:t>
            </a:r>
            <a:endParaRPr lang="en-US" sz="936" dirty="0"/>
          </a:p>
          <a:p>
            <a:pPr marL="342900" indent="-342900">
              <a:lnSpc>
                <a:spcPts val="1404"/>
              </a:lnSpc>
              <a:buSzPct val="100000"/>
              <a:buChar char="•"/>
            </a:pPr>
            <a:r>
              <a:rPr lang="en-US" sz="936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Only 44.87% feel their organisation values their work</a:t>
            </a:r>
            <a:endParaRPr lang="en-US" sz="936" dirty="0"/>
          </a:p>
        </p:txBody>
      </p:sp>
      <p:sp>
        <p:nvSpPr>
          <p:cNvPr id="25" name="Text 21"/>
          <p:cNvSpPr/>
          <p:nvPr/>
        </p:nvSpPr>
        <p:spPr>
          <a:xfrm>
            <a:off x="4884241" y="3030289"/>
            <a:ext cx="3651358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b="1" dirty="0">
                <a:solidFill>
                  <a:srgbClr val="05966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Strategic Context</a:t>
            </a:r>
            <a:endParaRPr lang="en-US" sz="864" dirty="0"/>
          </a:p>
        </p:txBody>
      </p:sp>
      <p:sp>
        <p:nvSpPr>
          <p:cNvPr id="26" name="Text 22"/>
          <p:cNvSpPr/>
          <p:nvPr/>
        </p:nvSpPr>
        <p:spPr>
          <a:xfrm>
            <a:off x="4884241" y="3255615"/>
            <a:ext cx="3579763" cy="89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04"/>
              </a:lnSpc>
            </a:pPr>
            <a:r>
              <a:rPr lang="en-US" sz="936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Despite improvement since 2022, these figures remain critically low for an organisation where staff competency directly impacts </a:t>
            </a:r>
            <a:r>
              <a:rPr lang="en-US" sz="936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patient safety</a:t>
            </a:r>
            <a:r>
              <a:rPr lang="en-US" sz="936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. The NHS People Plan (2020/21) set ambitious T&amp;D targets, but implementation gaps persist (NHS England, 2020).</a:t>
            </a:r>
            <a:endParaRPr lang="en-US" sz="93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3810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457200" y="2117675"/>
            <a:ext cx="4046190" cy="1512540"/>
          </a:xfrm>
          <a:prstGeom prst="roundRect">
            <a:avLst>
              <a:gd name="adj" fmla="val 84636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2"/>
          <p:cNvSpPr/>
          <p:nvPr/>
        </p:nvSpPr>
        <p:spPr>
          <a:xfrm>
            <a:off x="4640461" y="2117675"/>
            <a:ext cx="4046339" cy="1512540"/>
          </a:xfrm>
          <a:prstGeom prst="roundRect">
            <a:avLst>
              <a:gd name="adj" fmla="val 84636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3"/>
          <p:cNvSpPr/>
          <p:nvPr/>
        </p:nvSpPr>
        <p:spPr>
          <a:xfrm>
            <a:off x="457200" y="3752106"/>
            <a:ext cx="8229600" cy="574179"/>
          </a:xfrm>
          <a:prstGeom prst="roundRect">
            <a:avLst>
              <a:gd name="adj" fmla="val 159253"/>
            </a:avLst>
          </a:prstGeom>
          <a:solidFill>
            <a:srgbClr val="FEF2F2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4"/>
          <p:cNvSpPr/>
          <p:nvPr/>
        </p:nvSpPr>
        <p:spPr>
          <a:xfrm>
            <a:off x="457200" y="1328142"/>
            <a:ext cx="8394192" cy="4344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420"/>
              </a:lnSpc>
              <a:buNone/>
            </a:pPr>
            <a:r>
              <a:rPr lang="en-US" sz="2280" dirty="0">
                <a:solidFill>
                  <a:srgbClr val="0F172A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Challenge 1: Unequal Access to Training &amp; Development</a:t>
            </a:r>
            <a:endParaRPr lang="en-US" sz="2280" dirty="0"/>
          </a:p>
        </p:txBody>
      </p:sp>
      <p:sp>
        <p:nvSpPr>
          <p:cNvPr id="9" name="Text 5"/>
          <p:cNvSpPr/>
          <p:nvPr/>
        </p:nvSpPr>
        <p:spPr>
          <a:xfrm>
            <a:off x="457200" y="1808262"/>
            <a:ext cx="8394192" cy="1875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76"/>
              </a:lnSpc>
              <a:buNone/>
            </a:pPr>
            <a:r>
              <a:rPr lang="en-US" sz="984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Significant disparities exist in who can access NHS training — often reinforcing existing inequalities.</a:t>
            </a:r>
            <a:endParaRPr lang="en-US" sz="984" dirty="0"/>
          </a:p>
        </p:txBody>
      </p:sp>
      <p:sp>
        <p:nvSpPr>
          <p:cNvPr id="10" name="Text 6"/>
          <p:cNvSpPr/>
          <p:nvPr/>
        </p:nvSpPr>
        <p:spPr>
          <a:xfrm>
            <a:off x="679996" y="2309961"/>
            <a:ext cx="3672611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b="1" dirty="0">
                <a:solidFill>
                  <a:srgbClr val="DC262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BME Staff Disparities</a:t>
            </a:r>
            <a:endParaRPr lang="en-US" sz="864" dirty="0"/>
          </a:p>
        </p:txBody>
      </p:sp>
      <p:sp>
        <p:nvSpPr>
          <p:cNvPr id="11" name="Text 7"/>
          <p:cNvSpPr/>
          <p:nvPr/>
        </p:nvSpPr>
        <p:spPr>
          <a:xfrm>
            <a:off x="679996" y="2535287"/>
            <a:ext cx="3600599" cy="9026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22"/>
              </a:lnSpc>
            </a:pPr>
            <a:r>
              <a:rPr lang="en-US" sz="948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King's Fund research (Ross et al., 2020) identifies structural barriers including biased recruitment and promotion practices. BME staff face slower career advancement and </a:t>
            </a:r>
            <a:r>
              <a:rPr lang="en-US" sz="948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reduced access to professional development</a:t>
            </a:r>
            <a:r>
              <a:rPr lang="en-US" sz="948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opportunities compared to white counterparts.</a:t>
            </a:r>
            <a:endParaRPr lang="en-US" sz="948" dirty="0"/>
          </a:p>
        </p:txBody>
      </p:sp>
      <p:sp>
        <p:nvSpPr>
          <p:cNvPr id="12" name="Text 8"/>
          <p:cNvSpPr/>
          <p:nvPr/>
        </p:nvSpPr>
        <p:spPr>
          <a:xfrm>
            <a:off x="4863257" y="2309961"/>
            <a:ext cx="3672763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b="1" dirty="0">
                <a:solidFill>
                  <a:srgbClr val="DC262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International Staff Disadvantage</a:t>
            </a:r>
            <a:endParaRPr lang="en-US" sz="864" dirty="0"/>
          </a:p>
        </p:txBody>
      </p:sp>
      <p:sp>
        <p:nvSpPr>
          <p:cNvPr id="13" name="Text 9"/>
          <p:cNvSpPr/>
          <p:nvPr/>
        </p:nvSpPr>
        <p:spPr>
          <a:xfrm>
            <a:off x="4863257" y="2535287"/>
            <a:ext cx="3600748" cy="9026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22"/>
              </a:lnSpc>
            </a:pPr>
            <a:r>
              <a:rPr lang="en-US" sz="948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Overseas NHS staff — who make up a significant proportion of the workforce — face language and cultural barriers to accessing training. NHS EDI Improvement Plan (2023) mandates that international recruits must have access to </a:t>
            </a:r>
            <a:r>
              <a:rPr lang="en-US" sz="948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the same development opportunities</a:t>
            </a:r>
            <a:r>
              <a:rPr lang="en-US" sz="948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as domestic staff (Morante, 2025).</a:t>
            </a:r>
            <a:endParaRPr lang="en-US" sz="948" dirty="0"/>
          </a:p>
        </p:txBody>
      </p:sp>
      <p:sp>
        <p:nvSpPr>
          <p:cNvPr id="14" name="Text 10"/>
          <p:cNvSpPr/>
          <p:nvPr/>
        </p:nvSpPr>
        <p:spPr>
          <a:xfrm>
            <a:off x="457200" y="3752106"/>
            <a:ext cx="8229600" cy="5741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22"/>
              </a:lnSpc>
              <a:buNone/>
            </a:pPr>
            <a:r>
              <a:rPr lang="en-US" sz="948" b="1" dirty="0">
                <a:solidFill>
                  <a:srgbClr val="991B1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NHS EDI Plan (2023):</a:t>
            </a:r>
            <a:r>
              <a:rPr lang="en-US" sz="948" dirty="0">
                <a:solidFill>
                  <a:srgbClr val="991B1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Despite commitments, talent management for underrepresented groups lags. Only 7.7% of very senior managers in the NHS are from BME backgrounds despite BME staff comprising 21% of the total workforce (NHS Workforce Race Equality Standard, 2024).</a:t>
            </a:r>
            <a:endParaRPr lang="en-US" sz="948" dirty="0"/>
          </a:p>
        </p:txBody>
      </p:sp>
      <p:sp>
        <p:nvSpPr>
          <p:cNvPr id="15" name="Text 0">
            <a:extLst>
              <a:ext uri="{FF2B5EF4-FFF2-40B4-BE49-F238E27FC236}">
                <a16:creationId xmlns:a16="http://schemas.microsoft.com/office/drawing/2014/main" id="{7F2EBE90-4067-C33F-AC37-3CBC51F0726F}"/>
              </a:ext>
            </a:extLst>
          </p:cNvPr>
          <p:cNvSpPr/>
          <p:nvPr/>
        </p:nvSpPr>
        <p:spPr>
          <a:xfrm>
            <a:off x="457200" y="677625"/>
            <a:ext cx="1422618" cy="480715"/>
          </a:xfrm>
          <a:prstGeom prst="roundRect">
            <a:avLst>
              <a:gd name="adj" fmla="val 704184"/>
            </a:avLst>
          </a:prstGeom>
          <a:solidFill>
            <a:srgbClr val="059669">
              <a:alpha val="10000"/>
            </a:srgbClr>
          </a:solidFill>
          <a:ln w="9525">
            <a:solidFill>
              <a:srgbClr val="059669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05966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🎙 Avani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3810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457200" y="1754535"/>
            <a:ext cx="2661940" cy="1111448"/>
          </a:xfrm>
          <a:prstGeom prst="roundRect">
            <a:avLst>
              <a:gd name="adj" fmla="val 115179"/>
            </a:avLst>
          </a:prstGeom>
          <a:solidFill>
            <a:srgbClr val="FFFFFF"/>
          </a:solidFill>
          <a:ln w="28575">
            <a:solidFill>
              <a:srgbClr val="DC2626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2"/>
          <p:cNvSpPr/>
          <p:nvPr/>
        </p:nvSpPr>
        <p:spPr>
          <a:xfrm>
            <a:off x="3241030" y="1754535"/>
            <a:ext cx="2661940" cy="1111448"/>
          </a:xfrm>
          <a:prstGeom prst="roundRect">
            <a:avLst>
              <a:gd name="adj" fmla="val 115179"/>
            </a:avLst>
          </a:prstGeom>
          <a:solidFill>
            <a:srgbClr val="FFFFFF"/>
          </a:solidFill>
          <a:ln w="28575">
            <a:solidFill>
              <a:srgbClr val="059669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3"/>
          <p:cNvSpPr/>
          <p:nvPr/>
        </p:nvSpPr>
        <p:spPr>
          <a:xfrm>
            <a:off x="6024860" y="1754535"/>
            <a:ext cx="2661940" cy="1111448"/>
          </a:xfrm>
          <a:prstGeom prst="roundRect">
            <a:avLst>
              <a:gd name="adj" fmla="val 115179"/>
            </a:avLst>
          </a:prstGeom>
          <a:solidFill>
            <a:srgbClr val="FFFFFF"/>
          </a:solidFill>
          <a:ln w="28575">
            <a:solidFill>
              <a:srgbClr val="F97316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4"/>
          <p:cNvSpPr/>
          <p:nvPr/>
        </p:nvSpPr>
        <p:spPr>
          <a:xfrm>
            <a:off x="457200" y="2987873"/>
            <a:ext cx="8229600" cy="792063"/>
          </a:xfrm>
          <a:prstGeom prst="roundRect">
            <a:avLst>
              <a:gd name="adj" fmla="val 115445"/>
            </a:avLst>
          </a:prstGeom>
          <a:solidFill>
            <a:srgbClr val="ECFDF5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5"/>
          <p:cNvSpPr/>
          <p:nvPr/>
        </p:nvSpPr>
        <p:spPr>
          <a:xfrm>
            <a:off x="457200" y="3886498"/>
            <a:ext cx="8229600" cy="569714"/>
          </a:xfrm>
          <a:prstGeom prst="roundRect">
            <a:avLst>
              <a:gd name="adj" fmla="val 160502"/>
            </a:avLst>
          </a:prstGeom>
          <a:solidFill>
            <a:srgbClr val="FFF7ED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6"/>
          <p:cNvSpPr/>
          <p:nvPr/>
        </p:nvSpPr>
        <p:spPr>
          <a:xfrm>
            <a:off x="457200" y="1198215"/>
            <a:ext cx="8394192" cy="4344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420"/>
              </a:lnSpc>
              <a:buNone/>
            </a:pPr>
            <a:r>
              <a:rPr lang="en-US" sz="2280" dirty="0">
                <a:solidFill>
                  <a:srgbClr val="0F172A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Challenge 2: Chronic Underfunding &amp; Budget Pressures</a:t>
            </a:r>
            <a:endParaRPr lang="en-US" sz="2280" dirty="0"/>
          </a:p>
        </p:txBody>
      </p:sp>
      <p:sp>
        <p:nvSpPr>
          <p:cNvPr id="11" name="Text 7"/>
          <p:cNvSpPr/>
          <p:nvPr/>
        </p:nvSpPr>
        <p:spPr>
          <a:xfrm>
            <a:off x="657832" y="1965871"/>
            <a:ext cx="2260675" cy="3353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640"/>
              </a:lnSpc>
              <a:buNone/>
            </a:pPr>
            <a:r>
              <a:rPr lang="en-US" sz="2640" dirty="0">
                <a:solidFill>
                  <a:srgbClr val="DC2626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30–50%</a:t>
            </a:r>
            <a:endParaRPr lang="en-US" sz="2640" dirty="0"/>
          </a:p>
        </p:txBody>
      </p:sp>
      <p:sp>
        <p:nvSpPr>
          <p:cNvPr id="12" name="Text 8"/>
          <p:cNvSpPr/>
          <p:nvPr/>
        </p:nvSpPr>
        <p:spPr>
          <a:xfrm>
            <a:off x="657832" y="2346871"/>
            <a:ext cx="2260675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900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ICB Running Cost Cuts</a:t>
            </a:r>
            <a:endParaRPr lang="en-US" sz="900" dirty="0"/>
          </a:p>
        </p:txBody>
      </p:sp>
      <p:sp>
        <p:nvSpPr>
          <p:cNvPr id="13" name="Text 9"/>
          <p:cNvSpPr/>
          <p:nvPr/>
        </p:nvSpPr>
        <p:spPr>
          <a:xfrm>
            <a:off x="657832" y="2518321"/>
            <a:ext cx="2260675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24"/>
              </a:lnSpc>
              <a:buNone/>
            </a:pPr>
            <a:r>
              <a:rPr lang="en-US" sz="816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(BMA, 2025 | NHS Confed, 2024)</a:t>
            </a:r>
            <a:endParaRPr lang="en-US" sz="816" dirty="0"/>
          </a:p>
        </p:txBody>
      </p:sp>
      <p:sp>
        <p:nvSpPr>
          <p:cNvPr id="14" name="Text 10"/>
          <p:cNvSpPr/>
          <p:nvPr/>
        </p:nvSpPr>
        <p:spPr>
          <a:xfrm>
            <a:off x="3441662" y="1965871"/>
            <a:ext cx="2260675" cy="3353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640"/>
              </a:lnSpc>
              <a:buNone/>
            </a:pPr>
            <a:r>
              <a:rPr lang="en-US" sz="2640" dirty="0">
                <a:solidFill>
                  <a:srgbClr val="059669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£250M</a:t>
            </a:r>
            <a:endParaRPr lang="en-US" sz="2640" dirty="0"/>
          </a:p>
        </p:txBody>
      </p:sp>
      <p:sp>
        <p:nvSpPr>
          <p:cNvPr id="15" name="Text 11"/>
          <p:cNvSpPr/>
          <p:nvPr/>
        </p:nvSpPr>
        <p:spPr>
          <a:xfrm>
            <a:off x="3441662" y="2346871"/>
            <a:ext cx="2260675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900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Workforce Development Allocation</a:t>
            </a:r>
            <a:endParaRPr lang="en-US" sz="900" dirty="0"/>
          </a:p>
        </p:txBody>
      </p:sp>
      <p:sp>
        <p:nvSpPr>
          <p:cNvPr id="16" name="Text 12"/>
          <p:cNvSpPr/>
          <p:nvPr/>
        </p:nvSpPr>
        <p:spPr>
          <a:xfrm>
            <a:off x="3441662" y="2518321"/>
            <a:ext cx="2260675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24"/>
              </a:lnSpc>
              <a:buNone/>
            </a:pPr>
            <a:r>
              <a:rPr lang="en-US" sz="816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(NHS Workforce 2025 Conference)</a:t>
            </a:r>
            <a:endParaRPr lang="en-US" sz="816" dirty="0"/>
          </a:p>
        </p:txBody>
      </p:sp>
      <p:sp>
        <p:nvSpPr>
          <p:cNvPr id="17" name="Text 13"/>
          <p:cNvSpPr/>
          <p:nvPr/>
        </p:nvSpPr>
        <p:spPr>
          <a:xfrm>
            <a:off x="6225492" y="1965871"/>
            <a:ext cx="2260675" cy="3353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640"/>
              </a:lnSpc>
              <a:buNone/>
            </a:pPr>
            <a:r>
              <a:rPr lang="en-US" sz="2640" dirty="0">
                <a:solidFill>
                  <a:srgbClr val="F97316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&lt;1%</a:t>
            </a:r>
            <a:endParaRPr lang="en-US" sz="2640" dirty="0"/>
          </a:p>
        </p:txBody>
      </p:sp>
      <p:sp>
        <p:nvSpPr>
          <p:cNvPr id="18" name="Text 14"/>
          <p:cNvSpPr/>
          <p:nvPr/>
        </p:nvSpPr>
        <p:spPr>
          <a:xfrm>
            <a:off x="6225492" y="2346871"/>
            <a:ext cx="2260675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350"/>
              </a:lnSpc>
              <a:buNone/>
            </a:pPr>
            <a:r>
              <a:rPr lang="en-US" sz="900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Working Hours on L&amp;D</a:t>
            </a:r>
            <a:endParaRPr lang="en-US" sz="900" dirty="0"/>
          </a:p>
        </p:txBody>
      </p:sp>
      <p:sp>
        <p:nvSpPr>
          <p:cNvPr id="19" name="Text 15"/>
          <p:cNvSpPr/>
          <p:nvPr/>
        </p:nvSpPr>
        <p:spPr>
          <a:xfrm>
            <a:off x="6225492" y="2518321"/>
            <a:ext cx="2260675" cy="1553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24"/>
              </a:lnSpc>
              <a:buNone/>
            </a:pPr>
            <a:r>
              <a:rPr lang="en-US" sz="816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(CIPD Benchmark, 2023)</a:t>
            </a:r>
            <a:endParaRPr lang="en-US" sz="816" dirty="0"/>
          </a:p>
        </p:txBody>
      </p:sp>
      <p:sp>
        <p:nvSpPr>
          <p:cNvPr id="20" name="Text 16"/>
          <p:cNvSpPr/>
          <p:nvPr/>
        </p:nvSpPr>
        <p:spPr>
          <a:xfrm>
            <a:off x="457200" y="2987873"/>
            <a:ext cx="8229600" cy="7920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065F4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Critical Tension (NHS Confederation, 2024):</a:t>
            </a:r>
            <a:r>
              <a:rPr lang="en-US" sz="960" dirty="0">
                <a:solidFill>
                  <a:srgbClr val="065F4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The NHS Long Term Workforce Plan requires major investment to expand T&amp;D by 64% by 2031/32. Yet in 2024/25, ICBs are being asked to cut budgets by 30–50%, creating a fundamental contradiction between long-term ambition and short-term financial reality.</a:t>
            </a:r>
            <a:endParaRPr lang="en-US" sz="960" dirty="0"/>
          </a:p>
        </p:txBody>
      </p:sp>
      <p:sp>
        <p:nvSpPr>
          <p:cNvPr id="21" name="Text 17"/>
          <p:cNvSpPr/>
          <p:nvPr/>
        </p:nvSpPr>
        <p:spPr>
          <a:xfrm>
            <a:off x="457200" y="3886498"/>
            <a:ext cx="8229600" cy="5697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9A3412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Impact:</a:t>
            </a:r>
            <a:r>
              <a:rPr lang="en-US" sz="936" dirty="0">
                <a:solidFill>
                  <a:srgbClr val="9A3412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When T&amp;D budgets are cut, organisations default to compliance-only mandatory training — losing strategic, career-development investment that drives retention and innovation.</a:t>
            </a:r>
            <a:endParaRPr lang="en-US" sz="936" dirty="0"/>
          </a:p>
        </p:txBody>
      </p:sp>
      <p:sp>
        <p:nvSpPr>
          <p:cNvPr id="22" name="Text 0">
            <a:extLst>
              <a:ext uri="{FF2B5EF4-FFF2-40B4-BE49-F238E27FC236}">
                <a16:creationId xmlns:a16="http://schemas.microsoft.com/office/drawing/2014/main" id="{5A43F330-0ADC-2B3B-CD35-4FD61F567BE7}"/>
              </a:ext>
            </a:extLst>
          </p:cNvPr>
          <p:cNvSpPr/>
          <p:nvPr/>
        </p:nvSpPr>
        <p:spPr>
          <a:xfrm>
            <a:off x="457200" y="677625"/>
            <a:ext cx="1422618" cy="480715"/>
          </a:xfrm>
          <a:prstGeom prst="roundRect">
            <a:avLst>
              <a:gd name="adj" fmla="val 704184"/>
            </a:avLst>
          </a:prstGeom>
          <a:solidFill>
            <a:srgbClr val="059669">
              <a:alpha val="10000"/>
            </a:srgbClr>
          </a:solidFill>
          <a:ln w="9525">
            <a:solidFill>
              <a:srgbClr val="059669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05966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🎙 Avani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3810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457200" y="1540818"/>
            <a:ext cx="4046190" cy="1592759"/>
          </a:xfrm>
          <a:prstGeom prst="roundRect">
            <a:avLst>
              <a:gd name="adj" fmla="val 80374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2"/>
          <p:cNvSpPr/>
          <p:nvPr/>
        </p:nvSpPr>
        <p:spPr>
          <a:xfrm>
            <a:off x="457200" y="3240137"/>
            <a:ext cx="4046190" cy="1307902"/>
          </a:xfrm>
          <a:prstGeom prst="roundRect">
            <a:avLst>
              <a:gd name="adj" fmla="val 97879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3"/>
          <p:cNvSpPr/>
          <p:nvPr/>
        </p:nvSpPr>
        <p:spPr>
          <a:xfrm>
            <a:off x="4640461" y="1540818"/>
            <a:ext cx="4046339" cy="3007221"/>
          </a:xfrm>
          <a:prstGeom prst="roundRect">
            <a:avLst>
              <a:gd name="adj" fmla="val 36488"/>
            </a:avLst>
          </a:prstGeom>
          <a:solidFill>
            <a:srgbClr val="FEF2F2"/>
          </a:solidFill>
          <a:ln w="9525">
            <a:solidFill>
              <a:srgbClr val="FCA5A5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3" name="Text 9"/>
          <p:cNvSpPr/>
          <p:nvPr/>
        </p:nvSpPr>
        <p:spPr>
          <a:xfrm>
            <a:off x="457200" y="984498"/>
            <a:ext cx="8394192" cy="4344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420"/>
              </a:lnSpc>
              <a:buNone/>
            </a:pPr>
            <a:r>
              <a:rPr lang="en-US" sz="2280" dirty="0">
                <a:solidFill>
                  <a:srgbClr val="0F172A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Challenge 3: Workforce Burnout Limiting Training Engagement</a:t>
            </a:r>
            <a:endParaRPr lang="en-US" sz="2280" dirty="0"/>
          </a:p>
        </p:txBody>
      </p:sp>
      <p:sp>
        <p:nvSpPr>
          <p:cNvPr id="14" name="Text 10"/>
          <p:cNvSpPr/>
          <p:nvPr/>
        </p:nvSpPr>
        <p:spPr>
          <a:xfrm>
            <a:off x="679996" y="1733104"/>
            <a:ext cx="3672611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b="1" dirty="0">
                <a:solidFill>
                  <a:srgbClr val="DC262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Scale of Burnout (NHS Staff Survey 2024)</a:t>
            </a:r>
            <a:endParaRPr lang="en-US" sz="864" dirty="0"/>
          </a:p>
        </p:txBody>
      </p:sp>
      <p:sp>
        <p:nvSpPr>
          <p:cNvPr id="15" name="Text 11"/>
          <p:cNvSpPr/>
          <p:nvPr/>
        </p:nvSpPr>
        <p:spPr>
          <a:xfrm>
            <a:off x="679996" y="1958429"/>
            <a:ext cx="3600599" cy="982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404"/>
              </a:lnSpc>
              <a:buSzPct val="100000"/>
              <a:buChar char="•"/>
            </a:pPr>
            <a:r>
              <a:rPr lang="en-US" sz="936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39.97%</a:t>
            </a:r>
            <a:r>
              <a:rPr lang="en-US" sz="936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of staff find work emotionally exhausting</a:t>
            </a:r>
            <a:endParaRPr lang="en-US" sz="936" dirty="0"/>
          </a:p>
          <a:p>
            <a:pPr marL="342900" indent="-342900">
              <a:lnSpc>
                <a:spcPts val="1404"/>
              </a:lnSpc>
              <a:buSzPct val="100000"/>
              <a:buChar char="•"/>
            </a:pPr>
            <a:r>
              <a:rPr lang="en-US" sz="936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High absenteeism — burn-out remains top cause of sickness absence</a:t>
            </a:r>
            <a:endParaRPr lang="en-US" sz="936" dirty="0"/>
          </a:p>
          <a:p>
            <a:pPr marL="342900" indent="-342900">
              <a:lnSpc>
                <a:spcPts val="1404"/>
              </a:lnSpc>
              <a:buSzPct val="100000"/>
              <a:buChar char="•"/>
            </a:pPr>
            <a:r>
              <a:rPr lang="en-US" sz="936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Staff feeling understaffed struggle to make time for development</a:t>
            </a:r>
            <a:endParaRPr lang="en-US" sz="936" dirty="0"/>
          </a:p>
        </p:txBody>
      </p:sp>
      <p:sp>
        <p:nvSpPr>
          <p:cNvPr id="16" name="Text 12"/>
          <p:cNvSpPr/>
          <p:nvPr/>
        </p:nvSpPr>
        <p:spPr>
          <a:xfrm>
            <a:off x="679996" y="3432423"/>
            <a:ext cx="3672611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b="1" dirty="0">
                <a:solidFill>
                  <a:srgbClr val="F9731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Gen Z &amp; Millennial Challenge</a:t>
            </a:r>
            <a:endParaRPr lang="en-US" sz="864" dirty="0"/>
          </a:p>
        </p:txBody>
      </p:sp>
      <p:sp>
        <p:nvSpPr>
          <p:cNvPr id="17" name="Text 13"/>
          <p:cNvSpPr/>
          <p:nvPr/>
        </p:nvSpPr>
        <p:spPr>
          <a:xfrm>
            <a:off x="679996" y="3642568"/>
            <a:ext cx="3600599" cy="7131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04"/>
              </a:lnSpc>
            </a:pPr>
            <a:r>
              <a:rPr lang="en-US" sz="936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Younger NHS staff expect continuous, flexible development opportunities. Rigid traditional training schedules conflict with their preferences, fuelling attrition — a "ticking timebomb" (</a:t>
            </a:r>
            <a:r>
              <a:rPr lang="en-US" sz="936" dirty="0" err="1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HealthManagement.org</a:t>
            </a:r>
            <a:r>
              <a:rPr lang="en-US" sz="936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, 2025).</a:t>
            </a:r>
            <a:endParaRPr lang="en-US" sz="936" dirty="0"/>
          </a:p>
        </p:txBody>
      </p:sp>
      <p:sp>
        <p:nvSpPr>
          <p:cNvPr id="18" name="Text 14"/>
          <p:cNvSpPr/>
          <p:nvPr/>
        </p:nvSpPr>
        <p:spPr>
          <a:xfrm>
            <a:off x="5769037" y="1830883"/>
            <a:ext cx="3796939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b="1" dirty="0">
                <a:solidFill>
                  <a:srgbClr val="DC262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The Vicious Cycle</a:t>
            </a:r>
            <a:endParaRPr lang="en-US" sz="864" dirty="0"/>
          </a:p>
        </p:txBody>
      </p:sp>
      <p:sp>
        <p:nvSpPr>
          <p:cNvPr id="19" name="Text 0">
            <a:extLst>
              <a:ext uri="{FF2B5EF4-FFF2-40B4-BE49-F238E27FC236}">
                <a16:creationId xmlns:a16="http://schemas.microsoft.com/office/drawing/2014/main" id="{B3D451E2-A9E0-FBC9-4998-EADAA9AED4D8}"/>
              </a:ext>
            </a:extLst>
          </p:cNvPr>
          <p:cNvSpPr/>
          <p:nvPr/>
        </p:nvSpPr>
        <p:spPr>
          <a:xfrm>
            <a:off x="457200" y="311496"/>
            <a:ext cx="1422618" cy="480715"/>
          </a:xfrm>
          <a:prstGeom prst="roundRect">
            <a:avLst>
              <a:gd name="adj" fmla="val 704184"/>
            </a:avLst>
          </a:prstGeom>
          <a:solidFill>
            <a:srgbClr val="059669">
              <a:alpha val="10000"/>
            </a:srgbClr>
          </a:solidFill>
          <a:ln w="9525">
            <a:solidFill>
              <a:srgbClr val="059669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05966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🎙 Avani</a:t>
            </a:r>
            <a:endParaRPr lang="en-US" sz="1600" dirty="0"/>
          </a:p>
        </p:txBody>
      </p:sp>
      <p:sp>
        <p:nvSpPr>
          <p:cNvPr id="20" name="Text 14">
            <a:extLst>
              <a:ext uri="{FF2B5EF4-FFF2-40B4-BE49-F238E27FC236}">
                <a16:creationId xmlns:a16="http://schemas.microsoft.com/office/drawing/2014/main" id="{5A8F4B08-53F8-4FF2-3A45-33328EF5157D}"/>
              </a:ext>
            </a:extLst>
          </p:cNvPr>
          <p:cNvSpPr/>
          <p:nvPr/>
        </p:nvSpPr>
        <p:spPr>
          <a:xfrm>
            <a:off x="4941721" y="2407295"/>
            <a:ext cx="3796939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endParaRPr lang="en-US" sz="864" dirty="0"/>
          </a:p>
        </p:txBody>
      </p:sp>
      <p:sp>
        <p:nvSpPr>
          <p:cNvPr id="21" name="Text 11">
            <a:extLst>
              <a:ext uri="{FF2B5EF4-FFF2-40B4-BE49-F238E27FC236}">
                <a16:creationId xmlns:a16="http://schemas.microsoft.com/office/drawing/2014/main" id="{FCD0B50E-7CAD-1CA0-41E0-6F3E29A02960}"/>
              </a:ext>
            </a:extLst>
          </p:cNvPr>
          <p:cNvSpPr/>
          <p:nvPr/>
        </p:nvSpPr>
        <p:spPr>
          <a:xfrm>
            <a:off x="4804649" y="2347151"/>
            <a:ext cx="3882151" cy="17023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1200" dirty="0">
                <a:solidFill>
                  <a:schemeClr val="bg1"/>
                </a:solidFill>
                <a:latin typeface="DM Sans" pitchFamily="2" charset="77"/>
              </a:rPr>
              <a:t>1.  Low engagement begins the vicious cycle as employees feel unsupported and reduce their effort.</a:t>
            </a:r>
          </a:p>
          <a:p>
            <a:r>
              <a:rPr lang="en-GB" sz="1200" dirty="0">
                <a:solidFill>
                  <a:schemeClr val="bg1"/>
                </a:solidFill>
                <a:latin typeface="DM Sans" pitchFamily="2" charset="77"/>
              </a:rPr>
              <a:t>2. Performance and service quality decline, causing more complaints, errors and pressure on staff.</a:t>
            </a:r>
          </a:p>
          <a:p>
            <a:r>
              <a:rPr lang="en-GB" sz="1200" dirty="0">
                <a:solidFill>
                  <a:schemeClr val="bg1"/>
                </a:solidFill>
                <a:latin typeface="DM Sans" pitchFamily="2" charset="77"/>
              </a:rPr>
              <a:t>3. Stress, burnout, absenteeism and turnover rise, leading to loss of skills and experience.</a:t>
            </a:r>
          </a:p>
          <a:p>
            <a:r>
              <a:rPr lang="en-GB" sz="1200" dirty="0">
                <a:solidFill>
                  <a:schemeClr val="bg1"/>
                </a:solidFill>
                <a:latin typeface="DM Sans" pitchFamily="2" charset="77"/>
              </a:rPr>
              <a:t>4. Remaining staff face higher workload and lower morale, which deepens disengagement and keeps the cycle going.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F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3810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457200" y="2047726"/>
            <a:ext cx="171450" cy="171450"/>
          </a:xfrm>
          <a:prstGeom prst="roundRect">
            <a:avLst>
              <a:gd name="adj" fmla="val 2666667"/>
            </a:avLst>
          </a:prstGeom>
          <a:solidFill>
            <a:srgbClr val="9333EA">
              <a:alpha val="10000"/>
            </a:srgbClr>
          </a:solidFill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780" b="1" dirty="0">
                <a:solidFill>
                  <a:srgbClr val="9333E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4</a:t>
            </a:r>
            <a:endParaRPr lang="en-US" sz="780" dirty="0"/>
          </a:p>
        </p:txBody>
      </p:sp>
      <p:sp>
        <p:nvSpPr>
          <p:cNvPr id="6" name="Text 2"/>
          <p:cNvSpPr/>
          <p:nvPr/>
        </p:nvSpPr>
        <p:spPr>
          <a:xfrm>
            <a:off x="457200" y="2280047"/>
            <a:ext cx="4046190" cy="1882973"/>
          </a:xfrm>
          <a:prstGeom prst="roundRect">
            <a:avLst>
              <a:gd name="adj" fmla="val 67986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3"/>
          <p:cNvSpPr/>
          <p:nvPr/>
        </p:nvSpPr>
        <p:spPr>
          <a:xfrm>
            <a:off x="4640461" y="2047726"/>
            <a:ext cx="171450" cy="171450"/>
          </a:xfrm>
          <a:prstGeom prst="roundRect">
            <a:avLst>
              <a:gd name="adj" fmla="val 2666667"/>
            </a:avLst>
          </a:prstGeom>
          <a:solidFill>
            <a:srgbClr val="0369A1">
              <a:alpha val="10000"/>
            </a:srgbClr>
          </a:solidFill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l">
              <a:buNone/>
            </a:pPr>
            <a:r>
              <a:rPr lang="en-US" sz="780" b="1" dirty="0">
                <a:solidFill>
                  <a:srgbClr val="0369A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5</a:t>
            </a:r>
            <a:endParaRPr lang="en-US" sz="780" dirty="0"/>
          </a:p>
        </p:txBody>
      </p:sp>
      <p:sp>
        <p:nvSpPr>
          <p:cNvPr id="8" name="Text 4"/>
          <p:cNvSpPr/>
          <p:nvPr/>
        </p:nvSpPr>
        <p:spPr>
          <a:xfrm>
            <a:off x="4640461" y="2280047"/>
            <a:ext cx="4046339" cy="1720900"/>
          </a:xfrm>
          <a:prstGeom prst="roundRect">
            <a:avLst>
              <a:gd name="adj" fmla="val 74389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5"/>
          <p:cNvSpPr/>
          <p:nvPr/>
        </p:nvSpPr>
        <p:spPr>
          <a:xfrm>
            <a:off x="457200" y="1491407"/>
            <a:ext cx="8394192" cy="4344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420"/>
              </a:lnSpc>
              <a:buNone/>
            </a:pPr>
            <a:r>
              <a:rPr lang="en-US" sz="2280" dirty="0">
                <a:solidFill>
                  <a:srgbClr val="0F172A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Challenges 4 &amp; 5: Leadership Training &amp; Digital Skills Gap</a:t>
            </a:r>
            <a:endParaRPr lang="en-US" sz="2280" dirty="0"/>
          </a:p>
        </p:txBody>
      </p:sp>
      <p:sp>
        <p:nvSpPr>
          <p:cNvPr id="10" name="Text 6"/>
          <p:cNvSpPr/>
          <p:nvPr/>
        </p:nvSpPr>
        <p:spPr>
          <a:xfrm>
            <a:off x="795766" y="2451619"/>
            <a:ext cx="3572024" cy="7131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The King's Fund (2015) found NHS leadership development is based on </a:t>
            </a:r>
            <a:r>
              <a:rPr lang="en-US" sz="936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"fads and fashions"</a:t>
            </a:r>
            <a:r>
              <a:rPr lang="en-US" sz="936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— not evidence. The 2022 Gov.UK Leadership Review confirmed training remains </a:t>
            </a:r>
            <a:r>
              <a:rPr lang="en-US" sz="936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uncoordinated, inconsistent,</a:t>
            </a:r>
            <a:r>
              <a:rPr lang="en-US" sz="936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and inequitably distributed.</a:t>
            </a:r>
            <a:endParaRPr lang="en-US" sz="936" dirty="0"/>
          </a:p>
        </p:txBody>
      </p:sp>
      <p:sp>
        <p:nvSpPr>
          <p:cNvPr id="11" name="Text 7"/>
          <p:cNvSpPr/>
          <p:nvPr/>
        </p:nvSpPr>
        <p:spPr>
          <a:xfrm>
            <a:off x="708571" y="3261717"/>
            <a:ext cx="3572024" cy="7090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277"/>
              </a:lnSpc>
              <a:buSzPct val="100000"/>
              <a:buChar char="•"/>
            </a:pPr>
            <a:r>
              <a:rPr lang="en-US" sz="912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No universal accredited standards for NHS managers</a:t>
            </a:r>
            <a:endParaRPr lang="en-US" sz="912" dirty="0"/>
          </a:p>
          <a:p>
            <a:pPr marL="342900" indent="-342900">
              <a:lnSpc>
                <a:spcPts val="1277"/>
              </a:lnSpc>
              <a:buSzPct val="100000"/>
              <a:buChar char="•"/>
            </a:pPr>
            <a:r>
              <a:rPr lang="en-US" sz="912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"Pull" not "push" model — training optional, not mandatory</a:t>
            </a:r>
            <a:endParaRPr lang="en-US" sz="912" dirty="0"/>
          </a:p>
          <a:p>
            <a:pPr marL="342900" indent="-342900">
              <a:lnSpc>
                <a:spcPts val="1277"/>
              </a:lnSpc>
              <a:buSzPct val="100000"/>
              <a:buChar char="•"/>
            </a:pPr>
            <a:r>
              <a:rPr lang="en-US" sz="912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Mix of accredited and unaccredited programmes creates inconsistency</a:t>
            </a:r>
            <a:endParaRPr lang="en-US" sz="912" dirty="0"/>
          </a:p>
        </p:txBody>
      </p:sp>
      <p:sp>
        <p:nvSpPr>
          <p:cNvPr id="12" name="Text 8"/>
          <p:cNvSpPr/>
          <p:nvPr/>
        </p:nvSpPr>
        <p:spPr>
          <a:xfrm>
            <a:off x="5009398" y="2451619"/>
            <a:ext cx="3572173" cy="7131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04"/>
              </a:lnSpc>
            </a:pPr>
            <a:r>
              <a:rPr lang="en-US" sz="936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NHS digital transformation demands AI literacy, electronic patient record proficiency, and telemedicine skills. Yet </a:t>
            </a:r>
            <a:r>
              <a:rPr lang="en-US" sz="936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digital training infrastructure lags</a:t>
            </a:r>
            <a:r>
              <a:rPr lang="en-US" sz="936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behind technology rollout, creating dangerous competency gaps (NHS England, 2023).</a:t>
            </a:r>
            <a:endParaRPr lang="en-US" sz="936" dirty="0"/>
          </a:p>
        </p:txBody>
      </p:sp>
      <p:sp>
        <p:nvSpPr>
          <p:cNvPr id="13" name="Text 9"/>
          <p:cNvSpPr/>
          <p:nvPr/>
        </p:nvSpPr>
        <p:spPr>
          <a:xfrm>
            <a:off x="4891832" y="3261717"/>
            <a:ext cx="3572173" cy="5469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277"/>
              </a:lnSpc>
              <a:buSzPct val="100000"/>
              <a:buChar char="•"/>
            </a:pPr>
            <a:r>
              <a:rPr lang="en-US" sz="912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Mandatory training burden crowds out digital upskilling time</a:t>
            </a:r>
            <a:endParaRPr lang="en-US" sz="912" dirty="0"/>
          </a:p>
          <a:p>
            <a:pPr marL="342900" indent="-342900">
              <a:lnSpc>
                <a:spcPts val="1277"/>
              </a:lnSpc>
              <a:buSzPct val="100000"/>
              <a:buChar char="•"/>
            </a:pPr>
            <a:r>
              <a:rPr lang="en-US" sz="912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Older workforce cohorts face steeper digital learning curves</a:t>
            </a:r>
            <a:endParaRPr lang="en-US" sz="912" dirty="0"/>
          </a:p>
          <a:p>
            <a:pPr marL="342900" indent="-342900">
              <a:lnSpc>
                <a:spcPts val="1277"/>
              </a:lnSpc>
              <a:buSzPct val="100000"/>
              <a:buChar char="•"/>
            </a:pPr>
            <a:r>
              <a:rPr lang="en-US" sz="912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Inequitable access to digital training tools across trusts</a:t>
            </a:r>
            <a:endParaRPr lang="en-US" sz="912" dirty="0"/>
          </a:p>
        </p:txBody>
      </p:sp>
      <p:sp>
        <p:nvSpPr>
          <p:cNvPr id="14" name="Text 0">
            <a:extLst>
              <a:ext uri="{FF2B5EF4-FFF2-40B4-BE49-F238E27FC236}">
                <a16:creationId xmlns:a16="http://schemas.microsoft.com/office/drawing/2014/main" id="{F22B3638-F829-75AE-0C3F-CD81E8673E39}"/>
              </a:ext>
            </a:extLst>
          </p:cNvPr>
          <p:cNvSpPr/>
          <p:nvPr/>
        </p:nvSpPr>
        <p:spPr>
          <a:xfrm>
            <a:off x="457200" y="677625"/>
            <a:ext cx="1422618" cy="480715"/>
          </a:xfrm>
          <a:prstGeom prst="roundRect">
            <a:avLst>
              <a:gd name="adj" fmla="val 704184"/>
            </a:avLst>
          </a:prstGeom>
          <a:solidFill>
            <a:srgbClr val="059669">
              <a:alpha val="10000"/>
            </a:srgbClr>
          </a:solidFill>
          <a:ln w="9525">
            <a:solidFill>
              <a:srgbClr val="059669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l">
              <a:buNone/>
            </a:pPr>
            <a:r>
              <a:rPr lang="en-US" sz="1600" b="1" dirty="0">
                <a:solidFill>
                  <a:srgbClr val="05966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🎙 Avani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374904" y="1373237"/>
            <a:ext cx="8394192" cy="8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6300"/>
              </a:lnSpc>
              <a:buNone/>
            </a:pPr>
            <a:r>
              <a:rPr lang="en-US" sz="420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🔍</a:t>
            </a:r>
            <a:endParaRPr lang="en-US" sz="4200" dirty="0"/>
          </a:p>
        </p:txBody>
      </p:sp>
      <p:sp>
        <p:nvSpPr>
          <p:cNvPr id="4" name="Text 1"/>
          <p:cNvSpPr/>
          <p:nvPr/>
        </p:nvSpPr>
        <p:spPr>
          <a:xfrm>
            <a:off x="374904" y="2295227"/>
            <a:ext cx="8394192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96"/>
              </a:lnSpc>
              <a:buNone/>
            </a:pPr>
            <a:r>
              <a:rPr lang="en-US" sz="1600" b="1" dirty="0">
                <a:solidFill>
                  <a:srgbClr val="FCA5A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Part 3 — Shreya</a:t>
            </a:r>
            <a:endParaRPr lang="en-US" sz="1600" dirty="0"/>
          </a:p>
        </p:txBody>
      </p:sp>
      <p:sp>
        <p:nvSpPr>
          <p:cNvPr id="5" name="Text 2"/>
          <p:cNvSpPr/>
          <p:nvPr/>
        </p:nvSpPr>
        <p:spPr>
          <a:xfrm>
            <a:off x="374904" y="2535882"/>
            <a:ext cx="839419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>
              <a:lnSpc>
                <a:spcPts val="5400"/>
              </a:lnSpc>
            </a:pPr>
            <a:r>
              <a:rPr lang="en-US" sz="3600" dirty="0">
                <a:solidFill>
                  <a:srgbClr val="FFFFFF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Evidence-based recommendations and innovative solutions grounded in HRM theory and practice.</a:t>
            </a:r>
            <a:endParaRPr lang="en-US" sz="3600" dirty="0"/>
          </a:p>
        </p:txBody>
      </p:sp>
      <p:sp>
        <p:nvSpPr>
          <p:cNvPr id="6" name="Text 3"/>
          <p:cNvSpPr/>
          <p:nvPr/>
        </p:nvSpPr>
        <p:spPr>
          <a:xfrm>
            <a:off x="2190750" y="3313063"/>
            <a:ext cx="47625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800"/>
              </a:lnSpc>
              <a:buNone/>
            </a:pP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381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457199" y="918120"/>
            <a:ext cx="1270001" cy="389038"/>
          </a:xfrm>
          <a:prstGeom prst="roundRect">
            <a:avLst>
              <a:gd name="adj" fmla="val 704184"/>
            </a:avLst>
          </a:prstGeom>
          <a:solidFill>
            <a:srgbClr val="DC2626">
              <a:alpha val="10000"/>
            </a:srgbClr>
          </a:solidFill>
          <a:ln w="9525">
            <a:solidFill>
              <a:srgbClr val="DC2626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just">
              <a:buNone/>
            </a:pPr>
            <a:r>
              <a:rPr lang="en-US" sz="1600" b="1" dirty="0">
                <a:solidFill>
                  <a:srgbClr val="DC262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🎙 Shreya</a:t>
            </a:r>
            <a:endParaRPr lang="en-US" sz="1600" dirty="0"/>
          </a:p>
        </p:txBody>
      </p:sp>
      <p:sp>
        <p:nvSpPr>
          <p:cNvPr id="5" name="Text 1"/>
          <p:cNvSpPr/>
          <p:nvPr/>
        </p:nvSpPr>
        <p:spPr>
          <a:xfrm>
            <a:off x="457200" y="1985367"/>
            <a:ext cx="1977479" cy="1326059"/>
          </a:xfrm>
          <a:prstGeom prst="roundRect">
            <a:avLst>
              <a:gd name="adj" fmla="val 82747"/>
            </a:avLst>
          </a:prstGeom>
          <a:solidFill>
            <a:srgbClr val="FEF2F2"/>
          </a:solidFill>
          <a:ln w="19050">
            <a:solidFill>
              <a:srgbClr val="FCA5A5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2"/>
          <p:cNvSpPr/>
          <p:nvPr/>
        </p:nvSpPr>
        <p:spPr>
          <a:xfrm>
            <a:off x="2541240" y="1985367"/>
            <a:ext cx="1977479" cy="1326059"/>
          </a:xfrm>
          <a:prstGeom prst="roundRect">
            <a:avLst>
              <a:gd name="adj" fmla="val 82747"/>
            </a:avLst>
          </a:prstGeom>
          <a:solidFill>
            <a:srgbClr val="FFF7ED"/>
          </a:solidFill>
          <a:ln w="19050">
            <a:solidFill>
              <a:srgbClr val="FED7AA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3"/>
          <p:cNvSpPr/>
          <p:nvPr/>
        </p:nvSpPr>
        <p:spPr>
          <a:xfrm>
            <a:off x="4625280" y="1985367"/>
            <a:ext cx="1977479" cy="1326059"/>
          </a:xfrm>
          <a:prstGeom prst="roundRect">
            <a:avLst>
              <a:gd name="adj" fmla="val 82747"/>
            </a:avLst>
          </a:prstGeom>
          <a:solidFill>
            <a:srgbClr val="F5F3FF"/>
          </a:solidFill>
          <a:ln w="19050">
            <a:solidFill>
              <a:srgbClr val="DDD6FE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4"/>
          <p:cNvSpPr/>
          <p:nvPr/>
        </p:nvSpPr>
        <p:spPr>
          <a:xfrm>
            <a:off x="6709321" y="1985367"/>
            <a:ext cx="1977479" cy="1326059"/>
          </a:xfrm>
          <a:prstGeom prst="roundRect">
            <a:avLst>
              <a:gd name="adj" fmla="val 82747"/>
            </a:avLst>
          </a:prstGeom>
          <a:solidFill>
            <a:srgbClr val="F0FDF4"/>
          </a:solidFill>
          <a:ln w="19050">
            <a:solidFill>
              <a:srgbClr val="BBF7D0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5"/>
          <p:cNvSpPr/>
          <p:nvPr/>
        </p:nvSpPr>
        <p:spPr>
          <a:xfrm>
            <a:off x="457200" y="3433316"/>
            <a:ext cx="8229600" cy="792063"/>
          </a:xfrm>
          <a:prstGeom prst="roundRect">
            <a:avLst>
              <a:gd name="adj" fmla="val 115445"/>
            </a:avLst>
          </a:prstGeom>
          <a:solidFill>
            <a:srgbClr val="FEF2F2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6"/>
          <p:cNvSpPr/>
          <p:nvPr/>
        </p:nvSpPr>
        <p:spPr>
          <a:xfrm>
            <a:off x="457200" y="1429048"/>
            <a:ext cx="8394192" cy="4344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420"/>
              </a:lnSpc>
              <a:buNone/>
            </a:pPr>
            <a:r>
              <a:rPr lang="en-US" sz="2280" dirty="0">
                <a:solidFill>
                  <a:srgbClr val="0F172A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Root Cause Analysis Framework</a:t>
            </a:r>
            <a:endParaRPr lang="en-US" sz="2280" dirty="0"/>
          </a:p>
        </p:txBody>
      </p:sp>
      <p:sp>
        <p:nvSpPr>
          <p:cNvPr id="11" name="Text 7"/>
          <p:cNvSpPr/>
          <p:nvPr/>
        </p:nvSpPr>
        <p:spPr>
          <a:xfrm>
            <a:off x="565548" y="2141488"/>
            <a:ext cx="1760783" cy="3201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20"/>
              </a:lnSpc>
              <a:buNone/>
            </a:pPr>
            <a:r>
              <a:rPr lang="en-US" sz="168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📜</a:t>
            </a:r>
            <a:endParaRPr lang="en-US" sz="1680" dirty="0"/>
          </a:p>
        </p:txBody>
      </p:sp>
      <p:sp>
        <p:nvSpPr>
          <p:cNvPr id="12" name="Text 8"/>
          <p:cNvSpPr/>
          <p:nvPr/>
        </p:nvSpPr>
        <p:spPr>
          <a:xfrm>
            <a:off x="565548" y="2507307"/>
            <a:ext cx="1760783" cy="1827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DC262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Policy</a:t>
            </a:r>
            <a:endParaRPr lang="en-US" sz="960" dirty="0"/>
          </a:p>
        </p:txBody>
      </p:sp>
      <p:sp>
        <p:nvSpPr>
          <p:cNvPr id="13" name="Text 9"/>
          <p:cNvSpPr/>
          <p:nvPr/>
        </p:nvSpPr>
        <p:spPr>
          <a:xfrm>
            <a:off x="582811" y="2720429"/>
            <a:ext cx="1726257" cy="434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142"/>
              </a:lnSpc>
              <a:buNone/>
            </a:pPr>
            <a:r>
              <a:rPr lang="en-US" sz="816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Fragmented planning, funding contradictions, compliance-first approach</a:t>
            </a:r>
            <a:endParaRPr lang="en-US" sz="816" dirty="0"/>
          </a:p>
        </p:txBody>
      </p:sp>
      <p:sp>
        <p:nvSpPr>
          <p:cNvPr id="14" name="Text 10"/>
          <p:cNvSpPr/>
          <p:nvPr/>
        </p:nvSpPr>
        <p:spPr>
          <a:xfrm>
            <a:off x="2649589" y="2141488"/>
            <a:ext cx="1760783" cy="3201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20"/>
              </a:lnSpc>
              <a:buNone/>
            </a:pPr>
            <a:r>
              <a:rPr lang="en-US" sz="168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👥</a:t>
            </a:r>
            <a:endParaRPr lang="en-US" sz="1680" dirty="0"/>
          </a:p>
        </p:txBody>
      </p:sp>
      <p:sp>
        <p:nvSpPr>
          <p:cNvPr id="15" name="Text 11"/>
          <p:cNvSpPr/>
          <p:nvPr/>
        </p:nvSpPr>
        <p:spPr>
          <a:xfrm>
            <a:off x="2649589" y="2507307"/>
            <a:ext cx="1760783" cy="1827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EA580C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Leadership</a:t>
            </a:r>
            <a:endParaRPr lang="en-US" sz="960" dirty="0"/>
          </a:p>
        </p:txBody>
      </p:sp>
      <p:sp>
        <p:nvSpPr>
          <p:cNvPr id="16" name="Text 12"/>
          <p:cNvSpPr/>
          <p:nvPr/>
        </p:nvSpPr>
        <p:spPr>
          <a:xfrm>
            <a:off x="2666851" y="2720429"/>
            <a:ext cx="1726257" cy="2899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142"/>
              </a:lnSpc>
              <a:buNone/>
            </a:pPr>
            <a:r>
              <a:rPr lang="en-US" sz="816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Uncoordinated L&amp;D, no universal standards, "pull" not "push" model</a:t>
            </a:r>
            <a:endParaRPr lang="en-US" sz="816" dirty="0"/>
          </a:p>
        </p:txBody>
      </p:sp>
      <p:sp>
        <p:nvSpPr>
          <p:cNvPr id="17" name="Text 13"/>
          <p:cNvSpPr/>
          <p:nvPr/>
        </p:nvSpPr>
        <p:spPr>
          <a:xfrm>
            <a:off x="4733629" y="2141488"/>
            <a:ext cx="1760783" cy="3201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20"/>
              </a:lnSpc>
              <a:buNone/>
            </a:pPr>
            <a:r>
              <a:rPr lang="en-US" sz="168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🏗️</a:t>
            </a:r>
            <a:endParaRPr lang="en-US" sz="1680" dirty="0"/>
          </a:p>
        </p:txBody>
      </p:sp>
      <p:sp>
        <p:nvSpPr>
          <p:cNvPr id="18" name="Text 14"/>
          <p:cNvSpPr/>
          <p:nvPr/>
        </p:nvSpPr>
        <p:spPr>
          <a:xfrm>
            <a:off x="4733629" y="2507307"/>
            <a:ext cx="1760783" cy="1827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7C3AED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Structural</a:t>
            </a:r>
            <a:endParaRPr lang="en-US" sz="960" dirty="0"/>
          </a:p>
        </p:txBody>
      </p:sp>
      <p:sp>
        <p:nvSpPr>
          <p:cNvPr id="19" name="Text 15"/>
          <p:cNvSpPr/>
          <p:nvPr/>
        </p:nvSpPr>
        <p:spPr>
          <a:xfrm>
            <a:off x="4750891" y="2720429"/>
            <a:ext cx="1726257" cy="4348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142"/>
              </a:lnSpc>
              <a:buNone/>
            </a:pPr>
            <a:r>
              <a:rPr lang="en-US" sz="816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Agenda for Change rigidity, inequitable access, hierarchical career pathways</a:t>
            </a:r>
            <a:endParaRPr lang="en-US" sz="816" dirty="0"/>
          </a:p>
        </p:txBody>
      </p:sp>
      <p:sp>
        <p:nvSpPr>
          <p:cNvPr id="20" name="Text 16"/>
          <p:cNvSpPr/>
          <p:nvPr/>
        </p:nvSpPr>
        <p:spPr>
          <a:xfrm>
            <a:off x="6817669" y="2141488"/>
            <a:ext cx="1760783" cy="3201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2520"/>
              </a:lnSpc>
              <a:buNone/>
            </a:pPr>
            <a:r>
              <a:rPr lang="en-US" sz="1680" dirty="0">
                <a:solidFill>
                  <a:srgbClr val="0F172A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🧠</a:t>
            </a:r>
            <a:endParaRPr lang="en-US" sz="1680" dirty="0"/>
          </a:p>
        </p:txBody>
      </p:sp>
      <p:sp>
        <p:nvSpPr>
          <p:cNvPr id="21" name="Text 17"/>
          <p:cNvSpPr/>
          <p:nvPr/>
        </p:nvSpPr>
        <p:spPr>
          <a:xfrm>
            <a:off x="6817669" y="2507307"/>
            <a:ext cx="1760783" cy="1827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440"/>
              </a:lnSpc>
              <a:buNone/>
            </a:pPr>
            <a:r>
              <a:rPr lang="en-US" sz="960" b="1" dirty="0">
                <a:solidFill>
                  <a:srgbClr val="05966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Cultural</a:t>
            </a:r>
            <a:endParaRPr lang="en-US" sz="960" dirty="0"/>
          </a:p>
        </p:txBody>
      </p:sp>
      <p:sp>
        <p:nvSpPr>
          <p:cNvPr id="22" name="Text 18"/>
          <p:cNvSpPr/>
          <p:nvPr/>
        </p:nvSpPr>
        <p:spPr>
          <a:xfrm>
            <a:off x="6834932" y="2720429"/>
            <a:ext cx="1726257" cy="2899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142"/>
              </a:lnSpc>
              <a:buNone/>
            </a:pPr>
            <a:r>
              <a:rPr lang="en-US" sz="816" dirty="0">
                <a:solidFill>
                  <a:srgbClr val="64748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Blame culture, tick-box training mentality, burnout normalisation</a:t>
            </a:r>
            <a:endParaRPr lang="en-US" sz="816" dirty="0"/>
          </a:p>
        </p:txBody>
      </p:sp>
      <p:sp>
        <p:nvSpPr>
          <p:cNvPr id="23" name="Text 19"/>
          <p:cNvSpPr/>
          <p:nvPr/>
        </p:nvSpPr>
        <p:spPr>
          <a:xfrm>
            <a:off x="457200" y="3433316"/>
            <a:ext cx="8229600" cy="7920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40"/>
              </a:lnSpc>
            </a:pPr>
            <a:r>
              <a:rPr lang="en-US" sz="960" b="1" dirty="0">
                <a:solidFill>
                  <a:srgbClr val="991B1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Analytical Framework:</a:t>
            </a:r>
            <a:r>
              <a:rPr lang="en-US" sz="960" dirty="0">
                <a:solidFill>
                  <a:srgbClr val="991B1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Using Fishbone Cause-and-Effect analysis — the T&amp;D challenges identified by Avani are not isolated; they stem from interconnected systemic failures across all four dimensions. Addressing symptoms without tackling root causes will produce temporary fixes (Laxton, 2025).</a:t>
            </a:r>
            <a:endParaRPr lang="en-US" sz="9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3810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457200" y="1808857"/>
            <a:ext cx="4046190" cy="1332012"/>
          </a:xfrm>
          <a:prstGeom prst="roundRect">
            <a:avLst>
              <a:gd name="adj" fmla="val 96107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2"/>
          <p:cNvSpPr/>
          <p:nvPr/>
        </p:nvSpPr>
        <p:spPr>
          <a:xfrm>
            <a:off x="4640461" y="1808857"/>
            <a:ext cx="4046339" cy="1332012"/>
          </a:xfrm>
          <a:prstGeom prst="roundRect">
            <a:avLst>
              <a:gd name="adj" fmla="val 96107"/>
            </a:avLst>
          </a:prstGeom>
          <a:solidFill>
            <a:srgbClr val="FFFFFF"/>
          </a:solidFill>
          <a:ln w="9525">
            <a:solidFill>
              <a:srgbClr val="000000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3"/>
          <p:cNvSpPr/>
          <p:nvPr/>
        </p:nvSpPr>
        <p:spPr>
          <a:xfrm>
            <a:off x="457200" y="3262759"/>
            <a:ext cx="4053780" cy="1139130"/>
          </a:xfrm>
          <a:prstGeom prst="roundRect">
            <a:avLst>
              <a:gd name="adj" fmla="val 80272"/>
            </a:avLst>
          </a:prstGeom>
          <a:solidFill>
            <a:srgbClr val="FEF2F2"/>
          </a:solidFill>
          <a:ln w="9525">
            <a:solidFill>
              <a:srgbClr val="FCA5A5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4"/>
          <p:cNvSpPr/>
          <p:nvPr/>
        </p:nvSpPr>
        <p:spPr>
          <a:xfrm>
            <a:off x="4632871" y="3262759"/>
            <a:ext cx="4053929" cy="1139130"/>
          </a:xfrm>
          <a:prstGeom prst="roundRect">
            <a:avLst>
              <a:gd name="adj" fmla="val 80272"/>
            </a:avLst>
          </a:prstGeom>
          <a:solidFill>
            <a:srgbClr val="FFF7ED"/>
          </a:solidFill>
          <a:ln w="9525">
            <a:solidFill>
              <a:srgbClr val="FED7AA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5"/>
          <p:cNvSpPr/>
          <p:nvPr/>
        </p:nvSpPr>
        <p:spPr>
          <a:xfrm>
            <a:off x="457200" y="1252538"/>
            <a:ext cx="8394192" cy="4344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420"/>
              </a:lnSpc>
              <a:buNone/>
            </a:pPr>
            <a:r>
              <a:rPr lang="en-US" sz="2280" dirty="0">
                <a:solidFill>
                  <a:srgbClr val="0F172A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Root Cause 1: Policy Failures</a:t>
            </a:r>
            <a:endParaRPr lang="en-US" sz="2280" dirty="0"/>
          </a:p>
        </p:txBody>
      </p:sp>
      <p:sp>
        <p:nvSpPr>
          <p:cNvPr id="10" name="Text 6"/>
          <p:cNvSpPr/>
          <p:nvPr/>
        </p:nvSpPr>
        <p:spPr>
          <a:xfrm>
            <a:off x="708571" y="2001143"/>
            <a:ext cx="3643464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b="1" dirty="0">
                <a:solidFill>
                  <a:srgbClr val="DC262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Fragmented Workforce Policy</a:t>
            </a:r>
            <a:endParaRPr lang="en-US" sz="864" dirty="0"/>
          </a:p>
        </p:txBody>
      </p:sp>
      <p:sp>
        <p:nvSpPr>
          <p:cNvPr id="11" name="Text 7"/>
          <p:cNvSpPr/>
          <p:nvPr/>
        </p:nvSpPr>
        <p:spPr>
          <a:xfrm>
            <a:off x="708571" y="2226469"/>
            <a:ext cx="3572024" cy="7221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22"/>
              </a:lnSpc>
              <a:buNone/>
            </a:pPr>
            <a:r>
              <a:rPr lang="en-US" sz="948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Multiple overlapping bodies — NHS England, ICBs, HEE (merged 2023), individual Trusts — create a </a:t>
            </a:r>
            <a:r>
              <a:rPr lang="en-US" sz="948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crowded, uncoordinated policy landscape</a:t>
            </a:r>
            <a:r>
              <a:rPr lang="en-US" sz="948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. Rationalisation was needed but progress remains slow (Gov.UK, 2022).</a:t>
            </a:r>
            <a:endParaRPr lang="en-US" sz="948" dirty="0"/>
          </a:p>
        </p:txBody>
      </p:sp>
      <p:sp>
        <p:nvSpPr>
          <p:cNvPr id="12" name="Text 8"/>
          <p:cNvSpPr/>
          <p:nvPr/>
        </p:nvSpPr>
        <p:spPr>
          <a:xfrm>
            <a:off x="4891832" y="2001143"/>
            <a:ext cx="3643616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b="1" dirty="0">
                <a:solidFill>
                  <a:srgbClr val="F9731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The Long-Term vs Short-Term Contradiction</a:t>
            </a:r>
            <a:endParaRPr lang="en-US" sz="864" dirty="0"/>
          </a:p>
        </p:txBody>
      </p:sp>
      <p:sp>
        <p:nvSpPr>
          <p:cNvPr id="13" name="Text 9"/>
          <p:cNvSpPr/>
          <p:nvPr/>
        </p:nvSpPr>
        <p:spPr>
          <a:xfrm>
            <a:off x="4891832" y="2226469"/>
            <a:ext cx="3572173" cy="7221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22"/>
              </a:lnSpc>
              <a:buNone/>
            </a:pPr>
            <a:r>
              <a:rPr lang="en-US" sz="948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NHS Long Term Workforce Plan (2023) sets ambitious T&amp;D expansion targets. Simultaneously, </a:t>
            </a:r>
            <a:r>
              <a:rPr lang="en-US" sz="948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NHS Confederation (2024)</a:t>
            </a:r>
            <a:r>
              <a:rPr lang="en-US" sz="948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documents ICBs cutting budgets by 30–50% — a direct policy contradiction undermining implementation.</a:t>
            </a:r>
            <a:endParaRPr lang="en-US" sz="948" dirty="0"/>
          </a:p>
        </p:txBody>
      </p:sp>
      <p:sp>
        <p:nvSpPr>
          <p:cNvPr id="14" name="Text 10"/>
          <p:cNvSpPr/>
          <p:nvPr/>
        </p:nvSpPr>
        <p:spPr>
          <a:xfrm>
            <a:off x="457200" y="3262759"/>
            <a:ext cx="4053780" cy="1139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991B1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Mandatory Training Burden:</a:t>
            </a:r>
            <a:r>
              <a:rPr lang="en-US" sz="936" dirty="0">
                <a:solidFill>
                  <a:srgbClr val="991B1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NHS mandatory training requirements consume an estimated </a:t>
            </a:r>
            <a:r>
              <a:rPr lang="en-US" sz="936" b="1" dirty="0">
                <a:solidFill>
                  <a:srgbClr val="991B1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£350M annually</a:t>
            </a:r>
            <a:r>
              <a:rPr lang="en-US" sz="936" dirty="0">
                <a:solidFill>
                  <a:srgbClr val="991B1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in staff time (BMA, 2025). NHS 10-Year Plan (2025) acknowledges this, pledging to replace tick-box training with focused skills development.</a:t>
            </a:r>
            <a:endParaRPr lang="en-US" sz="936" dirty="0"/>
          </a:p>
        </p:txBody>
      </p:sp>
      <p:sp>
        <p:nvSpPr>
          <p:cNvPr id="15" name="Text 11"/>
          <p:cNvSpPr/>
          <p:nvPr/>
        </p:nvSpPr>
        <p:spPr>
          <a:xfrm>
            <a:off x="4632871" y="3262759"/>
            <a:ext cx="4053929" cy="1139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9A3412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International Recruitment Over-reliance:</a:t>
            </a:r>
            <a:r>
              <a:rPr lang="en-US" sz="936" dirty="0">
                <a:solidFill>
                  <a:srgbClr val="9A3412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Over-dependency on international hires (reduced to &lt;10% target by 2035) masked domestic T&amp;D investment failures. Short-term staffing solutions diverted attention from building internal talent pipelines (NHS 10-Year Plan, 2025).</a:t>
            </a:r>
            <a:endParaRPr lang="en-US" sz="936" dirty="0"/>
          </a:p>
        </p:txBody>
      </p:sp>
      <p:sp>
        <p:nvSpPr>
          <p:cNvPr id="17" name="Text 0">
            <a:extLst>
              <a:ext uri="{FF2B5EF4-FFF2-40B4-BE49-F238E27FC236}">
                <a16:creationId xmlns:a16="http://schemas.microsoft.com/office/drawing/2014/main" id="{6D6C228C-9676-BBAD-57CF-5C52F116E9B5}"/>
              </a:ext>
            </a:extLst>
          </p:cNvPr>
          <p:cNvSpPr/>
          <p:nvPr/>
        </p:nvSpPr>
        <p:spPr>
          <a:xfrm>
            <a:off x="457200" y="631477"/>
            <a:ext cx="1270001" cy="389038"/>
          </a:xfrm>
          <a:prstGeom prst="roundRect">
            <a:avLst>
              <a:gd name="adj" fmla="val 704184"/>
            </a:avLst>
          </a:prstGeom>
          <a:solidFill>
            <a:srgbClr val="DC2626">
              <a:alpha val="10000"/>
            </a:srgbClr>
          </a:solidFill>
          <a:ln w="9525">
            <a:solidFill>
              <a:srgbClr val="DC2626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just">
              <a:buNone/>
            </a:pPr>
            <a:r>
              <a:rPr lang="en-US" sz="1600" b="1" dirty="0">
                <a:solidFill>
                  <a:srgbClr val="DC262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🎙 Shreya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3810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457200" y="1893540"/>
            <a:ext cx="4046190" cy="1531590"/>
          </a:xfrm>
          <a:prstGeom prst="roundRect">
            <a:avLst>
              <a:gd name="adj" fmla="val 83584"/>
            </a:avLst>
          </a:prstGeom>
          <a:solidFill>
            <a:srgbClr val="FFFFFF"/>
          </a:solidFill>
          <a:ln w="28575">
            <a:solidFill>
              <a:srgbClr val="DC2626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2"/>
          <p:cNvSpPr/>
          <p:nvPr/>
        </p:nvSpPr>
        <p:spPr>
          <a:xfrm>
            <a:off x="4640461" y="1893540"/>
            <a:ext cx="4046339" cy="1531590"/>
          </a:xfrm>
          <a:prstGeom prst="roundRect">
            <a:avLst>
              <a:gd name="adj" fmla="val 83584"/>
            </a:avLst>
          </a:prstGeom>
          <a:solidFill>
            <a:srgbClr val="FFFFFF"/>
          </a:solidFill>
          <a:ln w="28575">
            <a:solidFill>
              <a:srgbClr val="EA580C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3"/>
          <p:cNvSpPr/>
          <p:nvPr/>
        </p:nvSpPr>
        <p:spPr>
          <a:xfrm>
            <a:off x="457200" y="3547021"/>
            <a:ext cx="8229600" cy="770186"/>
          </a:xfrm>
          <a:prstGeom prst="roundRect">
            <a:avLst>
              <a:gd name="adj" fmla="val 118725"/>
            </a:avLst>
          </a:prstGeom>
          <a:solidFill>
            <a:srgbClr val="FEF2F2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4"/>
          <p:cNvSpPr/>
          <p:nvPr/>
        </p:nvSpPr>
        <p:spPr>
          <a:xfrm>
            <a:off x="457200" y="1337221"/>
            <a:ext cx="8394192" cy="4344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420"/>
              </a:lnSpc>
              <a:buNone/>
            </a:pPr>
            <a:r>
              <a:rPr lang="en-US" sz="2280" dirty="0">
                <a:solidFill>
                  <a:srgbClr val="0F172A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Root Cause 2: Leadership Failures</a:t>
            </a:r>
            <a:endParaRPr lang="en-US" sz="2280" dirty="0"/>
          </a:p>
        </p:txBody>
      </p:sp>
      <p:sp>
        <p:nvSpPr>
          <p:cNvPr id="9" name="Text 5"/>
          <p:cNvSpPr/>
          <p:nvPr/>
        </p:nvSpPr>
        <p:spPr>
          <a:xfrm>
            <a:off x="679996" y="2104876"/>
            <a:ext cx="3672611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b="1" dirty="0">
                <a:solidFill>
                  <a:srgbClr val="DC262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King's Fund Finding (2015, validated 2022)</a:t>
            </a:r>
            <a:endParaRPr lang="en-US" sz="864" dirty="0"/>
          </a:p>
        </p:txBody>
      </p:sp>
      <p:sp>
        <p:nvSpPr>
          <p:cNvPr id="10" name="Text 6"/>
          <p:cNvSpPr/>
          <p:nvPr/>
        </p:nvSpPr>
        <p:spPr>
          <a:xfrm>
            <a:off x="679996" y="2330202"/>
            <a:ext cx="3600599" cy="9026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22"/>
              </a:lnSpc>
            </a:pPr>
            <a:r>
              <a:rPr lang="en-US" sz="948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NHS leadership development spending is vast, yet programmes are based on </a:t>
            </a:r>
            <a:r>
              <a:rPr lang="en-US" sz="948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"fads and fashions"</a:t>
            </a:r>
            <a:r>
              <a:rPr lang="en-US" sz="948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rather than evidence. Individual leader development dominates at the expense of </a:t>
            </a:r>
            <a:r>
              <a:rPr lang="en-US" sz="948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collective leadership culture</a:t>
            </a:r>
            <a:r>
              <a:rPr lang="en-US" sz="948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— the most effective model for healthcare (West et al., 2014).</a:t>
            </a:r>
            <a:endParaRPr lang="en-US" sz="948" dirty="0"/>
          </a:p>
        </p:txBody>
      </p:sp>
      <p:sp>
        <p:nvSpPr>
          <p:cNvPr id="11" name="Text 7"/>
          <p:cNvSpPr/>
          <p:nvPr/>
        </p:nvSpPr>
        <p:spPr>
          <a:xfrm>
            <a:off x="4863257" y="2104876"/>
            <a:ext cx="3672763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b="1" dirty="0">
                <a:solidFill>
                  <a:srgbClr val="EA580C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Gov.UK Leadership Review (2022)</a:t>
            </a:r>
            <a:endParaRPr lang="en-US" sz="864" dirty="0"/>
          </a:p>
        </p:txBody>
      </p:sp>
      <p:sp>
        <p:nvSpPr>
          <p:cNvPr id="12" name="Text 8"/>
          <p:cNvSpPr/>
          <p:nvPr/>
        </p:nvSpPr>
        <p:spPr>
          <a:xfrm>
            <a:off x="4863257" y="2330202"/>
            <a:ext cx="3600748" cy="7221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22"/>
              </a:lnSpc>
              <a:buNone/>
            </a:pPr>
            <a:r>
              <a:rPr lang="en-US" sz="948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Management training is </a:t>
            </a:r>
            <a:r>
              <a:rPr lang="en-US" sz="948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uncoordinated, an unhelpful mix of accredited and unaccredited</a:t>
            </a:r>
            <a:r>
              <a:rPr lang="en-US" sz="948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, inequitably applied, and on a "pull" basis. The review calls for a shift to a </a:t>
            </a:r>
            <a:r>
              <a:rPr lang="en-US" sz="948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"push" model</a:t>
            </a:r>
            <a:r>
              <a:rPr lang="en-US" sz="948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— mandatory participation in prescribed development cohorts.</a:t>
            </a:r>
            <a:endParaRPr lang="en-US" sz="948" dirty="0"/>
          </a:p>
        </p:txBody>
      </p:sp>
      <p:sp>
        <p:nvSpPr>
          <p:cNvPr id="13" name="Text 9"/>
          <p:cNvSpPr/>
          <p:nvPr/>
        </p:nvSpPr>
        <p:spPr>
          <a:xfrm>
            <a:off x="457200" y="3547021"/>
            <a:ext cx="8229600" cy="7701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422"/>
              </a:lnSpc>
            </a:pPr>
            <a:r>
              <a:rPr lang="en-US" sz="948" b="1" dirty="0">
                <a:solidFill>
                  <a:srgbClr val="991B1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Consequence :</a:t>
            </a:r>
            <a:r>
              <a:rPr lang="en-US" sz="948" dirty="0">
                <a:solidFill>
                  <a:srgbClr val="991B1B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Without senior leaders who model and champion continuous learning, staff do not perceive T&amp;D as valued. Low managerial buy-in directly suppresses participation rates — explaining why 43% of NHS staff do not feel supported to develop their potential (Ismail et al., 2025).</a:t>
            </a:r>
            <a:endParaRPr lang="en-US" sz="948" dirty="0"/>
          </a:p>
        </p:txBody>
      </p:sp>
      <p:sp>
        <p:nvSpPr>
          <p:cNvPr id="14" name="Text 0">
            <a:extLst>
              <a:ext uri="{FF2B5EF4-FFF2-40B4-BE49-F238E27FC236}">
                <a16:creationId xmlns:a16="http://schemas.microsoft.com/office/drawing/2014/main" id="{EE8A4381-FC2C-F3F3-70E2-0A946C77BB56}"/>
              </a:ext>
            </a:extLst>
          </p:cNvPr>
          <p:cNvSpPr/>
          <p:nvPr/>
        </p:nvSpPr>
        <p:spPr>
          <a:xfrm>
            <a:off x="457200" y="723229"/>
            <a:ext cx="1270001" cy="389038"/>
          </a:xfrm>
          <a:prstGeom prst="roundRect">
            <a:avLst>
              <a:gd name="adj" fmla="val 704184"/>
            </a:avLst>
          </a:prstGeom>
          <a:solidFill>
            <a:srgbClr val="DC2626">
              <a:alpha val="10000"/>
            </a:srgbClr>
          </a:solidFill>
          <a:ln w="9525">
            <a:solidFill>
              <a:srgbClr val="DC2626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just">
              <a:buNone/>
            </a:pPr>
            <a:r>
              <a:rPr lang="en-US" sz="1600" b="1" dirty="0">
                <a:solidFill>
                  <a:srgbClr val="DC262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🎙 Shreya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3810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457200" y="1596926"/>
            <a:ext cx="2661940" cy="2124819"/>
          </a:xfrm>
          <a:prstGeom prst="roundRect">
            <a:avLst>
              <a:gd name="adj" fmla="val 60248"/>
            </a:avLst>
          </a:prstGeom>
          <a:solidFill>
            <a:srgbClr val="FFFFFF"/>
          </a:solidFill>
          <a:ln w="28575">
            <a:solidFill>
              <a:srgbClr val="7C3AED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2"/>
          <p:cNvSpPr/>
          <p:nvPr/>
        </p:nvSpPr>
        <p:spPr>
          <a:xfrm>
            <a:off x="3241030" y="1596926"/>
            <a:ext cx="2661940" cy="2124819"/>
          </a:xfrm>
          <a:prstGeom prst="roundRect">
            <a:avLst>
              <a:gd name="adj" fmla="val 60248"/>
            </a:avLst>
          </a:prstGeom>
          <a:solidFill>
            <a:srgbClr val="FFFFFF"/>
          </a:solidFill>
          <a:ln w="28575">
            <a:solidFill>
              <a:srgbClr val="DC2626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3"/>
          <p:cNvSpPr/>
          <p:nvPr/>
        </p:nvSpPr>
        <p:spPr>
          <a:xfrm>
            <a:off x="6024860" y="1596926"/>
            <a:ext cx="2661940" cy="2124819"/>
          </a:xfrm>
          <a:prstGeom prst="roundRect">
            <a:avLst>
              <a:gd name="adj" fmla="val 60248"/>
            </a:avLst>
          </a:prstGeom>
          <a:solidFill>
            <a:srgbClr val="FFFFFF"/>
          </a:solidFill>
          <a:ln w="28575">
            <a:solidFill>
              <a:srgbClr val="F97316"/>
            </a:solidFill>
          </a:ln>
          <a:effectLst>
            <a:outerShdw blurRad="114300" dist="19050" dir="5400000" algn="bl" rotWithShape="0">
              <a:srgbClr val="000000">
                <a:alpha val="6000"/>
              </a:srgbClr>
            </a:outerShdw>
          </a:effectLst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4"/>
          <p:cNvSpPr/>
          <p:nvPr/>
        </p:nvSpPr>
        <p:spPr>
          <a:xfrm>
            <a:off x="457200" y="3843635"/>
            <a:ext cx="8229600" cy="770186"/>
          </a:xfrm>
          <a:prstGeom prst="roundRect">
            <a:avLst>
              <a:gd name="adj" fmla="val 118725"/>
            </a:avLst>
          </a:prstGeom>
          <a:solidFill>
            <a:srgbClr val="F5F3FF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5"/>
          <p:cNvSpPr/>
          <p:nvPr/>
        </p:nvSpPr>
        <p:spPr>
          <a:xfrm>
            <a:off x="457200" y="1040606"/>
            <a:ext cx="8394192" cy="4344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420"/>
              </a:lnSpc>
              <a:buNone/>
            </a:pPr>
            <a:r>
              <a:rPr lang="en-US" sz="2280" dirty="0">
                <a:solidFill>
                  <a:srgbClr val="0F172A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Root Cause 3: Structural Barriers</a:t>
            </a:r>
            <a:endParaRPr lang="en-US" sz="2280" dirty="0"/>
          </a:p>
        </p:txBody>
      </p:sp>
      <p:sp>
        <p:nvSpPr>
          <p:cNvPr id="11" name="Text 7"/>
          <p:cNvSpPr/>
          <p:nvPr/>
        </p:nvSpPr>
        <p:spPr>
          <a:xfrm>
            <a:off x="679996" y="2105323"/>
            <a:ext cx="2260675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7C3AED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Agenda for Change Rigidity</a:t>
            </a:r>
            <a:endParaRPr lang="en-US" sz="936" dirty="0"/>
          </a:p>
        </p:txBody>
      </p:sp>
      <p:sp>
        <p:nvSpPr>
          <p:cNvPr id="12" name="Text 8"/>
          <p:cNvSpPr/>
          <p:nvPr/>
        </p:nvSpPr>
        <p:spPr>
          <a:xfrm>
            <a:off x="801886" y="2329309"/>
            <a:ext cx="2216348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350"/>
              </a:lnSpc>
            </a:pPr>
            <a:r>
              <a:rPr lang="en-US" sz="90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The pay band structure creates rigid career ladders with limited recognition of transferable skills. Gen Z NHS staff need </a:t>
            </a:r>
            <a:r>
              <a:rPr lang="en-US" sz="900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flexible skills-based pathways</a:t>
            </a:r>
            <a:r>
              <a:rPr lang="en-US" sz="90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— not hierarchical ladders (</a:t>
            </a:r>
            <a:r>
              <a:rPr lang="en-US" sz="900" dirty="0" err="1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HealthManagement.org</a:t>
            </a:r>
            <a:r>
              <a:rPr lang="en-US" sz="90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, 2025).</a:t>
            </a:r>
            <a:endParaRPr lang="en-US" sz="900" dirty="0"/>
          </a:p>
        </p:txBody>
      </p:sp>
      <p:sp>
        <p:nvSpPr>
          <p:cNvPr id="13" name="Text 9"/>
          <p:cNvSpPr/>
          <p:nvPr/>
        </p:nvSpPr>
        <p:spPr>
          <a:xfrm>
            <a:off x="3463826" y="1808262"/>
            <a:ext cx="2260675" cy="2513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980"/>
              </a:lnSpc>
              <a:buNone/>
            </a:pPr>
            <a:endParaRPr lang="en-US" sz="1320" dirty="0"/>
          </a:p>
        </p:txBody>
      </p:sp>
      <p:sp>
        <p:nvSpPr>
          <p:cNvPr id="14" name="Text 10"/>
          <p:cNvSpPr/>
          <p:nvPr/>
        </p:nvSpPr>
        <p:spPr>
          <a:xfrm>
            <a:off x="3463826" y="2105323"/>
            <a:ext cx="2260675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DC262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Inequitable T&amp;D Distribution</a:t>
            </a:r>
            <a:endParaRPr lang="en-US" sz="936" dirty="0"/>
          </a:p>
        </p:txBody>
      </p:sp>
      <p:sp>
        <p:nvSpPr>
          <p:cNvPr id="15" name="Text 11"/>
          <p:cNvSpPr/>
          <p:nvPr/>
        </p:nvSpPr>
        <p:spPr>
          <a:xfrm>
            <a:off x="3619551" y="2283619"/>
            <a:ext cx="2216348" cy="12001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90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Band 1–4 workers receive disproportionately less development investment than Band 7+ staff. Structural inequality entrenches disadvantage — particularly affecting healthcare support workers who form 30% of the NHS workforce.</a:t>
            </a:r>
            <a:endParaRPr lang="en-US" sz="900" dirty="0"/>
          </a:p>
        </p:txBody>
      </p:sp>
      <p:sp>
        <p:nvSpPr>
          <p:cNvPr id="16" name="Text 12"/>
          <p:cNvSpPr/>
          <p:nvPr/>
        </p:nvSpPr>
        <p:spPr>
          <a:xfrm>
            <a:off x="6247656" y="1808262"/>
            <a:ext cx="2260675" cy="2513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980"/>
              </a:lnSpc>
              <a:buNone/>
            </a:pPr>
            <a:endParaRPr lang="en-US" sz="1320" dirty="0"/>
          </a:p>
        </p:txBody>
      </p:sp>
      <p:sp>
        <p:nvSpPr>
          <p:cNvPr id="17" name="Text 13"/>
          <p:cNvSpPr/>
          <p:nvPr/>
        </p:nvSpPr>
        <p:spPr>
          <a:xfrm>
            <a:off x="6247656" y="2105323"/>
            <a:ext cx="2260675" cy="1782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04"/>
              </a:lnSpc>
              <a:buNone/>
            </a:pPr>
            <a:r>
              <a:rPr lang="en-US" sz="936" b="1" dirty="0">
                <a:solidFill>
                  <a:srgbClr val="F9731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Fragmented ICB Structures</a:t>
            </a:r>
            <a:endParaRPr lang="en-US" sz="936" dirty="0"/>
          </a:p>
        </p:txBody>
      </p:sp>
      <p:sp>
        <p:nvSpPr>
          <p:cNvPr id="18" name="Text 14"/>
          <p:cNvSpPr/>
          <p:nvPr/>
        </p:nvSpPr>
        <p:spPr>
          <a:xfrm>
            <a:off x="6291983" y="2329309"/>
            <a:ext cx="2216348" cy="8572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90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Post-ICS reorganisation, responsibility for T&amp;D is split between Integrated Care Boards and individual Trusts, creating </a:t>
            </a:r>
            <a:r>
              <a:rPr lang="en-US" sz="900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accountability gaps</a:t>
            </a:r>
            <a:r>
              <a:rPr lang="en-US" sz="90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and duplication of provision across the system.</a:t>
            </a:r>
            <a:endParaRPr lang="en-US" sz="900" dirty="0"/>
          </a:p>
        </p:txBody>
      </p:sp>
      <p:sp>
        <p:nvSpPr>
          <p:cNvPr id="19" name="Text 15"/>
          <p:cNvSpPr/>
          <p:nvPr/>
        </p:nvSpPr>
        <p:spPr>
          <a:xfrm>
            <a:off x="457200" y="3843635"/>
            <a:ext cx="8229600" cy="7701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22"/>
              </a:lnSpc>
              <a:buNone/>
            </a:pPr>
            <a:r>
              <a:rPr lang="en-US" sz="948" b="1" dirty="0">
                <a:solidFill>
                  <a:srgbClr val="5B21B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Social Reproduction Theory (Bourdieu, 1986):</a:t>
            </a:r>
            <a:r>
              <a:rPr lang="en-US" sz="948" dirty="0">
                <a:solidFill>
                  <a:srgbClr val="5B21B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NHS structural inequalities reproduce and reinforce existing social hierarchies — staff from disadvantaged backgrounds, BME communities, and lower pay bands face compounding barriers to accessing T&amp;D, perpetuating inequality rather than addressing it.</a:t>
            </a:r>
            <a:endParaRPr lang="en-US" sz="948" dirty="0"/>
          </a:p>
        </p:txBody>
      </p:sp>
      <p:sp>
        <p:nvSpPr>
          <p:cNvPr id="20" name="Text 0">
            <a:extLst>
              <a:ext uri="{FF2B5EF4-FFF2-40B4-BE49-F238E27FC236}">
                <a16:creationId xmlns:a16="http://schemas.microsoft.com/office/drawing/2014/main" id="{08E6FE6A-681D-BE2C-61BA-B3F38E79ABA3}"/>
              </a:ext>
            </a:extLst>
          </p:cNvPr>
          <p:cNvSpPr/>
          <p:nvPr/>
        </p:nvSpPr>
        <p:spPr>
          <a:xfrm>
            <a:off x="457200" y="472678"/>
            <a:ext cx="1270001" cy="389038"/>
          </a:xfrm>
          <a:prstGeom prst="roundRect">
            <a:avLst>
              <a:gd name="adj" fmla="val 704184"/>
            </a:avLst>
          </a:prstGeom>
          <a:solidFill>
            <a:srgbClr val="DC2626">
              <a:alpha val="10000"/>
            </a:srgbClr>
          </a:solidFill>
          <a:ln w="9525">
            <a:solidFill>
              <a:srgbClr val="DC2626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just">
              <a:buNone/>
            </a:pPr>
            <a:r>
              <a:rPr lang="en-US" sz="1600" b="1" dirty="0">
                <a:solidFill>
                  <a:srgbClr val="DC262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🎙 Shreya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38100"/>
          </a:xfrm>
          <a:prstGeom prst="rect">
            <a:avLst/>
          </a:prstGeom>
        </p:spPr>
      </p:pic>
      <p:sp>
        <p:nvSpPr>
          <p:cNvPr id="5" name="Text 1"/>
          <p:cNvSpPr/>
          <p:nvPr/>
        </p:nvSpPr>
        <p:spPr>
          <a:xfrm>
            <a:off x="457200" y="2062907"/>
            <a:ext cx="4046190" cy="693986"/>
          </a:xfrm>
          <a:prstGeom prst="roundRect">
            <a:avLst>
              <a:gd name="adj" fmla="val 105408"/>
            </a:avLst>
          </a:prstGeom>
          <a:solidFill>
            <a:srgbClr val="FEF2F2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2"/>
          <p:cNvSpPr/>
          <p:nvPr/>
        </p:nvSpPr>
        <p:spPr>
          <a:xfrm>
            <a:off x="457200" y="2817763"/>
            <a:ext cx="4046190" cy="693986"/>
          </a:xfrm>
          <a:prstGeom prst="roundRect">
            <a:avLst>
              <a:gd name="adj" fmla="val 105408"/>
            </a:avLst>
          </a:prstGeom>
          <a:solidFill>
            <a:srgbClr val="FEF2F2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3"/>
          <p:cNvSpPr/>
          <p:nvPr/>
        </p:nvSpPr>
        <p:spPr>
          <a:xfrm>
            <a:off x="457200" y="3572619"/>
            <a:ext cx="4046190" cy="693986"/>
          </a:xfrm>
          <a:prstGeom prst="roundRect">
            <a:avLst>
              <a:gd name="adj" fmla="val 105408"/>
            </a:avLst>
          </a:prstGeom>
          <a:solidFill>
            <a:srgbClr val="FEF2F2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8" name="Text 4"/>
          <p:cNvSpPr/>
          <p:nvPr/>
        </p:nvSpPr>
        <p:spPr>
          <a:xfrm>
            <a:off x="4640461" y="2062907"/>
            <a:ext cx="4046339" cy="829717"/>
          </a:xfrm>
          <a:prstGeom prst="roundRect">
            <a:avLst>
              <a:gd name="adj" fmla="val 88165"/>
            </a:avLst>
          </a:prstGeom>
          <a:solidFill>
            <a:srgbClr val="ECFDF5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9" name="Text 5"/>
          <p:cNvSpPr/>
          <p:nvPr/>
        </p:nvSpPr>
        <p:spPr>
          <a:xfrm>
            <a:off x="4640461" y="2953494"/>
            <a:ext cx="4046339" cy="829717"/>
          </a:xfrm>
          <a:prstGeom prst="roundRect">
            <a:avLst>
              <a:gd name="adj" fmla="val 88165"/>
            </a:avLst>
          </a:prstGeom>
          <a:solidFill>
            <a:srgbClr val="EFF6FF"/>
          </a:solidFill>
          <a:ln/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0" name="Text 6"/>
          <p:cNvSpPr/>
          <p:nvPr/>
        </p:nvSpPr>
        <p:spPr>
          <a:xfrm>
            <a:off x="457200" y="1265932"/>
            <a:ext cx="8394192" cy="4344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3420"/>
              </a:lnSpc>
              <a:buNone/>
            </a:pPr>
            <a:r>
              <a:rPr lang="en-US" sz="2280" dirty="0">
                <a:solidFill>
                  <a:srgbClr val="0F172A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Root Cause 4: Cultural Barriers &amp; HRM Theory</a:t>
            </a:r>
            <a:endParaRPr lang="en-US" sz="2280" dirty="0"/>
          </a:p>
        </p:txBody>
      </p:sp>
      <p:sp>
        <p:nvSpPr>
          <p:cNvPr id="11" name="Text 7"/>
          <p:cNvSpPr/>
          <p:nvPr/>
        </p:nvSpPr>
        <p:spPr>
          <a:xfrm>
            <a:off x="457200" y="1822252"/>
            <a:ext cx="4127114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b="1" dirty="0">
                <a:solidFill>
                  <a:srgbClr val="DC262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Cultural Barriers in the NHS</a:t>
            </a:r>
            <a:endParaRPr lang="en-US" sz="864" dirty="0"/>
          </a:p>
        </p:txBody>
      </p:sp>
      <p:sp>
        <p:nvSpPr>
          <p:cNvPr id="12" name="Text 8"/>
          <p:cNvSpPr/>
          <p:nvPr/>
        </p:nvSpPr>
        <p:spPr>
          <a:xfrm>
            <a:off x="533400" y="2139107"/>
            <a:ext cx="136017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🚫</a:t>
            </a:r>
            <a:endParaRPr lang="en-US" sz="1080" dirty="0"/>
          </a:p>
        </p:txBody>
      </p:sp>
      <p:sp>
        <p:nvSpPr>
          <p:cNvPr id="13" name="Text 9"/>
          <p:cNvSpPr/>
          <p:nvPr/>
        </p:nvSpPr>
        <p:spPr>
          <a:xfrm>
            <a:off x="742950" y="2139107"/>
            <a:ext cx="3684240" cy="5415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22"/>
              </a:lnSpc>
              <a:buNone/>
            </a:pPr>
            <a:r>
              <a:rPr lang="en-US" sz="948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Blame culture:</a:t>
            </a:r>
            <a:r>
              <a:rPr lang="en-US" sz="948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NHS Culture &amp; Leadership Programme (2022) identifies blame-driven cultures that suppress learning from mistakes — the opposite of psychological safety.</a:t>
            </a:r>
            <a:endParaRPr lang="en-US" sz="948" dirty="0"/>
          </a:p>
        </p:txBody>
      </p:sp>
      <p:sp>
        <p:nvSpPr>
          <p:cNvPr id="14" name="Text 10"/>
          <p:cNvSpPr/>
          <p:nvPr/>
        </p:nvSpPr>
        <p:spPr>
          <a:xfrm>
            <a:off x="533400" y="2893963"/>
            <a:ext cx="136017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🎭</a:t>
            </a:r>
            <a:endParaRPr lang="en-US" sz="1080" dirty="0"/>
          </a:p>
        </p:txBody>
      </p:sp>
      <p:sp>
        <p:nvSpPr>
          <p:cNvPr id="15" name="Text 11"/>
          <p:cNvSpPr/>
          <p:nvPr/>
        </p:nvSpPr>
        <p:spPr>
          <a:xfrm>
            <a:off x="742950" y="2893963"/>
            <a:ext cx="3684240" cy="5415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22"/>
              </a:lnSpc>
              <a:buNone/>
            </a:pPr>
            <a:r>
              <a:rPr lang="en-US" sz="948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Tick-box training culture:</a:t>
            </a:r>
            <a:r>
              <a:rPr lang="en-US" sz="948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Mandatory compliance training completed as a box-tick exercise without genuine learning intention — particularly prevalent for EDI training.</a:t>
            </a:r>
            <a:endParaRPr lang="en-US" sz="948" dirty="0"/>
          </a:p>
        </p:txBody>
      </p:sp>
      <p:sp>
        <p:nvSpPr>
          <p:cNvPr id="16" name="Text 12"/>
          <p:cNvSpPr/>
          <p:nvPr/>
        </p:nvSpPr>
        <p:spPr>
          <a:xfrm>
            <a:off x="533400" y="3648819"/>
            <a:ext cx="145884" cy="2058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620"/>
              </a:lnSpc>
              <a:buNone/>
            </a:pPr>
            <a:r>
              <a:rPr lang="en-US" sz="1080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😔</a:t>
            </a:r>
            <a:endParaRPr lang="en-US" sz="1080" dirty="0"/>
          </a:p>
        </p:txBody>
      </p:sp>
      <p:sp>
        <p:nvSpPr>
          <p:cNvPr id="17" name="Text 13"/>
          <p:cNvSpPr/>
          <p:nvPr/>
        </p:nvSpPr>
        <p:spPr>
          <a:xfrm>
            <a:off x="752624" y="3648819"/>
            <a:ext cx="3674566" cy="5415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422"/>
              </a:lnSpc>
              <a:buNone/>
            </a:pPr>
            <a:r>
              <a:rPr lang="en-US" sz="948" b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Burnout normalisation:</a:t>
            </a:r>
            <a:r>
              <a:rPr lang="en-US" sz="948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Culture of "just getting through the shift" means development is seen as a luxury, not a right — suppressing engagement with non-mandatory training.</a:t>
            </a:r>
            <a:endParaRPr lang="en-US" sz="948" dirty="0"/>
          </a:p>
        </p:txBody>
      </p:sp>
      <p:sp>
        <p:nvSpPr>
          <p:cNvPr id="18" name="Text 14"/>
          <p:cNvSpPr/>
          <p:nvPr/>
        </p:nvSpPr>
        <p:spPr>
          <a:xfrm>
            <a:off x="4640461" y="1822252"/>
            <a:ext cx="4127266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96"/>
              </a:lnSpc>
              <a:buNone/>
            </a:pPr>
            <a:r>
              <a:rPr lang="en-US" sz="864" b="1" dirty="0">
                <a:solidFill>
                  <a:srgbClr val="059669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HRM Theoretical Lens</a:t>
            </a:r>
            <a:endParaRPr lang="en-US" sz="864" dirty="0"/>
          </a:p>
        </p:txBody>
      </p:sp>
      <p:sp>
        <p:nvSpPr>
          <p:cNvPr id="19" name="Text 15"/>
          <p:cNvSpPr/>
          <p:nvPr/>
        </p:nvSpPr>
        <p:spPr>
          <a:xfrm>
            <a:off x="4752826" y="2146697"/>
            <a:ext cx="3927187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900" b="1" dirty="0">
                <a:solidFill>
                  <a:srgbClr val="065F4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Psychological Contract (Rousseau, 1989)</a:t>
            </a:r>
            <a:endParaRPr lang="en-US" sz="900" dirty="0"/>
          </a:p>
        </p:txBody>
      </p:sp>
      <p:sp>
        <p:nvSpPr>
          <p:cNvPr id="20" name="Text 16"/>
          <p:cNvSpPr/>
          <p:nvPr/>
        </p:nvSpPr>
        <p:spPr>
          <a:xfrm>
            <a:off x="4752826" y="2348508"/>
            <a:ext cx="3850184" cy="460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210"/>
              </a:lnSpc>
              <a:buNone/>
            </a:pPr>
            <a:r>
              <a:rPr lang="en-US" sz="864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When NHS fails to provide promised T&amp;D, it breaches the psychological contract — reducing organisational commitment and increasing intention to leave.</a:t>
            </a:r>
            <a:endParaRPr lang="en-US" sz="864" dirty="0"/>
          </a:p>
        </p:txBody>
      </p:sp>
      <p:sp>
        <p:nvSpPr>
          <p:cNvPr id="21" name="Text 17"/>
          <p:cNvSpPr/>
          <p:nvPr/>
        </p:nvSpPr>
        <p:spPr>
          <a:xfrm>
            <a:off x="4752826" y="3037284"/>
            <a:ext cx="3927187" cy="171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350"/>
              </a:lnSpc>
              <a:buNone/>
            </a:pPr>
            <a:r>
              <a:rPr lang="en-US" sz="900" b="1" dirty="0">
                <a:solidFill>
                  <a:srgbClr val="1E40AF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Herzberg's Two-Factor Theory (1959)</a:t>
            </a:r>
            <a:endParaRPr lang="en-US" sz="900" dirty="0"/>
          </a:p>
        </p:txBody>
      </p:sp>
      <p:sp>
        <p:nvSpPr>
          <p:cNvPr id="22" name="Text 18"/>
          <p:cNvSpPr/>
          <p:nvPr/>
        </p:nvSpPr>
        <p:spPr>
          <a:xfrm>
            <a:off x="4752826" y="3239095"/>
            <a:ext cx="3850184" cy="460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210"/>
              </a:lnSpc>
            </a:pPr>
            <a:r>
              <a:rPr lang="en-US" sz="864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T&amp;D is a key </a:t>
            </a:r>
            <a:r>
              <a:rPr lang="en-US" sz="864" i="1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motivator</a:t>
            </a:r>
            <a:r>
              <a:rPr lang="en-US" sz="864" dirty="0">
                <a:solidFill>
                  <a:srgbClr val="33415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(not just hygiene factor). Its absence directly reduces intrinsic motivation — explaining low staff engagement scores in NHS Staff Survey 2024 (Main, 2023).</a:t>
            </a:r>
            <a:endParaRPr lang="en-US" sz="864" dirty="0"/>
          </a:p>
        </p:txBody>
      </p:sp>
      <p:sp>
        <p:nvSpPr>
          <p:cNvPr id="23" name="Text 0">
            <a:extLst>
              <a:ext uri="{FF2B5EF4-FFF2-40B4-BE49-F238E27FC236}">
                <a16:creationId xmlns:a16="http://schemas.microsoft.com/office/drawing/2014/main" id="{A90C5FB0-7722-AD1A-1974-44AF3045DDC5}"/>
              </a:ext>
            </a:extLst>
          </p:cNvPr>
          <p:cNvSpPr/>
          <p:nvPr/>
        </p:nvSpPr>
        <p:spPr>
          <a:xfrm>
            <a:off x="457200" y="549881"/>
            <a:ext cx="1270001" cy="389038"/>
          </a:xfrm>
          <a:prstGeom prst="roundRect">
            <a:avLst>
              <a:gd name="adj" fmla="val 704184"/>
            </a:avLst>
          </a:prstGeom>
          <a:solidFill>
            <a:srgbClr val="DC2626">
              <a:alpha val="10000"/>
            </a:srgbClr>
          </a:solidFill>
          <a:ln w="9525">
            <a:solidFill>
              <a:srgbClr val="DC2626"/>
            </a:solidFill>
          </a:ln>
        </p:spPr>
        <p:txBody>
          <a:bodyPr wrap="square" lIns="114300" tIns="114300" rIns="114300" bIns="114300" rtlCol="0" anchor="t">
            <a:noAutofit/>
          </a:bodyPr>
          <a:lstStyle/>
          <a:p>
            <a:pPr marL="0" indent="0" algn="just">
              <a:buNone/>
            </a:pPr>
            <a:r>
              <a:rPr lang="en-US" sz="1600" b="1" dirty="0">
                <a:solidFill>
                  <a:srgbClr val="DC2626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🎙 Shreya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287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>
            <a:extLst>
              <a:ext uri="{FF2B5EF4-FFF2-40B4-BE49-F238E27FC236}">
                <a16:creationId xmlns:a16="http://schemas.microsoft.com/office/drawing/2014/main" id="{E3E946E1-67DF-5479-4031-066DB50CF108}"/>
              </a:ext>
            </a:extLst>
          </p:cNvPr>
          <p:cNvSpPr/>
          <p:nvPr/>
        </p:nvSpPr>
        <p:spPr>
          <a:xfrm>
            <a:off x="658111" y="722847"/>
            <a:ext cx="8943089" cy="93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ea typeface="Kanit" pitchFamily="34" charset="-122"/>
                <a:cs typeface="Kanit" pitchFamily="34" charset="-120"/>
              </a:rPr>
              <a:t>Evidence-Based Recommendations &amp; Innovative HRM Solutions</a:t>
            </a:r>
            <a:endParaRPr lang="en-US" sz="2800" b="1" dirty="0"/>
          </a:p>
        </p:txBody>
      </p:sp>
      <p:sp>
        <p:nvSpPr>
          <p:cNvPr id="5" name="Text 1">
            <a:extLst>
              <a:ext uri="{FF2B5EF4-FFF2-40B4-BE49-F238E27FC236}">
                <a16:creationId xmlns:a16="http://schemas.microsoft.com/office/drawing/2014/main" id="{C3F758DB-2DC9-224C-97FE-5E6F3C862342}"/>
              </a:ext>
            </a:extLst>
          </p:cNvPr>
          <p:cNvSpPr/>
          <p:nvPr/>
        </p:nvSpPr>
        <p:spPr>
          <a:xfrm>
            <a:off x="658111" y="2489852"/>
            <a:ext cx="8943089" cy="2542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2800" b="1" dirty="0">
                <a:solidFill>
                  <a:srgbClr val="D9E1FF"/>
                </a:solidFill>
                <a:ea typeface="Martel Sans Light" pitchFamily="34" charset="-122"/>
                <a:cs typeface="Martel Sans Light" pitchFamily="34" charset="-120"/>
              </a:rPr>
              <a:t>Strengthening the NHS Workforce for the Future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6502475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2878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107ED7-2C95-9E2A-68CB-76397A4D99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C3350A1D-F7FF-A3F3-855C-934A2602E081}"/>
              </a:ext>
            </a:extLst>
          </p:cNvPr>
          <p:cNvSpPr/>
          <p:nvPr/>
        </p:nvSpPr>
        <p:spPr>
          <a:xfrm>
            <a:off x="1158940" y="-29976"/>
            <a:ext cx="4253080" cy="38569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200"/>
              </a:lnSpc>
              <a:buNone/>
            </a:pPr>
            <a:r>
              <a:rPr lang="en-US" sz="3350" dirty="0">
                <a:solidFill>
                  <a:srgbClr val="FFFFFF"/>
                </a:solidFill>
                <a:latin typeface="Kanit" pitchFamily="34" charset="0"/>
                <a:ea typeface="Kanit" pitchFamily="34" charset="-122"/>
                <a:cs typeface="Kanit" pitchFamily="34" charset="-120"/>
              </a:rPr>
              <a:t>Understanding Evidence-Based HRM</a:t>
            </a:r>
            <a:endParaRPr lang="en-US" sz="3350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E250A403-D632-8CE1-AAFE-5D567B6A31D5}"/>
              </a:ext>
            </a:extLst>
          </p:cNvPr>
          <p:cNvSpPr/>
          <p:nvPr/>
        </p:nvSpPr>
        <p:spPr>
          <a:xfrm>
            <a:off x="847312" y="431106"/>
            <a:ext cx="7185307" cy="3702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400" dirty="0">
                <a:solidFill>
                  <a:srgbClr val="D9E1FF"/>
                </a:solidFill>
                <a:latin typeface="Martel Sans Light" pitchFamily="34" charset="0"/>
                <a:ea typeface="Martel Sans Light" pitchFamily="34" charset="-122"/>
                <a:cs typeface="Martel Sans Light" pitchFamily="34" charset="-120"/>
              </a:rPr>
              <a:t>The practice of making decisions through the </a:t>
            </a:r>
            <a:r>
              <a:rPr lang="en-US" sz="1400" b="1" dirty="0">
                <a:solidFill>
                  <a:srgbClr val="D9E1FF"/>
                </a:solidFill>
                <a:latin typeface="Martel Sans Light" pitchFamily="34" charset="0"/>
                <a:ea typeface="Martel Sans Light" pitchFamily="34" charset="-122"/>
                <a:cs typeface="Martel Sans Light" pitchFamily="34" charset="-120"/>
              </a:rPr>
              <a:t>conscientious, explicit, and judicious use of the best available evidence</a:t>
            </a:r>
            <a:r>
              <a:rPr lang="en-US" sz="1400" dirty="0">
                <a:solidFill>
                  <a:srgbClr val="D9E1FF"/>
                </a:solidFill>
                <a:latin typeface="Martel Sans Light" pitchFamily="34" charset="0"/>
                <a:ea typeface="Martel Sans Light" pitchFamily="34" charset="-122"/>
                <a:cs typeface="Martel Sans Light" pitchFamily="34" charset="-120"/>
              </a:rPr>
              <a:t> from multiple sources — moving beyond intuition alone.</a:t>
            </a:r>
            <a:endParaRPr lang="en-US" sz="1400" dirty="0"/>
          </a:p>
        </p:txBody>
      </p:sp>
      <p:pic>
        <p:nvPicPr>
          <p:cNvPr id="4" name="Image 0" descr="preencoded.png">
            <a:extLst>
              <a:ext uri="{FF2B5EF4-FFF2-40B4-BE49-F238E27FC236}">
                <a16:creationId xmlns:a16="http://schemas.microsoft.com/office/drawing/2014/main" id="{3DF5FF21-0767-4EAB-C0E2-3DBD80259A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386" y="952143"/>
            <a:ext cx="7509515" cy="4191357"/>
          </a:xfrm>
          <a:prstGeom prst="rect">
            <a:avLst/>
          </a:prstGeom>
        </p:spPr>
      </p:pic>
      <p:pic>
        <p:nvPicPr>
          <p:cNvPr id="5" name="Image 1" descr="preencoded.png">
            <a:extLst>
              <a:ext uri="{FF2B5EF4-FFF2-40B4-BE49-F238E27FC236}">
                <a16:creationId xmlns:a16="http://schemas.microsoft.com/office/drawing/2014/main" id="{0111534B-B8B3-9B0C-D1DB-94C082A287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104" y="1614214"/>
            <a:ext cx="7509515" cy="4191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5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2878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3E44A5B-9D8B-8ABE-5C2D-7D05424A15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B536713B-303E-6F2F-8009-F7C04ABA0D7D}"/>
              </a:ext>
            </a:extLst>
          </p:cNvPr>
          <p:cNvSpPr/>
          <p:nvPr/>
        </p:nvSpPr>
        <p:spPr>
          <a:xfrm>
            <a:off x="3235438" y="-57946"/>
            <a:ext cx="3509718" cy="66322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dirty="0">
                <a:solidFill>
                  <a:srgbClr val="FFFFFF"/>
                </a:solidFill>
                <a:latin typeface="Kanit" pitchFamily="34" charset="0"/>
                <a:ea typeface="Kanit" pitchFamily="34" charset="-122"/>
                <a:cs typeface="Kanit" pitchFamily="34" charset="-120"/>
              </a:rPr>
              <a:t>Theoretical Foundations</a:t>
            </a:r>
            <a:endParaRPr lang="en-US" dirty="0"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186EE0E6-A0F1-FBD7-BF8D-94DAE0F4AF5D}"/>
              </a:ext>
            </a:extLst>
          </p:cNvPr>
          <p:cNvSpPr/>
          <p:nvPr/>
        </p:nvSpPr>
        <p:spPr>
          <a:xfrm>
            <a:off x="278448" y="735506"/>
            <a:ext cx="3632716" cy="1639388"/>
          </a:xfrm>
          <a:prstGeom prst="roundRect">
            <a:avLst>
              <a:gd name="adj" fmla="val 2063"/>
            </a:avLst>
          </a:prstGeom>
          <a:solidFill>
            <a:srgbClr val="2F2B54"/>
          </a:solidFill>
          <a:ln/>
        </p:spPr>
        <p:txBody>
          <a:bodyPr/>
          <a:lstStyle/>
          <a:p>
            <a:endParaRPr lang="en-US" dirty="0"/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E1023A77-27F3-41F0-F6CF-EBC1A7B6D8FD}"/>
              </a:ext>
            </a:extLst>
          </p:cNvPr>
          <p:cNvSpPr/>
          <p:nvPr/>
        </p:nvSpPr>
        <p:spPr>
          <a:xfrm>
            <a:off x="825455" y="767248"/>
            <a:ext cx="1609990" cy="3315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dirty="0">
                <a:solidFill>
                  <a:srgbClr val="D9E1FF"/>
                </a:solidFill>
                <a:latin typeface="Kanit" pitchFamily="34" charset="0"/>
                <a:ea typeface="Kanit" pitchFamily="34" charset="-122"/>
                <a:cs typeface="Kanit" pitchFamily="34" charset="-120"/>
              </a:rPr>
              <a:t>Human Capital Theory</a:t>
            </a:r>
            <a:endParaRPr lang="en-US" dirty="0"/>
          </a:p>
        </p:txBody>
      </p:sp>
      <p:sp>
        <p:nvSpPr>
          <p:cNvPr id="5" name="Text 3">
            <a:extLst>
              <a:ext uri="{FF2B5EF4-FFF2-40B4-BE49-F238E27FC236}">
                <a16:creationId xmlns:a16="http://schemas.microsoft.com/office/drawing/2014/main" id="{7D33F546-6EF8-BE2F-406E-2CDC8C571CE7}"/>
              </a:ext>
            </a:extLst>
          </p:cNvPr>
          <p:cNvSpPr/>
          <p:nvPr/>
        </p:nvSpPr>
        <p:spPr>
          <a:xfrm>
            <a:off x="359700" y="1073987"/>
            <a:ext cx="3551464" cy="721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dirty="0">
                <a:solidFill>
                  <a:srgbClr val="D9E1FF"/>
                </a:solidFill>
                <a:latin typeface="Martel Sans Light" pitchFamily="34" charset="0"/>
                <a:ea typeface="Martel Sans Light" pitchFamily="34" charset="-122"/>
                <a:cs typeface="Martel Sans Light" pitchFamily="34" charset="-120"/>
              </a:rPr>
              <a:t>Staff are strategic assets. Investment in training and development compounds their value over time.</a:t>
            </a:r>
            <a:endParaRPr lang="en-US" dirty="0"/>
          </a:p>
        </p:txBody>
      </p:sp>
      <p:sp>
        <p:nvSpPr>
          <p:cNvPr id="6" name="Shape 4">
            <a:extLst>
              <a:ext uri="{FF2B5EF4-FFF2-40B4-BE49-F238E27FC236}">
                <a16:creationId xmlns:a16="http://schemas.microsoft.com/office/drawing/2014/main" id="{70127F16-7FBB-1B7E-2350-BF73D1B5B8A5}"/>
              </a:ext>
            </a:extLst>
          </p:cNvPr>
          <p:cNvSpPr/>
          <p:nvPr/>
        </p:nvSpPr>
        <p:spPr>
          <a:xfrm>
            <a:off x="4969424" y="735506"/>
            <a:ext cx="3551464" cy="1639388"/>
          </a:xfrm>
          <a:prstGeom prst="roundRect">
            <a:avLst>
              <a:gd name="adj" fmla="val 2063"/>
            </a:avLst>
          </a:prstGeom>
          <a:solidFill>
            <a:srgbClr val="2F2B5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B5AB6A3C-774F-BA8A-6E67-D0D05F1B990B}"/>
              </a:ext>
            </a:extLst>
          </p:cNvPr>
          <p:cNvSpPr/>
          <p:nvPr/>
        </p:nvSpPr>
        <p:spPr>
          <a:xfrm>
            <a:off x="5779081" y="766929"/>
            <a:ext cx="1609105" cy="3315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dirty="0">
                <a:solidFill>
                  <a:srgbClr val="D9E1FF"/>
                </a:solidFill>
                <a:latin typeface="Kanit" pitchFamily="34" charset="0"/>
                <a:ea typeface="Kanit" pitchFamily="34" charset="-122"/>
                <a:cs typeface="Kanit" pitchFamily="34" charset="-120"/>
              </a:rPr>
              <a:t>Maslow's Hierarchy</a:t>
            </a:r>
            <a:endParaRPr lang="en-US" dirty="0"/>
          </a:p>
        </p:txBody>
      </p:sp>
      <p:sp>
        <p:nvSpPr>
          <p:cNvPr id="8" name="Text 6">
            <a:extLst>
              <a:ext uri="{FF2B5EF4-FFF2-40B4-BE49-F238E27FC236}">
                <a16:creationId xmlns:a16="http://schemas.microsoft.com/office/drawing/2014/main" id="{8BCF4403-ABF5-0192-F9DB-E0069899804D}"/>
              </a:ext>
            </a:extLst>
          </p:cNvPr>
          <p:cNvSpPr/>
          <p:nvPr/>
        </p:nvSpPr>
        <p:spPr>
          <a:xfrm>
            <a:off x="5161651" y="1073987"/>
            <a:ext cx="3359237" cy="721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dirty="0">
                <a:solidFill>
                  <a:srgbClr val="D9E1FF"/>
                </a:solidFill>
                <a:latin typeface="Martel Sans Light" pitchFamily="34" charset="0"/>
                <a:ea typeface="Martel Sans Light" pitchFamily="34" charset="-122"/>
                <a:cs typeface="Martel Sans Light" pitchFamily="34" charset="-120"/>
              </a:rPr>
              <a:t>Safety and security must be secured before aspiring to staff self-actualisation and fulfilment.</a:t>
            </a:r>
            <a:endParaRPr lang="en-US" dirty="0"/>
          </a:p>
        </p:txBody>
      </p:sp>
      <p:sp>
        <p:nvSpPr>
          <p:cNvPr id="9" name="Shape 7">
            <a:extLst>
              <a:ext uri="{FF2B5EF4-FFF2-40B4-BE49-F238E27FC236}">
                <a16:creationId xmlns:a16="http://schemas.microsoft.com/office/drawing/2014/main" id="{1BAA8A91-A328-8E7D-8ADA-D5E5E8C18777}"/>
              </a:ext>
            </a:extLst>
          </p:cNvPr>
          <p:cNvSpPr/>
          <p:nvPr/>
        </p:nvSpPr>
        <p:spPr>
          <a:xfrm>
            <a:off x="244606" y="2716320"/>
            <a:ext cx="3632716" cy="2000219"/>
          </a:xfrm>
          <a:prstGeom prst="roundRect">
            <a:avLst>
              <a:gd name="adj" fmla="val 1691"/>
            </a:avLst>
          </a:prstGeom>
          <a:solidFill>
            <a:srgbClr val="2F2B5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0" name="Text 8">
            <a:extLst>
              <a:ext uri="{FF2B5EF4-FFF2-40B4-BE49-F238E27FC236}">
                <a16:creationId xmlns:a16="http://schemas.microsoft.com/office/drawing/2014/main" id="{5AF8DC87-EDEF-5326-87A1-ED2B55B133B0}"/>
              </a:ext>
            </a:extLst>
          </p:cNvPr>
          <p:cNvSpPr/>
          <p:nvPr/>
        </p:nvSpPr>
        <p:spPr>
          <a:xfrm>
            <a:off x="645858" y="2710908"/>
            <a:ext cx="1609105" cy="3315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dirty="0">
                <a:solidFill>
                  <a:srgbClr val="D9E1FF"/>
                </a:solidFill>
                <a:latin typeface="Kanit" pitchFamily="34" charset="0"/>
                <a:ea typeface="Kanit" pitchFamily="34" charset="-122"/>
                <a:cs typeface="Kanit" pitchFamily="34" charset="-120"/>
              </a:rPr>
              <a:t>Herzberg's Two-Factor</a:t>
            </a:r>
            <a:endParaRPr lang="en-US" dirty="0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A1AB825D-3E41-D0F8-46B4-5180F6D94E59}"/>
              </a:ext>
            </a:extLst>
          </p:cNvPr>
          <p:cNvSpPr/>
          <p:nvPr/>
        </p:nvSpPr>
        <p:spPr>
          <a:xfrm>
            <a:off x="359700" y="3210363"/>
            <a:ext cx="3359237" cy="1082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b="1" dirty="0">
                <a:solidFill>
                  <a:srgbClr val="D9E1FF"/>
                </a:solidFill>
                <a:latin typeface="Martel Sans Light" pitchFamily="34" charset="0"/>
                <a:ea typeface="Martel Sans Light" pitchFamily="34" charset="-122"/>
                <a:cs typeface="Martel Sans Light" pitchFamily="34" charset="-120"/>
              </a:rPr>
              <a:t>Hygiene factors</a:t>
            </a:r>
            <a:r>
              <a:rPr lang="en-US" dirty="0">
                <a:solidFill>
                  <a:srgbClr val="D9E1FF"/>
                </a:solidFill>
                <a:latin typeface="Martel Sans Light" pitchFamily="34" charset="0"/>
                <a:ea typeface="Martel Sans Light" pitchFamily="34" charset="-122"/>
                <a:cs typeface="Martel Sans Light" pitchFamily="34" charset="-120"/>
              </a:rPr>
              <a:t> (pay, conditions) prevent dissatisfaction; </a:t>
            </a:r>
            <a:r>
              <a:rPr lang="en-US" b="1" dirty="0">
                <a:solidFill>
                  <a:srgbClr val="D9E1FF"/>
                </a:solidFill>
                <a:latin typeface="Martel Sans Light" pitchFamily="34" charset="0"/>
                <a:ea typeface="Martel Sans Light" pitchFamily="34" charset="-122"/>
                <a:cs typeface="Martel Sans Light" pitchFamily="34" charset="-120"/>
              </a:rPr>
              <a:t>Motivators</a:t>
            </a:r>
            <a:r>
              <a:rPr lang="en-US" dirty="0">
                <a:solidFill>
                  <a:srgbClr val="D9E1FF"/>
                </a:solidFill>
                <a:latin typeface="Martel Sans Light" pitchFamily="34" charset="0"/>
                <a:ea typeface="Martel Sans Light" pitchFamily="34" charset="-122"/>
                <a:cs typeface="Martel Sans Light" pitchFamily="34" charset="-120"/>
              </a:rPr>
              <a:t> (recognition, growth) drive engagement.</a:t>
            </a:r>
            <a:endParaRPr lang="en-US" dirty="0"/>
          </a:p>
        </p:txBody>
      </p:sp>
      <p:sp>
        <p:nvSpPr>
          <p:cNvPr id="12" name="Shape 10">
            <a:extLst>
              <a:ext uri="{FF2B5EF4-FFF2-40B4-BE49-F238E27FC236}">
                <a16:creationId xmlns:a16="http://schemas.microsoft.com/office/drawing/2014/main" id="{FB48D143-0EC2-09BD-A5C8-8C694DC47B82}"/>
              </a:ext>
            </a:extLst>
          </p:cNvPr>
          <p:cNvSpPr/>
          <p:nvPr/>
        </p:nvSpPr>
        <p:spPr>
          <a:xfrm>
            <a:off x="4928798" y="2710908"/>
            <a:ext cx="3632716" cy="2000219"/>
          </a:xfrm>
          <a:prstGeom prst="roundRect">
            <a:avLst>
              <a:gd name="adj" fmla="val 1691"/>
            </a:avLst>
          </a:prstGeom>
          <a:solidFill>
            <a:srgbClr val="2F2B54"/>
          </a:solidFill>
          <a:ln/>
        </p:spPr>
        <p:txBody>
          <a:bodyPr/>
          <a:lstStyle/>
          <a:p>
            <a:endParaRPr lang="en-US"/>
          </a:p>
        </p:txBody>
      </p:sp>
      <p:sp>
        <p:nvSpPr>
          <p:cNvPr id="13" name="Text 11">
            <a:extLst>
              <a:ext uri="{FF2B5EF4-FFF2-40B4-BE49-F238E27FC236}">
                <a16:creationId xmlns:a16="http://schemas.microsoft.com/office/drawing/2014/main" id="{F3863406-BD40-D81C-AFB8-F6AA7B1EBFC6}"/>
              </a:ext>
            </a:extLst>
          </p:cNvPr>
          <p:cNvSpPr/>
          <p:nvPr/>
        </p:nvSpPr>
        <p:spPr>
          <a:xfrm>
            <a:off x="5755712" y="2685212"/>
            <a:ext cx="1655842" cy="33155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dirty="0">
                <a:solidFill>
                  <a:srgbClr val="D9E1FF"/>
                </a:solidFill>
                <a:latin typeface="Kanit" pitchFamily="34" charset="0"/>
                <a:ea typeface="Kanit" pitchFamily="34" charset="-122"/>
                <a:cs typeface="Kanit" pitchFamily="34" charset="-120"/>
              </a:rPr>
              <a:t>Social Learning Theory</a:t>
            </a:r>
            <a:endParaRPr lang="en-US" dirty="0"/>
          </a:p>
        </p:txBody>
      </p:sp>
      <p:sp>
        <p:nvSpPr>
          <p:cNvPr id="14" name="Text 12">
            <a:extLst>
              <a:ext uri="{FF2B5EF4-FFF2-40B4-BE49-F238E27FC236}">
                <a16:creationId xmlns:a16="http://schemas.microsoft.com/office/drawing/2014/main" id="{48B2E73A-3878-B656-6706-98BC898E2AB7}"/>
              </a:ext>
            </a:extLst>
          </p:cNvPr>
          <p:cNvSpPr/>
          <p:nvPr/>
        </p:nvSpPr>
        <p:spPr>
          <a:xfrm>
            <a:off x="5065537" y="3210363"/>
            <a:ext cx="3359237" cy="721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dirty="0">
                <a:solidFill>
                  <a:srgbClr val="D9E1FF"/>
                </a:solidFill>
                <a:latin typeface="Martel Sans Light" pitchFamily="34" charset="0"/>
                <a:ea typeface="Martel Sans Light" pitchFamily="34" charset="-122"/>
                <a:cs typeface="Martel Sans Light" pitchFamily="34" charset="-120"/>
              </a:rPr>
              <a:t>Clinicians learn through observation and peer modelling within teams — culture is the curriculum.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00027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2878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1A1F4D4-780E-46AD-A596-5696F1C765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0">
            <a:extLst>
              <a:ext uri="{FF2B5EF4-FFF2-40B4-BE49-F238E27FC236}">
                <a16:creationId xmlns:a16="http://schemas.microsoft.com/office/drawing/2014/main" id="{D98223C0-C152-D0B3-BC7B-2DDFAA7FB3AC}"/>
              </a:ext>
            </a:extLst>
          </p:cNvPr>
          <p:cNvSpPr/>
          <p:nvPr/>
        </p:nvSpPr>
        <p:spPr>
          <a:xfrm>
            <a:off x="1269323" y="0"/>
            <a:ext cx="4003887" cy="31717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950"/>
              </a:lnSpc>
              <a:buNone/>
            </a:pPr>
            <a:r>
              <a:rPr lang="en-US" sz="3150" dirty="0">
                <a:solidFill>
                  <a:srgbClr val="FFFFFF"/>
                </a:solidFill>
                <a:latin typeface="Kanit" pitchFamily="34" charset="0"/>
                <a:ea typeface="Kanit" pitchFamily="34" charset="-122"/>
                <a:cs typeface="Kanit" pitchFamily="34" charset="-120"/>
              </a:rPr>
              <a:t>Evidence-Based Recommendations</a:t>
            </a:r>
            <a:endParaRPr lang="en-US" sz="3150" dirty="0"/>
          </a:p>
        </p:txBody>
      </p:sp>
      <p:pic>
        <p:nvPicPr>
          <p:cNvPr id="19" name="Image 0" descr="preencoded.png">
            <a:extLst>
              <a:ext uri="{FF2B5EF4-FFF2-40B4-BE49-F238E27FC236}">
                <a16:creationId xmlns:a16="http://schemas.microsoft.com/office/drawing/2014/main" id="{8806DE4A-367E-39F5-C71D-7C2DC7AE98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91" y="886301"/>
            <a:ext cx="3370897" cy="3370897"/>
          </a:xfrm>
          <a:prstGeom prst="rect">
            <a:avLst/>
          </a:prstGeom>
        </p:spPr>
      </p:pic>
      <p:sp>
        <p:nvSpPr>
          <p:cNvPr id="21" name="Shape 1">
            <a:extLst>
              <a:ext uri="{FF2B5EF4-FFF2-40B4-BE49-F238E27FC236}">
                <a16:creationId xmlns:a16="http://schemas.microsoft.com/office/drawing/2014/main" id="{6ABF9403-11FF-6EBE-D023-23195532235B}"/>
              </a:ext>
            </a:extLst>
          </p:cNvPr>
          <p:cNvSpPr/>
          <p:nvPr/>
        </p:nvSpPr>
        <p:spPr>
          <a:xfrm>
            <a:off x="3981143" y="886301"/>
            <a:ext cx="2329850" cy="1685449"/>
          </a:xfrm>
          <a:prstGeom prst="roundRect">
            <a:avLst>
              <a:gd name="adj" fmla="val 4471"/>
            </a:avLst>
          </a:prstGeom>
          <a:solidFill>
            <a:srgbClr val="100C35"/>
          </a:solidFill>
          <a:ln w="22860">
            <a:solidFill>
              <a:srgbClr val="48446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23" name="Image 2" descr="preencoded.png">
            <a:extLst>
              <a:ext uri="{FF2B5EF4-FFF2-40B4-BE49-F238E27FC236}">
                <a16:creationId xmlns:a16="http://schemas.microsoft.com/office/drawing/2014/main" id="{1C55A17B-9053-07E8-2EBB-D1DB9EED58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8282" y="886301"/>
            <a:ext cx="88475" cy="1685449"/>
          </a:xfrm>
          <a:prstGeom prst="rect">
            <a:avLst/>
          </a:prstGeom>
        </p:spPr>
      </p:pic>
      <p:sp>
        <p:nvSpPr>
          <p:cNvPr id="24" name="Text 2">
            <a:extLst>
              <a:ext uri="{FF2B5EF4-FFF2-40B4-BE49-F238E27FC236}">
                <a16:creationId xmlns:a16="http://schemas.microsoft.com/office/drawing/2014/main" id="{6698196C-0FAC-8A0C-F5BA-EF7632608F04}"/>
              </a:ext>
            </a:extLst>
          </p:cNvPr>
          <p:cNvSpPr/>
          <p:nvPr/>
        </p:nvSpPr>
        <p:spPr>
          <a:xfrm>
            <a:off x="4244509" y="1081088"/>
            <a:ext cx="1923355" cy="5212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dirty="0">
                <a:solidFill>
                  <a:srgbClr val="D9E1FF"/>
                </a:solidFill>
                <a:latin typeface="Kanit" pitchFamily="34" charset="0"/>
                <a:ea typeface="Kanit" pitchFamily="34" charset="-122"/>
                <a:cs typeface="Kanit" pitchFamily="34" charset="-120"/>
              </a:rPr>
              <a:t>Continuous Professional Development</a:t>
            </a:r>
            <a:endParaRPr lang="en-US" sz="1550" dirty="0"/>
          </a:p>
        </p:txBody>
      </p:sp>
      <p:sp>
        <p:nvSpPr>
          <p:cNvPr id="25" name="Text 3">
            <a:extLst>
              <a:ext uri="{FF2B5EF4-FFF2-40B4-BE49-F238E27FC236}">
                <a16:creationId xmlns:a16="http://schemas.microsoft.com/office/drawing/2014/main" id="{D66E5BDB-16AA-B666-2971-C1920CFD2FCD}"/>
              </a:ext>
            </a:extLst>
          </p:cNvPr>
          <p:cNvSpPr/>
          <p:nvPr/>
        </p:nvSpPr>
        <p:spPr>
          <a:xfrm>
            <a:off x="4196865" y="1548318"/>
            <a:ext cx="1923355" cy="811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50" dirty="0">
                <a:solidFill>
                  <a:srgbClr val="D9E1FF"/>
                </a:solidFill>
                <a:latin typeface="Martel Sans Light" pitchFamily="34" charset="0"/>
                <a:ea typeface="Martel Sans Light" pitchFamily="34" charset="-122"/>
                <a:cs typeface="Martel Sans Light" pitchFamily="34" charset="-120"/>
              </a:rPr>
              <a:t>Structured, mandatory learning pathways to maintain clinical excellence across all grades.</a:t>
            </a:r>
            <a:endParaRPr lang="en-US" sz="1350" dirty="0"/>
          </a:p>
        </p:txBody>
      </p:sp>
      <p:sp>
        <p:nvSpPr>
          <p:cNvPr id="26" name="Shape 4">
            <a:extLst>
              <a:ext uri="{FF2B5EF4-FFF2-40B4-BE49-F238E27FC236}">
                <a16:creationId xmlns:a16="http://schemas.microsoft.com/office/drawing/2014/main" id="{96BAC7C0-94BE-11D3-A77F-7274F934E5DE}"/>
              </a:ext>
            </a:extLst>
          </p:cNvPr>
          <p:cNvSpPr/>
          <p:nvPr/>
        </p:nvSpPr>
        <p:spPr>
          <a:xfrm>
            <a:off x="6730653" y="886301"/>
            <a:ext cx="2329850" cy="1685449"/>
          </a:xfrm>
          <a:prstGeom prst="roundRect">
            <a:avLst>
              <a:gd name="adj" fmla="val 4471"/>
            </a:avLst>
          </a:prstGeom>
          <a:solidFill>
            <a:srgbClr val="100C35"/>
          </a:solidFill>
          <a:ln w="22860">
            <a:solidFill>
              <a:srgbClr val="48446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27" name="Image 3" descr="preencoded.png">
            <a:extLst>
              <a:ext uri="{FF2B5EF4-FFF2-40B4-BE49-F238E27FC236}">
                <a16:creationId xmlns:a16="http://schemas.microsoft.com/office/drawing/2014/main" id="{5482BA3B-E8DF-B7AD-0AB7-2F33E8CDE3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7792" y="886301"/>
            <a:ext cx="88475" cy="1685449"/>
          </a:xfrm>
          <a:prstGeom prst="rect">
            <a:avLst/>
          </a:prstGeom>
        </p:spPr>
      </p:pic>
      <p:sp>
        <p:nvSpPr>
          <p:cNvPr id="28" name="Text 5">
            <a:extLst>
              <a:ext uri="{FF2B5EF4-FFF2-40B4-BE49-F238E27FC236}">
                <a16:creationId xmlns:a16="http://schemas.microsoft.com/office/drawing/2014/main" id="{C0F217A3-9955-1578-05D7-92D6030AD215}"/>
              </a:ext>
            </a:extLst>
          </p:cNvPr>
          <p:cNvSpPr/>
          <p:nvPr/>
        </p:nvSpPr>
        <p:spPr>
          <a:xfrm>
            <a:off x="6994020" y="1081088"/>
            <a:ext cx="1923355" cy="3474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dirty="0">
                <a:solidFill>
                  <a:srgbClr val="D9E1FF"/>
                </a:solidFill>
                <a:latin typeface="Kanit" pitchFamily="34" charset="0"/>
                <a:ea typeface="Kanit" pitchFamily="34" charset="-122"/>
                <a:cs typeface="Kanit" pitchFamily="34" charset="-120"/>
              </a:rPr>
              <a:t>Data-Driven Workforce Planning</a:t>
            </a:r>
            <a:endParaRPr lang="en-US" sz="1550" dirty="0"/>
          </a:p>
        </p:txBody>
      </p:sp>
      <p:sp>
        <p:nvSpPr>
          <p:cNvPr id="29" name="Text 6">
            <a:extLst>
              <a:ext uri="{FF2B5EF4-FFF2-40B4-BE49-F238E27FC236}">
                <a16:creationId xmlns:a16="http://schemas.microsoft.com/office/drawing/2014/main" id="{4F46C339-AA1C-D240-0872-72E5C195B637}"/>
              </a:ext>
            </a:extLst>
          </p:cNvPr>
          <p:cNvSpPr/>
          <p:nvPr/>
        </p:nvSpPr>
        <p:spPr>
          <a:xfrm>
            <a:off x="6966707" y="1548318"/>
            <a:ext cx="1923355" cy="6494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50" dirty="0">
                <a:solidFill>
                  <a:srgbClr val="D9E1FF"/>
                </a:solidFill>
                <a:latin typeface="Martel Sans Light" pitchFamily="34" charset="0"/>
                <a:ea typeface="Martel Sans Light" pitchFamily="34" charset="-122"/>
                <a:cs typeface="Martel Sans Light" pitchFamily="34" charset="-120"/>
              </a:rPr>
              <a:t>Leveraging big data analytics to anticipate staffing gaps before they become critical.</a:t>
            </a:r>
            <a:endParaRPr lang="en-US" sz="1350" dirty="0"/>
          </a:p>
        </p:txBody>
      </p:sp>
      <p:sp>
        <p:nvSpPr>
          <p:cNvPr id="30" name="Shape 7">
            <a:extLst>
              <a:ext uri="{FF2B5EF4-FFF2-40B4-BE49-F238E27FC236}">
                <a16:creationId xmlns:a16="http://schemas.microsoft.com/office/drawing/2014/main" id="{F38F788C-8D21-66E2-F67C-BFD0B48F504F}"/>
              </a:ext>
            </a:extLst>
          </p:cNvPr>
          <p:cNvSpPr/>
          <p:nvPr/>
        </p:nvSpPr>
        <p:spPr>
          <a:xfrm>
            <a:off x="3981143" y="3464362"/>
            <a:ext cx="2329850" cy="1337976"/>
          </a:xfrm>
          <a:prstGeom prst="roundRect">
            <a:avLst>
              <a:gd name="adj" fmla="val 5632"/>
            </a:avLst>
          </a:prstGeom>
          <a:solidFill>
            <a:srgbClr val="100C35"/>
          </a:solidFill>
          <a:ln w="22860">
            <a:solidFill>
              <a:srgbClr val="48446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31" name="Image 4" descr="preencoded.png">
            <a:extLst>
              <a:ext uri="{FF2B5EF4-FFF2-40B4-BE49-F238E27FC236}">
                <a16:creationId xmlns:a16="http://schemas.microsoft.com/office/drawing/2014/main" id="{976D8E8F-B631-BC87-BD86-74E4825A05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8282" y="3464362"/>
            <a:ext cx="88475" cy="1337976"/>
          </a:xfrm>
          <a:prstGeom prst="rect">
            <a:avLst/>
          </a:prstGeom>
        </p:spPr>
      </p:pic>
      <p:sp>
        <p:nvSpPr>
          <p:cNvPr id="32" name="Text 8">
            <a:extLst>
              <a:ext uri="{FF2B5EF4-FFF2-40B4-BE49-F238E27FC236}">
                <a16:creationId xmlns:a16="http://schemas.microsoft.com/office/drawing/2014/main" id="{DF0621A9-AF11-4D87-62C9-388E5E1788D1}"/>
              </a:ext>
            </a:extLst>
          </p:cNvPr>
          <p:cNvSpPr/>
          <p:nvPr/>
        </p:nvSpPr>
        <p:spPr>
          <a:xfrm>
            <a:off x="4196865" y="3572278"/>
            <a:ext cx="1828071" cy="1737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dirty="0">
                <a:solidFill>
                  <a:srgbClr val="D9E1FF"/>
                </a:solidFill>
                <a:latin typeface="Kanit" pitchFamily="34" charset="0"/>
                <a:ea typeface="Kanit" pitchFamily="34" charset="-122"/>
                <a:cs typeface="Kanit" pitchFamily="34" charset="-120"/>
              </a:rPr>
              <a:t>Distributed Leadership</a:t>
            </a:r>
            <a:endParaRPr lang="en-US" sz="1550" dirty="0"/>
          </a:p>
        </p:txBody>
      </p:sp>
      <p:sp>
        <p:nvSpPr>
          <p:cNvPr id="33" name="Text 9">
            <a:extLst>
              <a:ext uri="{FF2B5EF4-FFF2-40B4-BE49-F238E27FC236}">
                <a16:creationId xmlns:a16="http://schemas.microsoft.com/office/drawing/2014/main" id="{A545CD88-14E4-3BA5-6369-9466188029D3}"/>
              </a:ext>
            </a:extLst>
          </p:cNvPr>
          <p:cNvSpPr/>
          <p:nvPr/>
        </p:nvSpPr>
        <p:spPr>
          <a:xfrm>
            <a:off x="4184390" y="3832884"/>
            <a:ext cx="1923355" cy="6494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50" dirty="0">
                <a:solidFill>
                  <a:srgbClr val="D9E1FF"/>
                </a:solidFill>
                <a:latin typeface="Martel Sans Light" pitchFamily="34" charset="0"/>
                <a:ea typeface="Martel Sans Light" pitchFamily="34" charset="-122"/>
                <a:cs typeface="Martel Sans Light" pitchFamily="34" charset="-120"/>
              </a:rPr>
              <a:t>Empowering frontline staff to lead local quality improvements, reducing top-down dependency.</a:t>
            </a:r>
            <a:endParaRPr lang="en-US" sz="1350" dirty="0"/>
          </a:p>
        </p:txBody>
      </p:sp>
      <p:sp>
        <p:nvSpPr>
          <p:cNvPr id="34" name="Shape 10">
            <a:extLst>
              <a:ext uri="{FF2B5EF4-FFF2-40B4-BE49-F238E27FC236}">
                <a16:creationId xmlns:a16="http://schemas.microsoft.com/office/drawing/2014/main" id="{BA94E65D-8E6D-5BCE-A665-968668C01A5E}"/>
              </a:ext>
            </a:extLst>
          </p:cNvPr>
          <p:cNvSpPr/>
          <p:nvPr/>
        </p:nvSpPr>
        <p:spPr>
          <a:xfrm>
            <a:off x="6730653" y="3464362"/>
            <a:ext cx="2329850" cy="1337976"/>
          </a:xfrm>
          <a:prstGeom prst="roundRect">
            <a:avLst>
              <a:gd name="adj" fmla="val 5632"/>
            </a:avLst>
          </a:prstGeom>
          <a:solidFill>
            <a:srgbClr val="100C35"/>
          </a:solidFill>
          <a:ln w="22860">
            <a:solidFill>
              <a:srgbClr val="48446D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35" name="Image 5" descr="preencoded.png">
            <a:extLst>
              <a:ext uri="{FF2B5EF4-FFF2-40B4-BE49-F238E27FC236}">
                <a16:creationId xmlns:a16="http://schemas.microsoft.com/office/drawing/2014/main" id="{7E437E6F-90A1-5E92-8D13-C862237BD80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07792" y="3464362"/>
            <a:ext cx="88475" cy="1337976"/>
          </a:xfrm>
          <a:prstGeom prst="rect">
            <a:avLst/>
          </a:prstGeom>
        </p:spPr>
      </p:pic>
      <p:sp>
        <p:nvSpPr>
          <p:cNvPr id="36" name="Text 11">
            <a:extLst>
              <a:ext uri="{FF2B5EF4-FFF2-40B4-BE49-F238E27FC236}">
                <a16:creationId xmlns:a16="http://schemas.microsoft.com/office/drawing/2014/main" id="{C70DB5D1-6D5D-622B-8587-E61D4D160C15}"/>
              </a:ext>
            </a:extLst>
          </p:cNvPr>
          <p:cNvSpPr/>
          <p:nvPr/>
        </p:nvSpPr>
        <p:spPr>
          <a:xfrm>
            <a:off x="6994020" y="3572277"/>
            <a:ext cx="1795427" cy="17373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1950"/>
              </a:lnSpc>
              <a:buNone/>
            </a:pPr>
            <a:r>
              <a:rPr lang="en-US" sz="1550" dirty="0">
                <a:solidFill>
                  <a:srgbClr val="D9E1FF"/>
                </a:solidFill>
                <a:latin typeface="Kanit" pitchFamily="34" charset="0"/>
                <a:ea typeface="Kanit" pitchFamily="34" charset="-122"/>
                <a:cs typeface="Kanit" pitchFamily="34" charset="-120"/>
              </a:rPr>
              <a:t>360-Degree Feedback</a:t>
            </a:r>
            <a:endParaRPr lang="en-US" sz="1550" dirty="0"/>
          </a:p>
        </p:txBody>
      </p:sp>
      <p:sp>
        <p:nvSpPr>
          <p:cNvPr id="37" name="Text 12">
            <a:extLst>
              <a:ext uri="{FF2B5EF4-FFF2-40B4-BE49-F238E27FC236}">
                <a16:creationId xmlns:a16="http://schemas.microsoft.com/office/drawing/2014/main" id="{8BB3657B-8DDE-7825-14E8-98270926FF87}"/>
              </a:ext>
            </a:extLst>
          </p:cNvPr>
          <p:cNvSpPr/>
          <p:nvPr/>
        </p:nvSpPr>
        <p:spPr>
          <a:xfrm>
            <a:off x="6918902" y="3818781"/>
            <a:ext cx="2073589" cy="811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1850"/>
              </a:lnSpc>
              <a:buNone/>
            </a:pPr>
            <a:r>
              <a:rPr lang="en-US" sz="1350" dirty="0">
                <a:solidFill>
                  <a:srgbClr val="D9E1FF"/>
                </a:solidFill>
                <a:latin typeface="Martel Sans Light" pitchFamily="34" charset="0"/>
                <a:ea typeface="Martel Sans Light" pitchFamily="34" charset="-122"/>
                <a:cs typeface="Martel Sans Light" pitchFamily="34" charset="-120"/>
              </a:rPr>
              <a:t>Multi-source performance reviews that embed transparency and continuous reflection into culture.</a:t>
            </a:r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8599418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2878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676F6FD-942F-2FCE-42E5-C4BB634094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>
            <a:extLst>
              <a:ext uri="{FF2B5EF4-FFF2-40B4-BE49-F238E27FC236}">
                <a16:creationId xmlns:a16="http://schemas.microsoft.com/office/drawing/2014/main" id="{57EB35F8-3353-A6E9-FA3D-DFC6ACD66C25}"/>
              </a:ext>
            </a:extLst>
          </p:cNvPr>
          <p:cNvSpPr/>
          <p:nvPr/>
        </p:nvSpPr>
        <p:spPr>
          <a:xfrm>
            <a:off x="39049" y="66392"/>
            <a:ext cx="8620011" cy="711129"/>
          </a:xfrm>
          <a:prstGeom prst="rect">
            <a:avLst/>
          </a:prstGeom>
          <a:solidFill>
            <a:srgbClr val="002060"/>
          </a:solidFill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5500"/>
              </a:lnSpc>
              <a:buNone/>
            </a:pPr>
            <a:r>
              <a:rPr lang="en-US" dirty="0">
                <a:solidFill>
                  <a:srgbClr val="FFFFFF"/>
                </a:solidFill>
                <a:ea typeface="Kanit" pitchFamily="34" charset="-122"/>
                <a:cs typeface="Kanit" pitchFamily="34" charset="-120"/>
              </a:rPr>
              <a:t>Innovative Solutions for the Modern NHS</a:t>
            </a:r>
            <a:endParaRPr lang="en-US" dirty="0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9550172E-206A-A03C-0F9D-DB2FE0915246}"/>
              </a:ext>
            </a:extLst>
          </p:cNvPr>
          <p:cNvSpPr/>
          <p:nvPr/>
        </p:nvSpPr>
        <p:spPr>
          <a:xfrm>
            <a:off x="39049" y="917553"/>
            <a:ext cx="8620011" cy="386894"/>
          </a:xfrm>
          <a:prstGeom prst="rect">
            <a:avLst/>
          </a:prstGeom>
          <a:solidFill>
            <a:srgbClr val="002060"/>
          </a:solidFill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3000"/>
              </a:lnSpc>
              <a:buNone/>
            </a:pPr>
            <a:r>
              <a:rPr lang="en-US" dirty="0">
                <a:solidFill>
                  <a:srgbClr val="D9E1FF"/>
                </a:solidFill>
                <a:ea typeface="Martel Sans Light" pitchFamily="34" charset="-122"/>
                <a:cs typeface="Martel Sans Light" pitchFamily="34" charset="-120"/>
              </a:rPr>
              <a:t>Harnessing technology and flexible working models to future-proof the workforce.</a:t>
            </a:r>
            <a:endParaRPr lang="en-US" dirty="0"/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C2AB38AD-7FCE-702E-5631-4EF838F7A634}"/>
              </a:ext>
            </a:extLst>
          </p:cNvPr>
          <p:cNvSpPr/>
          <p:nvPr/>
        </p:nvSpPr>
        <p:spPr>
          <a:xfrm>
            <a:off x="621400" y="1335836"/>
            <a:ext cx="2388635" cy="355505"/>
          </a:xfrm>
          <a:prstGeom prst="rect">
            <a:avLst/>
          </a:prstGeom>
          <a:solidFill>
            <a:srgbClr val="002060"/>
          </a:solidFill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750"/>
              </a:lnSpc>
              <a:buNone/>
            </a:pPr>
            <a:r>
              <a:rPr lang="en-US" dirty="0">
                <a:solidFill>
                  <a:srgbClr val="D9E1FF"/>
                </a:solidFill>
                <a:ea typeface="Kanit" pitchFamily="34" charset="-122"/>
                <a:cs typeface="Kanit" pitchFamily="34" charset="-120"/>
              </a:rPr>
              <a:t>AI &amp; Automation</a:t>
            </a:r>
            <a:endParaRPr lang="en-US" dirty="0"/>
          </a:p>
        </p:txBody>
      </p:sp>
      <p:sp>
        <p:nvSpPr>
          <p:cNvPr id="6" name="Text 3">
            <a:extLst>
              <a:ext uri="{FF2B5EF4-FFF2-40B4-BE49-F238E27FC236}">
                <a16:creationId xmlns:a16="http://schemas.microsoft.com/office/drawing/2014/main" id="{C8310409-DB94-48E5-B0D4-9A4BB4B63D37}"/>
              </a:ext>
            </a:extLst>
          </p:cNvPr>
          <p:cNvSpPr/>
          <p:nvPr/>
        </p:nvSpPr>
        <p:spPr>
          <a:xfrm>
            <a:off x="39049" y="1740602"/>
            <a:ext cx="4353337" cy="1099297"/>
          </a:xfrm>
          <a:prstGeom prst="rect">
            <a:avLst/>
          </a:prstGeom>
          <a:solidFill>
            <a:srgbClr val="002060"/>
          </a:solidFill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000"/>
              </a:lnSpc>
              <a:buNone/>
            </a:pPr>
            <a:r>
              <a:rPr lang="en-US" dirty="0">
                <a:solidFill>
                  <a:srgbClr val="D9E1FF"/>
                </a:solidFill>
                <a:ea typeface="Martel Sans Light" pitchFamily="34" charset="-122"/>
                <a:cs typeface="Martel Sans Light" pitchFamily="34" charset="-120"/>
              </a:rPr>
              <a:t>AI-powered roster management reduces administrative burden and mitigates burnout risk at scale.</a:t>
            </a:r>
            <a:endParaRPr lang="en-US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EE7BAE77-B792-C7DB-1801-7FB66A35C8AD}"/>
              </a:ext>
            </a:extLst>
          </p:cNvPr>
          <p:cNvSpPr/>
          <p:nvPr/>
        </p:nvSpPr>
        <p:spPr>
          <a:xfrm>
            <a:off x="5782901" y="1335836"/>
            <a:ext cx="2388635" cy="355505"/>
          </a:xfrm>
          <a:prstGeom prst="rect">
            <a:avLst/>
          </a:prstGeom>
          <a:solidFill>
            <a:srgbClr val="002060"/>
          </a:solidFill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750"/>
              </a:lnSpc>
              <a:buNone/>
            </a:pPr>
            <a:r>
              <a:rPr lang="en-US" dirty="0">
                <a:solidFill>
                  <a:srgbClr val="D9E1FF"/>
                </a:solidFill>
                <a:ea typeface="Kanit" pitchFamily="34" charset="-122"/>
                <a:cs typeface="Kanit" pitchFamily="34" charset="-120"/>
              </a:rPr>
              <a:t>Blended Learning</a:t>
            </a:r>
            <a:endParaRPr lang="en-US" dirty="0"/>
          </a:p>
        </p:txBody>
      </p:sp>
      <p:sp>
        <p:nvSpPr>
          <p:cNvPr id="9" name="Text 5">
            <a:extLst>
              <a:ext uri="{FF2B5EF4-FFF2-40B4-BE49-F238E27FC236}">
                <a16:creationId xmlns:a16="http://schemas.microsoft.com/office/drawing/2014/main" id="{6F2A1BF5-BA17-BA58-B889-77D118F20EEB}"/>
              </a:ext>
            </a:extLst>
          </p:cNvPr>
          <p:cNvSpPr/>
          <p:nvPr/>
        </p:nvSpPr>
        <p:spPr>
          <a:xfrm>
            <a:off x="4475650" y="1740602"/>
            <a:ext cx="4629301" cy="1168330"/>
          </a:xfrm>
          <a:prstGeom prst="rect">
            <a:avLst/>
          </a:prstGeom>
          <a:solidFill>
            <a:srgbClr val="002060"/>
          </a:solidFill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000"/>
              </a:lnSpc>
              <a:buNone/>
            </a:pPr>
            <a:r>
              <a:rPr lang="en-US" dirty="0">
                <a:solidFill>
                  <a:srgbClr val="D9E1FF"/>
                </a:solidFill>
                <a:ea typeface="Martel Sans Light" pitchFamily="34" charset="-122"/>
                <a:cs typeface="Martel Sans Light" pitchFamily="34" charset="-120"/>
              </a:rPr>
              <a:t>High-fidelity VR simulations paired with bedside mentoring for immersive, effective clinical training.</a:t>
            </a:r>
            <a:endParaRPr lang="en-US" dirty="0"/>
          </a:p>
        </p:txBody>
      </p:sp>
      <p:sp>
        <p:nvSpPr>
          <p:cNvPr id="11" name="Text 6">
            <a:extLst>
              <a:ext uri="{FF2B5EF4-FFF2-40B4-BE49-F238E27FC236}">
                <a16:creationId xmlns:a16="http://schemas.microsoft.com/office/drawing/2014/main" id="{4E930802-7BA6-D502-7DC6-F95BC0AE1A5E}"/>
              </a:ext>
            </a:extLst>
          </p:cNvPr>
          <p:cNvSpPr/>
          <p:nvPr/>
        </p:nvSpPr>
        <p:spPr>
          <a:xfrm>
            <a:off x="621399" y="2871288"/>
            <a:ext cx="2388635" cy="355505"/>
          </a:xfrm>
          <a:prstGeom prst="rect">
            <a:avLst/>
          </a:prstGeom>
          <a:solidFill>
            <a:srgbClr val="002060"/>
          </a:solidFill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750"/>
              </a:lnSpc>
              <a:buNone/>
            </a:pPr>
            <a:r>
              <a:rPr lang="en-US" dirty="0">
                <a:solidFill>
                  <a:srgbClr val="D9E1FF"/>
                </a:solidFill>
                <a:ea typeface="Kanit" pitchFamily="34" charset="-122"/>
                <a:cs typeface="Kanit" pitchFamily="34" charset="-120"/>
              </a:rPr>
              <a:t>Flexibility 2.0</a:t>
            </a:r>
            <a:endParaRPr lang="en-US" dirty="0"/>
          </a:p>
        </p:txBody>
      </p:sp>
      <p:sp>
        <p:nvSpPr>
          <p:cNvPr id="12" name="Text 7">
            <a:extLst>
              <a:ext uri="{FF2B5EF4-FFF2-40B4-BE49-F238E27FC236}">
                <a16:creationId xmlns:a16="http://schemas.microsoft.com/office/drawing/2014/main" id="{80EDF02B-8116-AEF8-8B7B-FA2A427B996F}"/>
              </a:ext>
            </a:extLst>
          </p:cNvPr>
          <p:cNvSpPr/>
          <p:nvPr/>
        </p:nvSpPr>
        <p:spPr>
          <a:xfrm>
            <a:off x="0" y="3433265"/>
            <a:ext cx="4392386" cy="1239478"/>
          </a:xfrm>
          <a:prstGeom prst="rect">
            <a:avLst/>
          </a:prstGeom>
          <a:solidFill>
            <a:srgbClr val="002060"/>
          </a:solidFill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000"/>
              </a:lnSpc>
              <a:buNone/>
            </a:pPr>
            <a:r>
              <a:rPr lang="en-US" dirty="0">
                <a:solidFill>
                  <a:srgbClr val="D9E1FF"/>
                </a:solidFill>
                <a:ea typeface="Martel Sans Light" pitchFamily="34" charset="-122"/>
                <a:cs typeface="Martel Sans Light" pitchFamily="34" charset="-120"/>
              </a:rPr>
              <a:t>Self-rostering apps and protected "wellbeing hours" to meaningfully support work-life balance.</a:t>
            </a:r>
            <a:endParaRPr lang="en-US" dirty="0"/>
          </a:p>
        </p:txBody>
      </p:sp>
      <p:sp>
        <p:nvSpPr>
          <p:cNvPr id="14" name="Text 8">
            <a:extLst>
              <a:ext uri="{FF2B5EF4-FFF2-40B4-BE49-F238E27FC236}">
                <a16:creationId xmlns:a16="http://schemas.microsoft.com/office/drawing/2014/main" id="{3EBEB277-AB5A-39C1-3D27-9924599E1B28}"/>
              </a:ext>
            </a:extLst>
          </p:cNvPr>
          <p:cNvSpPr/>
          <p:nvPr/>
        </p:nvSpPr>
        <p:spPr>
          <a:xfrm>
            <a:off x="5782900" y="2968853"/>
            <a:ext cx="2388635" cy="355505"/>
          </a:xfrm>
          <a:prstGeom prst="rect">
            <a:avLst/>
          </a:prstGeom>
          <a:solidFill>
            <a:srgbClr val="002060"/>
          </a:solidFill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750"/>
              </a:lnSpc>
              <a:buNone/>
            </a:pPr>
            <a:r>
              <a:rPr lang="en-US" dirty="0">
                <a:solidFill>
                  <a:srgbClr val="D9E1FF"/>
                </a:solidFill>
                <a:ea typeface="Kanit" pitchFamily="34" charset="-122"/>
                <a:cs typeface="Kanit" pitchFamily="34" charset="-120"/>
              </a:rPr>
              <a:t>Gamification</a:t>
            </a:r>
            <a:endParaRPr lang="en-US" dirty="0"/>
          </a:p>
        </p:txBody>
      </p:sp>
      <p:sp>
        <p:nvSpPr>
          <p:cNvPr id="15" name="Text 9">
            <a:extLst>
              <a:ext uri="{FF2B5EF4-FFF2-40B4-BE49-F238E27FC236}">
                <a16:creationId xmlns:a16="http://schemas.microsoft.com/office/drawing/2014/main" id="{AA482AB6-F467-94AF-E7D6-793D5CF41D85}"/>
              </a:ext>
            </a:extLst>
          </p:cNvPr>
          <p:cNvSpPr/>
          <p:nvPr/>
        </p:nvSpPr>
        <p:spPr>
          <a:xfrm>
            <a:off x="4572000" y="3433265"/>
            <a:ext cx="4453882" cy="1239478"/>
          </a:xfrm>
          <a:prstGeom prst="rect">
            <a:avLst/>
          </a:prstGeom>
          <a:solidFill>
            <a:srgbClr val="002060"/>
          </a:solidFill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3000"/>
              </a:lnSpc>
              <a:buNone/>
            </a:pPr>
            <a:r>
              <a:rPr lang="en-US" dirty="0">
                <a:solidFill>
                  <a:srgbClr val="D9E1FF"/>
                </a:solidFill>
                <a:ea typeface="Martel Sans Light" pitchFamily="34" charset="-122"/>
                <a:cs typeface="Martel Sans Light" pitchFamily="34" charset="-120"/>
              </a:rPr>
              <a:t>Digital badges and leaderboards drive engagement in non-clinical compliance and mandatory training.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8215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28788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4CAF316-50BC-FC55-BD04-913333B5BD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0">
            <a:extLst>
              <a:ext uri="{FF2B5EF4-FFF2-40B4-BE49-F238E27FC236}">
                <a16:creationId xmlns:a16="http://schemas.microsoft.com/office/drawing/2014/main" id="{5DE5909E-1DA1-155B-EB33-588752DCC95F}"/>
              </a:ext>
            </a:extLst>
          </p:cNvPr>
          <p:cNvSpPr/>
          <p:nvPr/>
        </p:nvSpPr>
        <p:spPr>
          <a:xfrm>
            <a:off x="2944110" y="148105"/>
            <a:ext cx="2874629" cy="3129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55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Kanit" pitchFamily="34" charset="0"/>
                <a:ea typeface="Kanit" pitchFamily="34" charset="-122"/>
                <a:cs typeface="Kanit" pitchFamily="34" charset="-120"/>
              </a:rPr>
              <a:t>The Impact</a:t>
            </a:r>
            <a:endParaRPr lang="en-US" sz="3200" b="1" dirty="0"/>
          </a:p>
        </p:txBody>
      </p:sp>
      <p:sp>
        <p:nvSpPr>
          <p:cNvPr id="6" name="Text 2">
            <a:extLst>
              <a:ext uri="{FF2B5EF4-FFF2-40B4-BE49-F238E27FC236}">
                <a16:creationId xmlns:a16="http://schemas.microsoft.com/office/drawing/2014/main" id="{A81C352E-E29F-BB82-3125-E5D862FD256E}"/>
              </a:ext>
            </a:extLst>
          </p:cNvPr>
          <p:cNvSpPr/>
          <p:nvPr/>
        </p:nvSpPr>
        <p:spPr>
          <a:xfrm>
            <a:off x="300600" y="1122981"/>
            <a:ext cx="1392512" cy="1564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Kanit" pitchFamily="34" charset="0"/>
                <a:ea typeface="Kanit" pitchFamily="34" charset="-122"/>
                <a:cs typeface="Kanit" pitchFamily="34" charset="-120"/>
              </a:rPr>
              <a:t>For Staff</a:t>
            </a:r>
            <a:endParaRPr lang="en-US" sz="1600" dirty="0"/>
          </a:p>
        </p:txBody>
      </p:sp>
      <p:sp>
        <p:nvSpPr>
          <p:cNvPr id="7" name="Text 3">
            <a:extLst>
              <a:ext uri="{FF2B5EF4-FFF2-40B4-BE49-F238E27FC236}">
                <a16:creationId xmlns:a16="http://schemas.microsoft.com/office/drawing/2014/main" id="{3D676EAC-B443-7BCB-B5CC-04A721D019B8}"/>
              </a:ext>
            </a:extLst>
          </p:cNvPr>
          <p:cNvSpPr/>
          <p:nvPr/>
        </p:nvSpPr>
        <p:spPr>
          <a:xfrm>
            <a:off x="300600" y="1714245"/>
            <a:ext cx="2992256" cy="7183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1600" dirty="0">
                <a:solidFill>
                  <a:srgbClr val="000000"/>
                </a:solidFill>
                <a:latin typeface="Martel Sans Light" pitchFamily="34" charset="0"/>
                <a:ea typeface="Martel Sans Light" pitchFamily="34" charset="-122"/>
                <a:cs typeface="Martel Sans Light" pitchFamily="34" charset="-120"/>
              </a:rPr>
              <a:t>Increased job satisfaction and measurably reduced burnout rates</a:t>
            </a:r>
            <a:endParaRPr lang="en-US" sz="1600" dirty="0"/>
          </a:p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1600" dirty="0">
                <a:solidFill>
                  <a:srgbClr val="000000"/>
                </a:solidFill>
                <a:latin typeface="Martel Sans Light" pitchFamily="34" charset="0"/>
                <a:ea typeface="Martel Sans Light" pitchFamily="34" charset="-122"/>
                <a:cs typeface="Martel Sans Light" pitchFamily="34" charset="-120"/>
              </a:rPr>
              <a:t>Clearer, structured career progression pathways at every level</a:t>
            </a:r>
            <a:endParaRPr lang="en-US" sz="1600" dirty="0"/>
          </a:p>
        </p:txBody>
      </p:sp>
      <p:sp>
        <p:nvSpPr>
          <p:cNvPr id="8" name="Text 4">
            <a:extLst>
              <a:ext uri="{FF2B5EF4-FFF2-40B4-BE49-F238E27FC236}">
                <a16:creationId xmlns:a16="http://schemas.microsoft.com/office/drawing/2014/main" id="{DC28C303-A45A-EB13-BB46-9D2BDF97103C}"/>
              </a:ext>
            </a:extLst>
          </p:cNvPr>
          <p:cNvSpPr/>
          <p:nvPr/>
        </p:nvSpPr>
        <p:spPr>
          <a:xfrm>
            <a:off x="6314348" y="1044751"/>
            <a:ext cx="1392512" cy="1564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Kanit" pitchFamily="34" charset="0"/>
                <a:ea typeface="Kanit" pitchFamily="34" charset="-122"/>
                <a:cs typeface="Kanit" pitchFamily="34" charset="-120"/>
              </a:rPr>
              <a:t>For Patient Care</a:t>
            </a:r>
            <a:endParaRPr lang="en-US" sz="1600" dirty="0"/>
          </a:p>
        </p:txBody>
      </p:sp>
      <p:sp>
        <p:nvSpPr>
          <p:cNvPr id="9" name="Text 5">
            <a:extLst>
              <a:ext uri="{FF2B5EF4-FFF2-40B4-BE49-F238E27FC236}">
                <a16:creationId xmlns:a16="http://schemas.microsoft.com/office/drawing/2014/main" id="{2BB63415-CADA-B948-4110-98560A4260F1}"/>
              </a:ext>
            </a:extLst>
          </p:cNvPr>
          <p:cNvSpPr/>
          <p:nvPr/>
        </p:nvSpPr>
        <p:spPr>
          <a:xfrm>
            <a:off x="5067504" y="1714245"/>
            <a:ext cx="3058547" cy="7183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1600" dirty="0">
                <a:solidFill>
                  <a:srgbClr val="D9E1FF"/>
                </a:solidFill>
                <a:latin typeface="Martel Sans Light" pitchFamily="34" charset="0"/>
                <a:ea typeface="Martel Sans Light" pitchFamily="34" charset="-122"/>
                <a:cs typeface="Martel Sans Light" pitchFamily="34" charset="-120"/>
              </a:rPr>
              <a:t>Higher safety standards and a sustained reduction in clinical errors</a:t>
            </a:r>
            <a:endParaRPr lang="en-US" sz="1600" dirty="0"/>
          </a:p>
          <a:p>
            <a:pPr marL="342900" indent="-342900" algn="l">
              <a:lnSpc>
                <a:spcPts val="3000"/>
              </a:lnSpc>
              <a:buSzPct val="100000"/>
              <a:buChar char="•"/>
            </a:pPr>
            <a:r>
              <a:rPr lang="en-US" sz="1600" dirty="0">
                <a:solidFill>
                  <a:srgbClr val="D9E1FF"/>
                </a:solidFill>
                <a:latin typeface="Martel Sans Light" pitchFamily="34" charset="0"/>
                <a:ea typeface="Martel Sans Light" pitchFamily="34" charset="-122"/>
                <a:cs typeface="Martel Sans Light" pitchFamily="34" charset="-120"/>
              </a:rPr>
              <a:t>Improved patient experience driven by a motivated, well-supported workforce</a:t>
            </a:r>
            <a:endParaRPr lang="en-US" sz="1600" dirty="0"/>
          </a:p>
        </p:txBody>
      </p:sp>
      <p:sp>
        <p:nvSpPr>
          <p:cNvPr id="10" name="Text 6">
            <a:extLst>
              <a:ext uri="{FF2B5EF4-FFF2-40B4-BE49-F238E27FC236}">
                <a16:creationId xmlns:a16="http://schemas.microsoft.com/office/drawing/2014/main" id="{37C5C1B1-1B74-493D-4B40-04D3667CCDB8}"/>
              </a:ext>
            </a:extLst>
          </p:cNvPr>
          <p:cNvSpPr/>
          <p:nvPr/>
        </p:nvSpPr>
        <p:spPr>
          <a:xfrm>
            <a:off x="233567" y="4098749"/>
            <a:ext cx="6228304" cy="1702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600" i="1" dirty="0">
                <a:solidFill>
                  <a:srgbClr val="D9E1FF"/>
                </a:solidFill>
                <a:latin typeface="Martel Sans Light" pitchFamily="34" charset="0"/>
                <a:ea typeface="Martel Sans Light" pitchFamily="34" charset="-122"/>
                <a:cs typeface="Martel Sans Light" pitchFamily="34" charset="-120"/>
              </a:rPr>
              <a:t>"Evidence-based HR isn't just about management — it's about saving lives through better people care."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6164490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9592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1184781" y="907035"/>
            <a:ext cx="2661940" cy="1612404"/>
          </a:xfrm>
          <a:prstGeom prst="roundRect">
            <a:avLst>
              <a:gd name="adj" fmla="val 79394"/>
            </a:avLst>
          </a:prstGeom>
          <a:solidFill>
            <a:srgbClr val="FFFFFF">
              <a:alpha val="7000"/>
            </a:srgbClr>
          </a:solidFill>
          <a:ln w="9525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4" name="Text 1"/>
          <p:cNvSpPr/>
          <p:nvPr/>
        </p:nvSpPr>
        <p:spPr>
          <a:xfrm>
            <a:off x="4693890" y="939754"/>
            <a:ext cx="2661940" cy="1612404"/>
          </a:xfrm>
          <a:prstGeom prst="roundRect">
            <a:avLst>
              <a:gd name="adj" fmla="val 79394"/>
            </a:avLst>
          </a:prstGeom>
          <a:solidFill>
            <a:srgbClr val="FFFFFF">
              <a:alpha val="7000"/>
            </a:srgbClr>
          </a:solidFill>
          <a:ln w="9525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2"/>
          <p:cNvSpPr/>
          <p:nvPr/>
        </p:nvSpPr>
        <p:spPr>
          <a:xfrm>
            <a:off x="4693890" y="2606316"/>
            <a:ext cx="2661940" cy="1529192"/>
          </a:xfrm>
          <a:prstGeom prst="roundRect">
            <a:avLst>
              <a:gd name="adj" fmla="val 79394"/>
            </a:avLst>
          </a:prstGeom>
          <a:solidFill>
            <a:srgbClr val="FFFFFF">
              <a:alpha val="7000"/>
            </a:srgbClr>
          </a:solidFill>
          <a:ln w="9525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6" name="Text 3"/>
          <p:cNvSpPr/>
          <p:nvPr/>
        </p:nvSpPr>
        <p:spPr>
          <a:xfrm>
            <a:off x="374904" y="4219724"/>
            <a:ext cx="8229600" cy="862905"/>
          </a:xfrm>
          <a:prstGeom prst="roundRect">
            <a:avLst>
              <a:gd name="adj" fmla="val 127161"/>
            </a:avLst>
          </a:prstGeom>
          <a:solidFill>
            <a:srgbClr val="FFFFFF">
              <a:alpha val="8000"/>
            </a:srgbClr>
          </a:solidFill>
          <a:ln w="9525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7" name="Text 4"/>
          <p:cNvSpPr/>
          <p:nvPr/>
        </p:nvSpPr>
        <p:spPr>
          <a:xfrm>
            <a:off x="357935" y="193375"/>
            <a:ext cx="8394192" cy="16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296"/>
              </a:lnSpc>
              <a:buNone/>
            </a:pPr>
            <a:r>
              <a:rPr lang="en-US" sz="864" b="1" dirty="0">
                <a:solidFill>
                  <a:srgbClr val="38BDF8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Group Conclusion</a:t>
            </a:r>
            <a:endParaRPr lang="en-US" sz="864" dirty="0"/>
          </a:p>
        </p:txBody>
      </p:sp>
      <p:sp>
        <p:nvSpPr>
          <p:cNvPr id="8" name="Text 5"/>
          <p:cNvSpPr/>
          <p:nvPr/>
        </p:nvSpPr>
        <p:spPr>
          <a:xfrm>
            <a:off x="457200" y="302812"/>
            <a:ext cx="8229600" cy="5339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4320"/>
              </a:lnSpc>
              <a:buNone/>
            </a:pPr>
            <a:r>
              <a:rPr lang="en-US" sz="2880" dirty="0">
                <a:solidFill>
                  <a:srgbClr val="FFFFFF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Strategic HRM </a:t>
            </a:r>
            <a:r>
              <a:rPr lang="en-US" sz="2400" dirty="0">
                <a:solidFill>
                  <a:srgbClr val="FFFFFF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Recommendations</a:t>
            </a:r>
            <a:r>
              <a:rPr lang="en-US" sz="2880" dirty="0">
                <a:solidFill>
                  <a:srgbClr val="FFFFFF"/>
                </a:solidFill>
                <a:latin typeface="DM Serif Display" pitchFamily="34" charset="0"/>
                <a:ea typeface="DM Serif Display" pitchFamily="34" charset="-122"/>
                <a:cs typeface="DM Serif Display" pitchFamily="34" charset="-120"/>
              </a:rPr>
              <a:t> &amp; The Way Forward</a:t>
            </a:r>
            <a:endParaRPr lang="en-US" sz="2880" dirty="0"/>
          </a:p>
        </p:txBody>
      </p:sp>
      <p:sp>
        <p:nvSpPr>
          <p:cNvPr id="9" name="Text 6"/>
          <p:cNvSpPr/>
          <p:nvPr/>
        </p:nvSpPr>
        <p:spPr>
          <a:xfrm>
            <a:off x="1788170" y="1084237"/>
            <a:ext cx="2260675" cy="1486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170"/>
              </a:lnSpc>
              <a:buNone/>
            </a:pPr>
            <a:r>
              <a:rPr lang="en-US" sz="780" b="1" dirty="0">
                <a:solidFill>
                  <a:srgbClr val="38BDF8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📚 Tirth — T&amp;D Foundation</a:t>
            </a:r>
            <a:endParaRPr lang="en-US" sz="780" dirty="0"/>
          </a:p>
        </p:txBody>
      </p:sp>
      <p:sp>
        <p:nvSpPr>
          <p:cNvPr id="10" name="Text 7"/>
          <p:cNvSpPr/>
          <p:nvPr/>
        </p:nvSpPr>
        <p:spPr>
          <a:xfrm>
            <a:off x="1385031" y="1345237"/>
            <a:ext cx="2216348" cy="10486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277"/>
              </a:lnSpc>
              <a:buSzPct val="100000"/>
              <a:buChar char="•"/>
            </a:pPr>
            <a:r>
              <a:rPr lang="en-US" sz="912" dirty="0">
                <a:solidFill>
                  <a:srgbClr val="CBD5E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NHS Long Term Workforce Plan must be fully funded</a:t>
            </a:r>
            <a:endParaRPr lang="en-US" sz="912" dirty="0"/>
          </a:p>
          <a:p>
            <a:pPr marL="342900" indent="-342900">
              <a:lnSpc>
                <a:spcPts val="1277"/>
              </a:lnSpc>
              <a:buSzPct val="100000"/>
              <a:buChar char="•"/>
            </a:pPr>
            <a:r>
              <a:rPr lang="en-US" sz="912" dirty="0">
                <a:solidFill>
                  <a:srgbClr val="CBD5E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AI-powered &amp; blended learning at scale</a:t>
            </a:r>
            <a:endParaRPr lang="en-US" sz="912" dirty="0"/>
          </a:p>
          <a:p>
            <a:pPr marL="342900" indent="-342900">
              <a:lnSpc>
                <a:spcPts val="1277"/>
              </a:lnSpc>
              <a:buSzPct val="100000"/>
              <a:buChar char="•"/>
            </a:pPr>
            <a:r>
              <a:rPr lang="en-US" sz="912" dirty="0">
                <a:solidFill>
                  <a:srgbClr val="CBD5E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Apprenticeships expanded to 22% by 2031/32</a:t>
            </a:r>
            <a:endParaRPr lang="en-US" sz="912" dirty="0"/>
          </a:p>
        </p:txBody>
      </p:sp>
      <p:sp>
        <p:nvSpPr>
          <p:cNvPr id="11" name="Text 8"/>
          <p:cNvSpPr/>
          <p:nvPr/>
        </p:nvSpPr>
        <p:spPr>
          <a:xfrm>
            <a:off x="5229961" y="1089730"/>
            <a:ext cx="2260675" cy="1486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170"/>
              </a:lnSpc>
              <a:buNone/>
            </a:pPr>
            <a:r>
              <a:rPr lang="en-US" sz="780" b="1" dirty="0">
                <a:solidFill>
                  <a:srgbClr val="6EE7B7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⚠️ Avani — Addressing Challenges</a:t>
            </a:r>
            <a:endParaRPr lang="en-US" sz="780" dirty="0"/>
          </a:p>
        </p:txBody>
      </p:sp>
      <p:sp>
        <p:nvSpPr>
          <p:cNvPr id="12" name="Text 9"/>
          <p:cNvSpPr/>
          <p:nvPr/>
        </p:nvSpPr>
        <p:spPr>
          <a:xfrm>
            <a:off x="4916686" y="1345237"/>
            <a:ext cx="2216348" cy="10486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277"/>
              </a:lnSpc>
              <a:buSzPct val="100000"/>
              <a:buChar char="•"/>
            </a:pPr>
            <a:r>
              <a:rPr lang="en-US" sz="912" dirty="0">
                <a:solidFill>
                  <a:srgbClr val="CBD5E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Equitable T&amp;D access regardless of band or background</a:t>
            </a:r>
            <a:endParaRPr lang="en-US" sz="912" dirty="0"/>
          </a:p>
          <a:p>
            <a:pPr marL="342900" indent="-342900">
              <a:lnSpc>
                <a:spcPts val="1277"/>
              </a:lnSpc>
              <a:buSzPct val="100000"/>
              <a:buChar char="•"/>
            </a:pPr>
            <a:r>
              <a:rPr lang="en-US" sz="912" dirty="0">
                <a:solidFill>
                  <a:srgbClr val="CBD5E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Protect T&amp;D budgets during financial pressure</a:t>
            </a:r>
            <a:endParaRPr lang="en-US" sz="912" dirty="0"/>
          </a:p>
          <a:p>
            <a:pPr marL="342900" indent="-342900">
              <a:lnSpc>
                <a:spcPts val="1277"/>
              </a:lnSpc>
              <a:buSzPct val="100000"/>
              <a:buChar char="•"/>
            </a:pPr>
            <a:r>
              <a:rPr lang="en-US" sz="912" dirty="0">
                <a:solidFill>
                  <a:srgbClr val="CBD5E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Wellbeing-first approach to enable learning engagement</a:t>
            </a:r>
            <a:endParaRPr lang="en-US" sz="912" dirty="0"/>
          </a:p>
        </p:txBody>
      </p:sp>
      <p:sp>
        <p:nvSpPr>
          <p:cNvPr id="13" name="Text 10"/>
          <p:cNvSpPr/>
          <p:nvPr/>
        </p:nvSpPr>
        <p:spPr>
          <a:xfrm>
            <a:off x="1586046" y="2742741"/>
            <a:ext cx="2260675" cy="1486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ts val="1170"/>
              </a:lnSpc>
              <a:buNone/>
            </a:pPr>
            <a:r>
              <a:rPr lang="en-US" sz="780" b="1" dirty="0">
                <a:solidFill>
                  <a:srgbClr val="FCA5A5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🔍 Shreya — Fixing Root Causes</a:t>
            </a:r>
            <a:endParaRPr lang="en-US" sz="780" dirty="0"/>
          </a:p>
        </p:txBody>
      </p:sp>
      <p:sp>
        <p:nvSpPr>
          <p:cNvPr id="14" name="Text 11"/>
          <p:cNvSpPr/>
          <p:nvPr/>
        </p:nvSpPr>
        <p:spPr>
          <a:xfrm>
            <a:off x="1385031" y="2957770"/>
            <a:ext cx="2216348" cy="10486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1277"/>
              </a:lnSpc>
              <a:buSzPct val="100000"/>
              <a:buChar char="•"/>
            </a:pPr>
            <a:r>
              <a:rPr lang="en-US" sz="912" dirty="0">
                <a:solidFill>
                  <a:srgbClr val="CBD5E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Shift from "pull" to mandatory "push" leadership development</a:t>
            </a:r>
            <a:endParaRPr lang="en-US" sz="912" dirty="0"/>
          </a:p>
          <a:p>
            <a:pPr marL="342900" indent="-342900">
              <a:lnSpc>
                <a:spcPts val="1277"/>
              </a:lnSpc>
              <a:buSzPct val="100000"/>
              <a:buChar char="•"/>
            </a:pPr>
            <a:r>
              <a:rPr lang="en-US" sz="912" dirty="0">
                <a:solidFill>
                  <a:srgbClr val="CBD5E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Build psychological safety &amp; learning culture (West, 2015)</a:t>
            </a:r>
            <a:endParaRPr lang="en-US" sz="912" dirty="0"/>
          </a:p>
          <a:p>
            <a:pPr marL="342900" indent="-342900">
              <a:lnSpc>
                <a:spcPts val="1277"/>
              </a:lnSpc>
              <a:buSzPct val="100000"/>
              <a:buChar char="•"/>
            </a:pPr>
            <a:r>
              <a:rPr lang="en-US" sz="912" dirty="0">
                <a:solidFill>
                  <a:srgbClr val="CBD5E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Reform Agenda for Change for flexible skills-based progression</a:t>
            </a:r>
            <a:endParaRPr lang="en-US" sz="912" dirty="0"/>
          </a:p>
        </p:txBody>
      </p:sp>
      <p:sp>
        <p:nvSpPr>
          <p:cNvPr id="15" name="Text 12"/>
          <p:cNvSpPr/>
          <p:nvPr/>
        </p:nvSpPr>
        <p:spPr>
          <a:xfrm>
            <a:off x="567190" y="4398338"/>
            <a:ext cx="7845028" cy="600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ts val="1574"/>
              </a:lnSpc>
              <a:buNone/>
            </a:pPr>
            <a:r>
              <a:rPr lang="en-US" sz="984" b="1" dirty="0">
                <a:solidFill>
                  <a:srgbClr val="38BDF8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Key HRM Theory:</a:t>
            </a:r>
            <a:r>
              <a:rPr lang="en-US" sz="984" dirty="0">
                <a:solidFill>
                  <a:srgbClr val="CBD5E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Fulfilling the </a:t>
            </a:r>
            <a:r>
              <a:rPr lang="en-US" sz="984" i="1" dirty="0">
                <a:solidFill>
                  <a:srgbClr val="CBD5E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psychological contract</a:t>
            </a:r>
            <a:r>
              <a:rPr lang="en-US" sz="984" dirty="0">
                <a:solidFill>
                  <a:srgbClr val="CBD5E1"/>
                </a:solidFill>
                <a:latin typeface="DM Sans" pitchFamily="34" charset="0"/>
                <a:ea typeface="DM Sans" pitchFamily="34" charset="-122"/>
                <a:cs typeface="DM Sans" pitchFamily="34" charset="-120"/>
              </a:rPr>
              <a:t> (Rousseau, 1989) through meaningful T&amp;D investment is not just ethically right — it is operationally essential for the NHS to retain, motivate, and develop the workforce needed to deliver world-class healthcare to 67 million people.</a:t>
            </a:r>
            <a:endParaRPr lang="en-US" sz="984" dirty="0"/>
          </a:p>
        </p:txBody>
      </p:sp>
      <p:sp>
        <p:nvSpPr>
          <p:cNvPr id="17" name="Text 0">
            <a:extLst>
              <a:ext uri="{FF2B5EF4-FFF2-40B4-BE49-F238E27FC236}">
                <a16:creationId xmlns:a16="http://schemas.microsoft.com/office/drawing/2014/main" id="{DFED3D11-ED75-4D32-5063-74AD3601B4E5}"/>
              </a:ext>
            </a:extLst>
          </p:cNvPr>
          <p:cNvSpPr/>
          <p:nvPr/>
        </p:nvSpPr>
        <p:spPr>
          <a:xfrm>
            <a:off x="1162235" y="2571750"/>
            <a:ext cx="2661940" cy="1563758"/>
          </a:xfrm>
          <a:prstGeom prst="roundRect">
            <a:avLst>
              <a:gd name="adj" fmla="val 79394"/>
            </a:avLst>
          </a:prstGeom>
          <a:solidFill>
            <a:srgbClr val="FFFFFF">
              <a:alpha val="7000"/>
            </a:srgbClr>
          </a:solidFill>
          <a:ln w="9525">
            <a:solidFill>
              <a:srgbClr val="FFFFFF"/>
            </a:solidFill>
          </a:ln>
        </p:spPr>
        <p:txBody>
          <a:bodyPr wrap="non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18" name="Text 8">
            <a:extLst>
              <a:ext uri="{FF2B5EF4-FFF2-40B4-BE49-F238E27FC236}">
                <a16:creationId xmlns:a16="http://schemas.microsoft.com/office/drawing/2014/main" id="{3055F2D9-4159-DB85-1D1C-B369B7C2DBB1}"/>
              </a:ext>
            </a:extLst>
          </p:cNvPr>
          <p:cNvSpPr/>
          <p:nvPr/>
        </p:nvSpPr>
        <p:spPr>
          <a:xfrm>
            <a:off x="5005348" y="2766809"/>
            <a:ext cx="2260675" cy="1486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1170"/>
              </a:lnSpc>
            </a:pPr>
            <a:r>
              <a:rPr lang="en-US" sz="780" b="1" dirty="0" err="1">
                <a:solidFill>
                  <a:srgbClr val="FFFF00"/>
                </a:solidFill>
              </a:rPr>
              <a:t>Nebir</a:t>
            </a:r>
            <a:r>
              <a:rPr lang="en-US" sz="780" b="1" dirty="0">
                <a:solidFill>
                  <a:srgbClr val="FFFF00"/>
                </a:solidFill>
              </a:rPr>
              <a:t>  - Recommendations and innovative solutions</a:t>
            </a:r>
          </a:p>
        </p:txBody>
      </p:sp>
      <p:sp>
        <p:nvSpPr>
          <p:cNvPr id="21" name="Text 9">
            <a:extLst>
              <a:ext uri="{FF2B5EF4-FFF2-40B4-BE49-F238E27FC236}">
                <a16:creationId xmlns:a16="http://schemas.microsoft.com/office/drawing/2014/main" id="{32042128-B4D0-021F-2F90-6B6E7B096A5A}"/>
              </a:ext>
            </a:extLst>
          </p:cNvPr>
          <p:cNvSpPr/>
          <p:nvPr/>
        </p:nvSpPr>
        <p:spPr>
          <a:xfrm>
            <a:off x="4981247" y="2969646"/>
            <a:ext cx="2308876" cy="10486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GB" sz="900" dirty="0"/>
              <a:t>Evidence-based HRM creates a more satisfied, motivated NHS workforce with lower burnout and clearer career pathways for all staff levels.</a:t>
            </a:r>
            <a:br>
              <a:rPr lang="en-GB" sz="900" dirty="0"/>
            </a:br>
            <a:endParaRPr lang="en-GB" sz="900" dirty="0"/>
          </a:p>
          <a:p>
            <a:r>
              <a:rPr lang="en-GB" sz="900" dirty="0"/>
              <a:t>These HRM solutions raise safety standards, reduce clinical errors, and strengthen overall quality of patient care.</a:t>
            </a:r>
          </a:p>
          <a:p>
            <a:endParaRPr lang="en-GB" sz="90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586DD0-C96D-0A13-03F3-F0B5F68875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
            <a:extLst>
              <a:ext uri="{FF2B5EF4-FFF2-40B4-BE49-F238E27FC236}">
                <a16:creationId xmlns:a16="http://schemas.microsoft.com/office/drawing/2014/main" id="{5991E9BC-0A6F-D8EC-2E3A-E491E8F090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4691"/>
            <a:ext cx="9144000" cy="51435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7E256888-E315-0FDE-2DD7-42A1F9ABD034}"/>
              </a:ext>
            </a:extLst>
          </p:cNvPr>
          <p:cNvSpPr txBox="1"/>
          <p:nvPr/>
        </p:nvSpPr>
        <p:spPr>
          <a:xfrm>
            <a:off x="0" y="0"/>
            <a:ext cx="8769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Reference list</a:t>
            </a:r>
          </a:p>
          <a:p>
            <a:r>
              <a:rPr lang="en-GB" sz="1200" dirty="0"/>
              <a:t>Andreev, I. (2024). </a:t>
            </a:r>
            <a:r>
              <a:rPr lang="en-GB" sz="1200" i="1" dirty="0"/>
              <a:t>The </a:t>
            </a:r>
            <a:r>
              <a:rPr lang="en-GB" sz="1200" i="1" dirty="0" err="1"/>
              <a:t>kirkpatrick</a:t>
            </a:r>
            <a:r>
              <a:rPr lang="en-GB" sz="1200" i="1" dirty="0"/>
              <a:t> model of training evaluation: Guide [2021]</a:t>
            </a:r>
            <a:r>
              <a:rPr lang="en-GB" sz="1200" dirty="0"/>
              <a:t>. [online] </a:t>
            </a:r>
            <a:r>
              <a:rPr lang="en-GB" sz="1200" dirty="0" err="1"/>
              <a:t>Valamis</a:t>
            </a:r>
            <a:r>
              <a:rPr lang="en-GB" sz="1200" dirty="0"/>
              <a:t>. Available at: https://</a:t>
            </a:r>
            <a:r>
              <a:rPr lang="en-GB" sz="1200" dirty="0" err="1"/>
              <a:t>www.valamis.com</a:t>
            </a:r>
            <a:r>
              <a:rPr lang="en-GB" sz="1200" dirty="0"/>
              <a:t>/hub/</a:t>
            </a:r>
            <a:r>
              <a:rPr lang="en-GB" sz="1200" dirty="0" err="1"/>
              <a:t>kirkpatrick</a:t>
            </a:r>
            <a:r>
              <a:rPr lang="en-GB" sz="1200" dirty="0"/>
              <a:t>-model.</a:t>
            </a:r>
          </a:p>
          <a:p>
            <a:r>
              <a:rPr lang="en-GB" sz="1200" dirty="0"/>
              <a:t>ang.kamatuoran2019 (2019). </a:t>
            </a:r>
            <a:r>
              <a:rPr lang="en-GB" sz="1200" i="1" dirty="0"/>
              <a:t>Unit-9</a:t>
            </a:r>
            <a:r>
              <a:rPr lang="en-GB" sz="1200" dirty="0"/>
              <a:t>. [online] Scribd. Available at: https://</a:t>
            </a:r>
            <a:r>
              <a:rPr lang="en-GB" sz="1200" dirty="0" err="1"/>
              <a:t>www.scribd.com</a:t>
            </a:r>
            <a:r>
              <a:rPr lang="en-GB" sz="1200" dirty="0"/>
              <a:t>/document/858378083/Unit-9 [Accessed 4 Apr. 2026].</a:t>
            </a:r>
            <a:br>
              <a:rPr lang="en-GB" sz="1200" dirty="0"/>
            </a:br>
            <a:endParaRPr lang="en-GB" sz="1200" dirty="0"/>
          </a:p>
          <a:p>
            <a:r>
              <a:rPr lang="en-GB" sz="1200" dirty="0"/>
              <a:t>Health (2025). </a:t>
            </a:r>
            <a:r>
              <a:rPr lang="en-GB" sz="1200" i="1" dirty="0"/>
              <a:t>10 Year Workforce Plan - call for evidence document</a:t>
            </a:r>
            <a:r>
              <a:rPr lang="en-GB" sz="1200" dirty="0"/>
              <a:t>. [online] GOV.UK. Available at: https://</a:t>
            </a:r>
            <a:r>
              <a:rPr lang="en-GB" sz="1200" dirty="0" err="1"/>
              <a:t>www.gov.uk</a:t>
            </a:r>
            <a:r>
              <a:rPr lang="en-GB" sz="1200" dirty="0"/>
              <a:t>/government/calls-for-evidence/10-year-workforce-plan/10-year-workforce-plan-call-for-evidence-document.</a:t>
            </a:r>
          </a:p>
          <a:p>
            <a:r>
              <a:rPr lang="en-GB" sz="1200" dirty="0" err="1"/>
              <a:t>HealthManagement.org</a:t>
            </a:r>
            <a:r>
              <a:rPr lang="en-GB" sz="1200" dirty="0"/>
              <a:t> (2025). </a:t>
            </a:r>
            <a:r>
              <a:rPr lang="en-GB" sz="1200" i="1" dirty="0"/>
              <a:t>The NHS Workforce: A Fragile Foundation for Future Reform</a:t>
            </a:r>
            <a:r>
              <a:rPr lang="en-GB" sz="1200" dirty="0"/>
              <a:t>. [online] @</a:t>
            </a:r>
            <a:r>
              <a:rPr lang="en-GB" sz="1200" dirty="0" err="1"/>
              <a:t>ehealthmgmt</a:t>
            </a:r>
            <a:r>
              <a:rPr lang="en-GB" sz="1200" dirty="0"/>
              <a:t>. Available at: https://</a:t>
            </a:r>
            <a:r>
              <a:rPr lang="en-GB" sz="1200" dirty="0" err="1"/>
              <a:t>healthmanagement.org</a:t>
            </a:r>
            <a:r>
              <a:rPr lang="en-GB" sz="1200" dirty="0"/>
              <a:t>/c/</a:t>
            </a:r>
            <a:r>
              <a:rPr lang="en-GB" sz="1200" dirty="0" err="1"/>
              <a:t>healthmanagement</a:t>
            </a:r>
            <a:r>
              <a:rPr lang="en-GB" sz="1200" dirty="0"/>
              <a:t>/</a:t>
            </a:r>
            <a:r>
              <a:rPr lang="en-GB" sz="1200" dirty="0" err="1"/>
              <a:t>issuearticle</a:t>
            </a:r>
            <a:r>
              <a:rPr lang="en-GB" sz="1200" dirty="0"/>
              <a:t>/the-</a:t>
            </a:r>
            <a:r>
              <a:rPr lang="en-GB" sz="1200" dirty="0" err="1"/>
              <a:t>nhs</a:t>
            </a:r>
            <a:r>
              <a:rPr lang="en-GB" sz="1200" dirty="0"/>
              <a:t>-workforce-a-fragile-foundation-for-future-reform [Accessed 4 Apr. 2026].</a:t>
            </a:r>
            <a:br>
              <a:rPr lang="en-GB" sz="1200" dirty="0"/>
            </a:br>
            <a:endParaRPr lang="en-GB" sz="1200" dirty="0"/>
          </a:p>
          <a:p>
            <a:r>
              <a:rPr lang="en-GB" sz="1200" dirty="0"/>
              <a:t>Ismail, A., Arif, A., Mat Deli, M. and Harun, S.N. (2025). Relationship between Managers’ Roles in Training Programs and Motivation to Accomplish Work: The Mediating Role of Employee Engagement. </a:t>
            </a:r>
            <a:r>
              <a:rPr lang="en-GB" sz="1200" i="1" dirty="0"/>
              <a:t>International Journal of Organizational Leadership</a:t>
            </a:r>
            <a:r>
              <a:rPr lang="en-GB" sz="1200" dirty="0"/>
              <a:t>, [online] 0(0), pp.378–393. </a:t>
            </a:r>
            <a:r>
              <a:rPr lang="en-GB" sz="1200" dirty="0" err="1"/>
              <a:t>doi:https</a:t>
            </a:r>
            <a:r>
              <a:rPr lang="en-GB" sz="1200" dirty="0"/>
              <a:t>://</a:t>
            </a:r>
            <a:r>
              <a:rPr lang="en-GB" sz="1200" dirty="0" err="1"/>
              <a:t>doi.org</a:t>
            </a:r>
            <a:r>
              <a:rPr lang="en-GB" sz="1200" dirty="0"/>
              <a:t>/10.33844/ijol.2025.60511.</a:t>
            </a:r>
            <a:br>
              <a:rPr lang="en-GB" sz="1200" dirty="0"/>
            </a:br>
            <a:endParaRPr lang="en-GB" sz="1200" dirty="0"/>
          </a:p>
          <a:p>
            <a:r>
              <a:rPr lang="en-GB" sz="1200" dirty="0" err="1"/>
              <a:t>jun</a:t>
            </a:r>
            <a:r>
              <a:rPr lang="en-GB" sz="1200" dirty="0"/>
              <a:t>, Z.J. and ming, S.H. (2022). The Impact of Career Growth on Knowledge-Based Employee Engagement: The Mediating Role of Affective Commitment and the Moderating Role of Perceived Organizational Support. </a:t>
            </a:r>
            <a:r>
              <a:rPr lang="en-GB" sz="1200" i="1" dirty="0"/>
              <a:t>Frontiers in Psychology</a:t>
            </a:r>
            <a:r>
              <a:rPr lang="en-GB" sz="1200" dirty="0"/>
              <a:t>, [online] 13(1). </a:t>
            </a:r>
            <a:r>
              <a:rPr lang="en-GB" sz="1200" dirty="0" err="1"/>
              <a:t>doi:https</a:t>
            </a:r>
            <a:r>
              <a:rPr lang="en-GB" sz="1200" dirty="0"/>
              <a:t>://</a:t>
            </a:r>
            <a:r>
              <a:rPr lang="en-GB" sz="1200" dirty="0" err="1"/>
              <a:t>doi.org</a:t>
            </a:r>
            <a:r>
              <a:rPr lang="en-GB" sz="1200" dirty="0"/>
              <a:t>/10.3389/fpsyg.2022.805208.</a:t>
            </a:r>
            <a:br>
              <a:rPr lang="en-GB" sz="1200" dirty="0"/>
            </a:br>
            <a:endParaRPr lang="en-GB" sz="1200" dirty="0"/>
          </a:p>
          <a:p>
            <a:r>
              <a:rPr lang="en-GB" sz="1200" dirty="0"/>
              <a:t>Laxton, E. (2025). </a:t>
            </a:r>
            <a:r>
              <a:rPr lang="en-GB" sz="1200" i="1" dirty="0"/>
              <a:t>Root Cause Analysis in HR: A Real Game Changer</a:t>
            </a:r>
            <a:r>
              <a:rPr lang="en-GB" sz="1200" dirty="0"/>
              <a:t>. [online] </a:t>
            </a:r>
            <a:r>
              <a:rPr lang="en-GB" sz="1200" dirty="0" err="1"/>
              <a:t>Workpro.com</a:t>
            </a:r>
            <a:r>
              <a:rPr lang="en-GB" sz="1200" dirty="0"/>
              <a:t>. Available at: https://</a:t>
            </a:r>
            <a:r>
              <a:rPr lang="en-GB" sz="1200" dirty="0" err="1"/>
              <a:t>www.workpro.com</a:t>
            </a:r>
            <a:r>
              <a:rPr lang="en-GB" sz="1200" dirty="0"/>
              <a:t>/blog/root-cause-analysis-in-hr-a-real-game-changer.</a:t>
            </a:r>
            <a:br>
              <a:rPr lang="en-GB" sz="1200" dirty="0"/>
            </a:br>
            <a:endParaRPr lang="en-GB" sz="1200" dirty="0"/>
          </a:p>
          <a:p>
            <a:r>
              <a:rPr lang="en-GB" sz="1200" dirty="0"/>
              <a:t>Lee, Z. (2023). Overcoming Challenges in Corporate Training: A Framework for Effective Training Initiatives. </a:t>
            </a:r>
            <a:r>
              <a:rPr lang="en-GB" sz="1200" i="1" dirty="0"/>
              <a:t>Open Journal of Business and Management</a:t>
            </a:r>
            <a:r>
              <a:rPr lang="en-GB" sz="1200" dirty="0"/>
              <a:t>, [online] 11(05), pp.2472–2487. </a:t>
            </a:r>
            <a:r>
              <a:rPr lang="en-GB" sz="1200" dirty="0" err="1"/>
              <a:t>doi:https</a:t>
            </a:r>
            <a:r>
              <a:rPr lang="en-GB" sz="1200" dirty="0"/>
              <a:t>://</a:t>
            </a:r>
            <a:r>
              <a:rPr lang="en-GB" sz="1200" dirty="0" err="1"/>
              <a:t>doi.org</a:t>
            </a:r>
            <a:r>
              <a:rPr lang="en-GB" sz="1200" dirty="0"/>
              <a:t>/10.4236/ojbm.2023.115137.</a:t>
            </a:r>
          </a:p>
          <a:p>
            <a:r>
              <a:rPr lang="en-GB" sz="1200" dirty="0"/>
              <a:t>Main, P. (2023). </a:t>
            </a:r>
            <a:r>
              <a:rPr lang="en-GB" sz="1200" i="1" dirty="0"/>
              <a:t>Herzberg’s two-factor theory</a:t>
            </a:r>
            <a:r>
              <a:rPr lang="en-GB" sz="1200" dirty="0"/>
              <a:t>. [online] </a:t>
            </a:r>
            <a:r>
              <a:rPr lang="en-GB" sz="1200" dirty="0" err="1"/>
              <a:t>www.structural-learning.com</a:t>
            </a:r>
            <a:r>
              <a:rPr lang="en-GB" sz="1200" dirty="0"/>
              <a:t>. Available at: https://</a:t>
            </a:r>
            <a:r>
              <a:rPr lang="en-GB" sz="1200" dirty="0" err="1"/>
              <a:t>www.structural-learning.com</a:t>
            </a:r>
            <a:r>
              <a:rPr lang="en-GB" sz="1200" dirty="0"/>
              <a:t>/post/</a:t>
            </a:r>
            <a:r>
              <a:rPr lang="en-GB" sz="1200" dirty="0" err="1"/>
              <a:t>herzbergs</a:t>
            </a:r>
            <a:r>
              <a:rPr lang="en-GB" sz="1200" dirty="0"/>
              <a:t>-two-factor-theory.</a:t>
            </a:r>
            <a:br>
              <a:rPr lang="en-GB" sz="1200" dirty="0"/>
            </a:b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9446504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31177E-308F-B3DE-C090-5DA5DA33D5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
            <a:extLst>
              <a:ext uri="{FF2B5EF4-FFF2-40B4-BE49-F238E27FC236}">
                <a16:creationId xmlns:a16="http://schemas.microsoft.com/office/drawing/2014/main" id="{8CF46D6D-46B8-EEEA-9264-69B5093DDD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1A5B28F-CBF5-5979-B263-A680A6763CD3}"/>
              </a:ext>
            </a:extLst>
          </p:cNvPr>
          <p:cNvSpPr txBox="1"/>
          <p:nvPr/>
        </p:nvSpPr>
        <p:spPr>
          <a:xfrm>
            <a:off x="282633" y="332510"/>
            <a:ext cx="8769096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NHS England (2020). </a:t>
            </a:r>
            <a:r>
              <a:rPr lang="en-GB" sz="1000" i="1" dirty="0"/>
              <a:t>WE ARE THE NHS: People Plan 2020/21 - Action for Us All</a:t>
            </a:r>
            <a:r>
              <a:rPr lang="en-GB" sz="1000" dirty="0"/>
              <a:t>. [online] </a:t>
            </a:r>
            <a:r>
              <a:rPr lang="en-GB" sz="1000" i="1" dirty="0"/>
              <a:t>NHS England</a:t>
            </a:r>
            <a:r>
              <a:rPr lang="en-GB" sz="1000" dirty="0"/>
              <a:t>. NHS England. Available at: https://</a:t>
            </a:r>
            <a:r>
              <a:rPr lang="en-GB" sz="1000" dirty="0" err="1"/>
              <a:t>www.england.nhs.uk</a:t>
            </a:r>
            <a:r>
              <a:rPr lang="en-GB" sz="1000" dirty="0"/>
              <a:t>/</a:t>
            </a:r>
            <a:r>
              <a:rPr lang="en-GB" sz="1000" dirty="0" err="1"/>
              <a:t>wp</a:t>
            </a:r>
            <a:r>
              <a:rPr lang="en-GB" sz="1000" dirty="0"/>
              <a:t>-content/uploads/2020/07/We-Are-The-NHS-Action-For-All-Of-Us-FINAL-March-21.pdf.</a:t>
            </a:r>
            <a:br>
              <a:rPr lang="en-GB" sz="1000" dirty="0"/>
            </a:br>
            <a:endParaRPr lang="en-GB" sz="1000" dirty="0"/>
          </a:p>
          <a:p>
            <a:r>
              <a:rPr lang="en-GB" sz="1000" dirty="0"/>
              <a:t>NHS England (2023). </a:t>
            </a:r>
            <a:r>
              <a:rPr lang="en-GB" sz="1000" i="1" dirty="0"/>
              <a:t>NHS England» Digital education and training</a:t>
            </a:r>
            <a:r>
              <a:rPr lang="en-GB" sz="1000" dirty="0"/>
              <a:t>. [online] </a:t>
            </a:r>
            <a:r>
              <a:rPr lang="en-GB" sz="1000" dirty="0" err="1"/>
              <a:t>www.england.nhs.uk</a:t>
            </a:r>
            <a:r>
              <a:rPr lang="en-GB" sz="1000" dirty="0"/>
              <a:t>. Available at: https://</a:t>
            </a:r>
            <a:r>
              <a:rPr lang="en-GB" sz="1000" dirty="0" err="1"/>
              <a:t>www.england.nhs.uk</a:t>
            </a:r>
            <a:r>
              <a:rPr lang="en-GB" sz="1000" dirty="0"/>
              <a:t>/long-read/digital-education-and-training/.</a:t>
            </a:r>
            <a:br>
              <a:rPr lang="en-GB" sz="1000" dirty="0"/>
            </a:br>
            <a:endParaRPr lang="en-GB" sz="1000" dirty="0"/>
          </a:p>
          <a:p>
            <a:r>
              <a:rPr lang="en-GB" sz="1000" dirty="0"/>
              <a:t>NHS England (2024). </a:t>
            </a:r>
            <a:r>
              <a:rPr lang="en-GB" sz="1000" i="1" dirty="0"/>
              <a:t>NHS England - NHS Long Term Workforce Plan</a:t>
            </a:r>
            <a:r>
              <a:rPr lang="en-GB" sz="1000" dirty="0"/>
              <a:t>. [online] NHS England. Available at: https://</a:t>
            </a:r>
            <a:r>
              <a:rPr lang="en-GB" sz="1000" dirty="0" err="1"/>
              <a:t>www.england.nhs.uk</a:t>
            </a:r>
            <a:r>
              <a:rPr lang="en-GB" sz="1000" dirty="0"/>
              <a:t>/long-read/nhs-long-term-workforce-plan-2/.</a:t>
            </a:r>
            <a:br>
              <a:rPr lang="en-GB" sz="1000" dirty="0"/>
            </a:br>
            <a:endParaRPr lang="en-GB" sz="1000" dirty="0"/>
          </a:p>
          <a:p>
            <a:r>
              <a:rPr lang="en-GB" sz="1000" dirty="0"/>
              <a:t>Ross, S., </a:t>
            </a:r>
            <a:r>
              <a:rPr lang="en-GB" sz="1000" dirty="0" err="1"/>
              <a:t>Jabbal</a:t>
            </a:r>
            <a:r>
              <a:rPr lang="en-GB" sz="1000" dirty="0"/>
              <a:t>, J., Chauhan, K., Maguire, D., Randhawa, M. and Dahir, S. (2020). </a:t>
            </a:r>
            <a:r>
              <a:rPr lang="en-GB" sz="1000" i="1" dirty="0"/>
              <a:t>Workforce Race Inequalities And Inclusion In NHS Providers</a:t>
            </a:r>
            <a:r>
              <a:rPr lang="en-GB" sz="1000" dirty="0"/>
              <a:t>. [online] The King’s Fund. Available at: https://</a:t>
            </a:r>
            <a:r>
              <a:rPr lang="en-GB" sz="1000" dirty="0" err="1"/>
              <a:t>www.kingsfund.org.uk</a:t>
            </a:r>
            <a:r>
              <a:rPr lang="en-GB" sz="1000" dirty="0"/>
              <a:t>/insight-and-analysis/reports/workforce-race-inequalities-inclusion-</a:t>
            </a:r>
            <a:r>
              <a:rPr lang="en-GB" sz="1000" dirty="0" err="1"/>
              <a:t>nhs</a:t>
            </a:r>
            <a:r>
              <a:rPr lang="en-GB" sz="1000" dirty="0"/>
              <a:t>.</a:t>
            </a:r>
          </a:p>
          <a:p>
            <a:r>
              <a:rPr lang="en-GB" sz="1000" dirty="0"/>
              <a:t>West, M., Eckert, R., Steward, K. and Pasmore, B. (2014). </a:t>
            </a:r>
            <a:r>
              <a:rPr lang="en-GB" sz="1000" i="1" dirty="0"/>
              <a:t>Developing collective leadership for health care</a:t>
            </a:r>
            <a:r>
              <a:rPr lang="en-GB" sz="1000" dirty="0"/>
              <a:t>. [online] Available at: https://</a:t>
            </a:r>
            <a:r>
              <a:rPr lang="en-GB" sz="1000" dirty="0" err="1"/>
              <a:t>assets.kingsfund.org.uk</a:t>
            </a:r>
            <a:r>
              <a:rPr lang="en-GB" sz="1000" dirty="0"/>
              <a:t>/f/256914/x/9406fe95d0/developing_collective_leadership_2014.pdf.</a:t>
            </a:r>
          </a:p>
          <a:p>
            <a:endParaRPr lang="en-US" sz="1000" dirty="0"/>
          </a:p>
          <a:p>
            <a:r>
              <a:rPr lang="en-GB" sz="1000" dirty="0"/>
              <a:t>NHS (2025). </a:t>
            </a:r>
            <a:r>
              <a:rPr lang="en-GB" sz="1000" i="1" dirty="0"/>
              <a:t>NHS Staff Survey 2024 National results briefing</a:t>
            </a:r>
            <a:r>
              <a:rPr lang="en-GB" sz="1000" dirty="0"/>
              <a:t>. [online] Available at: https://</a:t>
            </a:r>
            <a:r>
              <a:rPr lang="en-GB" sz="1000" dirty="0" err="1"/>
              <a:t>www.nhsstaffsurveys.com</a:t>
            </a:r>
            <a:r>
              <a:rPr lang="en-GB" sz="1000" dirty="0"/>
              <a:t>/static/c1a573e95b1a49428676ef4b24f5efe7/National-Results-Briefing-2024.pdf.</a:t>
            </a:r>
          </a:p>
          <a:p>
            <a:r>
              <a:rPr lang="en-GB" sz="1000" dirty="0"/>
              <a:t>NHS England (2019). </a:t>
            </a:r>
            <a:r>
              <a:rPr lang="en-GB" sz="1000" i="1" dirty="0"/>
              <a:t>The NHS Patient Safety Strategy</a:t>
            </a:r>
            <a:r>
              <a:rPr lang="en-GB" sz="1000" dirty="0"/>
              <a:t>. [online] NHS England. Available at: https://</a:t>
            </a:r>
            <a:r>
              <a:rPr lang="en-GB" sz="1000" dirty="0" err="1"/>
              <a:t>www.england.nhs.uk</a:t>
            </a:r>
            <a:r>
              <a:rPr lang="en-GB" sz="1000" dirty="0"/>
              <a:t>/patient-safety/the-</a:t>
            </a:r>
            <a:r>
              <a:rPr lang="en-GB" sz="1000" dirty="0" err="1"/>
              <a:t>nhs</a:t>
            </a:r>
            <a:r>
              <a:rPr lang="en-GB" sz="1000" dirty="0"/>
              <a:t>-patient-safety-strategy/.</a:t>
            </a:r>
          </a:p>
          <a:p>
            <a:br>
              <a:rPr lang="en-US" sz="1000" dirty="0"/>
            </a:br>
            <a:endParaRPr lang="en-GB" sz="1000" dirty="0"/>
          </a:p>
          <a:p>
            <a:r>
              <a:rPr lang="en-GB" sz="1000" dirty="0"/>
              <a:t>Mazzetti, G., Robledo, E., Vignoli, M., Topa, G., Guglielmi, D. and Schaufeli, W.B. (2023). Work Engagement: A meta-Analysis Using the Job Demands-Resources Model. </a:t>
            </a:r>
            <a:r>
              <a:rPr lang="en-GB" sz="1000" i="1" dirty="0"/>
              <a:t>Psychological Reports</a:t>
            </a:r>
            <a:r>
              <a:rPr lang="en-GB" sz="1000" dirty="0"/>
              <a:t>, 126(3), pp.1069–1107. </a:t>
            </a:r>
            <a:r>
              <a:rPr lang="en-GB" sz="1000" dirty="0" err="1"/>
              <a:t>doi:https</a:t>
            </a:r>
            <a:r>
              <a:rPr lang="en-GB" sz="1000" dirty="0"/>
              <a:t>://</a:t>
            </a:r>
            <a:r>
              <a:rPr lang="en-GB" sz="1000" dirty="0" err="1"/>
              <a:t>doi.org</a:t>
            </a:r>
            <a:r>
              <a:rPr lang="en-GB" sz="1000" dirty="0"/>
              <a:t>/10.1177/00332941211051988.</a:t>
            </a:r>
          </a:p>
          <a:p>
            <a:r>
              <a:rPr lang="en-GB" sz="1000" dirty="0"/>
              <a:t>Morante, C. (2025). </a:t>
            </a:r>
            <a:r>
              <a:rPr lang="en-GB" sz="1000" i="1" dirty="0"/>
              <a:t>EDI and Overseas Trained Staff in the </a:t>
            </a:r>
            <a:r>
              <a:rPr lang="en-GB" sz="1000" i="1" dirty="0" err="1"/>
              <a:t>NHS:Challenges</a:t>
            </a:r>
            <a:r>
              <a:rPr lang="en-GB" sz="1000" i="1" dirty="0"/>
              <a:t> &amp; Solutions</a:t>
            </a:r>
            <a:r>
              <a:rPr lang="en-GB" sz="1000" dirty="0"/>
              <a:t>. [online] Specialist Language Courses. Available at: https://</a:t>
            </a:r>
            <a:r>
              <a:rPr lang="en-GB" sz="1000" dirty="0" err="1"/>
              <a:t>specialistlanguagecourses.com</a:t>
            </a:r>
            <a:r>
              <a:rPr lang="en-GB" sz="1000" dirty="0"/>
              <a:t>/</a:t>
            </a:r>
            <a:r>
              <a:rPr lang="en-GB" sz="1000" dirty="0" err="1"/>
              <a:t>edi</a:t>
            </a:r>
            <a:r>
              <a:rPr lang="en-GB" sz="1000" dirty="0"/>
              <a:t>-and-overseas-trained-staff-in-the-</a:t>
            </a:r>
            <a:r>
              <a:rPr lang="en-GB" sz="1000" dirty="0" err="1"/>
              <a:t>nhs</a:t>
            </a:r>
            <a:r>
              <a:rPr lang="en-GB" sz="1000" dirty="0"/>
              <a:t>/.</a:t>
            </a:r>
          </a:p>
          <a:p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5756249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124</TotalTime>
  <Words>3796</Words>
  <Application>Microsoft Macintosh PowerPoint</Application>
  <PresentationFormat>On-screen Show (16:9)</PresentationFormat>
  <Paragraphs>337</Paragraphs>
  <Slides>28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Arial</vt:lpstr>
      <vt:lpstr>Calibri</vt:lpstr>
      <vt:lpstr>Calibri Light</vt:lpstr>
      <vt:lpstr>DM Sans</vt:lpstr>
      <vt:lpstr>DM Serif Display</vt:lpstr>
      <vt:lpstr>Kanit</vt:lpstr>
      <vt:lpstr>Martel Sans Light</vt:lpstr>
      <vt:lpstr>Office 2013 - 2022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Converted Presentation</dc:title>
  <dc:subject>PptxGenJS Presentation</dc:subject>
  <dc:creator>Perplexity</dc:creator>
  <cp:lastModifiedBy>Tirth Ghanshyambhai Patel (2522415)</cp:lastModifiedBy>
  <cp:revision>16</cp:revision>
  <dcterms:created xsi:type="dcterms:W3CDTF">2026-04-04T12:34:39Z</dcterms:created>
  <dcterms:modified xsi:type="dcterms:W3CDTF">2026-04-04T23:19:45Z</dcterms:modified>
</cp:coreProperties>
</file>