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  <p:sldId id="257" r:id="rId4"/>
    <p:sldId id="258" r:id="rId5"/>
    <p:sldId id="259" r:id="rId6"/>
    <p:sldId id="260" r:id="rId7"/>
    <p:sldId id="261" r:id="rId8"/>
    <p:sldId id="265" r:id="rId9"/>
    <p:sldId id="262" r:id="rId10"/>
    <p:sldId id="263" r:id="rId11"/>
    <p:sldId id="264" r:id="rId12"/>
    <p:sldId id="266" r:id="rId13"/>
    <p:sldId id="267" r:id="rId14"/>
    <p:sldId id="26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5" autoAdjust="0"/>
    <p:restoredTop sz="94660"/>
  </p:normalViewPr>
  <p:slideViewPr>
    <p:cSldViewPr snapToGrid="0">
      <p:cViewPr varScale="1">
        <p:scale>
          <a:sx n="79" d="100"/>
          <a:sy n="79" d="100"/>
        </p:scale>
        <p:origin x="72" y="2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8" Type="http://schemas.openxmlformats.org/officeDocument/2006/relationships/tableStyles" Target="tableStyles.xml"/><Relationship Id="rId17" Type="http://schemas.openxmlformats.org/officeDocument/2006/relationships/viewProps" Target="viewProps.xml"/><Relationship Id="rId16" Type="http://schemas.openxmlformats.org/officeDocument/2006/relationships/presProps" Target="presProps.xml"/><Relationship Id="rId15" Type="http://schemas.openxmlformats.org/officeDocument/2006/relationships/slide" Target="slides/slide13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78639-57AA-41A0-95A0-3245B42CBD0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DB65AE-6DF8-4A8E-AB43-87693C9F567E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78639-57AA-41A0-95A0-3245B42CBD0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DB65AE-6DF8-4A8E-AB43-87693C9F567E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78639-57AA-41A0-95A0-3245B42CBD0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DB65AE-6DF8-4A8E-AB43-87693C9F567E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78639-57AA-41A0-95A0-3245B42CBD07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DB65AE-6DF8-4A8E-AB43-87693C9F567E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78639-57AA-41A0-95A0-3245B42CBD07}" type="datetimeFigureOut">
              <a:rPr lang="en-US" smtClean="0"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DB65AE-6DF8-4A8E-AB43-87693C9F567E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78639-57AA-41A0-95A0-3245B42CBD07}" type="datetimeFigureOut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DB65AE-6DF8-4A8E-AB43-87693C9F567E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78639-57AA-41A0-95A0-3245B42CBD07}" type="datetimeFigureOut">
              <a:rPr lang="en-US" smtClean="0"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DB65AE-6DF8-4A8E-AB43-87693C9F567E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78639-57AA-41A0-95A0-3245B42CBD07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DB65AE-6DF8-4A8E-AB43-87693C9F567E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78639-57AA-41A0-95A0-3245B42CBD07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DB65AE-6DF8-4A8E-AB43-87693C9F567E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78639-57AA-41A0-95A0-3245B42CBD0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DB65AE-6DF8-4A8E-AB43-87693C9F567E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78639-57AA-41A0-95A0-3245B42CBD0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DB65AE-6DF8-4A8E-AB43-87693C9F567E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D78639-57AA-41A0-95A0-3245B42CBD0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DB65AE-6DF8-4A8E-AB43-87693C9F567E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9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hyperlink" Target="https://www.who.int/news-room/fact-sheets/detail/adolescent-health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6117" y="1122362"/>
            <a:ext cx="7630789" cy="2479675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Psychosocial Development in Adolescence: Application of Erikson’s Theory in UK Healthcare Practice</a:t>
            </a:r>
            <a:endParaRPr lang="en-US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6117" y="3602037"/>
            <a:ext cx="7630789" cy="1649694"/>
          </a:xfrm>
          <a:solidFill>
            <a:schemeClr val="accent4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Student Name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GB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Zainab Hanif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Module Code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GB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LCHS4010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Student ID: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 2422167</a:t>
            </a:r>
            <a:endParaRPr lang="en-GB" alt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182882" y="90446"/>
            <a:ext cx="2792210" cy="115834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84131" y="1248786"/>
            <a:ext cx="3927345" cy="5475696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Rationale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7958" y="1690687"/>
            <a:ext cx="8221351" cy="4569647"/>
          </a:xfrm>
          <a:solidFill>
            <a:schemeClr val="bg1"/>
          </a:solidFill>
        </p:spPr>
        <p:txBody>
          <a:bodyPr>
            <a:normAutofit lnSpcReduction="10000"/>
          </a:bodyPr>
          <a:lstStyle/>
          <a:p>
            <a:pPr algn="just"/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Adolescence represents a critical transitional period where biological growth interacts with environmental and social change to shape identity and wellbeing (Branje, 2021; DHSC, 2024).</a:t>
            </a:r>
            <a:endParaRPr 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Recent UK data show that one in six young people aged 7–16 now experience a probable mental health disorder, reflecting the increasing psychosocial pressures within this stage (NHS England, 2023).</a:t>
            </a:r>
            <a:endParaRPr 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The rapid expansion of digital culture, combined with hormonal and cognitive development, intensifies challenges of self-concept and belonging (Moses-Payne, 2024; Imperial College London, 2024).</a:t>
            </a:r>
            <a:endParaRPr 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Understanding adolescent development through Erikson’s Psychosocial Theory—particularly </a:t>
            </a:r>
            <a:r>
              <a:rPr lang="en-US" sz="2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Identity vs Role Confusion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—enables healthcare professionals to deliver person-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developmentally informed interventions that foster resilience and mental wellbeing (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Bogaerts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et al., 2021).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824286" y="1521521"/>
            <a:ext cx="2784491" cy="390823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9419130" y="5680609"/>
            <a:ext cx="227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(Lazzara, 2020)</a:t>
            </a:r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Lifespan Development and Nature–Nurture Interaction</a:t>
            </a:r>
            <a:endParaRPr 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838201" y="2066639"/>
            <a:ext cx="6444631" cy="3785652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txBody>
          <a:bodyPr vert="horz" wrap="square" lIns="91440" tIns="45720" rIns="91440" bIns="45720" numCol="1" anchor="ctr" anchorCtr="0" compatLnSpc="1"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kumimoji="0" lang="en-US" altLang="en-US" sz="20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Adolescence is shaped by biological factors: puberty, brain development, genetics (Branje, 2021; WHO, 2023)</a:t>
            </a:r>
            <a:endParaRPr kumimoji="0" lang="en-US" altLang="en-US" sz="200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kumimoji="0" lang="en-US" altLang="en-US" sz="20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Environmental influences: family, peers, school, digital media, socio-economic status (Imperial College London, 2024; DHSC, 2024)</a:t>
            </a:r>
            <a:endParaRPr kumimoji="0" lang="en-US" altLang="en-US" sz="200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kumimoji="0" lang="en-US" altLang="en-US" sz="20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Nature and nurture interact to influence cognitive, social, emotional, and physical development (</a:t>
            </a:r>
            <a:r>
              <a:rPr kumimoji="0" lang="en-US" altLang="en-US" sz="200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Bogaerts</a:t>
            </a:r>
            <a:r>
              <a:rPr kumimoji="0" lang="en-US" altLang="en-US" sz="20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et al., 2021)</a:t>
            </a:r>
            <a:endParaRPr kumimoji="0" lang="en-US" altLang="en-US" sz="200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kumimoji="0" lang="en-US" altLang="en-US" sz="20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Understanding this interaction helps predict mental health risks and plan interventions in UK settings (Plan-UK, 2024)</a:t>
            </a:r>
            <a:endParaRPr kumimoji="0" lang="en-US" altLang="en-US" sz="200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57961" y="1780247"/>
            <a:ext cx="4313056" cy="3649507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8723214" y="6093303"/>
            <a:ext cx="2743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(Simplygrace, 2021)</a:t>
            </a:r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57033"/>
            <a:ext cx="10515600" cy="1325563"/>
          </a:xfrm>
        </p:spPr>
        <p:txBody>
          <a:bodyPr>
            <a:normAutofit/>
          </a:bodyPr>
          <a:lstStyle/>
          <a:p>
            <a: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Physical Development in </a:t>
            </a:r>
            <a: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Adolescence</a:t>
            </a:r>
            <a:endParaRPr 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838200" y="1900612"/>
            <a:ext cx="6800681" cy="4093428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txBody>
          <a:bodyPr vert="horz" wrap="square" lIns="91440" tIns="45720" rIns="91440" bIns="45720" numCol="1" anchor="ctr" anchorCtr="0" compatLnSpc="1"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kumimoji="0" lang="en-US" altLang="en-US" sz="20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Rapid growth and puberty: height, weight, sexual maturation (WHO, 2023; Branje, 2021)</a:t>
            </a:r>
            <a:endParaRPr kumimoji="0" lang="en-US" altLang="en-US" sz="200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kumimoji="0" lang="en-US" altLang="en-US" sz="20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Neurological development: prefrontal cortex, limbic system changes affecting decision-making and emotional regulation (</a:t>
            </a:r>
            <a:r>
              <a:rPr kumimoji="0" lang="en-US" altLang="en-US" sz="200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Bogaerts</a:t>
            </a:r>
            <a:r>
              <a:rPr kumimoji="0" lang="en-US" altLang="en-US" sz="20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et al., 2021)</a:t>
            </a:r>
            <a:endParaRPr kumimoji="0" lang="en-US" altLang="en-US" sz="200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kumimoji="0" lang="en-US" altLang="en-US" sz="20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Genetic influences: puberty timing, temperament, and predispositions (WHO, 2023)</a:t>
            </a:r>
            <a:endParaRPr kumimoji="0" lang="en-US" altLang="en-US" sz="200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kumimoji="0" lang="en-US" altLang="en-US" sz="20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Environmental factors: nutrition, physical activity, peer influence, and digital media (Imperial College London, 2024; DHSC, 2024)</a:t>
            </a:r>
            <a:endParaRPr kumimoji="0" lang="en-US" altLang="en-US" sz="200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kumimoji="0" lang="en-US" altLang="en-US" sz="20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Interaction of nature and nurture determines health outcomes, risk-taking </a:t>
            </a:r>
            <a:r>
              <a:rPr kumimoji="0" lang="en-US" altLang="en-US" sz="200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behaviour</a:t>
            </a:r>
            <a:r>
              <a:rPr kumimoji="0" lang="en-US" altLang="en-US" sz="20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and emotional wellbeing (Plan-UK, 2024)</a:t>
            </a:r>
            <a:endParaRPr kumimoji="0" lang="en-US" altLang="en-US" sz="200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68354" y="1682596"/>
            <a:ext cx="4337331" cy="375285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9313933" y="5994040"/>
            <a:ext cx="21524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(Louis, 2025)</a:t>
            </a:r>
            <a:endParaRPr 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Cognitive Development in Adolescence</a:t>
            </a:r>
            <a:endParaRPr 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838200" y="2090915"/>
            <a:ext cx="6824958" cy="3785652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txBody>
          <a:bodyPr vert="horz" wrap="square" lIns="91440" tIns="45720" rIns="91440" bIns="45720" numCol="1" anchor="ctr" anchorCtr="0" compatLnSpc="1"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kumimoji="0" lang="en-US" altLang="en-US" sz="20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Rapid development of executive functions: planning, problem-solving, impulse control (Crone &amp; </a:t>
            </a:r>
            <a:r>
              <a:rPr kumimoji="0" lang="en-US" altLang="en-US" sz="200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Fuligni</a:t>
            </a:r>
            <a:r>
              <a:rPr kumimoji="0" lang="en-US" altLang="en-US" sz="20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2021; Branje, 2021)</a:t>
            </a:r>
            <a:endParaRPr kumimoji="0" lang="en-US" altLang="en-US" sz="200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kumimoji="0" lang="en-US" altLang="en-US" sz="20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Abstract thinking emerges; adolescents explore hypothetical scenarios (</a:t>
            </a:r>
            <a:r>
              <a:rPr kumimoji="0" lang="en-US" altLang="en-US" sz="200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Bogaerts</a:t>
            </a:r>
            <a:r>
              <a:rPr kumimoji="0" lang="en-US" altLang="en-US" sz="20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et al., 2021)</a:t>
            </a:r>
            <a:endParaRPr kumimoji="0" lang="en-US" altLang="en-US" sz="200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kumimoji="0" lang="en-US" altLang="en-US" sz="20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Decision-making influenced by emotion and social context (Imperial College London, 2024)</a:t>
            </a:r>
            <a:endParaRPr kumimoji="0" lang="en-US" altLang="en-US" sz="200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kumimoji="0" lang="en-US" altLang="en-US" sz="20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Genetic and environmental interactions shape learning, attention, and reasoning skills (DHSC, 2024)</a:t>
            </a:r>
            <a:endParaRPr kumimoji="0" lang="en-US" altLang="en-US" sz="200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kumimoji="0" lang="en-US" altLang="en-US" sz="20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Cognitive growth impacts identity formation and psychosocial adjustment (Erikson, 1968 as cited in Branje, 2021)</a:t>
            </a:r>
            <a:endParaRPr kumimoji="0" lang="en-US" altLang="en-US" sz="200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83944" y="1690688"/>
            <a:ext cx="3830060" cy="363855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9127816" y="5745345"/>
            <a:ext cx="22259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(Paul, 2015)</a:t>
            </a:r>
            <a:endParaRPr 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Social and Emotional Development in Adolescence</a:t>
            </a:r>
            <a:endParaRPr 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838201" y="2086869"/>
            <a:ext cx="6962522" cy="3785652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txBody>
          <a:bodyPr vert="horz" wrap="square" lIns="91440" tIns="45720" rIns="91440" bIns="45720" numCol="1" anchor="ctr" anchorCtr="0" compatLnSpc="1"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kumimoji="0" lang="en-US" altLang="en-US" sz="20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Development of peer relationships and social identity influences self-esteem (Branje, 2021; Plan-UK, 2024)</a:t>
            </a:r>
            <a:endParaRPr kumimoji="0" lang="en-US" altLang="en-US" sz="200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kumimoji="0" lang="en-US" altLang="en-US" sz="20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Emotional regulation improves but is vulnerable to stress and social pressures (</a:t>
            </a:r>
            <a:r>
              <a:rPr kumimoji="0" lang="en-US" altLang="en-US" sz="200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Bogaerts</a:t>
            </a:r>
            <a:r>
              <a:rPr kumimoji="0" lang="en-US" altLang="en-US" sz="20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et al., 2021; DHSC, 2024)</a:t>
            </a:r>
            <a:endParaRPr kumimoji="0" lang="en-US" altLang="en-US" sz="200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kumimoji="0" lang="en-US" altLang="en-US" sz="20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Family, school, and digital environments shape emotional wellbeing and social </a:t>
            </a:r>
            <a:r>
              <a:rPr kumimoji="0" lang="en-US" altLang="en-US" sz="200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behaviour</a:t>
            </a:r>
            <a:r>
              <a:rPr kumimoji="0" lang="en-US" altLang="en-US" sz="20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(Imperial College London, 2024)</a:t>
            </a:r>
            <a:endParaRPr kumimoji="0" lang="en-US" altLang="en-US" sz="200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kumimoji="0" lang="en-US" altLang="en-US" sz="20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Nature and nurture interact to determine resilience, empathy, and social competence (WHO, 2023)</a:t>
            </a:r>
            <a:endParaRPr kumimoji="0" lang="en-US" altLang="en-US" sz="200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kumimoji="0" lang="en-US" altLang="en-US" sz="20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Social-emotional growth is critical for resolving Erikson’s Identity vs Role Confusion stage (Erikson, 1968 as cited in Branje, 2021)</a:t>
            </a:r>
            <a:endParaRPr kumimoji="0" lang="en-US" altLang="en-US" sz="200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310519" y="1393853"/>
            <a:ext cx="3657601" cy="45720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9224920" y="6069026"/>
            <a:ext cx="26380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(</a:t>
            </a:r>
            <a:r>
              <a:rPr lang="en-US" dirty="0" err="1" smtClean="0"/>
              <a:t>Meinke</a:t>
            </a:r>
            <a:r>
              <a:rPr lang="en-US" dirty="0" smtClean="0"/>
              <a:t>, 2019)</a:t>
            </a:r>
            <a:endParaRPr 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Chosen Lifespan Psychological Theory: Erikson’s Psychosocial Theory</a:t>
            </a:r>
            <a:endParaRPr 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784926" y="1586039"/>
            <a:ext cx="11094181" cy="64633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b="1" dirty="0" smtClean="0"/>
              <a:t>Developed By</a:t>
            </a:r>
            <a:endParaRPr lang="en-US" dirty="0" smtClean="0"/>
          </a:p>
          <a:p>
            <a:r>
              <a:rPr lang="en-US" dirty="0" smtClean="0"/>
              <a:t>Erik H. Erikson (1902–1994), German-American developmental psychologist and psychoanalyst (Erikson, 1968)</a:t>
            </a:r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784926" y="2457764"/>
            <a:ext cx="5065616" cy="230832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Purpose of the Theory</a:t>
            </a:r>
            <a:endParaRPr lang="en-US" sz="16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To explain how human personality and identity develop across the lifespan</a:t>
            </a:r>
            <a:endParaRPr lang="en-US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To highlight the role of social, cognitive, emotional, and biological factors in shaping development</a:t>
            </a:r>
            <a:endParaRPr lang="en-US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To provide a framework for understanding psychosocial challenges and resilience at each life stage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7129083" y="2457764"/>
            <a:ext cx="4984694" cy="230832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Importance of the Theory</a:t>
            </a:r>
            <a:endParaRPr lang="en-US" sz="16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Offers a holistic understanding of human development (Branje, 2021)</a:t>
            </a:r>
            <a:endParaRPr lang="en-US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Identifies critical periods of growth and vulnerability, e.g., adolescence (</a:t>
            </a:r>
            <a:r>
              <a:rPr lang="en-US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Bogaerts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et al., 2021)</a:t>
            </a:r>
            <a:endParaRPr lang="en-US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Guides intervention and support in healthcare, education, and youth services (DHSC, 2024)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060057" y="4991483"/>
            <a:ext cx="9233012" cy="156966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Rationale for Choosing This Theory</a:t>
            </a:r>
            <a:endParaRPr lang="en-US" sz="16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Focuses on Identity vs Role Confusion, central to adolescent development</a:t>
            </a:r>
            <a:endParaRPr lang="en-US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Integrates physical, cognitive, social, and emotional aspects for a comprehensive perspective</a:t>
            </a:r>
            <a:endParaRPr lang="en-US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Provides a practical framework for UK professionals to assess, support, and promote adolescent wellbeing (Plan-UK, 2024; NHS England, 2023)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Curved Down Arrow 8"/>
          <p:cNvSpPr/>
          <p:nvPr/>
        </p:nvSpPr>
        <p:spPr>
          <a:xfrm>
            <a:off x="6101395" y="3609048"/>
            <a:ext cx="873940" cy="784927"/>
          </a:xfrm>
          <a:prstGeom prst="curvedDownArrow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Erikson’s Psychosocial Theory</a:t>
            </a:r>
            <a:endParaRPr 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9405" y="1388655"/>
            <a:ext cx="7193820" cy="3053872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 fontScale="92500" lnSpcReduction="10000"/>
          </a:bodyPr>
          <a:lstStyle/>
          <a:p>
            <a:pPr marL="0" indent="0" algn="just">
              <a:buNone/>
            </a:pPr>
            <a:r>
              <a:rPr lang="en-US" sz="1900" b="1" dirty="0" smtClean="0">
                <a:latin typeface="Arial" panose="020B0604020202020204" pitchFamily="34" charset="0"/>
                <a:cs typeface="Arial" panose="020B0604020202020204" pitchFamily="34" charset="0"/>
              </a:rPr>
              <a:t>Erikson’s Psychosocial Theory (1950s–1960s)</a:t>
            </a:r>
            <a:endParaRPr lang="en-US" sz="19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900" dirty="0" smtClean="0">
                <a:latin typeface="Arial" panose="020B0604020202020204" pitchFamily="34" charset="0"/>
                <a:cs typeface="Arial" panose="020B0604020202020204" pitchFamily="34" charset="0"/>
              </a:rPr>
              <a:t>Focuses on 8 stages of psychosocial development, each with a key conflict (Erikson, 1968 as cited in Branje, 2021)</a:t>
            </a:r>
            <a:endParaRPr lang="en-US" sz="19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900" dirty="0" smtClean="0">
                <a:latin typeface="Arial" panose="020B0604020202020204" pitchFamily="34" charset="0"/>
                <a:cs typeface="Arial" panose="020B0604020202020204" pitchFamily="34" charset="0"/>
              </a:rPr>
              <a:t>Adolescence (10–19 years): Identity vs Role Confusion</a:t>
            </a:r>
            <a:endParaRPr lang="en-US" sz="19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900" dirty="0" smtClean="0">
                <a:latin typeface="Arial" panose="020B0604020202020204" pitchFamily="34" charset="0"/>
                <a:cs typeface="Arial" panose="020B0604020202020204" pitchFamily="34" charset="0"/>
              </a:rPr>
              <a:t>Successful resolution = coherent sense of self and future direction</a:t>
            </a:r>
            <a:endParaRPr lang="en-US" sz="19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900" dirty="0" smtClean="0">
                <a:latin typeface="Arial" panose="020B0604020202020204" pitchFamily="34" charset="0"/>
                <a:cs typeface="Arial" panose="020B0604020202020204" pitchFamily="34" charset="0"/>
              </a:rPr>
              <a:t>Failure = role confusion, low self-esteem, social withdrawal</a:t>
            </a:r>
            <a:endParaRPr lang="en-US" sz="19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900" dirty="0" smtClean="0">
                <a:latin typeface="Arial" panose="020B0604020202020204" pitchFamily="34" charset="0"/>
                <a:cs typeface="Arial" panose="020B0604020202020204" pitchFamily="34" charset="0"/>
              </a:rPr>
              <a:t>Theory highlights interaction between biological maturation and social environment</a:t>
            </a:r>
            <a:endParaRPr lang="en-US" sz="19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9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Table: Erikson’s Stages Relevant to Adolescence</a:t>
            </a:r>
            <a:endParaRPr lang="en-US" sz="19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b="1" dirty="0" smtClean="0"/>
          </a:p>
          <a:p>
            <a:endParaRPr lang="en-US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299405" y="4596276"/>
          <a:ext cx="7193820" cy="1820708"/>
        </p:xfrm>
        <a:graphic>
          <a:graphicData uri="http://schemas.openxmlformats.org/drawingml/2006/table">
            <a:tbl>
              <a:tblPr/>
              <a:tblGrid>
                <a:gridCol w="1438764"/>
                <a:gridCol w="1438764"/>
                <a:gridCol w="1438764"/>
                <a:gridCol w="1438764"/>
                <a:gridCol w="1438764"/>
              </a:tblGrid>
              <a:tr h="816179">
                <a:tc>
                  <a:txBody>
                    <a:bodyPr/>
                    <a:lstStyle/>
                    <a:p>
                      <a:r>
                        <a:rPr lang="en-US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Stage</a:t>
                      </a:r>
                      <a:endParaRPr lang="en-US" sz="12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Age Range</a:t>
                      </a:r>
                      <a:endParaRPr lang="en-US" sz="12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Psychosocial Crisis</a:t>
                      </a:r>
                      <a:endParaRPr lang="en-US" sz="1200" b="1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Outcome if Successful</a:t>
                      </a:r>
                      <a:endParaRPr lang="en-US" sz="12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Outcome if Unsuccessful</a:t>
                      </a:r>
                      <a:endParaRPr lang="en-US" sz="12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1004529">
                <a:tc>
                  <a:txBody>
                    <a:bodyPr/>
                    <a:lstStyle/>
                    <a:p>
                      <a:r>
                        <a:rPr lang="en-US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Adolescence</a:t>
                      </a:r>
                      <a:endParaRPr lang="en-US" sz="12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10–19</a:t>
                      </a:r>
                      <a:endParaRPr lang="en-US" sz="12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Identity vs Role Confusion</a:t>
                      </a:r>
                      <a:endParaRPr lang="en-US" sz="12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Strong self-identity, sense of direction</a:t>
                      </a:r>
                      <a:endParaRPr lang="en-US" sz="12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Confusion, uncertainty, low self-esteem</a:t>
                      </a:r>
                      <a:endParaRPr lang="en-US" sz="12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14606" y="365125"/>
            <a:ext cx="4474959" cy="542992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9144674" y="5899094"/>
            <a:ext cx="22091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(Chang, 2024)</a:t>
            </a:r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Applying Erikson’s Theory to Adolescent Development in the UK (Application of Erikson’s Identity vs Role Confusion Stage)</a:t>
            </a:r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1035780" y="1825625"/>
          <a:ext cx="10252608" cy="4351337"/>
        </p:xfrm>
        <a:graphic>
          <a:graphicData uri="http://schemas.openxmlformats.org/drawingml/2006/table">
            <a:tbl>
              <a:tblPr/>
              <a:tblGrid>
                <a:gridCol w="2563152"/>
                <a:gridCol w="2563152"/>
                <a:gridCol w="2563152"/>
                <a:gridCol w="2563152"/>
              </a:tblGrid>
              <a:tr h="331080">
                <a:tc>
                  <a:txBody>
                    <a:bodyPr/>
                    <a:lstStyle/>
                    <a:p>
                      <a:pPr algn="just"/>
                      <a:r>
                        <a:rPr lang="en-US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Domain</a:t>
                      </a:r>
                      <a:endParaRPr lang="en-US" sz="12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297" marR="47297" marT="23649" marB="236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Key Developmental Changes</a:t>
                      </a:r>
                      <a:endParaRPr lang="en-US" sz="12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297" marR="47297" marT="23649" marB="236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UK Context Examples</a:t>
                      </a:r>
                      <a:endParaRPr lang="en-US" sz="12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297" marR="47297" marT="23649" marB="236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Application of Erikson’s Theory</a:t>
                      </a:r>
                      <a:endParaRPr lang="en-US" sz="12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297" marR="47297" marT="23649" marB="236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040537">
                <a:tc>
                  <a:txBody>
                    <a:bodyPr/>
                    <a:lstStyle/>
                    <a:p>
                      <a:pPr algn="just"/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Physical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297" marR="47297" marT="23649" marB="236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Pubertal growth, hormonal changes, brain maturation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297" marR="47297" marT="23649" marB="236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Rapid growth spurt, onset of menstruation, testosterone increase, adolescent health surveys (WHO, 2023)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297" marR="47297" marT="23649" marB="236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Physical changes influence self-perception and identity formation; healthcare workers can provide education on puberty and body awareness (DHSC, 2024)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297" marR="47297" marT="23649" marB="236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040537">
                <a:tc>
                  <a:txBody>
                    <a:bodyPr/>
                    <a:lstStyle/>
                    <a:p>
                      <a:pPr algn="just"/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Cognitive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297" marR="47297" marT="23649" marB="236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Abstract thinking, reasoning, decision-making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297" marR="47297" marT="23649" marB="236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Increased problem-solving and planning abilities, engagement in school curriculum, GCSE choices (Branje, 2021)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297" marR="47297" marT="23649" marB="236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Adolescents explore future goals and moral values; practitioners can support decision-making and reflection on personal strengths (Imperial College London, 2024)</a:t>
                      </a:r>
                      <a:endParaRPr lang="en-US" sz="12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297" marR="47297" marT="23649" marB="236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898646">
                <a:tc>
                  <a:txBody>
                    <a:bodyPr/>
                    <a:lstStyle/>
                    <a:p>
                      <a:pPr algn="just"/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297" marR="47297" marT="23649" marB="236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Peer influence, social identity, family relationships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297" marR="47297" marT="23649" marB="236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Peer pressure, social media influence, participation in clubs and teams (Plan-UK, 2024)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297" marR="47297" marT="23649" marB="236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 context helps form identity; professionals can guide positive peer interactions and monitor social risks (</a:t>
                      </a:r>
                      <a:r>
                        <a:rPr lang="en-US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Bogaerts</a:t>
                      </a:r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et al., 2021)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297" marR="47297" marT="23649" marB="236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040537">
                <a:tc>
                  <a:txBody>
                    <a:bodyPr/>
                    <a:lstStyle/>
                    <a:p>
                      <a:pPr algn="just"/>
                      <a:r>
                        <a:rPr lang="en-US" sz="12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Emotional</a:t>
                      </a:r>
                      <a:endParaRPr lang="en-US" sz="12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297" marR="47297" marT="23649" marB="236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Emotional regulation, resilience, self-esteem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297" marR="47297" marT="23649" marB="236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Rising anxiety or depressive symptoms in UK youth, stress from exams or social comparison (NHS England, 2023)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297" marR="47297" marT="23649" marB="236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Emotional development affects role confusion; interventions such as counselling, mentoring, and youth support promote healthy identity formation (DHSC, 2024)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297" marR="47297" marT="23649" marB="236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Critical Evaluation of Erikson’s Psychosocial Theory</a:t>
            </a:r>
            <a:endParaRPr 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85720" y="1690688"/>
            <a:ext cx="5206550" cy="230832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  <a:endParaRPr lang="en-US" sz="16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Provides a holistic framework linking physical, cognitive, social, and emotional development (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Branje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2021)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Highlights the interaction of nature and nurture in identity formation (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Bogaerts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et al., 2021)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Applicable in healthcare and educational practice for assessment and intervention (DHSC, 2024)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392707" y="1617859"/>
            <a:ext cx="5413573" cy="230832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  <a:endParaRPr lang="en-US" sz="16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Theory is stage-based, may not account for cultural and individual variability (Moses-Payne, 2024)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Originally based on Western populations, may not fully reflect UK multicultural contexts (Imperial College London, 2024)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Limited empirical measurement of psychosocial crises, relying on qualitative interpretation (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Branje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2021)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79731" y="4572000"/>
            <a:ext cx="7614605" cy="156966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Relevance to UK Healthcare </a:t>
            </a:r>
            <a:r>
              <a:rPr lang="en-US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Practice</a:t>
            </a:r>
            <a:endParaRPr lang="en-US" sz="16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Guides adolescent mental health interventions, resilience-building, and educational support (Plan-UK, 2024)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Supports person-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care, linking theoretical understanding to practical strategies (NHS England, 2023)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Down Arrow 6"/>
          <p:cNvSpPr/>
          <p:nvPr/>
        </p:nvSpPr>
        <p:spPr>
          <a:xfrm>
            <a:off x="5874818" y="3018329"/>
            <a:ext cx="283221" cy="1319002"/>
          </a:xfrm>
          <a:prstGeom prst="downArrow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Rationale and Usefulness of Erikson’s Theory in UK Healthcare Practice</a:t>
            </a:r>
            <a:endParaRPr 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838198" y="1808306"/>
          <a:ext cx="10628216" cy="4413996"/>
        </p:xfrm>
        <a:graphic>
          <a:graphicData uri="http://schemas.openxmlformats.org/drawingml/2006/table">
            <a:tbl>
              <a:tblPr/>
              <a:tblGrid>
                <a:gridCol w="2657054"/>
                <a:gridCol w="2657054"/>
                <a:gridCol w="2657054"/>
                <a:gridCol w="2657054"/>
              </a:tblGrid>
              <a:tr h="422891">
                <a:tc>
                  <a:txBody>
                    <a:bodyPr/>
                    <a:lstStyle/>
                    <a:p>
                      <a:pPr algn="just"/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Aspect</a:t>
                      </a:r>
                      <a:endParaRPr lang="en-US" sz="14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0435" marR="60435" marT="30218" marB="3021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Description</a:t>
                      </a:r>
                      <a:endParaRPr lang="en-US" sz="14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0435" marR="60435" marT="30218" marB="3021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UK Healthcare Practice Example</a:t>
                      </a:r>
                      <a:endParaRPr lang="en-US" sz="14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0435" marR="60435" marT="30218" marB="3021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References</a:t>
                      </a:r>
                      <a:endParaRPr lang="en-US" sz="14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0435" marR="60435" marT="30218" marB="3021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785368"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Rationale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0435" marR="60435" marT="30218" marB="3021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Explains adolescent identity formation, psychosocial challenges, and resilience</a:t>
                      </a:r>
                      <a:endParaRPr lang="en-US" sz="14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0435" marR="60435" marT="30218" marB="3021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Guides mental health professionals to understand adolescent identity development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0435" marR="60435" marT="30218" marB="3021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da-DK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Branje, 2021; Bogaerts et al., 2021</a:t>
                      </a:r>
                      <a:endParaRPr lang="da-DK" sz="1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0435" marR="60435" marT="30218" marB="3021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785368"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Person-</a:t>
                      </a:r>
                      <a:r>
                        <a:rPr lang="en-US" sz="1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centred</a:t>
                      </a:r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Care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0435" marR="60435" marT="30218" marB="3021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Provides framework for tailoring interventions to individual needs</a:t>
                      </a:r>
                      <a:endParaRPr lang="en-US" sz="14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0435" marR="60435" marT="30218" marB="3021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School nurses, counsellors, youth workers can offer personalised support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0435" marR="60435" marT="30218" marB="3021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de-DE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DHSC, 2024; NHS England, 2023</a:t>
                      </a:r>
                      <a:endParaRPr lang="de-DE" sz="1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0435" marR="60435" marT="30218" marB="3021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785368"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Mental Health Interventions</a:t>
                      </a:r>
                      <a:endParaRPr lang="en-US" sz="1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0435" marR="60435" marT="30218" marB="3021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Supports assessment, counselling, mentoring, and resilience programmes</a:t>
                      </a:r>
                      <a:endParaRPr lang="en-US" sz="14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0435" marR="60435" marT="30218" marB="3021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Cognitive-</a:t>
                      </a:r>
                      <a:r>
                        <a:rPr lang="en-US" sz="1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behavioural</a:t>
                      </a:r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therapy, mentoring programmes, peer support groups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0435" marR="60435" marT="30218" marB="3021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Imperial College London, 2024; Plan-UK, 2024</a:t>
                      </a:r>
                      <a:endParaRPr lang="en-US" sz="1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0435" marR="60435" marT="30218" marB="3021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785368"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Early Identification</a:t>
                      </a:r>
                      <a:endParaRPr lang="en-US" sz="1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0435" marR="60435" marT="30218" marB="3021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Helps identify at-risk adolescents for psychosocial difficulties</a:t>
                      </a:r>
                      <a:endParaRPr lang="en-US" sz="14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0435" marR="60435" marT="30218" marB="3021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Screening for low self-esteem, anxiety, social withdrawal; early referral to services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0435" marR="60435" marT="30218" marB="3021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de-DE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DHSC, 2024; NHS England, 2023</a:t>
                      </a:r>
                      <a:endParaRPr lang="de-DE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0435" marR="60435" marT="30218" marB="3021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785368"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Holistic Development</a:t>
                      </a:r>
                      <a:endParaRPr lang="en-US" sz="1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0435" marR="60435" marT="30218" marB="3021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Integrates physical, cognitive, social, and emotional domains</a:t>
                      </a:r>
                      <a:endParaRPr lang="en-US" sz="14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0435" marR="60435" marT="30218" marB="3021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Guides comprehensive interventions addressing multiple developmental areas</a:t>
                      </a:r>
                      <a:endParaRPr lang="en-US" sz="1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0435" marR="60435" marT="30218" marB="3021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da-DK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Branje, 2021; Bogaerts et al., 2021</a:t>
                      </a:r>
                      <a:endParaRPr lang="da-DK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0435" marR="60435" marT="30218" marB="3021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Summary &amp; Key Takeaways</a:t>
            </a:r>
            <a:br>
              <a:rPr lang="en-US" b="1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4074" y="1260987"/>
            <a:ext cx="10819726" cy="4963158"/>
          </a:xfrm>
        </p:spPr>
        <p:txBody>
          <a:bodyPr>
            <a:normAutofit/>
          </a:bodyPr>
          <a:lstStyle/>
          <a:p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Practical Implications for UK Healthcare </a:t>
            </a:r>
            <a:r>
              <a:rPr lang="en-US" sz="1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Practice</a:t>
            </a:r>
            <a:endParaRPr lang="en-US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1008133" y="1690687"/>
          <a:ext cx="5959110" cy="2331054"/>
        </p:xfrm>
        <a:graphic>
          <a:graphicData uri="http://schemas.openxmlformats.org/drawingml/2006/table">
            <a:tbl>
              <a:tblPr/>
              <a:tblGrid>
                <a:gridCol w="2979555"/>
                <a:gridCol w="2979555"/>
              </a:tblGrid>
              <a:tr h="310808">
                <a:tc>
                  <a:txBody>
                    <a:bodyPr/>
                    <a:lstStyle/>
                    <a:p>
                      <a:pPr algn="just"/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Focus Area</a:t>
                      </a:r>
                      <a:endParaRPr lang="en-US" sz="14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Application</a:t>
                      </a:r>
                      <a:endParaRPr lang="en-US" sz="14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745937"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Mental Health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Counselling, mentoring, and resilience programmes (Imperial College London, 2024)</a:t>
                      </a:r>
                      <a:endParaRPr lang="en-US" sz="1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528372"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Education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Puberty education, identity support, peer engagement (DHSC, 2024)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745937"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Youth Services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Early identification of at-risk adolescents; promoting holistic development (Plan-UK, 2024)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" name="Right Arrow 4"/>
          <p:cNvSpPr/>
          <p:nvPr/>
        </p:nvSpPr>
        <p:spPr>
          <a:xfrm>
            <a:off x="2969777" y="2346690"/>
            <a:ext cx="436970" cy="16184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ight Arrow 5"/>
          <p:cNvSpPr/>
          <p:nvPr/>
        </p:nvSpPr>
        <p:spPr>
          <a:xfrm>
            <a:off x="2969777" y="3010237"/>
            <a:ext cx="436970" cy="16993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Arrow 6"/>
          <p:cNvSpPr/>
          <p:nvPr/>
        </p:nvSpPr>
        <p:spPr>
          <a:xfrm>
            <a:off x="2969777" y="3641416"/>
            <a:ext cx="436970" cy="20230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1008133" y="4523448"/>
            <a:ext cx="9729998" cy="2062103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US" sz="16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Erikson’s Psychosocial Theory offers a comprehensive, evidence-based framework for understanding adolescent development.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It enables UK professionals to support identity formation, emotional wellbeing, and social integration, while addressing risks like role confusion, low self-esteem, and social withdrawal.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Applying this theory ensures person-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holistic, and developmentally appropriate interventions, bridging the gap between theory, research, and practical adolescent support.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226983" y="541429"/>
            <a:ext cx="4833770" cy="2659924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8650386" y="3439115"/>
            <a:ext cx="21848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(iihmr, 2025)</a:t>
            </a:r>
            <a:endParaRPr lang="en-US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3154" y="365125"/>
            <a:ext cx="10900646" cy="533091"/>
          </a:xfrm>
        </p:spPr>
        <p:txBody>
          <a:bodyPr>
            <a:normAutofit/>
          </a:bodyPr>
          <a:lstStyle/>
          <a:p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7036" y="891107"/>
            <a:ext cx="11765821" cy="5811838"/>
          </a:xfrm>
        </p:spPr>
        <p:txBody>
          <a:bodyPr>
            <a:noAutofit/>
          </a:bodyPr>
          <a:lstStyle/>
          <a:p>
            <a:pPr algn="just"/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Bogaerts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A.,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Morbee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S.,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Claes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L. and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Luyckx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K. (2021) ‘Identity synthesis and confusion in early to late adolescents’,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Developmental Psychology.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[Online]. Available at: https://doi.org/10.1037/dev0001163 [Accessed 8 November 2025].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Branje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S. (2021) ‘Dynamics of identity development in adolescence’,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Research on Adolescence.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[Online]. Available at: https://doi.org/10.1111/jora.12530 [Accessed 8 November 2025].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Crone, E.A. and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Fuligni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A.J. (2021) ‘Self and social cognition in adolescence’,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Annual Review of Psychology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72, pp. 447–472.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(DHSC) (2024)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Improving the mental health of babies, children and young people: methodology and literature review.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London: GOV.UK.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Erikson, E.H. (1968)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Identity: Youth and Crisis.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New York: Norton.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Imperial College London (2024)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Identity development in the digital context.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London: Imperial College London.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Moses-Payne, M.E. (2024)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Constructing the Self in Adolescence.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PhD thesis, University College London.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NHS England (2023)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Children and Young People’s Mental Health: National Statistics.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London: NHS England.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Plan-UK (2024)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Mental Health and Wellbeing of Young People in the UK.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London: Plan International UK.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(WHO) (2023)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Adolescent health.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1"/>
              </a:rPr>
              <a:t>https://www.who.int/news-room/fact-sheets/detail/adolescent-health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[Accessed 8 November 2025].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Dalal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S., Kaur, R., and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Patil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S. (2022)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Developmental Psychology: Understanding Adolescence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London: Routledge.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Nayak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S., and Sharma, P. (2023) ‘Psychosocial interventions for adolescent mental health in the UK: a review’,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British Journal of Social Work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53(6), pp. 1123–1142.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Steinberg, L. (2021)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Adolescence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12th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New York: McGraw-Hill Education.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11282</Words>
  <Application>WPS Presentation</Application>
  <PresentationFormat>Widescreen</PresentationFormat>
  <Paragraphs>268</Paragraphs>
  <Slides>13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7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13</vt:i4>
      </vt:variant>
    </vt:vector>
  </HeadingPairs>
  <TitlesOfParts>
    <vt:vector size="21" baseType="lpstr">
      <vt:lpstr>Arial</vt:lpstr>
      <vt:lpstr>SimSun</vt:lpstr>
      <vt:lpstr>Wingdings</vt:lpstr>
      <vt:lpstr>Microsoft YaHei</vt:lpstr>
      <vt:lpstr>Arial Unicode MS</vt:lpstr>
      <vt:lpstr>Calibri Light</vt:lpstr>
      <vt:lpstr>Calibri</vt:lpstr>
      <vt:lpstr>Office Theme</vt:lpstr>
      <vt:lpstr>Psychosocial Development in Adolescence: Application of Erikson’s Theory in UK Healthcare Practice</vt:lpstr>
      <vt:lpstr>Rationale</vt:lpstr>
      <vt:lpstr>Lifespan Development and Nature–Nurture Interaction</vt:lpstr>
      <vt:lpstr>Physical Development in Adolescence</vt:lpstr>
      <vt:lpstr>Cognitive Development in Adolescence</vt:lpstr>
      <vt:lpstr>Social and Emotional Development in Adolescence</vt:lpstr>
      <vt:lpstr>Chosen Lifespan Psychological Theory: Erikson’s Psychosocial Theory</vt:lpstr>
      <vt:lpstr>Erikson’s Psychosocial Theory</vt:lpstr>
      <vt:lpstr>Applying Erikson’s Theory to Adolescent Development in the UK (Application of Erikson’s Identity vs Role Confusion Stage)</vt:lpstr>
      <vt:lpstr>Critical Evaluation of Erikson’s Psychosocial Theory</vt:lpstr>
      <vt:lpstr>Rationale and Usefulness of Erikson’s Theory in UK Healthcare Practice</vt:lpstr>
      <vt:lpstr>Summary &amp; Key Takeaways </vt:lpstr>
      <vt:lpstr>REFERENCES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Zuhra Asghar</dc:creator>
  <cp:lastModifiedBy>Zaina</cp:lastModifiedBy>
  <cp:revision>17</cp:revision>
  <dcterms:created xsi:type="dcterms:W3CDTF">2025-11-08T12:21:00Z</dcterms:created>
  <dcterms:modified xsi:type="dcterms:W3CDTF">2025-11-17T22:37:09Z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85FDBB740A2C48DCB1E765C5E95CEFE6_12</vt:lpwstr>
  </property>
  <property fmtid="{D5CDD505-2E9C-101B-9397-08002B2CF9AE}" pid="3" name="KSOProductBuildVer">
    <vt:lpwstr>2057-12.2.0.23149</vt:lpwstr>
  </property>
</Properties>
</file>