
<file path=[Content_Types].xml><?xml version="1.0" encoding="utf-8"?>
<Types xmlns="http://schemas.openxmlformats.org/package/2006/content-types">
  <Default Extension="xml" ContentType="application/xml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6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 Light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5AC831"/>
          </a:solidFill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2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E6E3D7"/>
          </a:solidFill>
        </a:fill>
      </a:tcStyle>
    </a:wholeTbl>
    <a:band2H>
      <a:tcTxStyle/>
      <a:tcStyle>
        <a:tcBdr/>
        <a:fill>
          <a:solidFill>
            <a:srgbClr val="C3C2C2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09C99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97764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CE5E6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solidFill>
            <a:srgbClr val="5E7790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D0D1D2"/>
          </a:solidFill>
        </a:fill>
      </a:tcStyle>
    </a:wholeTbl>
    <a:band2H>
      <a:tcTxStyle/>
      <a:tcStyle>
        <a:tcBdr/>
        <a:fill>
          <a:solidFill>
            <a:srgbClr val="DEDEDF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761"/>
          </a:solidFill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909398"/>
          </a:solidFill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67C85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56" d="100"/>
          <a:sy n="56" d="100"/>
        </p:scale>
        <p:origin x="-1936" y="-120"/>
      </p:cViewPr>
      <p:guideLst>
        <p:guide orient="horz" pos="3072"/>
        <p:guide pos="409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interSettings" Target="printerSettings/printerSettings1.bin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946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12" name="Shape 12"/>
          <p:cNvSpPr>
            <a:spLocks noGrp="1"/>
          </p:cNvSpPr>
          <p:nvPr>
            <p:ph type="body" sz="quarter" idx="1"/>
          </p:nvPr>
        </p:nvSpPr>
        <p:spPr>
          <a:xfrm>
            <a:off x="1270000" y="50292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228600" algn="ctr">
              <a:spcBef>
                <a:spcPts val="0"/>
              </a:spcBef>
              <a:buSzTx/>
              <a:buNone/>
              <a:defRPr sz="3200"/>
            </a:lvl2pPr>
            <a:lvl3pPr marL="0" indent="457200" algn="ctr">
              <a:spcBef>
                <a:spcPts val="0"/>
              </a:spcBef>
              <a:buSzTx/>
              <a:buNone/>
              <a:defRPr sz="3200"/>
            </a:lvl3pPr>
            <a:lvl4pPr marL="0" indent="685800" algn="ctr">
              <a:spcBef>
                <a:spcPts val="0"/>
              </a:spcBef>
              <a:buSzTx/>
              <a:buNone/>
              <a:defRPr sz="3200"/>
            </a:lvl4pPr>
            <a:lvl5pPr marL="0" indent="914400" algn="ctr">
              <a:spcBef>
                <a:spcPts val="0"/>
              </a:spcBef>
              <a:buSzTx/>
              <a:buNone/>
              <a:defRPr sz="32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hape 1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xmlns:p14="http://schemas.microsoft.com/office/powerpoint/2010/main"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>
            <a:spLocks noGrp="1"/>
          </p:cNvSpPr>
          <p:nvPr>
            <p:ph type="pic" idx="13"/>
          </p:nvPr>
        </p:nvSpPr>
        <p:spPr>
          <a:xfrm>
            <a:off x="1606550" y="635000"/>
            <a:ext cx="9779000" cy="59182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21" name="Shape 21"/>
          <p:cNvSpPr>
            <a:spLocks noGrp="1"/>
          </p:cNvSpPr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22" name="Shape 22"/>
          <p:cNvSpPr>
            <a:spLocks noGrp="1"/>
          </p:cNvSpPr>
          <p:nvPr>
            <p:ph type="body" sz="quarter" idx="1"/>
          </p:nvPr>
        </p:nvSpPr>
        <p:spPr>
          <a:xfrm>
            <a:off x="1270000" y="81915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228600" algn="ctr">
              <a:spcBef>
                <a:spcPts val="0"/>
              </a:spcBef>
              <a:buSzTx/>
              <a:buNone/>
              <a:defRPr sz="3200"/>
            </a:lvl2pPr>
            <a:lvl3pPr marL="0" indent="457200" algn="ctr">
              <a:spcBef>
                <a:spcPts val="0"/>
              </a:spcBef>
              <a:buSzTx/>
              <a:buNone/>
              <a:defRPr sz="3200"/>
            </a:lvl3pPr>
            <a:lvl4pPr marL="0" indent="685800" algn="ctr">
              <a:spcBef>
                <a:spcPts val="0"/>
              </a:spcBef>
              <a:buSzTx/>
              <a:buNone/>
              <a:defRPr sz="3200"/>
            </a:lvl4pPr>
            <a:lvl5pPr marL="0" indent="914400" algn="ctr">
              <a:spcBef>
                <a:spcPts val="0"/>
              </a:spcBef>
              <a:buSzTx/>
              <a:buNone/>
              <a:defRPr sz="32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hape 23"/>
          <p:cNvSpPr>
            <a:spLocks noGrp="1"/>
          </p:cNvSpPr>
          <p:nvPr>
            <p:ph type="sldNum" sz="quarter" idx="2"/>
          </p:nvPr>
        </p:nvSpPr>
        <p:spPr>
          <a:xfrm>
            <a:off x="6311798" y="9245600"/>
            <a:ext cx="368504" cy="381000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xmlns:p14="http://schemas.microsoft.com/office/powerpoint/2010/main"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>
            <a:spLocks noGrp="1"/>
          </p:cNvSpPr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1" name="Shape 3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xmlns:p14="http://schemas.microsoft.com/office/powerpoint/2010/main"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/>
          </p:cNvSpPr>
          <p:nvPr>
            <p:ph type="pic" sz="half" idx="13"/>
          </p:nvPr>
        </p:nvSpPr>
        <p:spPr>
          <a:xfrm>
            <a:off x="6718300" y="635000"/>
            <a:ext cx="5334000" cy="8229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39" name="Shape 39"/>
          <p:cNvSpPr>
            <a:spLocks noGrp="1"/>
          </p:cNvSpPr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t>Title Text</a:t>
            </a:r>
          </a:p>
        </p:txBody>
      </p:sp>
      <p:sp>
        <p:nvSpPr>
          <p:cNvPr id="40" name="Shape 40"/>
          <p:cNvSpPr>
            <a:spLocks noGrp="1"/>
          </p:cNvSpPr>
          <p:nvPr>
            <p:ph type="body" sz="quarter" idx="1"/>
          </p:nvPr>
        </p:nvSpPr>
        <p:spPr>
          <a:xfrm>
            <a:off x="952500" y="4762500"/>
            <a:ext cx="5334000" cy="41021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228600" algn="ctr">
              <a:spcBef>
                <a:spcPts val="0"/>
              </a:spcBef>
              <a:buSzTx/>
              <a:buNone/>
              <a:defRPr sz="3200"/>
            </a:lvl2pPr>
            <a:lvl3pPr marL="0" indent="457200" algn="ctr">
              <a:spcBef>
                <a:spcPts val="0"/>
              </a:spcBef>
              <a:buSzTx/>
              <a:buNone/>
              <a:defRPr sz="3200"/>
            </a:lvl3pPr>
            <a:lvl4pPr marL="0" indent="685800" algn="ctr">
              <a:spcBef>
                <a:spcPts val="0"/>
              </a:spcBef>
              <a:buSzTx/>
              <a:buNone/>
              <a:defRPr sz="3200"/>
            </a:lvl4pPr>
            <a:lvl5pPr marL="0" indent="914400" algn="ctr">
              <a:spcBef>
                <a:spcPts val="0"/>
              </a:spcBef>
              <a:buSzTx/>
              <a:buNone/>
              <a:defRPr sz="32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hape 4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xmlns:p14="http://schemas.microsoft.com/office/powerpoint/2010/main"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9" name="Shape 4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xmlns:p14="http://schemas.microsoft.com/office/powerpoint/2010/main"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7" name="Shape 57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hape 5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xmlns:p14="http://schemas.microsoft.com/office/powerpoint/2010/main"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>
            <a:spLocks noGrp="1"/>
          </p:cNvSpPr>
          <p:nvPr>
            <p:ph type="pic" sz="half" idx="13"/>
          </p:nvPr>
        </p:nvSpPr>
        <p:spPr>
          <a:xfrm>
            <a:off x="6718300" y="2603500"/>
            <a:ext cx="533400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66" name="Shape 6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67" name="Shape 67"/>
          <p:cNvSpPr>
            <a:spLocks noGrp="1"/>
          </p:cNvSpPr>
          <p:nvPr>
            <p:ph type="body" sz="half" idx="1"/>
          </p:nvPr>
        </p:nvSpPr>
        <p:spPr>
          <a:xfrm>
            <a:off x="952500" y="26035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defRPr sz="2800"/>
            </a:lvl1pPr>
            <a:lvl2pPr marL="685800" indent="-342900">
              <a:spcBef>
                <a:spcPts val="3200"/>
              </a:spcBef>
              <a:defRPr sz="2800"/>
            </a:lvl2pPr>
            <a:lvl3pPr marL="1028700" indent="-342900">
              <a:spcBef>
                <a:spcPts val="3200"/>
              </a:spcBef>
              <a:defRPr sz="2800"/>
            </a:lvl3pPr>
            <a:lvl4pPr marL="1371600" indent="-342900">
              <a:spcBef>
                <a:spcPts val="3200"/>
              </a:spcBef>
              <a:defRPr sz="2800"/>
            </a:lvl4pPr>
            <a:lvl5pPr marL="1714500" indent="-342900">
              <a:spcBef>
                <a:spcPts val="3200"/>
              </a:spcBef>
              <a:defRPr sz="2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hape 6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xmlns:p14="http://schemas.microsoft.com/office/powerpoint/2010/main"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>
            <a:spLocks noGrp="1"/>
          </p:cNvSpPr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hape 7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xmlns:p14="http://schemas.microsoft.com/office/powerpoint/2010/main"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Shape 83"/>
          <p:cNvSpPr>
            <a:spLocks noGrp="1"/>
          </p:cNvSpPr>
          <p:nvPr>
            <p:ph type="pic" sz="quarter" idx="13"/>
          </p:nvPr>
        </p:nvSpPr>
        <p:spPr>
          <a:xfrm>
            <a:off x="6718300" y="5092700"/>
            <a:ext cx="5334000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4" name="Shape 84"/>
          <p:cNvSpPr>
            <a:spLocks noGrp="1"/>
          </p:cNvSpPr>
          <p:nvPr>
            <p:ph type="pic" sz="quarter" idx="14"/>
          </p:nvPr>
        </p:nvSpPr>
        <p:spPr>
          <a:xfrm>
            <a:off x="6724518" y="889000"/>
            <a:ext cx="5334001" cy="3771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5" name="Shape 85"/>
          <p:cNvSpPr>
            <a:spLocks noGrp="1"/>
          </p:cNvSpPr>
          <p:nvPr>
            <p:ph type="pic" sz="half" idx="15"/>
          </p:nvPr>
        </p:nvSpPr>
        <p:spPr>
          <a:xfrm>
            <a:off x="952500" y="889000"/>
            <a:ext cx="5334000" cy="7975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6" name="Shape 8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xmlns:p14="http://schemas.microsoft.com/office/powerpoint/2010/main"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>
            <a:spLocks noGrp="1"/>
          </p:cNvSpPr>
          <p:nvPr>
            <p:ph type="body" sz="quarter" idx="13"/>
          </p:nvPr>
        </p:nvSpPr>
        <p:spPr>
          <a:xfrm>
            <a:off x="1270000" y="6362700"/>
            <a:ext cx="10464800" cy="469900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2400"/>
            </a:lvl1pPr>
          </a:lstStyle>
          <a:p>
            <a:r>
              <a:t>–Johnny Appleseed</a:t>
            </a:r>
          </a:p>
        </p:txBody>
      </p:sp>
      <p:sp>
        <p:nvSpPr>
          <p:cNvPr id="94" name="Shape 94"/>
          <p:cNvSpPr>
            <a:spLocks noGrp="1"/>
          </p:cNvSpPr>
          <p:nvPr>
            <p:ph type="body" sz="quarter" idx="14"/>
          </p:nvPr>
        </p:nvSpPr>
        <p:spPr>
          <a:xfrm>
            <a:off x="1270000" y="4267200"/>
            <a:ext cx="10464800" cy="6858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3800"/>
            </a:lvl1pPr>
          </a:lstStyle>
          <a:p>
            <a:r>
              <a:t>“Type a quote here.” </a:t>
            </a:r>
          </a:p>
        </p:txBody>
      </p:sp>
      <p:sp>
        <p:nvSpPr>
          <p:cNvPr id="95" name="Shape 9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xmlns:p14="http://schemas.microsoft.com/office/powerpoint/2010/main"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/>
          </p:cNvSpPr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03" name="Shape 10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xmlns:p14="http://schemas.microsoft.com/office/powerpoint/2010/main"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xmlns:p14="http://schemas.microsoft.com/office/powerpoint/2010/main" spd="med"/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952500" y="4445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952500" y="26035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xfrm>
            <a:off x="6311798" y="9251950"/>
            <a:ext cx="368504" cy="3810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8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xmlns:p14="http://schemas.microsoft.com/office/powerpoint/2010/main" spd="med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0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titleStyle>
    <p:bodyStyle>
      <a:lvl1pPr marL="444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6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1pPr>
      <a:lvl2pPr marL="889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6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2pPr>
      <a:lvl3pPr marL="1333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6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3pPr>
      <a:lvl4pPr marL="1778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6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4pPr>
      <a:lvl5pPr marL="2222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6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5pPr>
      <a:lvl6pPr marL="2667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6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6pPr>
      <a:lvl7pPr marL="3111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6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7pPr>
      <a:lvl8pPr marL="3556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6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8pPr>
      <a:lvl9pPr marL="4000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sz="3600" b="0" i="0" u="none" strike="noStrike" cap="none" spc="0" baseline="0">
          <a:ln>
            <a:noFill/>
          </a:ln>
          <a:solidFill>
            <a:srgbClr val="000000"/>
          </a:solidFill>
          <a:uFillTx/>
          <a:latin typeface="+mn-lt"/>
          <a:ea typeface="+mn-ea"/>
          <a:cs typeface="+mn-cs"/>
          <a:sym typeface="Helvetica Light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800" b="0" i="0" u="none" strike="noStrike" cap="none" spc="0" baseline="0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hape 119"/>
          <p:cNvSpPr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Planning</a:t>
            </a:r>
          </a:p>
        </p:txBody>
      </p:sp>
      <p:sp>
        <p:nvSpPr>
          <p:cNvPr id="120" name="Shape 120"/>
          <p:cNvSpPr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dirty="0"/>
              <a:t>Applied </a:t>
            </a:r>
            <a:r>
              <a:rPr dirty="0" smtClean="0"/>
              <a:t>P</a:t>
            </a:r>
            <a:r>
              <a:rPr lang="en-GB" dirty="0" err="1" smtClean="0"/>
              <a:t>ractice</a:t>
            </a:r>
            <a:r>
              <a:rPr lang="en-GB" dirty="0" smtClean="0"/>
              <a:t> in Action</a:t>
            </a:r>
          </a:p>
          <a:p>
            <a:endParaRPr dirty="0"/>
          </a:p>
        </p:txBody>
      </p:sp>
    </p:spTree>
  </p:cSld>
  <p:clrMapOvr>
    <a:masterClrMapping/>
  </p:clrMapOvr>
  <p:transition xmlns:p14="http://schemas.microsoft.com/office/powerpoint/2010/main"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" name="IMG_0038.png"/>
          <p:cNvPicPr>
            <a:picLocks noGrp="1" noChangeAspect="1"/>
          </p:cNvPicPr>
          <p:nvPr>
            <p:ph type="pic" idx="13"/>
          </p:nvPr>
        </p:nvPicPr>
        <p:blipFill>
          <a:blip r:embed="rId2">
            <a:extLst/>
          </a:blip>
          <a:srcRect l="6790" r="6790"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123" name="Shape 12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defTabSz="566674">
              <a:defRPr sz="5820" i="1"/>
            </a:lvl1pPr>
          </a:lstStyle>
          <a:p>
            <a:r>
              <a:t>House of Games: Making Theatre from Everyday Life</a:t>
            </a:r>
          </a:p>
        </p:txBody>
      </p:sp>
      <p:sp>
        <p:nvSpPr>
          <p:cNvPr id="124" name="Shape 124"/>
          <p:cNvSpPr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Chris Johnston</a:t>
            </a:r>
          </a:p>
          <a:p>
            <a:r>
              <a:t>1998 Nick Hern - London</a:t>
            </a:r>
          </a:p>
          <a:p>
            <a:r>
              <a:t>pps. 107-114</a:t>
            </a:r>
          </a:p>
          <a:p>
            <a:r>
              <a:t>Workshop Planning</a:t>
            </a:r>
          </a:p>
        </p:txBody>
      </p:sp>
    </p:spTree>
  </p:cSld>
  <p:clrMapOvr>
    <a:masterClrMapping/>
  </p:clrMapOvr>
  <p:transition xmlns:p14="http://schemas.microsoft.com/office/powerpoint/2010/main"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Shape 12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The Invitation</a:t>
            </a:r>
          </a:p>
        </p:txBody>
      </p:sp>
      <p:sp>
        <p:nvSpPr>
          <p:cNvPr id="127" name="Shape 127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Is there a group in place, or are you building it from scratch?</a:t>
            </a:r>
          </a:p>
        </p:txBody>
      </p:sp>
    </p:spTree>
  </p:cSld>
  <p:clrMapOvr>
    <a:masterClrMapping/>
  </p:clrMapOvr>
  <p:transition xmlns:p14="http://schemas.microsoft.com/office/powerpoint/2010/main"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Shape 129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The Group</a:t>
            </a:r>
          </a:p>
        </p:txBody>
      </p:sp>
      <p:sp>
        <p:nvSpPr>
          <p:cNvPr id="130" name="Shape 130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391159" indent="-391159" defTabSz="514095">
              <a:spcBef>
                <a:spcPts val="3600"/>
              </a:spcBef>
              <a:defRPr sz="3168"/>
            </a:pPr>
            <a:r>
              <a:t>What is the situation of the group?</a:t>
            </a:r>
          </a:p>
          <a:p>
            <a:pPr marL="391159" indent="-391159" defTabSz="514095">
              <a:spcBef>
                <a:spcPts val="3600"/>
              </a:spcBef>
              <a:defRPr sz="3168"/>
            </a:pPr>
            <a:r>
              <a:t>Are they already acquainted and is there a sense of being a group?</a:t>
            </a:r>
          </a:p>
          <a:p>
            <a:pPr marL="391159" indent="-391159" defTabSz="514095">
              <a:spcBef>
                <a:spcPts val="3600"/>
              </a:spcBef>
              <a:defRPr sz="3168"/>
            </a:pPr>
            <a:r>
              <a:t>What’s the balance between friends and those who don’t know anyone?</a:t>
            </a:r>
          </a:p>
          <a:p>
            <a:pPr marL="391159" indent="-391159" defTabSz="514095">
              <a:spcBef>
                <a:spcPts val="3600"/>
              </a:spcBef>
              <a:defRPr sz="3168"/>
            </a:pPr>
            <a:r>
              <a:t>If they are an existing group, what activities have they done before?</a:t>
            </a:r>
          </a:p>
          <a:p>
            <a:pPr marL="391159" indent="-391159" defTabSz="514095">
              <a:spcBef>
                <a:spcPts val="3600"/>
              </a:spcBef>
              <a:defRPr sz="3168"/>
            </a:pPr>
            <a:r>
              <a:t>Getting to know the characteristics of the group - what makes this group unique?</a:t>
            </a:r>
          </a:p>
        </p:txBody>
      </p:sp>
    </p:spTree>
  </p:cSld>
  <p:clrMapOvr>
    <a:masterClrMapping/>
  </p:clrMapOvr>
  <p:transition xmlns:p14="http://schemas.microsoft.com/office/powerpoint/2010/main"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Shape 13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The Staff</a:t>
            </a:r>
          </a:p>
        </p:txBody>
      </p:sp>
      <p:sp>
        <p:nvSpPr>
          <p:cNvPr id="133" name="Shape 133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Did the project initiate with the staff?</a:t>
            </a:r>
          </a:p>
          <a:p>
            <a:r>
              <a:t>How realistic are staff expectations?</a:t>
            </a:r>
          </a:p>
          <a:p>
            <a:r>
              <a:t>How much involvement do you want from existing staff?</a:t>
            </a:r>
          </a:p>
        </p:txBody>
      </p:sp>
    </p:spTree>
  </p:cSld>
  <p:clrMapOvr>
    <a:masterClrMapping/>
  </p:clrMapOvr>
  <p:transition xmlns:p14="http://schemas.microsoft.com/office/powerpoint/2010/main"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Shape 135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The Space</a:t>
            </a:r>
          </a:p>
        </p:txBody>
      </p:sp>
      <p:sp>
        <p:nvSpPr>
          <p:cNvPr id="136" name="Shape 136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Does it have disabled access?</a:t>
            </a:r>
          </a:p>
          <a:p>
            <a:r>
              <a:t>How big is it?</a:t>
            </a:r>
          </a:p>
          <a:p>
            <a:r>
              <a:t>What kind of space?</a:t>
            </a:r>
          </a:p>
        </p:txBody>
      </p:sp>
    </p:spTree>
  </p:cSld>
  <p:clrMapOvr>
    <a:masterClrMapping/>
  </p:clrMapOvr>
  <p:transition xmlns:p14="http://schemas.microsoft.com/office/powerpoint/2010/main" spd="slow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Shape 13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The Format</a:t>
            </a:r>
          </a:p>
        </p:txBody>
      </p:sp>
      <p:sp>
        <p:nvSpPr>
          <p:cNvPr id="139" name="Shape 139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What is the format of the sessions?</a:t>
            </a:r>
          </a:p>
          <a:p>
            <a:r>
              <a:t>How long is each session?</a:t>
            </a:r>
          </a:p>
          <a:p>
            <a:r>
              <a:t>How many sessions will you run?</a:t>
            </a:r>
          </a:p>
          <a:p>
            <a:r>
              <a:t>What are the targeted outcomes?</a:t>
            </a:r>
          </a:p>
          <a:p>
            <a:r>
              <a:t>What kind of evaluation will you use?</a:t>
            </a:r>
          </a:p>
          <a:p>
            <a:r>
              <a:t>Have you planned to end with a performance?</a:t>
            </a:r>
          </a:p>
        </p:txBody>
      </p:sp>
    </p:spTree>
  </p:cSld>
  <p:clrMapOvr>
    <a:masterClrMapping/>
  </p:clrMapOvr>
  <p:transition xmlns:p14="http://schemas.microsoft.com/office/powerpoint/2010/main"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The Session Plan </a:t>
            </a:r>
          </a:p>
        </p:txBody>
      </p:sp>
      <p:sp>
        <p:nvSpPr>
          <p:cNvPr id="142" name="Shape 142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Preparation is ALWAYS necessary, whereas detailed planning may not always go to plan</a:t>
            </a:r>
          </a:p>
          <a:p>
            <a:r>
              <a:t>Meeting a new group usually requires a facilitator to have a tight plan</a:t>
            </a:r>
          </a:p>
          <a:p>
            <a:r>
              <a:t>Reading the group informs more spontaneous decisions. </a:t>
            </a:r>
          </a:p>
          <a:p>
            <a:r>
              <a:t>Your enthusiasm for the focus of your workshop goes a long way</a:t>
            </a:r>
          </a:p>
        </p:txBody>
      </p:sp>
    </p:spTree>
  </p:cSld>
  <p:clrMapOvr>
    <a:masterClrMapping/>
  </p:clrMapOvr>
  <p:transition xmlns:p14="http://schemas.microsoft.com/office/powerpoint/2010/main" spd="slow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250</Words>
  <Application>Microsoft Macintosh PowerPoint</Application>
  <PresentationFormat>Custom</PresentationFormat>
  <Paragraphs>35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White</vt:lpstr>
      <vt:lpstr>Planning</vt:lpstr>
      <vt:lpstr>House of Games: Making Theatre from Everyday Life</vt:lpstr>
      <vt:lpstr>The Invitation</vt:lpstr>
      <vt:lpstr>The Group</vt:lpstr>
      <vt:lpstr>The Staff</vt:lpstr>
      <vt:lpstr>The Space</vt:lpstr>
      <vt:lpstr>The Format</vt:lpstr>
      <vt:lpstr>The Session Plan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Planning</dc:title>
  <cp:lastModifiedBy>Ali Franks</cp:lastModifiedBy>
  <cp:revision>1</cp:revision>
  <dcterms:modified xsi:type="dcterms:W3CDTF">2019-10-04T10:30:43Z</dcterms:modified>
</cp:coreProperties>
</file>