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5"/>
  </p:notesMasterIdLst>
  <p:sldIdLst>
    <p:sldId id="364" r:id="rId3"/>
    <p:sldId id="367" r:id="rId4"/>
    <p:sldId id="417" r:id="rId5"/>
    <p:sldId id="399" r:id="rId6"/>
    <p:sldId id="403" r:id="rId7"/>
    <p:sldId id="404" r:id="rId8"/>
    <p:sldId id="405" r:id="rId9"/>
    <p:sldId id="406" r:id="rId10"/>
    <p:sldId id="407" r:id="rId11"/>
    <p:sldId id="408" r:id="rId12"/>
    <p:sldId id="409" r:id="rId13"/>
    <p:sldId id="410" r:id="rId14"/>
    <p:sldId id="411" r:id="rId15"/>
    <p:sldId id="412" r:id="rId16"/>
    <p:sldId id="413" r:id="rId17"/>
    <p:sldId id="414" r:id="rId18"/>
    <p:sldId id="415" r:id="rId19"/>
    <p:sldId id="416" r:id="rId20"/>
    <p:sldId id="400" r:id="rId21"/>
    <p:sldId id="401" r:id="rId22"/>
    <p:sldId id="402" r:id="rId23"/>
    <p:sldId id="3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67"/>
            <p14:sldId id="417"/>
            <p14:sldId id="399"/>
            <p14:sldId id="403"/>
            <p14:sldId id="404"/>
            <p14:sldId id="405"/>
            <p14:sldId id="406"/>
            <p14:sldId id="407"/>
            <p14:sldId id="408"/>
            <p14:sldId id="409"/>
            <p14:sldId id="410"/>
            <p14:sldId id="411"/>
            <p14:sldId id="412"/>
            <p14:sldId id="413"/>
            <p14:sldId id="414"/>
            <p14:sldId id="415"/>
            <p14:sldId id="416"/>
            <p14:sldId id="400"/>
            <p14:sldId id="401"/>
            <p14:sldId id="402"/>
            <p14:sldId id="3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76i2SOaYy4&amp;t=42s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76i2SOaYy4&amp;t=42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cy-GB" sz="2400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ECIE5013 </a:t>
            </a:r>
            <a:r>
              <a:rPr lang="en-GB" sz="1000" dirty="0">
                <a:solidFill>
                  <a:schemeClr val="bg1"/>
                </a:solidFill>
              </a:rPr>
              <a:t>Mae </a:t>
            </a:r>
            <a:r>
              <a:rPr lang="en-GB" sz="1000" dirty="0" err="1">
                <a:solidFill>
                  <a:schemeClr val="bg1"/>
                </a:solidFill>
              </a:rPr>
              <a:t>rhai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sleidiau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wedi'u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cyfieithu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gan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ddefnyddio</a:t>
            </a:r>
            <a:r>
              <a:rPr lang="en-GB" sz="1000" dirty="0">
                <a:solidFill>
                  <a:schemeClr val="bg1"/>
                </a:solidFill>
              </a:rPr>
              <a:t> Microsoft Translate/ Some slides have been translated using </a:t>
            </a:r>
            <a:r>
              <a:rPr lang="en-GB" sz="1000" dirty="0" err="1">
                <a:solidFill>
                  <a:schemeClr val="bg1"/>
                </a:solidFill>
              </a:rPr>
              <a:t>Microsfoft</a:t>
            </a:r>
            <a:r>
              <a:rPr lang="en-GB" sz="1000" dirty="0">
                <a:solidFill>
                  <a:schemeClr val="bg1"/>
                </a:solidFill>
              </a:rPr>
              <a:t> Translate</a:t>
            </a:r>
            <a:endParaRPr lang="en-US" sz="10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Becoming a Researcher </a:t>
            </a:r>
          </a:p>
          <a:p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Darlith</a:t>
            </a:r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4/ Lecture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DAF2-257A-A753-D8CC-45F39C83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Aseiniad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7401-115F-EB1C-9A3E-2BB65EF909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indent="-342900"/>
            <a:r>
              <a:rPr lang="cy-GB" dirty="0"/>
              <a:t>Portffolio</a:t>
            </a:r>
          </a:p>
          <a:p>
            <a:pPr marL="342900" indent="-342900"/>
            <a:r>
              <a:rPr lang="cy-GB" dirty="0"/>
              <a:t>3 Elfen</a:t>
            </a:r>
          </a:p>
          <a:p>
            <a:pPr marL="342900" indent="-342900"/>
            <a:r>
              <a:rPr lang="cy-GB" dirty="0"/>
              <a:t>4000 o eiriau (-/+10%)</a:t>
            </a:r>
          </a:p>
          <a:p>
            <a:pPr marL="342900" indent="-342900"/>
            <a:r>
              <a:rPr lang="cy-GB" dirty="0"/>
              <a:t>Dyddiad cyflwyno 25/04/2027, 23.59 drwy </a:t>
            </a:r>
            <a:r>
              <a:rPr lang="cy-GB" dirty="0" err="1"/>
              <a:t>Turnitin</a:t>
            </a:r>
            <a:r>
              <a:rPr lang="cy-GB" dirty="0"/>
              <a:t>.</a:t>
            </a:r>
          </a:p>
          <a:p>
            <a:endParaRPr lang="cy-GB" dirty="0"/>
          </a:p>
          <a:p>
            <a:pPr marL="342900" indent="-342900"/>
            <a:r>
              <a:rPr lang="cy-GB" dirty="0"/>
              <a:t>Rhoddir Arweiniad ar Aseiniadau bob wythnos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8B29-9046-2278-FE9D-F5D99FE8CA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 Elements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4000 words (-/+ 10%)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Hand in date  25/04/2027, 23.59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Assignment Guidance will be given each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56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1B682-D033-93A9-BA30-F1E6E3C83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   </a:t>
            </a:r>
            <a:r>
              <a:rPr lang="en-GB" b="1" dirty="0" err="1"/>
              <a:t>Portffolio</a:t>
            </a:r>
            <a:r>
              <a:rPr lang="en-GB" b="1" dirty="0"/>
              <a:t>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6BBD4-AC8D-9CBA-F578-6E5FBA699D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sz="3300" b="1" u="sng" dirty="0"/>
              <a:t>Elfen 1</a:t>
            </a:r>
            <a:r>
              <a:rPr lang="en-GB" sz="3300" b="1" dirty="0"/>
              <a:t>: </a:t>
            </a:r>
            <a:r>
              <a:rPr lang="en-GB" sz="3300" b="1" dirty="0" err="1"/>
              <a:t>Cynnig</a:t>
            </a:r>
            <a:r>
              <a:rPr lang="en-GB" sz="3300" b="1" dirty="0"/>
              <a:t> </a:t>
            </a:r>
            <a:r>
              <a:rPr lang="en-GB" sz="3300" b="1" dirty="0" err="1"/>
              <a:t>Ymchwil</a:t>
            </a:r>
            <a:r>
              <a:rPr lang="en-GB" sz="3300" b="1" dirty="0"/>
              <a:t> (2000 gair) </a:t>
            </a:r>
            <a:endParaRPr lang="en-GB" sz="3300" dirty="0"/>
          </a:p>
          <a:p>
            <a:pPr lvl="0"/>
            <a:r>
              <a:rPr lang="da-DK" sz="3300" b="1" u="sng" dirty="0" err="1"/>
              <a:t>Elfen</a:t>
            </a:r>
            <a:r>
              <a:rPr lang="da-DK" sz="3300" b="1" u="sng" dirty="0"/>
              <a:t> </a:t>
            </a:r>
            <a:r>
              <a:rPr lang="da-DK" sz="3300" b="1" dirty="0"/>
              <a:t>2: </a:t>
            </a:r>
            <a:r>
              <a:rPr lang="da-DK" sz="3300" b="1" dirty="0" err="1"/>
              <a:t>Cyflwyniad</a:t>
            </a:r>
            <a:r>
              <a:rPr lang="da-DK" sz="3300" b="1" dirty="0"/>
              <a:t> </a:t>
            </a:r>
            <a:r>
              <a:rPr lang="da-DK" sz="3300" b="1" dirty="0" err="1"/>
              <a:t>Llafar</a:t>
            </a:r>
            <a:r>
              <a:rPr lang="da-DK" sz="3300" b="1" dirty="0"/>
              <a:t> (8 </a:t>
            </a:r>
            <a:r>
              <a:rPr lang="da-DK" sz="3300" b="1" dirty="0" err="1"/>
              <a:t>munud</a:t>
            </a:r>
            <a:r>
              <a:rPr lang="da-DK" sz="3300" b="1" dirty="0"/>
              <a:t>) </a:t>
            </a:r>
            <a:r>
              <a:rPr lang="da-DK" sz="3300" b="1" dirty="0" err="1"/>
              <a:t>Teitl</a:t>
            </a:r>
            <a:r>
              <a:rPr lang="da-DK" sz="3300" b="1" dirty="0"/>
              <a:t>:-</a:t>
            </a:r>
            <a:endParaRPr lang="en-GB" sz="3300" dirty="0"/>
          </a:p>
          <a:p>
            <a:r>
              <a:rPr lang="da-DK" sz="3300" dirty="0"/>
              <a:t>Beth </a:t>
            </a:r>
            <a:r>
              <a:rPr lang="da-DK" sz="3300" dirty="0" err="1"/>
              <a:t>yw</a:t>
            </a:r>
            <a:r>
              <a:rPr lang="da-DK" sz="3300" dirty="0"/>
              <a:t> </a:t>
            </a:r>
            <a:r>
              <a:rPr lang="da-DK" sz="3300" dirty="0" err="1"/>
              <a:t>prif</a:t>
            </a:r>
            <a:r>
              <a:rPr lang="da-DK" sz="3300" dirty="0"/>
              <a:t> </a:t>
            </a:r>
            <a:r>
              <a:rPr lang="da-DK" sz="3300" dirty="0" err="1"/>
              <a:t>gyfrifoldebau</a:t>
            </a:r>
            <a:r>
              <a:rPr lang="da-DK" sz="3300" dirty="0"/>
              <a:t> </a:t>
            </a:r>
            <a:r>
              <a:rPr lang="da-DK" sz="3300" dirty="0" err="1"/>
              <a:t>moesegol</a:t>
            </a:r>
            <a:r>
              <a:rPr lang="da-DK" sz="3300" dirty="0"/>
              <a:t> </a:t>
            </a:r>
            <a:r>
              <a:rPr lang="da-DK" sz="3300" dirty="0" err="1"/>
              <a:t>ymchwilydd</a:t>
            </a:r>
            <a:r>
              <a:rPr lang="da-DK" sz="3300" dirty="0"/>
              <a:t> a sut </a:t>
            </a:r>
            <a:r>
              <a:rPr lang="da-DK" sz="3300" dirty="0" err="1"/>
              <a:t>gall</a:t>
            </a:r>
            <a:r>
              <a:rPr lang="da-DK" sz="3300" dirty="0"/>
              <a:t> </a:t>
            </a:r>
            <a:r>
              <a:rPr lang="da-DK" sz="3300" dirty="0" err="1"/>
              <a:t>rhagfarn</a:t>
            </a:r>
            <a:r>
              <a:rPr lang="da-DK" sz="3300" dirty="0"/>
              <a:t> </a:t>
            </a:r>
            <a:r>
              <a:rPr lang="da-DK" sz="3300" dirty="0" err="1"/>
              <a:t>ymchwilydd</a:t>
            </a:r>
            <a:r>
              <a:rPr lang="da-DK" sz="3300" dirty="0"/>
              <a:t> </a:t>
            </a:r>
            <a:r>
              <a:rPr lang="da-DK" sz="3300" dirty="0" err="1"/>
              <a:t>effeithio</a:t>
            </a:r>
            <a:r>
              <a:rPr lang="da-DK" sz="3300" dirty="0"/>
              <a:t> </a:t>
            </a:r>
            <a:r>
              <a:rPr lang="da-DK" sz="3300" dirty="0" err="1"/>
              <a:t>arnynt</a:t>
            </a:r>
            <a:r>
              <a:rPr lang="da-DK" sz="3300" dirty="0"/>
              <a:t>?</a:t>
            </a:r>
            <a:endParaRPr lang="en-GB" sz="3300" dirty="0"/>
          </a:p>
          <a:p>
            <a:pPr lvl="0"/>
            <a:r>
              <a:rPr lang="da-DK" sz="3300" b="1" u="sng" dirty="0" err="1"/>
              <a:t>Elfen</a:t>
            </a:r>
            <a:r>
              <a:rPr lang="da-DK" sz="3300" b="1" u="sng" dirty="0"/>
              <a:t> 3</a:t>
            </a:r>
            <a:r>
              <a:rPr lang="da-DK" sz="3300" b="1" dirty="0"/>
              <a:t>: </a:t>
            </a:r>
            <a:r>
              <a:rPr lang="da-DK" sz="3300" b="1" dirty="0" err="1"/>
              <a:t>Llinell</a:t>
            </a:r>
            <a:r>
              <a:rPr lang="da-DK" sz="3300" b="1" dirty="0"/>
              <a:t> </a:t>
            </a:r>
            <a:r>
              <a:rPr lang="da-DK" sz="3300" b="1" dirty="0" err="1"/>
              <a:t>Amser</a:t>
            </a:r>
            <a:r>
              <a:rPr lang="da-DK" sz="3300" b="1" dirty="0"/>
              <a:t> </a:t>
            </a:r>
            <a:r>
              <a:rPr lang="da-DK" sz="3300" b="1" dirty="0" err="1"/>
              <a:t>Gweledol</a:t>
            </a:r>
            <a:r>
              <a:rPr lang="da-DK" sz="3300" b="1" dirty="0"/>
              <a:t> (</a:t>
            </a:r>
            <a:r>
              <a:rPr lang="da-DK" sz="3300" b="1" dirty="0" err="1"/>
              <a:t>sy'n</a:t>
            </a:r>
            <a:r>
              <a:rPr lang="da-DK" sz="3300" b="1" dirty="0"/>
              <a:t> </a:t>
            </a:r>
            <a:r>
              <a:rPr lang="da-DK" sz="3300" b="1" dirty="0" err="1"/>
              <a:t>cyfateb</a:t>
            </a:r>
            <a:r>
              <a:rPr lang="da-DK" sz="3300" b="1" dirty="0"/>
              <a:t> i 1000 o </a:t>
            </a:r>
            <a:r>
              <a:rPr lang="da-DK" sz="3300" b="1" dirty="0" err="1"/>
              <a:t>eiriau</a:t>
            </a:r>
            <a:r>
              <a:rPr lang="da-DK" sz="3300" b="1" dirty="0"/>
              <a:t>) </a:t>
            </a:r>
            <a:endParaRPr lang="en-GB" sz="33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5A28C-4B16-8C6E-D123-75E25D945E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1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Proposal (2000 words)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2: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Oral Presentation (8 mins) Title:-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the main ethical responsibilities of a researcher and how can researcher bias affect them?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3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Visual Timeline (equivalent to 1000 words) </a:t>
            </a:r>
          </a:p>
        </p:txBody>
      </p:sp>
    </p:spTree>
    <p:extLst>
      <p:ext uri="{BB962C8B-B14F-4D97-AF65-F5344CB8AC3E}">
        <p14:creationId xmlns:p14="http://schemas.microsoft.com/office/powerpoint/2010/main" val="2130298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6B79-D16F-CF7F-6C68-0A5F6D989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Cynllunio</a:t>
            </a:r>
            <a:r>
              <a:rPr lang="en-GB" b="1" dirty="0"/>
              <a:t> </a:t>
            </a:r>
            <a:r>
              <a:rPr lang="en-GB" b="1" dirty="0" err="1"/>
              <a:t>traethawd</a:t>
            </a:r>
            <a:r>
              <a:rPr lang="en-GB" b="1" dirty="0"/>
              <a:t> hir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Planning a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7DD7-73BF-1975-4854-7336DE3A10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Mae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bod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brosiect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, </a:t>
            </a:r>
            <a:r>
              <a:rPr lang="en-GB" dirty="0" err="1"/>
              <a:t>annibynnol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sawl</a:t>
            </a:r>
            <a:r>
              <a:rPr lang="en-GB" dirty="0"/>
              <a:t> cam,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â'i</a:t>
            </a:r>
            <a:r>
              <a:rPr lang="en-GB" dirty="0"/>
              <a:t> </a:t>
            </a:r>
            <a:r>
              <a:rPr lang="en-GB" dirty="0" err="1"/>
              <a:t>ddyddiadau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ofynion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cynllunio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y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straen</a:t>
            </a:r>
            <a:r>
              <a:rPr lang="en-GB" dirty="0"/>
              <a:t> </a:t>
            </a:r>
            <a:r>
              <a:rPr lang="en-GB" dirty="0" err="1"/>
              <a:t>diangen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423607-62B7-F200-1CB3-5C70B48298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Effective time management is crucial because a dissertation is a large, independent project that involves many stages, each with its own deadlines and requirements.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Good planning helps ensure that the work is completed to a high standard without unnecessary stress.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492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0CB65-739B-32B6-34BF-4853631F5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Prif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resymau</a:t>
            </a:r>
            <a:br>
              <a:rPr lang="en-GB" dirty="0">
                <a:latin typeface="+mn-lt"/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4A43C-7FBC-E946-606A-FC18A7BCCA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 err="1"/>
              <a:t>Cadw'r</a:t>
            </a:r>
            <a:r>
              <a:rPr lang="en-GB" sz="2400" b="1" dirty="0"/>
              <a:t> </a:t>
            </a:r>
            <a:r>
              <a:rPr lang="en-GB" sz="2400" b="1" dirty="0" err="1"/>
              <a:t>prosiect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y </a:t>
            </a:r>
            <a:r>
              <a:rPr lang="en-GB" sz="2400" b="1" dirty="0" err="1"/>
              <a:t>trywydd</a:t>
            </a:r>
            <a:r>
              <a:rPr lang="en-GB" sz="2400" b="1" dirty="0"/>
              <a:t> </a:t>
            </a:r>
            <a:r>
              <a:rPr lang="en-GB" sz="2400" b="1" dirty="0" err="1"/>
              <a:t>iawn</a:t>
            </a:r>
            <a:endParaRPr lang="en-GB" sz="2400" b="1" dirty="0"/>
          </a:p>
          <a:p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traethawd</a:t>
            </a:r>
            <a:r>
              <a:rPr lang="en-GB" sz="2400" dirty="0"/>
              <a:t> hir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cymryd</a:t>
            </a:r>
            <a:r>
              <a:rPr lang="en-GB" sz="2400" dirty="0"/>
              <a:t> </a:t>
            </a:r>
            <a:r>
              <a:rPr lang="en-GB" sz="2400" dirty="0" err="1"/>
              <a:t>sawl</a:t>
            </a:r>
            <a:r>
              <a:rPr lang="en-GB" sz="2400" dirty="0"/>
              <a:t> mis </a:t>
            </a:r>
            <a:r>
              <a:rPr lang="en-GB" sz="2400" dirty="0" err="1"/>
              <a:t>i'w</a:t>
            </a:r>
            <a:r>
              <a:rPr lang="en-GB" sz="2400" dirty="0"/>
              <a:t> </a:t>
            </a:r>
            <a:r>
              <a:rPr lang="en-GB" sz="2400" dirty="0" err="1"/>
              <a:t>gwblhau</a:t>
            </a:r>
            <a:r>
              <a:rPr lang="en-GB" sz="2400" dirty="0"/>
              <a:t>.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rhannu'r</a:t>
            </a:r>
            <a:r>
              <a:rPr lang="en-GB" sz="2400" dirty="0"/>
              <a:t> </a:t>
            </a:r>
            <a:r>
              <a:rPr lang="en-GB" sz="2400" dirty="0" err="1"/>
              <a:t>prosiect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dasgau</a:t>
            </a:r>
            <a:r>
              <a:rPr lang="en-GB" sz="2400" dirty="0"/>
              <a:t> </a:t>
            </a:r>
            <a:r>
              <a:rPr lang="en-GB" sz="2400" dirty="0" err="1"/>
              <a:t>rheoladwy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sicrhau</a:t>
            </a:r>
            <a:r>
              <a:rPr lang="en-GB" sz="2400" dirty="0"/>
              <a:t> </a:t>
            </a:r>
            <a:r>
              <a:rPr lang="en-GB" sz="2400" dirty="0" err="1"/>
              <a:t>cynnydd</a:t>
            </a:r>
            <a:r>
              <a:rPr lang="en-GB" sz="2400" dirty="0"/>
              <a:t> </a:t>
            </a:r>
            <a:r>
              <a:rPr lang="en-GB" sz="2400" dirty="0" err="1"/>
              <a:t>cyson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atal</a:t>
            </a:r>
            <a:r>
              <a:rPr lang="en-GB" sz="2400" dirty="0"/>
              <a:t> </a:t>
            </a:r>
            <a:r>
              <a:rPr lang="en-GB" sz="2400" dirty="0" err="1"/>
              <a:t>syrthio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 </a:t>
            </a:r>
            <a:r>
              <a:rPr lang="en-GB" sz="2400" dirty="0" err="1"/>
              <a:t>amserlen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19F06-6825-54EF-AF2E-2D9D6327CE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Keeps the project on track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dissertation will take several months to complete.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Breaking the project into manageable tasks helps ensure steady progress and prevents falling behind schedule.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987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F4C89-5E50-FC3F-F9FA-8AB319A02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dirty="0" err="1">
                <a:latin typeface="+mn-lt"/>
              </a:rPr>
              <a:t>Prif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resymau</a:t>
            </a:r>
            <a:r>
              <a:rPr lang="en-GB" dirty="0">
                <a:latin typeface="+mn-lt"/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00BAC-B0E2-DF64-66DB-1DC290545D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pt-PT" b="1" dirty="0" err="1"/>
              <a:t>Caniatáu</a:t>
            </a:r>
            <a:r>
              <a:rPr lang="pt-PT" b="1" dirty="0"/>
              <a:t> </a:t>
            </a:r>
            <a:r>
              <a:rPr lang="pt-PT" b="1" dirty="0" err="1"/>
              <a:t>digon</a:t>
            </a:r>
            <a:r>
              <a:rPr lang="pt-PT" b="1" dirty="0"/>
              <a:t> o </a:t>
            </a:r>
            <a:r>
              <a:rPr lang="pt-PT" b="1" dirty="0" err="1"/>
              <a:t>amser</a:t>
            </a:r>
            <a:r>
              <a:rPr lang="pt-PT" b="1" dirty="0"/>
              <a:t> ar </a:t>
            </a:r>
            <a:r>
              <a:rPr lang="pt-PT" b="1" dirty="0" err="1"/>
              <a:t>gyfer</a:t>
            </a:r>
            <a:r>
              <a:rPr lang="pt-PT" b="1" dirty="0"/>
              <a:t> </a:t>
            </a:r>
            <a:r>
              <a:rPr lang="pt-PT" b="1" dirty="0" err="1"/>
              <a:t>pob</a:t>
            </a:r>
            <a:r>
              <a:rPr lang="pt-PT" b="1" dirty="0"/>
              <a:t> </a:t>
            </a:r>
            <a:r>
              <a:rPr lang="pt-PT" b="1" dirty="0" err="1"/>
              <a:t>cam</a:t>
            </a:r>
            <a:endParaRPr lang="en-GB" dirty="0"/>
          </a:p>
          <a:p>
            <a:pPr lvl="1"/>
            <a:r>
              <a:rPr lang="pt-PT" dirty="0" err="1"/>
              <a:t>Mae</a:t>
            </a:r>
            <a:r>
              <a:rPr lang="pt-PT" dirty="0"/>
              <a:t> </a:t>
            </a:r>
            <a:r>
              <a:rPr lang="pt-PT" dirty="0" err="1"/>
              <a:t>ymchwil</a:t>
            </a:r>
            <a:r>
              <a:rPr lang="pt-PT" dirty="0"/>
              <a:t>, </a:t>
            </a:r>
            <a:r>
              <a:rPr lang="pt-PT" dirty="0" err="1"/>
              <a:t>cymeradwyo</a:t>
            </a:r>
            <a:r>
              <a:rPr lang="pt-PT" dirty="0"/>
              <a:t> </a:t>
            </a:r>
            <a:r>
              <a:rPr lang="pt-PT" dirty="0" err="1"/>
              <a:t>moeseg</a:t>
            </a:r>
            <a:r>
              <a:rPr lang="pt-PT" dirty="0"/>
              <a:t>, </a:t>
            </a:r>
            <a:r>
              <a:rPr lang="pt-PT" dirty="0" err="1"/>
              <a:t>adolygu</a:t>
            </a:r>
            <a:r>
              <a:rPr lang="pt-PT" dirty="0"/>
              <a:t> </a:t>
            </a:r>
            <a:r>
              <a:rPr lang="pt-PT" dirty="0" err="1"/>
              <a:t>llenyddiaeth</a:t>
            </a:r>
            <a:r>
              <a:rPr lang="pt-PT" dirty="0"/>
              <a:t>, </a:t>
            </a:r>
            <a:r>
              <a:rPr lang="pt-PT" dirty="0" err="1"/>
              <a:t>casglu</a:t>
            </a:r>
            <a:r>
              <a:rPr lang="pt-PT" dirty="0"/>
              <a:t> data, </a:t>
            </a:r>
            <a:r>
              <a:rPr lang="pt-PT" dirty="0" err="1"/>
              <a:t>dadansoddi</a:t>
            </a:r>
            <a:r>
              <a:rPr lang="pt-PT" dirty="0"/>
              <a:t> </a:t>
            </a:r>
            <a:r>
              <a:rPr lang="pt-PT" dirty="0" err="1"/>
              <a:t>canfyddiadau</a:t>
            </a:r>
            <a:r>
              <a:rPr lang="pt-PT" dirty="0"/>
              <a:t>, </a:t>
            </a:r>
            <a:r>
              <a:rPr lang="pt-PT" dirty="0" err="1"/>
              <a:t>ysgrifennu</a:t>
            </a:r>
            <a:r>
              <a:rPr lang="pt-PT" dirty="0"/>
              <a:t> a </a:t>
            </a:r>
            <a:r>
              <a:rPr lang="pt-PT" dirty="0" err="1"/>
              <a:t>phrawfddarllen</a:t>
            </a:r>
            <a:r>
              <a:rPr lang="pt-PT" dirty="0"/>
              <a:t> i </a:t>
            </a:r>
            <a:r>
              <a:rPr lang="pt-PT" dirty="0" err="1"/>
              <a:t>gyd</a:t>
            </a:r>
            <a:r>
              <a:rPr lang="pt-PT" dirty="0"/>
              <a:t> </a:t>
            </a:r>
            <a:r>
              <a:rPr lang="pt-PT" dirty="0" err="1"/>
              <a:t>yn</a:t>
            </a:r>
            <a:r>
              <a:rPr lang="pt-PT" dirty="0"/>
              <a:t> </a:t>
            </a:r>
            <a:r>
              <a:rPr lang="pt-PT" dirty="0" err="1"/>
              <a:t>gofyn</a:t>
            </a:r>
            <a:r>
              <a:rPr lang="pt-PT" dirty="0"/>
              <a:t> </a:t>
            </a:r>
            <a:r>
              <a:rPr lang="pt-PT" dirty="0" err="1"/>
              <a:t>am</a:t>
            </a:r>
            <a:r>
              <a:rPr lang="pt-PT" dirty="0"/>
              <a:t> </a:t>
            </a:r>
            <a:r>
              <a:rPr lang="pt-PT" dirty="0" err="1"/>
              <a:t>amser</a:t>
            </a:r>
            <a:r>
              <a:rPr lang="pt-PT" dirty="0"/>
              <a:t> </a:t>
            </a:r>
            <a:r>
              <a:rPr lang="pt-PT" dirty="0" err="1"/>
              <a:t>sylweddol</a:t>
            </a:r>
            <a:r>
              <a:rPr lang="pt-PT" dirty="0"/>
              <a:t>.</a:t>
            </a:r>
            <a:endParaRPr lang="en-GB" dirty="0"/>
          </a:p>
          <a:p>
            <a:pPr lvl="1"/>
            <a:r>
              <a:rPr lang="pt-PT" dirty="0" err="1"/>
              <a:t>Gall</a:t>
            </a:r>
            <a:r>
              <a:rPr lang="pt-PT" dirty="0"/>
              <a:t> </a:t>
            </a:r>
            <a:r>
              <a:rPr lang="pt-PT" dirty="0" err="1"/>
              <a:t>rhai</a:t>
            </a:r>
            <a:r>
              <a:rPr lang="pt-PT" dirty="0"/>
              <a:t> camau, fel </a:t>
            </a:r>
            <a:r>
              <a:rPr lang="pt-PT" dirty="0" err="1"/>
              <a:t>cymeradwyo</a:t>
            </a:r>
            <a:r>
              <a:rPr lang="pt-PT" dirty="0"/>
              <a:t> </a:t>
            </a:r>
            <a:r>
              <a:rPr lang="pt-PT" dirty="0" err="1"/>
              <a:t>moeseg</a:t>
            </a:r>
            <a:r>
              <a:rPr lang="pt-PT" dirty="0"/>
              <a:t>, </a:t>
            </a:r>
            <a:r>
              <a:rPr lang="pt-PT" dirty="0" err="1"/>
              <a:t>gymryd</a:t>
            </a:r>
            <a:r>
              <a:rPr lang="pt-PT" dirty="0"/>
              <a:t> </a:t>
            </a:r>
            <a:r>
              <a:rPr lang="pt-PT" dirty="0" err="1"/>
              <a:t>mwy</a:t>
            </a:r>
            <a:r>
              <a:rPr lang="pt-PT" dirty="0"/>
              <a:t> o </a:t>
            </a:r>
            <a:r>
              <a:rPr lang="pt-PT" dirty="0" err="1"/>
              <a:t>amser</a:t>
            </a:r>
            <a:r>
              <a:rPr lang="pt-PT" dirty="0"/>
              <a:t> </a:t>
            </a:r>
            <a:r>
              <a:rPr lang="pt-PT" dirty="0" err="1"/>
              <a:t>na'r</a:t>
            </a:r>
            <a:r>
              <a:rPr lang="pt-PT" dirty="0"/>
              <a:t> </a:t>
            </a:r>
            <a:r>
              <a:rPr lang="pt-PT" dirty="0" err="1"/>
              <a:t>disgwyl</a:t>
            </a:r>
            <a:r>
              <a:rPr lang="pt-PT" dirty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E3C27-46B0-03FE-13A7-4EFC9BEBCAA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Allows sufficient time for each stage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Research, ethics approval, literature reviewing, data collection, analysis of findings, writing and proofreading all require significant time.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Some stages, such as ethics approval, can take longer than expected.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190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675816-0D07-738D-AEF8-5C357CC6A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540EE-7A03-CC7C-47F7-3B2447670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Prif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resymau</a:t>
            </a:r>
            <a:r>
              <a:rPr lang="en-GB" b="1" dirty="0">
                <a:latin typeface="+mn-lt"/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EFA53-1B14-445B-2258-BAF37498FC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 err="1"/>
              <a:t>Lleihau</a:t>
            </a:r>
            <a:r>
              <a:rPr lang="en-GB" b="1" dirty="0"/>
              <a:t> </a:t>
            </a:r>
            <a:r>
              <a:rPr lang="en-GB" b="1" dirty="0" err="1"/>
              <a:t>straen</a:t>
            </a:r>
            <a:r>
              <a:rPr lang="en-GB" b="1" dirty="0"/>
              <a:t> a </a:t>
            </a:r>
            <a:r>
              <a:rPr lang="en-GB" b="1" dirty="0" err="1"/>
              <a:t>phryder</a:t>
            </a:r>
            <a:endParaRPr lang="en-GB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gweithio'n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Gall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da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hyder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0ECC2-E068-CD59-7D81-E3BDE45618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Reduces stress and anxiety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Working consistently throughout the project avoids last-minute pressure.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Good time management can improve wellbeing and confidence.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173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FC602-02A6-250F-47B4-04F0C5B11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159BD-60ED-CF55-FE1E-03DD7B0DF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Prif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resymau</a:t>
            </a:r>
            <a:r>
              <a:rPr lang="en-GB" b="1" dirty="0">
                <a:latin typeface="+mn-lt"/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DA5BB-ED10-AF44-3ACC-C94B82363F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b="1" dirty="0" err="1"/>
              <a:t>Gwella</a:t>
            </a:r>
            <a:r>
              <a:rPr lang="en-GB" b="1" dirty="0"/>
              <a:t> </a:t>
            </a:r>
            <a:r>
              <a:rPr lang="en-GB" b="1" dirty="0" err="1"/>
              <a:t>ansawdd</a:t>
            </a:r>
            <a:r>
              <a:rPr lang="en-GB" b="1" dirty="0"/>
              <a:t> y </a:t>
            </a:r>
            <a:r>
              <a:rPr lang="en-GB" b="1" dirty="0" err="1"/>
              <a:t>gwaith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caniatáu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dyfnach</a:t>
            </a:r>
            <a:r>
              <a:rPr lang="en-GB" dirty="0"/>
              <a:t>, </a:t>
            </a:r>
            <a:r>
              <a:rPr lang="en-GB" dirty="0" err="1"/>
              <a:t>dadansoddiad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ac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drafftiau</a:t>
            </a:r>
            <a:r>
              <a:rPr lang="en-GB" dirty="0"/>
              <a:t> ac </a:t>
            </a:r>
            <a:r>
              <a:rPr lang="en-GB" dirty="0" err="1"/>
              <a:t>ymgorffori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goruchwyliwr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198347-2446-EFDB-B6D0-DC8EB598A0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Improves the quality of work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Gives you enough time and allows for deeper reading, more critical analysis and better writing.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Gives you enough time to revise drafts and incorporate your supervisor’s feedback more effectively.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783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705B9A-B3E2-7967-44E9-7E2488644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85499-5234-1C62-B108-585AA44A9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Prif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resymau</a:t>
            </a:r>
            <a:r>
              <a:rPr lang="en-GB" b="1" dirty="0">
                <a:latin typeface="+mn-lt"/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08B6D-3FCA-C732-4EE6-6EB5AEBB9F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/>
              <a:t>Yn </a:t>
            </a:r>
            <a:r>
              <a:rPr lang="en-GB" b="1" dirty="0" err="1"/>
              <a:t>helpu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gwrdd</a:t>
            </a:r>
            <a:r>
              <a:rPr lang="en-GB" b="1" dirty="0"/>
              <a:t> â </a:t>
            </a:r>
            <a:r>
              <a:rPr lang="en-GB" b="1" dirty="0" err="1"/>
              <a:t>dyddiadau</a:t>
            </a:r>
            <a:r>
              <a:rPr lang="en-GB" b="1" dirty="0"/>
              <a:t> </a:t>
            </a:r>
            <a:r>
              <a:rPr lang="en-GB" b="1" dirty="0" err="1"/>
              <a:t>cau</a:t>
            </a:r>
            <a:endParaRPr lang="en-GB" dirty="0"/>
          </a:p>
          <a:p>
            <a:pPr lvl="1"/>
            <a:r>
              <a:rPr lang="en-GB" dirty="0"/>
              <a:t>Fel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prifysgol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Drindod</a:t>
            </a:r>
            <a:r>
              <a:rPr lang="en-GB" dirty="0"/>
              <a:t> Dewi Sant </a:t>
            </a:r>
            <a:r>
              <a:rPr lang="en-GB" dirty="0" err="1"/>
              <a:t>ddyddiadau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 </a:t>
            </a:r>
            <a:r>
              <a:rPr lang="en-GB" dirty="0" err="1"/>
              <a:t>llym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ceisiadau</a:t>
            </a:r>
            <a:r>
              <a:rPr lang="en-GB" dirty="0"/>
              <a:t> </a:t>
            </a:r>
            <a:r>
              <a:rPr lang="en-GB" dirty="0" err="1"/>
              <a:t>moeseg</a:t>
            </a:r>
            <a:r>
              <a:rPr lang="en-GB" dirty="0"/>
              <a:t>,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drafft</a:t>
            </a:r>
            <a:r>
              <a:rPr lang="en-GB" dirty="0"/>
              <a:t>, a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terfynol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Mae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gofalus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lleihau'r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o </a:t>
            </a:r>
            <a:r>
              <a:rPr lang="en-GB" dirty="0" err="1"/>
              <a:t>golli'r</a:t>
            </a:r>
            <a:r>
              <a:rPr lang="en-GB" dirty="0"/>
              <a:t>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BD366-8151-C3A1-2C9F-C6A8D3D9E0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Helps meet deadlines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Like all universities, UWTSD has strict deadlines for ethics applications, draft submission, and final dissertation submission dates.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Careful planning reduces the risk of missing these important dates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405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DCA23-786D-9346-F1CB-4391E2C75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3E730-184B-AB8A-D2D6-5F68542A9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Prif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resymau</a:t>
            </a:r>
            <a:r>
              <a:rPr lang="en-GB" b="1" dirty="0">
                <a:latin typeface="+mn-lt"/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0E185-3188-0022-9ACF-C94DB4690C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/>
              <a:t>Yn </a:t>
            </a:r>
            <a:r>
              <a:rPr lang="en-GB" b="1" dirty="0" err="1"/>
              <a:t>darparu</a:t>
            </a:r>
            <a:r>
              <a:rPr lang="en-GB" b="1" dirty="0"/>
              <a:t> </a:t>
            </a:r>
            <a:r>
              <a:rPr lang="en-GB" b="1" dirty="0" err="1"/>
              <a:t>hyblygrwydd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heriau</a:t>
            </a:r>
            <a:r>
              <a:rPr lang="en-GB" b="1" dirty="0"/>
              <a:t> </a:t>
            </a:r>
            <a:r>
              <a:rPr lang="en-GB" b="1" dirty="0" err="1"/>
              <a:t>annisgwyl</a:t>
            </a:r>
            <a:endParaRPr lang="en-GB" sz="1200" dirty="0"/>
          </a:p>
          <a:p>
            <a:pPr lvl="1"/>
            <a:r>
              <a:rPr lang="en-GB" dirty="0"/>
              <a:t>Gall </a:t>
            </a:r>
            <a:r>
              <a:rPr lang="en-GB" dirty="0" err="1"/>
              <a:t>oedi</a:t>
            </a:r>
            <a:r>
              <a:rPr lang="en-GB" dirty="0"/>
              <a:t> </a:t>
            </a:r>
            <a:r>
              <a:rPr lang="en-GB" dirty="0" err="1"/>
              <a:t>ddigwydd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recriwtio</a:t>
            </a:r>
            <a:r>
              <a:rPr lang="en-GB" dirty="0"/>
              <a:t> </a:t>
            </a:r>
            <a:r>
              <a:rPr lang="en-GB" dirty="0" err="1"/>
              <a:t>cyfranogwyr</a:t>
            </a:r>
            <a:r>
              <a:rPr lang="en-GB" dirty="0"/>
              <a:t> (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), </a:t>
            </a:r>
            <a:r>
              <a:rPr lang="en-GB" dirty="0" err="1"/>
              <a:t>ymrwymiadau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,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technegol</a:t>
            </a:r>
            <a:r>
              <a:rPr lang="en-GB" dirty="0"/>
              <a:t> neu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  <a:endParaRPr lang="en-GB" sz="1200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amserlen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reoli'r</a:t>
            </a:r>
            <a:r>
              <a:rPr lang="en-GB" dirty="0"/>
              <a:t> </a:t>
            </a:r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.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8A63F-08DD-CEB2-1A22-D1DCB71529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Provides flexibility for unexpected challenges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Delays may occur due to difficulties recruiting participants (if doing primary research), personal commitments, technical issues or changes to your research plan.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Building contingency time into the schedule helps manage these setbacks.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87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B2242-C230-D474-36A8-840CD01DE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BAEA8-2D7C-8155-2480-69CB14393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dirty="0" err="1">
                <a:latin typeface="+mn-lt"/>
              </a:rPr>
              <a:t>Prif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resymau</a:t>
            </a:r>
            <a:r>
              <a:rPr lang="en-GB" b="1" dirty="0">
                <a:latin typeface="+mn-lt"/>
              </a:rPr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reasons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4CE22-9054-F45D-8D7F-837E3D1D9B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dirty="0" err="1"/>
              <a:t>Cefnogi</a:t>
            </a:r>
            <a:r>
              <a:rPr lang="en-GB" b="1" dirty="0"/>
              <a:t> </a:t>
            </a:r>
            <a:r>
              <a:rPr lang="en-GB" b="1" dirty="0" err="1"/>
              <a:t>cyfarfodydd</a:t>
            </a:r>
            <a:r>
              <a:rPr lang="en-GB" b="1" dirty="0"/>
              <a:t> </a:t>
            </a:r>
            <a:r>
              <a:rPr lang="en-GB" b="1" dirty="0" err="1"/>
              <a:t>goruchwylio</a:t>
            </a:r>
            <a:r>
              <a:rPr lang="en-GB" b="1" dirty="0"/>
              <a:t> </a:t>
            </a:r>
            <a:r>
              <a:rPr lang="en-GB" b="1" dirty="0" err="1"/>
              <a:t>effeithiol</a:t>
            </a:r>
            <a:endParaRPr lang="en-GB" dirty="0"/>
          </a:p>
          <a:p>
            <a:pPr lvl="1"/>
            <a:r>
              <a:rPr lang="en-GB" dirty="0"/>
              <a:t>Mae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y gall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gyda'ch</a:t>
            </a:r>
            <a:r>
              <a:rPr lang="en-GB" dirty="0"/>
              <a:t> </a:t>
            </a:r>
            <a:r>
              <a:rPr lang="en-GB" dirty="0" err="1"/>
              <a:t>goruchwyliwr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gynhyrchiol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a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amserol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599001-DCC5-3FB3-55B7-B4787892DD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Supports effective supervision meetings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Planning work in advance means meetings with your supervisor can be productive and focused.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 will be able to demonstrate progress and receive timely feedback.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749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BF75A-7831-3B4D-3B92-4E5F8723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400" b="1" dirty="0">
                <a:latin typeface="+mn-lt"/>
              </a:rPr>
              <a:t>Mae </a:t>
            </a:r>
            <a:r>
              <a:rPr lang="en-GB" sz="2400" b="1" dirty="0" err="1">
                <a:latin typeface="+mn-lt"/>
              </a:rPr>
              <a:t>yna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sawl</a:t>
            </a:r>
            <a:r>
              <a:rPr lang="en-GB" sz="2400" b="1" dirty="0">
                <a:latin typeface="+mn-lt"/>
              </a:rPr>
              <a:t> offer a </a:t>
            </a:r>
            <a:r>
              <a:rPr lang="en-GB" sz="2400" b="1" dirty="0" err="1">
                <a:latin typeface="+mn-lt"/>
              </a:rPr>
              <a:t>thechnegau</a:t>
            </a:r>
            <a:r>
              <a:rPr lang="en-GB" sz="2400" b="1" dirty="0">
                <a:latin typeface="+mn-lt"/>
              </a:rPr>
              <a:t> a all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helpu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reoli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amser</a:t>
            </a:r>
            <a:r>
              <a:rPr lang="en-GB" sz="2400" b="1" dirty="0">
                <a:latin typeface="+mn-lt"/>
              </a:rPr>
              <a:t> </a:t>
            </a:r>
            <a:br>
              <a:rPr lang="en-GB" sz="2400" b="1" dirty="0">
                <a:latin typeface="+mn-lt"/>
              </a:rPr>
            </a:br>
            <a:r>
              <a:rPr lang="en-GB" sz="2400" b="1" dirty="0" err="1">
                <a:latin typeface="+mn-lt"/>
              </a:rPr>
              <a:t>trwy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gydol</a:t>
            </a:r>
            <a:r>
              <a:rPr lang="en-GB" sz="2400" b="1" dirty="0">
                <a:latin typeface="+mn-lt"/>
              </a:rPr>
              <a:t> y broses </a:t>
            </a:r>
            <a:r>
              <a:rPr lang="en-GB" sz="2400" b="1" dirty="0" err="1">
                <a:latin typeface="+mn-lt"/>
              </a:rPr>
              <a:t>ymchwil</a:t>
            </a:r>
            <a:r>
              <a:rPr lang="en-GB" sz="2400" b="1" dirty="0"/>
              <a:t>.</a:t>
            </a:r>
            <a:br>
              <a:rPr lang="en-GB" sz="2400" b="1" dirty="0"/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There are several tools and techniques that can help you manage your time 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throughout the research process.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AB6A1-7D6F-9A0B-1062-B01E897FE3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/>
              <a:t>Llinell</a:t>
            </a:r>
            <a:r>
              <a:rPr lang="en-GB" b="1" dirty="0"/>
              <a:t> Amser y </a:t>
            </a:r>
            <a:r>
              <a:rPr lang="en-GB" b="1" dirty="0" err="1"/>
              <a:t>Prosiect</a:t>
            </a:r>
            <a:endParaRPr lang="en-GB" dirty="0"/>
          </a:p>
          <a:p>
            <a:pPr lvl="0"/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cronolegol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torri'r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 neu </a:t>
            </a:r>
            <a:r>
              <a:rPr lang="en-GB" dirty="0" err="1"/>
              <a:t>fisol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rhesymegol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Gellir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taenlen</a:t>
            </a:r>
            <a:r>
              <a:rPr lang="en-GB" dirty="0"/>
              <a:t>, </a:t>
            </a:r>
            <a:r>
              <a:rPr lang="en-GB" dirty="0" err="1"/>
              <a:t>dyddiadur</a:t>
            </a:r>
            <a:r>
              <a:rPr lang="en-GB" dirty="0"/>
              <a:t> neu </a:t>
            </a:r>
            <a:r>
              <a:rPr lang="en-GB" dirty="0" err="1"/>
              <a:t>gynllunydd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C84D4F-2654-CB5D-A99C-4787DE933A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Project Timeline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simple chronological plan of activities.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Breaks the dissertation into weekly or monthly goals.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ensure work is completed in a logical sequence.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created using a spreadsheet, diary or planner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608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36510-FFBE-A75A-EB47-5E2132F65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02DB1-A147-24DB-1510-970C26918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400" b="1" dirty="0">
                <a:latin typeface="+mn-lt"/>
              </a:rPr>
              <a:t>Mae </a:t>
            </a:r>
            <a:r>
              <a:rPr lang="en-GB" sz="2400" b="1" dirty="0" err="1">
                <a:latin typeface="+mn-lt"/>
              </a:rPr>
              <a:t>yna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sawl</a:t>
            </a:r>
            <a:r>
              <a:rPr lang="en-GB" sz="2400" b="1" dirty="0">
                <a:latin typeface="+mn-lt"/>
              </a:rPr>
              <a:t> offer a </a:t>
            </a:r>
            <a:r>
              <a:rPr lang="en-GB" sz="2400" b="1" dirty="0" err="1">
                <a:latin typeface="+mn-lt"/>
              </a:rPr>
              <a:t>thechnegau</a:t>
            </a:r>
            <a:r>
              <a:rPr lang="en-GB" sz="2400" b="1" dirty="0">
                <a:latin typeface="+mn-lt"/>
              </a:rPr>
              <a:t> a all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helpu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reoli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amser</a:t>
            </a:r>
            <a:r>
              <a:rPr lang="en-GB" sz="2400" b="1" dirty="0">
                <a:latin typeface="+mn-lt"/>
              </a:rPr>
              <a:t> </a:t>
            </a:r>
            <a:br>
              <a:rPr lang="en-GB" sz="2400" b="1" dirty="0">
                <a:latin typeface="+mn-lt"/>
              </a:rPr>
            </a:br>
            <a:r>
              <a:rPr lang="en-GB" sz="2400" b="1" dirty="0" err="1">
                <a:latin typeface="+mn-lt"/>
              </a:rPr>
              <a:t>trwy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gydol</a:t>
            </a:r>
            <a:r>
              <a:rPr lang="en-GB" sz="2400" b="1" dirty="0">
                <a:latin typeface="+mn-lt"/>
              </a:rPr>
              <a:t> y broses </a:t>
            </a:r>
            <a:r>
              <a:rPr lang="en-GB" sz="2400" b="1" dirty="0" err="1">
                <a:latin typeface="+mn-lt"/>
              </a:rPr>
              <a:t>ymchwil</a:t>
            </a:r>
            <a:r>
              <a:rPr lang="en-GB" sz="2400" b="1" dirty="0">
                <a:latin typeface="+mn-lt"/>
              </a:rPr>
              <a:t>.</a:t>
            </a:r>
            <a:br>
              <a:rPr lang="en-GB" sz="2400" b="1" dirty="0"/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There are several tools and techniques that can help you manage your time 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throughout the research process.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85AA8-7701-8796-8DC3-4A7C21BC80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err="1"/>
              <a:t>Cynllun</a:t>
            </a:r>
            <a:r>
              <a:rPr lang="en-GB" b="1" dirty="0"/>
              <a:t> </a:t>
            </a:r>
            <a:r>
              <a:rPr lang="en-GB" b="1" dirty="0" err="1"/>
              <a:t>Gweithredu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rhestru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,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 a </a:t>
            </a:r>
            <a:r>
              <a:rPr lang="en-GB" dirty="0" err="1"/>
              <a:t>blaenoriaethau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Gellir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ddiweddaru'n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olrhain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923B11-F80A-DF17-C837-808A28C245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Action Plan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Lists specific tasks, deadlines, and priorities.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students focus on short-term objectives.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updated regularly to track completed activities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653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4B754D-2395-1DB1-18C3-4F539E1E3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0F79C-017C-B403-863F-4290D0DD5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400" b="1" dirty="0">
                <a:latin typeface="+mn-lt"/>
              </a:rPr>
              <a:t>Mae </a:t>
            </a:r>
            <a:r>
              <a:rPr lang="en-GB" sz="2400" b="1" dirty="0" err="1">
                <a:latin typeface="+mn-lt"/>
              </a:rPr>
              <a:t>yna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sawl</a:t>
            </a:r>
            <a:r>
              <a:rPr lang="en-GB" sz="2400" b="1" dirty="0">
                <a:latin typeface="+mn-lt"/>
              </a:rPr>
              <a:t> offer a </a:t>
            </a:r>
            <a:r>
              <a:rPr lang="en-GB" sz="2400" b="1" dirty="0" err="1">
                <a:latin typeface="+mn-lt"/>
              </a:rPr>
              <a:t>thechnegau</a:t>
            </a:r>
            <a:r>
              <a:rPr lang="en-GB" sz="2400" b="1" dirty="0">
                <a:latin typeface="+mn-lt"/>
              </a:rPr>
              <a:t> a all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helpu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reoli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amser</a:t>
            </a:r>
            <a:r>
              <a:rPr lang="en-GB" sz="2400" b="1" dirty="0">
                <a:latin typeface="+mn-lt"/>
              </a:rPr>
              <a:t> </a:t>
            </a:r>
            <a:br>
              <a:rPr lang="en-GB" sz="2400" b="1" dirty="0">
                <a:latin typeface="+mn-lt"/>
              </a:rPr>
            </a:br>
            <a:r>
              <a:rPr lang="en-GB" sz="2400" b="1" dirty="0" err="1">
                <a:latin typeface="+mn-lt"/>
              </a:rPr>
              <a:t>trwy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gydol</a:t>
            </a:r>
            <a:r>
              <a:rPr lang="en-GB" sz="2400" b="1" dirty="0">
                <a:latin typeface="+mn-lt"/>
              </a:rPr>
              <a:t> y broses </a:t>
            </a:r>
            <a:r>
              <a:rPr lang="en-GB" sz="2400" b="1" dirty="0" err="1">
                <a:latin typeface="+mn-lt"/>
              </a:rPr>
              <a:t>ymchwil</a:t>
            </a:r>
            <a:r>
              <a:rPr lang="en-GB" sz="2400" b="1" dirty="0"/>
              <a:t>.</a:t>
            </a:r>
            <a:br>
              <a:rPr lang="en-GB" sz="2400" b="1" dirty="0"/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There are several tools and techniques that can help you manage your time 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throughout the research process.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15F98-A661-CBEE-0008-07C5182A8C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err="1"/>
              <a:t>Cynllunio</a:t>
            </a:r>
            <a:r>
              <a:rPr lang="en-GB" b="1" dirty="0"/>
              <a:t> </a:t>
            </a:r>
            <a:r>
              <a:rPr lang="en-GB" b="1" dirty="0" err="1"/>
              <a:t>Calendr</a:t>
            </a:r>
            <a:endParaRPr lang="en-GB" dirty="0"/>
          </a:p>
          <a:p>
            <a:pPr lvl="0"/>
            <a:r>
              <a:rPr lang="en-GB" dirty="0"/>
              <a:t>Gellir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calendrau</a:t>
            </a:r>
            <a:r>
              <a:rPr lang="en-GB" dirty="0"/>
              <a:t> </a:t>
            </a:r>
            <a:r>
              <a:rPr lang="en-GB" dirty="0" err="1"/>
              <a:t>papur</a:t>
            </a:r>
            <a:r>
              <a:rPr lang="en-GB" dirty="0"/>
              <a:t> neu </a:t>
            </a:r>
            <a:r>
              <a:rPr lang="en-GB" dirty="0" err="1"/>
              <a:t>ddigidol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drefnu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a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ddelweddu</a:t>
            </a:r>
            <a:r>
              <a:rPr lang="en-GB" dirty="0"/>
              <a:t> </a:t>
            </a:r>
            <a:r>
              <a:rPr lang="en-GB" dirty="0" err="1"/>
              <a:t>llwyth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a </a:t>
            </a:r>
            <a:r>
              <a:rPr lang="en-GB" dirty="0" err="1"/>
              <a:t>chynllunio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ymrwymiadau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Gall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goruchwylwyr</a:t>
            </a:r>
            <a:r>
              <a:rPr lang="en-GB" dirty="0"/>
              <a:t> a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B888DE-91EE-1078-A28F-BBCF832AE1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Calendar Planning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Paper or digital calendars can be used to schedule tasks and deadlines.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you to visualise workload and plan around other commitments.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include reminders for meetings with supervisors and key submission dates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8659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E07C6-190D-7A9C-7951-41E71DA94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8FB36-EBB4-A368-53AA-66F90FB3C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700" b="1" dirty="0">
                <a:latin typeface="+mn-lt"/>
              </a:rPr>
              <a:t>Mae </a:t>
            </a:r>
            <a:r>
              <a:rPr lang="en-GB" sz="2700" b="1" dirty="0" err="1">
                <a:latin typeface="+mn-lt"/>
              </a:rPr>
              <a:t>yna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sawl</a:t>
            </a:r>
            <a:r>
              <a:rPr lang="en-GB" sz="2700" b="1" dirty="0">
                <a:latin typeface="+mn-lt"/>
              </a:rPr>
              <a:t> offer a </a:t>
            </a:r>
            <a:r>
              <a:rPr lang="en-GB" sz="2700" b="1" dirty="0" err="1">
                <a:latin typeface="+mn-lt"/>
              </a:rPr>
              <a:t>thechnegau</a:t>
            </a:r>
            <a:r>
              <a:rPr lang="en-GB" sz="2700" b="1" dirty="0">
                <a:latin typeface="+mn-lt"/>
              </a:rPr>
              <a:t> a all </a:t>
            </a:r>
            <a:r>
              <a:rPr lang="en-GB" sz="2700" b="1" dirty="0" err="1">
                <a:latin typeface="+mn-lt"/>
              </a:rPr>
              <a:t>eich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helpu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i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reoli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eich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amser</a:t>
            </a:r>
            <a:r>
              <a:rPr lang="en-GB" sz="2700" b="1" dirty="0">
                <a:latin typeface="+mn-lt"/>
              </a:rPr>
              <a:t> </a:t>
            </a:r>
            <a:br>
              <a:rPr lang="en-GB" sz="2700" b="1" dirty="0">
                <a:latin typeface="+mn-lt"/>
              </a:rPr>
            </a:br>
            <a:r>
              <a:rPr lang="en-GB" sz="2700" b="1" dirty="0" err="1">
                <a:latin typeface="+mn-lt"/>
              </a:rPr>
              <a:t>trwy</a:t>
            </a:r>
            <a:r>
              <a:rPr lang="en-GB" sz="2700" b="1" dirty="0">
                <a:latin typeface="+mn-lt"/>
              </a:rPr>
              <a:t> </a:t>
            </a:r>
            <a:r>
              <a:rPr lang="en-GB" sz="2700" b="1" dirty="0" err="1">
                <a:latin typeface="+mn-lt"/>
              </a:rPr>
              <a:t>gydol</a:t>
            </a:r>
            <a:r>
              <a:rPr lang="en-GB" sz="2700" b="1" dirty="0">
                <a:latin typeface="+mn-lt"/>
              </a:rPr>
              <a:t> y broses </a:t>
            </a:r>
            <a:r>
              <a:rPr lang="en-GB" sz="2700" b="1" dirty="0" err="1">
                <a:latin typeface="+mn-lt"/>
              </a:rPr>
              <a:t>ymchwil</a:t>
            </a:r>
            <a:r>
              <a:rPr lang="en-GB" sz="2700" b="1" dirty="0">
                <a:latin typeface="+mn-lt"/>
              </a:rPr>
              <a:t>.</a:t>
            </a:r>
            <a:br>
              <a:rPr lang="en-GB" sz="2700" b="1" dirty="0">
                <a:latin typeface="+mn-lt"/>
              </a:rPr>
            </a:br>
            <a:r>
              <a:rPr lang="en-GB" sz="27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There are several tools and techniques that can help you manage your time </a:t>
            </a:r>
            <a:br>
              <a:rPr lang="en-GB" sz="27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7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throughout the research process.</a:t>
            </a:r>
            <a:br>
              <a:rPr lang="en-GB" sz="27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27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7E14F-1A15-3836-A568-0102168851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Offer </a:t>
            </a:r>
            <a:r>
              <a:rPr lang="en-GB" b="1" dirty="0" err="1"/>
              <a:t>Cynllunio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r>
              <a:rPr lang="en-GB" dirty="0"/>
              <a:t>, </a:t>
            </a:r>
            <a:r>
              <a:rPr lang="en-GB" dirty="0" err="1"/>
              <a:t>e.e</a:t>
            </a:r>
            <a:r>
              <a:rPr lang="en-GB" b="1" dirty="0" err="1"/>
              <a:t>.</a:t>
            </a:r>
            <a:endParaRPr lang="en-GB" dirty="0"/>
          </a:p>
          <a:p>
            <a:pPr lvl="0"/>
            <a:r>
              <a:rPr lang="en-GB" dirty="0" err="1"/>
              <a:t>Cynllunydd</a:t>
            </a:r>
            <a:r>
              <a:rPr lang="en-GB" dirty="0"/>
              <a:t> Microsoft</a:t>
            </a:r>
          </a:p>
          <a:p>
            <a:pPr lvl="0"/>
            <a:r>
              <a:rPr lang="en-GB" dirty="0"/>
              <a:t>Microsoft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wneud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Mae'r</a:t>
            </a:r>
            <a:r>
              <a:rPr lang="en-GB" dirty="0"/>
              <a:t> offer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i:</a:t>
            </a:r>
          </a:p>
          <a:p>
            <a:pPr lvl="0"/>
            <a:r>
              <a:rPr lang="en-GB" dirty="0"/>
              <a:t>Creu </a:t>
            </a:r>
            <a:r>
              <a:rPr lang="en-GB" dirty="0" err="1"/>
              <a:t>byrddau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 a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atgoffa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Olrhain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Storiwch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un </a:t>
            </a:r>
            <a:r>
              <a:rPr lang="en-GB" dirty="0" err="1"/>
              <a:t>lle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4AD5B0-59C2-F183-9D47-E1C51D61DB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Digital Planning Tools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, e.g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Microsoft Planner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Microsoft To Do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These tools allow you to: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Create task boards.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Set deadlines and reminders.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Track progress.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Store notes and resources in one place.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6979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7DF7F-BBB5-F9A4-43A1-A557E6DBC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89F4E-DDB2-819F-8B0A-19EE11892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400" b="1" dirty="0"/>
            </a:br>
            <a:r>
              <a:rPr lang="en-GB" sz="2400" b="1" dirty="0">
                <a:latin typeface="+mn-lt"/>
              </a:rPr>
              <a:t>Mae </a:t>
            </a:r>
            <a:r>
              <a:rPr lang="en-GB" sz="2400" b="1" dirty="0" err="1">
                <a:latin typeface="+mn-lt"/>
              </a:rPr>
              <a:t>yna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sawl</a:t>
            </a:r>
            <a:r>
              <a:rPr lang="en-GB" sz="2400" b="1" dirty="0">
                <a:latin typeface="+mn-lt"/>
              </a:rPr>
              <a:t> offer a </a:t>
            </a:r>
            <a:r>
              <a:rPr lang="en-GB" sz="2400" b="1" dirty="0" err="1">
                <a:latin typeface="+mn-lt"/>
              </a:rPr>
              <a:t>thechnegau</a:t>
            </a:r>
            <a:r>
              <a:rPr lang="en-GB" sz="2400" b="1" dirty="0">
                <a:latin typeface="+mn-lt"/>
              </a:rPr>
              <a:t> a all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helpu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reoli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eich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amser</a:t>
            </a:r>
            <a:r>
              <a:rPr lang="en-GB" sz="2400" b="1" dirty="0">
                <a:latin typeface="+mn-lt"/>
              </a:rPr>
              <a:t> </a:t>
            </a:r>
            <a:br>
              <a:rPr lang="en-GB" sz="2400" b="1" dirty="0">
                <a:latin typeface="+mn-lt"/>
              </a:rPr>
            </a:br>
            <a:r>
              <a:rPr lang="en-GB" sz="2400" b="1" dirty="0" err="1">
                <a:latin typeface="+mn-lt"/>
              </a:rPr>
              <a:t>trwy</a:t>
            </a:r>
            <a:r>
              <a:rPr lang="en-GB" sz="2400" b="1" dirty="0">
                <a:latin typeface="+mn-lt"/>
              </a:rPr>
              <a:t> </a:t>
            </a:r>
            <a:r>
              <a:rPr lang="en-GB" sz="2400" b="1" dirty="0" err="1">
                <a:latin typeface="+mn-lt"/>
              </a:rPr>
              <a:t>gydol</a:t>
            </a:r>
            <a:r>
              <a:rPr lang="en-GB" sz="2400" b="1" dirty="0">
                <a:latin typeface="+mn-lt"/>
              </a:rPr>
              <a:t> y broses </a:t>
            </a:r>
            <a:r>
              <a:rPr lang="en-GB" sz="2400" b="1" dirty="0" err="1">
                <a:latin typeface="+mn-lt"/>
              </a:rPr>
              <a:t>ymchwil</a:t>
            </a:r>
            <a:r>
              <a:rPr lang="en-GB" sz="2400" b="1" dirty="0">
                <a:latin typeface="+mn-lt"/>
              </a:rPr>
              <a:t>.</a:t>
            </a:r>
            <a:br>
              <a:rPr lang="en-GB" sz="2400" b="1" dirty="0"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There are several tools and techniques that can help you manage your time 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throughout the research process.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EF5D2-74B8-5AD8-2175-39DA695439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 err="1"/>
              <a:t>Cofnod</a:t>
            </a:r>
            <a:r>
              <a:rPr lang="en-GB" b="1" dirty="0"/>
              <a:t> </a:t>
            </a:r>
            <a:r>
              <a:rPr lang="en-GB" b="1" dirty="0" err="1"/>
              <a:t>Cyfarfod</a:t>
            </a:r>
            <a:r>
              <a:rPr lang="en-GB" b="1" dirty="0"/>
              <a:t> </a:t>
            </a:r>
            <a:r>
              <a:rPr lang="en-GB" b="1" dirty="0" err="1"/>
              <a:t>gyda'r</a:t>
            </a:r>
            <a:r>
              <a:rPr lang="en-GB" b="1" dirty="0"/>
              <a:t> </a:t>
            </a:r>
            <a:r>
              <a:rPr lang="en-GB" b="1" dirty="0" err="1"/>
              <a:t>Goruchwyliwr</a:t>
            </a:r>
            <a:endParaRPr lang="en-GB" dirty="0"/>
          </a:p>
          <a:p>
            <a:pPr lvl="0"/>
            <a:r>
              <a:rPr lang="en-GB" dirty="0" err="1"/>
              <a:t>Cofnodion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1.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cyfarfodydd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dirty="0" err="1"/>
              <a:t>Adborth</a:t>
            </a:r>
            <a:r>
              <a:rPr lang="en-GB" dirty="0"/>
              <a:t> a </a:t>
            </a:r>
            <a:r>
              <a:rPr lang="en-GB" dirty="0" err="1"/>
              <a:t>gafwyd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3. </a:t>
            </a:r>
            <a:r>
              <a:rPr lang="en-GB" dirty="0" err="1"/>
              <a:t>Gweithredoedd</a:t>
            </a:r>
            <a:r>
              <a:rPr lang="en-GB" dirty="0"/>
              <a:t> y </a:t>
            </a:r>
            <a:r>
              <a:rPr lang="en-GB" dirty="0" err="1"/>
              <a:t>cytunwyd</a:t>
            </a:r>
            <a:r>
              <a:rPr lang="en-GB" dirty="0"/>
              <a:t> </a:t>
            </a:r>
            <a:r>
              <a:rPr lang="en-GB" dirty="0" err="1"/>
              <a:t>arnynt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fonitro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anghofio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54795A-BB93-4C7E-31B8-0337A81CCE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Meeting Log with Supervisor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Records </a:t>
            </a:r>
          </a:p>
          <a:p>
            <a:pPr marL="0" lv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1. dates of meetings</a:t>
            </a:r>
          </a:p>
          <a:p>
            <a:pPr marL="0" lv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2. feedback received </a:t>
            </a:r>
          </a:p>
          <a:p>
            <a:pPr marL="0" lv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3. agreed actions.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monitor progress between meetings.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Ensures important advice is not forgotten.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470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550274-3266-07EA-6981-B6CF8ACD5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AFF81-B5D8-B5EB-1F9F-6D1BB4FF2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700" b="1" dirty="0"/>
              <a:t>Mae </a:t>
            </a:r>
            <a:r>
              <a:rPr lang="en-GB" sz="2700" b="1" dirty="0" err="1"/>
              <a:t>yna</a:t>
            </a:r>
            <a:r>
              <a:rPr lang="en-GB" sz="2700" b="1" dirty="0"/>
              <a:t> </a:t>
            </a:r>
            <a:r>
              <a:rPr lang="en-GB" sz="2700" b="1" dirty="0" err="1"/>
              <a:t>sawl</a:t>
            </a:r>
            <a:r>
              <a:rPr lang="en-GB" sz="2700" b="1" dirty="0"/>
              <a:t> offer a </a:t>
            </a:r>
            <a:r>
              <a:rPr lang="en-GB" sz="2700" b="1" dirty="0" err="1"/>
              <a:t>thechnegau</a:t>
            </a:r>
            <a:r>
              <a:rPr lang="en-GB" sz="2700" b="1" dirty="0"/>
              <a:t> a all </a:t>
            </a:r>
            <a:r>
              <a:rPr lang="en-GB" sz="2700" b="1" dirty="0" err="1"/>
              <a:t>eich</a:t>
            </a:r>
            <a:r>
              <a:rPr lang="en-GB" sz="2700" b="1" dirty="0"/>
              <a:t> </a:t>
            </a:r>
            <a:r>
              <a:rPr lang="en-GB" sz="2700" b="1" dirty="0" err="1"/>
              <a:t>helpu</a:t>
            </a:r>
            <a:r>
              <a:rPr lang="en-GB" sz="2700" b="1" dirty="0"/>
              <a:t> </a:t>
            </a:r>
            <a:r>
              <a:rPr lang="en-GB" sz="2700" b="1" dirty="0" err="1"/>
              <a:t>i</a:t>
            </a:r>
            <a:r>
              <a:rPr lang="en-GB" sz="2700" b="1" dirty="0"/>
              <a:t> </a:t>
            </a:r>
            <a:r>
              <a:rPr lang="en-GB" sz="2700" b="1" dirty="0" err="1"/>
              <a:t>reoli</a:t>
            </a:r>
            <a:r>
              <a:rPr lang="en-GB" sz="2700" b="1" dirty="0"/>
              <a:t> </a:t>
            </a:r>
            <a:r>
              <a:rPr lang="en-GB" sz="2700" b="1" dirty="0" err="1"/>
              <a:t>eich</a:t>
            </a:r>
            <a:r>
              <a:rPr lang="en-GB" sz="2700" b="1" dirty="0"/>
              <a:t> </a:t>
            </a:r>
            <a:r>
              <a:rPr lang="en-GB" sz="2700" b="1" dirty="0" err="1"/>
              <a:t>amser</a:t>
            </a:r>
            <a:r>
              <a:rPr lang="en-GB" sz="2700" b="1" dirty="0"/>
              <a:t> </a:t>
            </a:r>
            <a:br>
              <a:rPr lang="en-GB" sz="2700" b="1" dirty="0"/>
            </a:br>
            <a:r>
              <a:rPr lang="en-GB" sz="2700" b="1" dirty="0" err="1"/>
              <a:t>trwy</a:t>
            </a:r>
            <a:r>
              <a:rPr lang="en-GB" sz="2700" b="1" dirty="0"/>
              <a:t> </a:t>
            </a:r>
            <a:r>
              <a:rPr lang="en-GB" sz="2700" b="1" dirty="0" err="1"/>
              <a:t>gydol</a:t>
            </a:r>
            <a:r>
              <a:rPr lang="en-GB" sz="2700" b="1" dirty="0"/>
              <a:t> y broses </a:t>
            </a:r>
            <a:r>
              <a:rPr lang="en-GB" sz="2700" b="1" dirty="0" err="1"/>
              <a:t>ymchwil</a:t>
            </a:r>
            <a:r>
              <a:rPr lang="en-GB" sz="2700" b="1" dirty="0"/>
              <a:t>.</a:t>
            </a:r>
            <a:br>
              <a:rPr lang="en-GB" sz="2700" dirty="0"/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There are several tools and techniques that can help you manage your time 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throughout the research process.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275E5-DB60-4E42-89AE-E7E59334CD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 err="1"/>
              <a:t>Siart</a:t>
            </a:r>
            <a:r>
              <a:rPr lang="en-GB" b="1" dirty="0"/>
              <a:t> Gantt</a:t>
            </a:r>
            <a:endParaRPr lang="en-GB" dirty="0"/>
          </a:p>
          <a:p>
            <a:pPr lvl="0"/>
            <a:r>
              <a:rPr lang="en-GB" dirty="0"/>
              <a:t>Un </a:t>
            </a:r>
            <a:r>
              <a:rPr lang="en-GB" dirty="0" err="1"/>
              <a:t>o'r</a:t>
            </a:r>
            <a:r>
              <a:rPr lang="en-GB" dirty="0"/>
              <a:t> offer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amlaf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traethodau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llinell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a </a:t>
            </a:r>
            <a:r>
              <a:rPr lang="en-GB" dirty="0" err="1"/>
              <a:t>gorffen</a:t>
            </a:r>
            <a:r>
              <a:rPr lang="en-GB" dirty="0"/>
              <a:t> </a:t>
            </a:r>
            <a:r>
              <a:rPr lang="en-GB" dirty="0" err="1"/>
              <a:t>sioeau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cam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nodi </a:t>
            </a:r>
            <a:r>
              <a:rPr lang="en-GB" dirty="0" err="1"/>
              <a:t>dyddiadau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 a </a:t>
            </a:r>
            <a:r>
              <a:rPr lang="en-GB" dirty="0" err="1"/>
              <a:t>cherrig</a:t>
            </a:r>
            <a:r>
              <a:rPr lang="en-GB" dirty="0"/>
              <a:t> </a:t>
            </a:r>
            <a:r>
              <a:rPr lang="en-GB" dirty="0" err="1"/>
              <a:t>milltir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hi'n</a:t>
            </a:r>
            <a:r>
              <a:rPr lang="en-GB" dirty="0"/>
              <a:t> haws </a:t>
            </a:r>
            <a:r>
              <a:rPr lang="en-GB" dirty="0" err="1"/>
              <a:t>monitro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ac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cynlluniau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oedi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Caniatáu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weld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tasgau'n</a:t>
            </a:r>
            <a:r>
              <a:rPr lang="en-GB" dirty="0"/>
              <a:t> </a:t>
            </a:r>
            <a:r>
              <a:rPr lang="en-GB" dirty="0" err="1"/>
              <a:t>gorgyffwrdd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E9C4EA-C2A7-DAC3-4BBF-6F314A9E9C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5133" y="1930919"/>
            <a:ext cx="5156200" cy="380986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Gantt Chart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One of the most commonly used planning tools for dissertations.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Displays tasks against a timeline.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Shows start and finish dates for each stage of the project.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you to identify key deadlines and milestones.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Makes it easier to monitor progress and adjust plans if delays occur.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Allows you to see where tasks overlap.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813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78A7E-AB0F-AB55-B26A-FF41AA6B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800" b="1" dirty="0">
                <a:latin typeface="+mn-lt"/>
              </a:rPr>
              <a:t>Pam </a:t>
            </a:r>
            <a:r>
              <a:rPr lang="en-GB" sz="2800" b="1" dirty="0" err="1">
                <a:latin typeface="+mn-lt"/>
              </a:rPr>
              <a:t>mae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siart</a:t>
            </a:r>
            <a:r>
              <a:rPr lang="en-GB" sz="2800" b="1" dirty="0">
                <a:latin typeface="+mn-lt"/>
              </a:rPr>
              <a:t> Gantt </a:t>
            </a:r>
            <a:r>
              <a:rPr lang="en-GB" sz="2800" b="1" dirty="0" err="1">
                <a:latin typeface="+mn-lt"/>
              </a:rPr>
              <a:t>yn</a:t>
            </a:r>
            <a:r>
              <a:rPr lang="en-GB" sz="2800" b="1" dirty="0">
                <a:latin typeface="+mn-lt"/>
              </a:rPr>
              <a:t> </a:t>
            </a:r>
            <a:r>
              <a:rPr lang="en-GB" sz="2800" b="1" dirty="0" err="1">
                <a:latin typeface="+mn-lt"/>
              </a:rPr>
              <a:t>ddefnyddiol</a:t>
            </a:r>
            <a:r>
              <a:rPr lang="en-GB" sz="2800" b="1" dirty="0">
                <a:latin typeface="+mn-lt"/>
              </a:rPr>
              <a:t>?</a:t>
            </a:r>
            <a:br>
              <a:rPr lang="en-GB" sz="2800" dirty="0"/>
            </a:b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Why is a Gantt Chart useful?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EB3D8-02E5-E849-34D5-9B90A26C99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Yn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cyfan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neilltuo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cam.</a:t>
            </a:r>
          </a:p>
          <a:p>
            <a:pPr lvl="0"/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realistig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at </a:t>
            </a:r>
            <a:r>
              <a:rPr lang="en-GB" dirty="0" err="1"/>
              <a:t>ddibyniaethau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cymeradwyaeth</a:t>
            </a:r>
            <a:r>
              <a:rPr lang="en-GB" dirty="0"/>
              <a:t> </a:t>
            </a:r>
            <a:r>
              <a:rPr lang="en-GB" dirty="0" err="1"/>
              <a:t>moeseg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gasglu</a:t>
            </a:r>
            <a:r>
              <a:rPr lang="en-GB" dirty="0"/>
              <a:t> data </a:t>
            </a:r>
            <a:r>
              <a:rPr lang="en-GB" dirty="0" err="1"/>
              <a:t>ddechrau</a:t>
            </a:r>
            <a:r>
              <a:rPr lang="en-GB" dirty="0"/>
              <a:t>).</a:t>
            </a:r>
          </a:p>
          <a:p>
            <a:pPr lvl="0"/>
            <a:r>
              <a:rPr lang="en-GB" dirty="0"/>
              <a:t>Gellir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prosiectau</a:t>
            </a:r>
            <a:endParaRPr lang="en-GB" dirty="0"/>
          </a:p>
          <a:p>
            <a:pPr marL="0" indent="0" algn="r">
              <a:buNone/>
            </a:pPr>
            <a:r>
              <a:rPr lang="en-GB" sz="1300" dirty="0"/>
              <a:t>(Meredith a Mantel, 2017)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6470B-C12F-79A6-44CB-0147900D60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Provides an overview of the entire dissertation project.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you to allocate sufficient time to each stage.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Encourages realistic goal setting.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Highlights dependencies between tasks (e.g. ethics approval must be obtained before data collection begins).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used as evidence of planning and project management skills</a:t>
            </a:r>
          </a:p>
          <a:p>
            <a:pPr marL="0" lv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(Meredith and Mantel, 2017)</a:t>
            </a:r>
            <a:endParaRPr lang="en-GB" sz="12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296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6100F-9DD2-7708-6B71-8E38659E5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dirty="0" err="1">
                <a:latin typeface="+mn-lt"/>
              </a:rPr>
              <a:t>Siart</a:t>
            </a:r>
            <a:r>
              <a:rPr lang="en-GB" dirty="0">
                <a:latin typeface="+mn-lt"/>
              </a:rPr>
              <a:t> Gantt</a:t>
            </a:r>
            <a:br>
              <a:rPr lang="en-GB" dirty="0">
                <a:latin typeface="+mn-lt"/>
              </a:rPr>
            </a:br>
            <a:r>
              <a:rPr lang="en-GB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Gantt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Chart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54235-AD5C-F079-A918-620DAD9CA2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enghraifft</a:t>
            </a:r>
            <a:r>
              <a:rPr lang="en-GB" dirty="0"/>
              <a:t> o </a:t>
            </a:r>
            <a:r>
              <a:rPr lang="en-GB" dirty="0" err="1"/>
              <a:t>Siart</a:t>
            </a:r>
            <a:r>
              <a:rPr lang="en-GB" dirty="0"/>
              <a:t> Gantt </a:t>
            </a:r>
            <a:r>
              <a:rPr lang="en-GB" dirty="0" err="1"/>
              <a:t>ar</a:t>
            </a:r>
            <a:r>
              <a:rPr lang="en-GB" dirty="0"/>
              <a:t> Moodle a </a:t>
            </a:r>
            <a:r>
              <a:rPr lang="en-GB" dirty="0" err="1"/>
              <a:t>Thimau</a:t>
            </a:r>
            <a:r>
              <a:rPr lang="en-GB" dirty="0"/>
              <a:t> (o dan </a:t>
            </a:r>
            <a:r>
              <a:rPr lang="en-GB" dirty="0" err="1"/>
              <a:t>Deilsen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4) </a:t>
            </a:r>
          </a:p>
          <a:p>
            <a:pPr lvl="0"/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ddefnyddioldeb</a:t>
            </a:r>
            <a:endParaRPr lang="en-GB" dirty="0"/>
          </a:p>
          <a:p>
            <a:pPr lvl="0"/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siart</a:t>
            </a:r>
            <a:r>
              <a:rPr lang="en-GB" dirty="0"/>
              <a:t> Gantt 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How to Make a Gantt Chart in Word | Microsoft Word Tutorials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E0C72B-6EEF-DD9E-A10F-379DFC06C2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example of a Gantt Chart on Moodle and Teams (under Week 4 Tile)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Discuss its usefulness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to create a Gantt chart </a:t>
            </a:r>
          </a:p>
          <a:p>
            <a:pPr marL="0" indent="0" algn="ctr">
              <a:buNone/>
            </a:pPr>
            <a:r>
              <a:rPr lang="en-GB" dirty="0"/>
              <a:t> </a:t>
            </a:r>
            <a:r>
              <a:rPr lang="en-GB" dirty="0">
                <a:hlinkClick r:id="rId2"/>
              </a:rPr>
              <a:t>How to Make a Gantt Chart in Word | Microsoft Word Tutorials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172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6EAE9-6182-C187-44A4-A238AB2EB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1091-B344-9DFB-4127-5DAF55DE0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374" y="276457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 </a:t>
            </a:r>
            <a:r>
              <a:rPr lang="en-GB" b="1" dirty="0" err="1">
                <a:latin typeface="+mn-lt"/>
              </a:rPr>
              <a:t>Unrhyw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gwestiynau</a:t>
            </a:r>
            <a:r>
              <a:rPr lang="en-GB" b="1" dirty="0">
                <a:latin typeface="+mn-lt"/>
              </a:rPr>
              <a:t>?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Any questions?   </a:t>
            </a:r>
            <a:br>
              <a:rPr lang="en-GB" b="1" dirty="0"/>
            </a:br>
            <a:r>
              <a:rPr lang="en-GB" b="1" dirty="0"/>
              <a:t>   </a:t>
            </a:r>
            <a:r>
              <a:rPr lang="en-GB" sz="2000" b="1" dirty="0" err="1">
                <a:latin typeface="+mn-lt"/>
              </a:rPr>
              <a:t>Templed</a:t>
            </a:r>
            <a:r>
              <a:rPr lang="en-GB" sz="2000" b="1" dirty="0">
                <a:latin typeface="+mn-lt"/>
              </a:rPr>
              <a:t> </a:t>
            </a:r>
            <a:r>
              <a:rPr lang="en-GB" sz="2000" b="1" dirty="0" err="1">
                <a:latin typeface="+mn-lt"/>
              </a:rPr>
              <a:t>portffolio</a:t>
            </a:r>
            <a:r>
              <a:rPr lang="en-GB" sz="2000" b="1" dirty="0">
                <a:latin typeface="+mn-lt"/>
              </a:rPr>
              <a:t> </a:t>
            </a:r>
            <a:r>
              <a:rPr lang="en-GB" sz="2000" b="1" dirty="0" err="1">
                <a:latin typeface="+mn-lt"/>
              </a:rPr>
              <a:t>ar</a:t>
            </a:r>
            <a:r>
              <a:rPr lang="en-GB" sz="2000" b="1" dirty="0">
                <a:latin typeface="+mn-lt"/>
              </a:rPr>
              <a:t> </a:t>
            </a:r>
            <a:r>
              <a:rPr lang="en-GB" sz="2000" b="1" dirty="0" err="1">
                <a:latin typeface="+mn-lt"/>
              </a:rPr>
              <a:t>gael</a:t>
            </a:r>
            <a:r>
              <a:rPr lang="en-GB" sz="2000" b="1" dirty="0">
                <a:latin typeface="+mn-lt"/>
              </a:rPr>
              <a:t> </a:t>
            </a:r>
            <a:r>
              <a:rPr lang="en-GB" sz="2000" b="1" dirty="0" err="1">
                <a:latin typeface="+mn-lt"/>
              </a:rPr>
              <a:t>ar</a:t>
            </a:r>
            <a:r>
              <a:rPr lang="en-GB" sz="2000" b="1" dirty="0">
                <a:latin typeface="+mn-lt"/>
              </a:rPr>
              <a:t> Teams a Moodle                  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Portfolio template available on Moodle &amp; Teams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8A1D4-D508-1C46-E1F2-D5964B1114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b="1" u="sng" dirty="0"/>
              <a:t>Elfen 1</a:t>
            </a:r>
            <a:r>
              <a:rPr lang="en-GB" b="1" dirty="0"/>
              <a:t>: </a:t>
            </a:r>
            <a:r>
              <a:rPr lang="en-GB" b="1" dirty="0" err="1"/>
              <a:t>Cynnig</a:t>
            </a:r>
            <a:r>
              <a:rPr lang="en-GB" b="1" dirty="0"/>
              <a:t> </a:t>
            </a:r>
            <a:r>
              <a:rPr lang="en-GB" b="1" dirty="0" err="1"/>
              <a:t>Ymchwil</a:t>
            </a:r>
            <a:r>
              <a:rPr lang="en-GB" b="1" dirty="0"/>
              <a:t> (2000 gair) </a:t>
            </a:r>
            <a:r>
              <a:rPr lang="en-GB" sz="1900" b="1" dirty="0"/>
              <a:t>(</a:t>
            </a:r>
            <a:r>
              <a:rPr lang="en-GB" sz="1900" b="1" dirty="0" err="1"/>
              <a:t>Wedi'i</a:t>
            </a:r>
            <a:r>
              <a:rPr lang="en-GB" sz="1900" b="1" dirty="0"/>
              <a:t> </a:t>
            </a:r>
            <a:r>
              <a:rPr lang="en-GB" sz="1900" b="1" dirty="0" err="1"/>
              <a:t>drafod</a:t>
            </a:r>
            <a:r>
              <a:rPr lang="en-GB" sz="1900" b="1" dirty="0"/>
              <a:t> </a:t>
            </a:r>
            <a:r>
              <a:rPr lang="en-GB" sz="1900" b="1" dirty="0" err="1"/>
              <a:t>yn</a:t>
            </a:r>
            <a:r>
              <a:rPr lang="en-GB" sz="1900" b="1" dirty="0"/>
              <a:t> </a:t>
            </a:r>
            <a:r>
              <a:rPr lang="en-GB" sz="1900" b="1" dirty="0" err="1"/>
              <a:t>wythnos</a:t>
            </a:r>
            <a:r>
              <a:rPr lang="en-GB" sz="1900" b="1" dirty="0"/>
              <a:t> 2)</a:t>
            </a:r>
            <a:endParaRPr lang="en-GB" sz="1900" dirty="0"/>
          </a:p>
          <a:p>
            <a:pPr lvl="0"/>
            <a:r>
              <a:rPr lang="en-GB" b="1" u="sng" dirty="0"/>
              <a:t>Elfen </a:t>
            </a:r>
            <a:r>
              <a:rPr lang="en-GB" b="1" dirty="0"/>
              <a:t>2: </a:t>
            </a:r>
            <a:r>
              <a:rPr lang="en-GB" b="1" dirty="0" err="1"/>
              <a:t>Cyflwyniad</a:t>
            </a:r>
            <a:r>
              <a:rPr lang="en-GB" b="1" dirty="0"/>
              <a:t> </a:t>
            </a:r>
            <a:r>
              <a:rPr lang="en-GB" b="1" dirty="0" err="1"/>
              <a:t>Llafar</a:t>
            </a:r>
            <a:r>
              <a:rPr lang="en-GB" b="1" dirty="0"/>
              <a:t> (8 </a:t>
            </a:r>
            <a:r>
              <a:rPr lang="en-GB" b="1" dirty="0" err="1"/>
              <a:t>munud</a:t>
            </a:r>
            <a:r>
              <a:rPr lang="en-GB" b="1" dirty="0"/>
              <a:t>)</a:t>
            </a:r>
            <a:endParaRPr lang="en-GB" dirty="0"/>
          </a:p>
          <a:p>
            <a:pPr marL="0" indent="0">
              <a:buNone/>
            </a:pPr>
            <a:r>
              <a:rPr lang="en-GB" sz="1900" b="1" dirty="0"/>
              <a:t>(</a:t>
            </a:r>
            <a:r>
              <a:rPr lang="en-GB" sz="1900" b="1" dirty="0" err="1"/>
              <a:t>Wedi'i</a:t>
            </a:r>
            <a:r>
              <a:rPr lang="en-GB" sz="1900" b="1" dirty="0"/>
              <a:t> </a:t>
            </a:r>
            <a:r>
              <a:rPr lang="en-GB" sz="1900" b="1" dirty="0" err="1"/>
              <a:t>gwmpasu</a:t>
            </a:r>
            <a:r>
              <a:rPr lang="en-GB" sz="1900" b="1" dirty="0"/>
              <a:t> </a:t>
            </a:r>
            <a:r>
              <a:rPr lang="en-GB" sz="1900" b="1" dirty="0" err="1"/>
              <a:t>yn</a:t>
            </a:r>
            <a:r>
              <a:rPr lang="en-GB" sz="1900" b="1" dirty="0"/>
              <a:t> </a:t>
            </a:r>
            <a:r>
              <a:rPr lang="en-GB" sz="1900" b="1" dirty="0" err="1"/>
              <a:t>wythnos</a:t>
            </a:r>
            <a:r>
              <a:rPr lang="en-GB" sz="1900" b="1" dirty="0"/>
              <a:t> 3)</a:t>
            </a:r>
            <a:endParaRPr lang="en-GB" sz="1900" dirty="0"/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b="1" dirty="0" err="1"/>
              <a:t>Teitl</a:t>
            </a:r>
            <a:r>
              <a:rPr lang="en-GB" b="1" dirty="0"/>
              <a:t>:- </a:t>
            </a: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gyfrifoldebau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</a:t>
            </a:r>
            <a:r>
              <a:rPr lang="en-GB" dirty="0" err="1"/>
              <a:t>ymchwilydd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rhagfarn</a:t>
            </a:r>
            <a:r>
              <a:rPr lang="en-GB" dirty="0"/>
              <a:t> </a:t>
            </a:r>
            <a:r>
              <a:rPr lang="en-GB" dirty="0" err="1"/>
              <a:t>ymchwilydd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arnynt</a:t>
            </a:r>
            <a:r>
              <a:rPr lang="en-GB" dirty="0"/>
              <a:t>?</a:t>
            </a:r>
          </a:p>
          <a:p>
            <a:pPr lvl="0"/>
            <a:r>
              <a:rPr lang="en-GB" b="1" u="sng" dirty="0"/>
              <a:t>Elfen 3</a:t>
            </a:r>
            <a:r>
              <a:rPr lang="en-GB" b="1" dirty="0"/>
              <a:t>: </a:t>
            </a:r>
            <a:r>
              <a:rPr lang="en-GB" b="1" dirty="0" err="1"/>
              <a:t>Llinell</a:t>
            </a:r>
            <a:r>
              <a:rPr lang="en-GB" b="1" dirty="0"/>
              <a:t> Amser </a:t>
            </a:r>
            <a:r>
              <a:rPr lang="en-GB" b="1" dirty="0" err="1"/>
              <a:t>Gweledol</a:t>
            </a:r>
            <a:r>
              <a:rPr lang="en-GB" b="1" dirty="0"/>
              <a:t> (</a:t>
            </a:r>
            <a:r>
              <a:rPr lang="en-GB" b="1" dirty="0" err="1"/>
              <a:t>sy'n</a:t>
            </a:r>
            <a:r>
              <a:rPr lang="en-GB" b="1" dirty="0"/>
              <a:t> </a:t>
            </a:r>
            <a:r>
              <a:rPr lang="en-GB" b="1" dirty="0" err="1"/>
              <a:t>cyfateb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1000 o </a:t>
            </a:r>
            <a:r>
              <a:rPr lang="en-GB" b="1" dirty="0" err="1"/>
              <a:t>eiriau</a:t>
            </a:r>
            <a:r>
              <a:rPr lang="en-GB" b="1" dirty="0"/>
              <a:t>) </a:t>
            </a:r>
            <a:r>
              <a:rPr lang="en-GB" sz="1900" b="1" dirty="0"/>
              <a:t>(</a:t>
            </a:r>
            <a:r>
              <a:rPr lang="en-GB" sz="1900" b="1" dirty="0" err="1"/>
              <a:t>Wedi'i</a:t>
            </a:r>
            <a:r>
              <a:rPr lang="en-GB" sz="1900" b="1" dirty="0"/>
              <a:t> </a:t>
            </a:r>
            <a:r>
              <a:rPr lang="en-GB" sz="1900" b="1" dirty="0" err="1"/>
              <a:t>gwmpasu</a:t>
            </a:r>
            <a:r>
              <a:rPr lang="en-GB" sz="1900" b="1" dirty="0"/>
              <a:t> </a:t>
            </a:r>
            <a:r>
              <a:rPr lang="en-GB" sz="1900" b="1" dirty="0" err="1"/>
              <a:t>yn</a:t>
            </a:r>
            <a:r>
              <a:rPr lang="en-GB" sz="1900" b="1" dirty="0"/>
              <a:t> </a:t>
            </a:r>
            <a:r>
              <a:rPr lang="en-GB" sz="1900" b="1" dirty="0" err="1"/>
              <a:t>wythnos</a:t>
            </a:r>
            <a:r>
              <a:rPr lang="en-GB" sz="1900" b="1" dirty="0"/>
              <a:t> 4)</a:t>
            </a:r>
          </a:p>
          <a:p>
            <a:pPr marL="0" lvl="0" indent="0">
              <a:buNone/>
            </a:pPr>
            <a:endParaRPr lang="en-GB" sz="1900" dirty="0"/>
          </a:p>
          <a:p>
            <a:pPr lvl="0"/>
            <a:r>
              <a:rPr lang="en-GB" b="1" dirty="0" err="1"/>
              <a:t>Dyddiad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b="1" dirty="0"/>
              <a:t>: 25/04/2027 23:59</a:t>
            </a:r>
            <a:endParaRPr lang="en-GB" dirty="0"/>
          </a:p>
          <a:p>
            <a:pPr lvl="0"/>
            <a:r>
              <a:rPr lang="en-GB" b="1" dirty="0" err="1"/>
              <a:t>Defnyddiwch</a:t>
            </a:r>
            <a:r>
              <a:rPr lang="en-GB" b="1" dirty="0"/>
              <a:t> y </a:t>
            </a:r>
            <a:r>
              <a:rPr lang="en-GB" b="1" dirty="0" err="1"/>
              <a:t>templed</a:t>
            </a:r>
            <a:r>
              <a:rPr lang="en-GB" b="1" dirty="0"/>
              <a:t> </a:t>
            </a:r>
            <a:r>
              <a:rPr lang="en-GB" b="1" dirty="0" err="1"/>
              <a:t>portffolio</a:t>
            </a:r>
            <a:r>
              <a:rPr lang="en-GB" b="1" dirty="0"/>
              <a:t> a </a:t>
            </a:r>
            <a:r>
              <a:rPr lang="en-GB" b="1" dirty="0" err="1"/>
              <a:t>ddarperir</a:t>
            </a:r>
            <a:r>
              <a:rPr lang="en-GB" b="1" dirty="0"/>
              <a:t> </a:t>
            </a:r>
            <a:r>
              <a:rPr lang="en-GB" b="1" dirty="0" err="1"/>
              <a:t>a'i</a:t>
            </a:r>
            <a:r>
              <a:rPr lang="en-GB" b="1" dirty="0"/>
              <a:t> </a:t>
            </a:r>
            <a:r>
              <a:rPr lang="en-GB" b="1" dirty="0" err="1"/>
              <a:t>gyflwyno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Turnitin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A4FB7-B898-CD8A-FB5D-18B23C05E9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1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Research Proposal (2000 words) </a:t>
            </a:r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(Covered in week 2)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2: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Oral Presentation (8 mins)</a:t>
            </a:r>
          </a:p>
          <a:p>
            <a:pPr marL="0" indent="0">
              <a:buNone/>
            </a:pPr>
            <a:r>
              <a:rPr lang="en-GB" sz="1700" b="1" i="1" dirty="0">
                <a:solidFill>
                  <a:schemeClr val="accent1">
                    <a:lumMod val="75000"/>
                  </a:schemeClr>
                </a:solidFill>
              </a:rPr>
              <a:t>(Covered in week 3)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Title:-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the main ethical responsibilities of a researcher and how can researcher bias affect them?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3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Visual Timeline (equivalent to 1000 words)</a:t>
            </a:r>
            <a:r>
              <a:rPr lang="en-GB" sz="1500" b="1" i="1" dirty="0">
                <a:solidFill>
                  <a:schemeClr val="accent1">
                    <a:lumMod val="75000"/>
                  </a:schemeClr>
                </a:solidFill>
              </a:rPr>
              <a:t>(Covered in week 4)</a:t>
            </a:r>
          </a:p>
          <a:p>
            <a:pPr marL="0" indent="0">
              <a:buNone/>
            </a:pPr>
            <a:endParaRPr lang="en-GB" sz="1500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600" b="1" i="1" dirty="0">
                <a:solidFill>
                  <a:schemeClr val="accent1">
                    <a:lumMod val="75000"/>
                  </a:schemeClr>
                </a:solidFill>
              </a:rPr>
              <a:t>Submission date: 25/04/2027  23:59</a:t>
            </a:r>
          </a:p>
          <a:p>
            <a:r>
              <a:rPr lang="en-GB" sz="2600" b="1" i="1" dirty="0">
                <a:solidFill>
                  <a:schemeClr val="accent1">
                    <a:lumMod val="75000"/>
                  </a:schemeClr>
                </a:solidFill>
              </a:rPr>
              <a:t>Use the portfolio template provided and submit via Turnitin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2759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8E6C6-A046-2D4C-48A2-21B2E281F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AE2B8-FA4F-6478-95A4-F1B913AEE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sz="4000" b="1" dirty="0"/>
              <a:t>Diolch </a:t>
            </a:r>
            <a:r>
              <a:rPr lang="en-GB" sz="4000" b="1" dirty="0" err="1"/>
              <a:t>yn</a:t>
            </a:r>
            <a:r>
              <a:rPr lang="en-GB" sz="4000" b="1" dirty="0"/>
              <a:t> </a:t>
            </a:r>
            <a:r>
              <a:rPr lang="en-GB" sz="4000" b="1" dirty="0" err="1"/>
              <a:t>fawr</a:t>
            </a:r>
            <a:r>
              <a:rPr lang="en-GB" sz="4000" b="1" dirty="0"/>
              <a:t> </a:t>
            </a:r>
            <a:r>
              <a:rPr lang="en-GB" sz="4000" b="1" dirty="0" err="1"/>
              <a:t>iawn</a:t>
            </a:r>
            <a:endParaRPr lang="en-GB" sz="4000" b="1" dirty="0"/>
          </a:p>
          <a:p>
            <a:pPr algn="ctr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Thank you very much</a:t>
            </a:r>
          </a:p>
          <a:p>
            <a:pPr marL="0" indent="0" algn="ctr">
              <a:buNone/>
            </a:pPr>
            <a:endParaRPr lang="en-GB" sz="40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Graphic 6" descr="Smiling face outline with solid fill">
            <a:extLst>
              <a:ext uri="{FF2B5EF4-FFF2-40B4-BE49-F238E27FC236}">
                <a16:creationId xmlns:a16="http://schemas.microsoft.com/office/drawing/2014/main" id="{E47564C7-05DE-502D-C0AF-3FFD85D443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8800" y="433625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5027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C3EEF-4F59-8A9B-5947-CDF7409F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Cyfeiriadau</a:t>
            </a:r>
            <a:r>
              <a:rPr lang="en-GB" dirty="0"/>
              <a:t>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F8A3-F8BE-A7D3-4FD1-5DAD68EF8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GB" sz="1800" dirty="0"/>
              <a:t>Cohen, L., Manion, L. and Morrison, K. (2018) </a:t>
            </a:r>
            <a:r>
              <a:rPr lang="en-GB" sz="1800" i="1" dirty="0"/>
              <a:t>Research methods in education</a:t>
            </a:r>
            <a:r>
              <a:rPr lang="en-GB" sz="1800" dirty="0"/>
              <a:t>. 8th </a:t>
            </a:r>
            <a:r>
              <a:rPr lang="en-GB" sz="1800" dirty="0" err="1"/>
              <a:t>edn</a:t>
            </a:r>
            <a:r>
              <a:rPr lang="en-GB" sz="1800" dirty="0"/>
              <a:t>. Abingdon: Routledge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800" dirty="0"/>
              <a:t>Creswell, J.W. and Creswell, J.D. (2018) </a:t>
            </a:r>
            <a:r>
              <a:rPr lang="en-GB" sz="1800" i="1" dirty="0"/>
              <a:t>Research design: Qualitative, quantitative, and mixed methods approaches</a:t>
            </a:r>
            <a:r>
              <a:rPr lang="en-GB" sz="1800" dirty="0"/>
              <a:t>. 5th </a:t>
            </a:r>
            <a:r>
              <a:rPr lang="en-GB" sz="1800" dirty="0" err="1"/>
              <a:t>edn</a:t>
            </a:r>
            <a:r>
              <a:rPr lang="en-GB" sz="1800" dirty="0"/>
              <a:t>. Thousand Oaks, CA: SAGE Publications.</a:t>
            </a:r>
          </a:p>
          <a:p>
            <a:pPr marL="0" indent="0">
              <a:buNone/>
            </a:pPr>
            <a:r>
              <a:rPr lang="en-GB" sz="1800" dirty="0"/>
              <a:t>Denscombe, M. (2010) </a:t>
            </a:r>
            <a:r>
              <a:rPr lang="en-GB" sz="1800" i="1" dirty="0"/>
              <a:t>The Good Research Guide for Small Scale Research Projects 4</a:t>
            </a:r>
            <a:r>
              <a:rPr lang="en-GB" sz="1800" i="1" baseline="30000" dirty="0"/>
              <a:t>th</a:t>
            </a:r>
            <a:r>
              <a:rPr lang="en-GB" sz="1800" i="1" dirty="0"/>
              <a:t> </a:t>
            </a:r>
            <a:r>
              <a:rPr lang="en-GB" sz="1800" i="1" dirty="0" err="1"/>
              <a:t>Edn</a:t>
            </a:r>
            <a:r>
              <a:rPr lang="en-GB" sz="1800" i="1" dirty="0"/>
              <a:t>. M</a:t>
            </a:r>
            <a:r>
              <a:rPr lang="en-GB" sz="1800" dirty="0"/>
              <a:t>aidenhead, England: McGraw-Hill/Open University Press</a:t>
            </a:r>
          </a:p>
          <a:p>
            <a:pPr marL="0" indent="0">
              <a:buNone/>
            </a:pPr>
            <a:r>
              <a:rPr lang="en-GB" sz="1800" dirty="0"/>
              <a:t>Meredith, J.R., Mantel, S.J. and Shafer, S.M. (2017) </a:t>
            </a:r>
            <a:r>
              <a:rPr lang="en-GB" sz="1800" i="1" dirty="0"/>
              <a:t>Project Management: A Managerial Approach</a:t>
            </a:r>
            <a:r>
              <a:rPr lang="en-GB" sz="1800" dirty="0"/>
              <a:t>. 9th ed. Hoboken, NJ: Wiley</a:t>
            </a:r>
            <a:r>
              <a:rPr lang="en-GB" dirty="0"/>
              <a:t>.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YouTube (2020) </a:t>
            </a:r>
            <a:r>
              <a:rPr lang="en-GB" sz="1800" i="1" dirty="0"/>
              <a:t>How to make a Gantt chart using Word</a:t>
            </a:r>
            <a:r>
              <a:rPr lang="en-GB" sz="1800" dirty="0"/>
              <a:t>.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gael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/Available at </a:t>
            </a:r>
            <a:r>
              <a:rPr lang="en-GB" sz="1800" dirty="0">
                <a:hlinkClick r:id="rId2"/>
              </a:rPr>
              <a:t>How to Make a Gantt Chart in Word | Microsoft Word Tutorials</a:t>
            </a:r>
            <a:r>
              <a:rPr lang="en-GB" sz="1800" dirty="0"/>
              <a:t> (</a:t>
            </a:r>
            <a:r>
              <a:rPr lang="en-GB" sz="1800" dirty="0" err="1"/>
              <a:t>Cyrchwyd</a:t>
            </a:r>
            <a:r>
              <a:rPr lang="en-GB" sz="1800" dirty="0"/>
              <a:t>/Accessed 26.07.2026)</a:t>
            </a:r>
          </a:p>
        </p:txBody>
      </p:sp>
    </p:spTree>
    <p:extLst>
      <p:ext uri="{BB962C8B-B14F-4D97-AF65-F5344CB8AC3E}">
        <p14:creationId xmlns:p14="http://schemas.microsoft.com/office/powerpoint/2010/main" val="29574198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2202</Words>
  <Application>Microsoft Office PowerPoint</Application>
  <PresentationFormat>Widescreen</PresentationFormat>
  <Paragraphs>208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Times New Roman</vt:lpstr>
      <vt:lpstr>UWTSD Holding Page</vt:lpstr>
      <vt:lpstr>Accessible 2</vt:lpstr>
      <vt:lpstr>ECIE5013 Mae rhai sleidiau wedi'u cyfieithu gan ddefnyddio Microsoft Translate/ Some slides have been translated using Microsfoft Translate</vt:lpstr>
      <vt:lpstr>Aseiniad Assignment</vt:lpstr>
      <vt:lpstr>    Portffolio                  Portfolio </vt:lpstr>
      <vt:lpstr>Cynllunio traethawd hir Planning a dissertation</vt:lpstr>
      <vt:lpstr>Prif resymau Key reasons</vt:lpstr>
      <vt:lpstr> Prif resymau Key reasons</vt:lpstr>
      <vt:lpstr> Prif resymau Key reasons</vt:lpstr>
      <vt:lpstr> Prif resymau Key reasons</vt:lpstr>
      <vt:lpstr> Prif resymau Key reasons</vt:lpstr>
      <vt:lpstr> Prif resymau Key reasons</vt:lpstr>
      <vt:lpstr> Prif resymau Key reasons</vt:lpstr>
      <vt:lpstr> Mae yna sawl offer a thechnegau a all eich helpu i reoli eich amser  trwy gydol y broses ymchwil. There are several tools and techniques that can help you manage your time  throughout the research process. </vt:lpstr>
      <vt:lpstr> Mae yna sawl offer a thechnegau a all eich helpu i reoli eich amser  trwy gydol y broses ymchwil. There are several tools and techniques that can help you manage your time  throughout the research process. </vt:lpstr>
      <vt:lpstr> Mae yna sawl offer a thechnegau a all eich helpu i reoli eich amser  trwy gydol y broses ymchwil. There are several tools and techniques that can help you manage your time  throughout the research process. </vt:lpstr>
      <vt:lpstr> Mae yna sawl offer a thechnegau a all eich helpu i reoli eich amser  trwy gydol y broses ymchwil. There are several tools and techniques that can help you manage your time  throughout the research process. </vt:lpstr>
      <vt:lpstr> Mae yna sawl offer a thechnegau a all eich helpu i reoli eich amser  trwy gydol y broses ymchwil. There are several tools and techniques that can help you manage your time  throughout the research process. </vt:lpstr>
      <vt:lpstr> Mae yna sawl offer a thechnegau a all eich helpu i reoli eich amser  trwy gydol y broses ymchwil. There are several tools and techniques that can help you manage your time  throughout the research process. </vt:lpstr>
      <vt:lpstr> Pam mae siart Gantt yn ddefnyddiol? Why is a Gantt Chart useful?</vt:lpstr>
      <vt:lpstr> Siart Gantt Gantt Chart </vt:lpstr>
      <vt:lpstr>  Unrhyw gwestiynau?             Any questions?       Templed portffolio ar gael ar Teams a Moodle                   Portfolio template available on Moodle &amp; Teams </vt:lpstr>
      <vt:lpstr>PowerPoint Presentation</vt:lpstr>
      <vt:lpstr>Cyfeiriadau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25</cp:revision>
  <dcterms:created xsi:type="dcterms:W3CDTF">2022-06-22T10:03:12Z</dcterms:created>
  <dcterms:modified xsi:type="dcterms:W3CDTF">2026-10-06T10:19:20Z</dcterms:modified>
</cp:coreProperties>
</file>