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1"/>
  </p:sldMasterIdLst>
  <p:sldIdLst>
    <p:sldId id="256" r:id="rId2"/>
  </p:sldIdLst>
  <p:sldSz cx="30175200" cy="42062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196" autoAdjust="0"/>
  </p:normalViewPr>
  <p:slideViewPr>
    <p:cSldViewPr snapToGrid="0">
      <p:cViewPr>
        <p:scale>
          <a:sx n="20" d="100"/>
          <a:sy n="20" d="100"/>
        </p:scale>
        <p:origin x="1882" y="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27938" y="-51934"/>
            <a:ext cx="30260353" cy="42166268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30965" y="14747809"/>
            <a:ext cx="19228173" cy="10097319"/>
          </a:xfrm>
        </p:spPr>
        <p:txBody>
          <a:bodyPr anchor="b">
            <a:noAutofit/>
          </a:bodyPr>
          <a:lstStyle>
            <a:lvl1pPr algn="r">
              <a:defRPr sz="1782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30965" y="24845118"/>
            <a:ext cx="19228173" cy="6727647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5087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30175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5262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60350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543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9052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0561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207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001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143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675" y="16565327"/>
            <a:ext cx="20947460" cy="11203030"/>
          </a:xfrm>
        </p:spPr>
        <p:txBody>
          <a:bodyPr anchor="b"/>
          <a:lstStyle>
            <a:lvl1pPr algn="l">
              <a:defRPr sz="1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1675" y="27768348"/>
            <a:ext cx="20947460" cy="5277120"/>
          </a:xfrm>
        </p:spPr>
        <p:txBody>
          <a:bodyPr anchor="t"/>
          <a:lstStyle>
            <a:lvl1pPr marL="0" indent="0" algn="l">
              <a:buNone/>
              <a:defRPr sz="6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508760" indent="0">
              <a:buNone/>
              <a:defRPr sz="5940">
                <a:solidFill>
                  <a:schemeClr val="tx1">
                    <a:tint val="75000"/>
                  </a:schemeClr>
                </a:solidFill>
              </a:defRPr>
            </a:lvl2pPr>
            <a:lvl3pPr marL="301752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3pPr>
            <a:lvl4pPr marL="45262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4pPr>
            <a:lvl5pPr marL="603504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5pPr>
            <a:lvl6pPr marL="754380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6pPr>
            <a:lvl7pPr marL="905256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7pPr>
            <a:lvl8pPr marL="1056132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8pPr>
            <a:lvl9pPr marL="120700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206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680" y="3738880"/>
            <a:ext cx="20947456" cy="810090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11682" y="13251613"/>
            <a:ext cx="10190760" cy="23802068"/>
          </a:xfrm>
        </p:spPr>
        <p:txBody>
          <a:bodyPr>
            <a:normAutofit/>
          </a:bodyPr>
          <a:lstStyle>
            <a:lvl1pPr>
              <a:defRPr sz="5940"/>
            </a:lvl1pPr>
            <a:lvl2pPr>
              <a:defRPr sz="5280"/>
            </a:lvl2pPr>
            <a:lvl3pPr>
              <a:defRPr sz="4620"/>
            </a:lvl3pPr>
            <a:lvl4pPr>
              <a:defRPr sz="3960"/>
            </a:lvl4pPr>
            <a:lvl5pPr>
              <a:defRPr sz="3960"/>
            </a:lvl5pPr>
            <a:lvl6pPr>
              <a:defRPr sz="3960"/>
            </a:lvl6pPr>
            <a:lvl7pPr>
              <a:defRPr sz="3960"/>
            </a:lvl7pPr>
            <a:lvl8pPr>
              <a:defRPr sz="3960"/>
            </a:lvl8pPr>
            <a:lvl9pPr>
              <a:defRPr sz="39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68373" y="13251622"/>
            <a:ext cx="10190763" cy="23802074"/>
          </a:xfrm>
        </p:spPr>
        <p:txBody>
          <a:bodyPr>
            <a:normAutofit/>
          </a:bodyPr>
          <a:lstStyle>
            <a:lvl1pPr>
              <a:defRPr sz="5940"/>
            </a:lvl1pPr>
            <a:lvl2pPr>
              <a:defRPr sz="5280"/>
            </a:lvl2pPr>
            <a:lvl3pPr>
              <a:defRPr sz="4620"/>
            </a:lvl3pPr>
            <a:lvl4pPr>
              <a:defRPr sz="3960"/>
            </a:lvl4pPr>
            <a:lvl5pPr>
              <a:defRPr sz="3960"/>
            </a:lvl5pPr>
            <a:lvl6pPr>
              <a:defRPr sz="3960"/>
            </a:lvl6pPr>
            <a:lvl7pPr>
              <a:defRPr sz="3960"/>
            </a:lvl7pPr>
            <a:lvl8pPr>
              <a:defRPr sz="3960"/>
            </a:lvl8pPr>
            <a:lvl9pPr>
              <a:defRPr sz="39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083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678" y="3738880"/>
            <a:ext cx="20947453" cy="810090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1677" y="13254029"/>
            <a:ext cx="10199218" cy="3534407"/>
          </a:xfrm>
        </p:spPr>
        <p:txBody>
          <a:bodyPr anchor="b">
            <a:noAutofit/>
          </a:bodyPr>
          <a:lstStyle>
            <a:lvl1pPr marL="0" indent="0">
              <a:buNone/>
              <a:defRPr sz="7920" b="0"/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11677" y="16788445"/>
            <a:ext cx="10199218" cy="2026525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759912" y="13254029"/>
            <a:ext cx="10199218" cy="3534407"/>
          </a:xfrm>
        </p:spPr>
        <p:txBody>
          <a:bodyPr anchor="b">
            <a:noAutofit/>
          </a:bodyPr>
          <a:lstStyle>
            <a:lvl1pPr marL="0" indent="0">
              <a:buNone/>
              <a:defRPr sz="7920" b="0"/>
            </a:lvl1pPr>
            <a:lvl2pPr marL="1508760" indent="0">
              <a:buNone/>
              <a:defRPr sz="6600" b="1"/>
            </a:lvl2pPr>
            <a:lvl3pPr marL="3017520" indent="0">
              <a:buNone/>
              <a:defRPr sz="5940" b="1"/>
            </a:lvl3pPr>
            <a:lvl4pPr marL="4526280" indent="0">
              <a:buNone/>
              <a:defRPr sz="5280" b="1"/>
            </a:lvl4pPr>
            <a:lvl5pPr marL="6035040" indent="0">
              <a:buNone/>
              <a:defRPr sz="5280" b="1"/>
            </a:lvl5pPr>
            <a:lvl6pPr marL="7543800" indent="0">
              <a:buNone/>
              <a:defRPr sz="5280" b="1"/>
            </a:lvl6pPr>
            <a:lvl7pPr marL="9052560" indent="0">
              <a:buNone/>
              <a:defRPr sz="5280" b="1"/>
            </a:lvl7pPr>
            <a:lvl8pPr marL="10561320" indent="0">
              <a:buNone/>
              <a:defRPr sz="5280" b="1"/>
            </a:lvl8pPr>
            <a:lvl9pPr marL="12070080" indent="0">
              <a:buNone/>
              <a:defRPr sz="52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759912" y="16788445"/>
            <a:ext cx="10199218" cy="2026525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95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677" y="3738880"/>
            <a:ext cx="20947456" cy="810090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008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273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677" y="9191438"/>
            <a:ext cx="9207601" cy="7841258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85209" y="3158210"/>
            <a:ext cx="11173922" cy="3389548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1677" y="17032693"/>
            <a:ext cx="9207601" cy="15851287"/>
          </a:xfrm>
        </p:spPr>
        <p:txBody>
          <a:bodyPr>
            <a:normAutofit/>
          </a:bodyPr>
          <a:lstStyle>
            <a:lvl1pPr marL="0" indent="0">
              <a:buNone/>
              <a:defRPr sz="4620"/>
            </a:lvl1pPr>
            <a:lvl2pPr marL="1131570" indent="0">
              <a:buNone/>
              <a:defRPr sz="3465"/>
            </a:lvl2pPr>
            <a:lvl3pPr marL="2263140" indent="0">
              <a:buNone/>
              <a:defRPr sz="2970"/>
            </a:lvl3pPr>
            <a:lvl4pPr marL="3394710" indent="0">
              <a:buNone/>
              <a:defRPr sz="2475"/>
            </a:lvl4pPr>
            <a:lvl5pPr marL="4526280" indent="0">
              <a:buNone/>
              <a:defRPr sz="2475"/>
            </a:lvl5pPr>
            <a:lvl6pPr marL="5657850" indent="0">
              <a:buNone/>
              <a:defRPr sz="2475"/>
            </a:lvl6pPr>
            <a:lvl7pPr marL="6789420" indent="0">
              <a:buNone/>
              <a:defRPr sz="2475"/>
            </a:lvl7pPr>
            <a:lvl8pPr marL="7920990" indent="0">
              <a:buNone/>
              <a:defRPr sz="2475"/>
            </a:lvl8pPr>
            <a:lvl9pPr marL="9052560" indent="0">
              <a:buNone/>
              <a:defRPr sz="24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906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677" y="29443680"/>
            <a:ext cx="20947456" cy="3475993"/>
          </a:xfrm>
        </p:spPr>
        <p:txBody>
          <a:bodyPr anchor="b">
            <a:normAutofit/>
          </a:bodyPr>
          <a:lstStyle>
            <a:lvl1pPr algn="l">
              <a:defRPr sz="79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11677" y="3738880"/>
            <a:ext cx="20947456" cy="23587070"/>
          </a:xfrm>
        </p:spPr>
        <p:txBody>
          <a:bodyPr anchor="t">
            <a:normAutofit/>
          </a:bodyPr>
          <a:lstStyle>
            <a:lvl1pPr marL="0" indent="0" algn="ctr">
              <a:buNone/>
              <a:defRPr sz="5280"/>
            </a:lvl1pPr>
            <a:lvl2pPr marL="1508760" indent="0">
              <a:buNone/>
              <a:defRPr sz="5280"/>
            </a:lvl2pPr>
            <a:lvl3pPr marL="3017520" indent="0">
              <a:buNone/>
              <a:defRPr sz="5280"/>
            </a:lvl3pPr>
            <a:lvl4pPr marL="4526280" indent="0">
              <a:buNone/>
              <a:defRPr sz="5280"/>
            </a:lvl4pPr>
            <a:lvl5pPr marL="6035040" indent="0">
              <a:buNone/>
              <a:defRPr sz="5280"/>
            </a:lvl5pPr>
            <a:lvl6pPr marL="7543800" indent="0">
              <a:buNone/>
              <a:defRPr sz="5280"/>
            </a:lvl6pPr>
            <a:lvl7pPr marL="9052560" indent="0">
              <a:buNone/>
              <a:defRPr sz="5280"/>
            </a:lvl7pPr>
            <a:lvl8pPr marL="10561320" indent="0">
              <a:buNone/>
              <a:defRPr sz="5280"/>
            </a:lvl8pPr>
            <a:lvl9pPr marL="12070080" indent="0">
              <a:buNone/>
              <a:defRPr sz="52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1677" y="32919673"/>
            <a:ext cx="20947456" cy="4134014"/>
          </a:xfrm>
        </p:spPr>
        <p:txBody>
          <a:bodyPr>
            <a:normAutofit/>
          </a:bodyPr>
          <a:lstStyle>
            <a:lvl1pPr marL="0" indent="0">
              <a:buNone/>
              <a:defRPr sz="3960"/>
            </a:lvl1pPr>
            <a:lvl2pPr marL="1508760" indent="0">
              <a:buNone/>
              <a:defRPr sz="3960"/>
            </a:lvl2pPr>
            <a:lvl3pPr marL="3017520" indent="0">
              <a:buNone/>
              <a:defRPr sz="3300"/>
            </a:lvl3pPr>
            <a:lvl4pPr marL="4526280" indent="0">
              <a:buNone/>
              <a:defRPr sz="2970"/>
            </a:lvl4pPr>
            <a:lvl5pPr marL="6035040" indent="0">
              <a:buNone/>
              <a:defRPr sz="2970"/>
            </a:lvl5pPr>
            <a:lvl6pPr marL="7543800" indent="0">
              <a:buNone/>
              <a:defRPr sz="2970"/>
            </a:lvl6pPr>
            <a:lvl7pPr marL="9052560" indent="0">
              <a:buNone/>
              <a:defRPr sz="2970"/>
            </a:lvl7pPr>
            <a:lvl8pPr marL="10561320" indent="0">
              <a:buNone/>
              <a:defRPr sz="2970"/>
            </a:lvl8pPr>
            <a:lvl9pPr marL="12070080" indent="0">
              <a:buNone/>
              <a:defRPr sz="297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70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680" y="3738880"/>
            <a:ext cx="20947456" cy="20875413"/>
          </a:xfrm>
        </p:spPr>
        <p:txBody>
          <a:bodyPr anchor="ctr">
            <a:normAutofit/>
          </a:bodyPr>
          <a:lstStyle>
            <a:lvl1pPr algn="l">
              <a:defRPr sz="145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1680" y="27418453"/>
            <a:ext cx="20947456" cy="9635234"/>
          </a:xfrm>
        </p:spPr>
        <p:txBody>
          <a:bodyPr anchor="ctr">
            <a:normAutofit/>
          </a:bodyPr>
          <a:lstStyle>
            <a:lvl1pPr marL="0" indent="0" algn="l">
              <a:buNone/>
              <a:defRPr sz="594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508760" indent="0">
              <a:buNone/>
              <a:defRPr sz="5940">
                <a:solidFill>
                  <a:schemeClr val="tx1">
                    <a:tint val="75000"/>
                  </a:schemeClr>
                </a:solidFill>
              </a:defRPr>
            </a:lvl2pPr>
            <a:lvl3pPr marL="301752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3pPr>
            <a:lvl4pPr marL="45262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4pPr>
            <a:lvl5pPr marL="603504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5pPr>
            <a:lvl6pPr marL="754380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6pPr>
            <a:lvl7pPr marL="905256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7pPr>
            <a:lvl8pPr marL="1056132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8pPr>
            <a:lvl9pPr marL="120700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263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7120" y="3738880"/>
            <a:ext cx="20038201" cy="18538613"/>
          </a:xfrm>
        </p:spPr>
        <p:txBody>
          <a:bodyPr anchor="ctr">
            <a:normAutofit/>
          </a:bodyPr>
          <a:lstStyle>
            <a:lvl1pPr algn="l">
              <a:defRPr sz="145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633544" y="22277493"/>
            <a:ext cx="17885353" cy="23368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528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508760" indent="0">
              <a:buFontTx/>
              <a:buNone/>
              <a:defRPr/>
            </a:lvl2pPr>
            <a:lvl3pPr marL="3017520" indent="0">
              <a:buFontTx/>
              <a:buNone/>
              <a:defRPr/>
            </a:lvl3pPr>
            <a:lvl4pPr marL="4526280" indent="0">
              <a:buFontTx/>
              <a:buNone/>
              <a:defRPr/>
            </a:lvl4pPr>
            <a:lvl5pPr marL="60350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1675" y="27418453"/>
            <a:ext cx="20947460" cy="9635234"/>
          </a:xfrm>
        </p:spPr>
        <p:txBody>
          <a:bodyPr anchor="ctr">
            <a:normAutofit/>
          </a:bodyPr>
          <a:lstStyle>
            <a:lvl1pPr marL="0" indent="0" algn="l">
              <a:buNone/>
              <a:defRPr sz="594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508760" indent="0">
              <a:buNone/>
              <a:defRPr sz="5940">
                <a:solidFill>
                  <a:schemeClr val="tx1">
                    <a:tint val="75000"/>
                  </a:schemeClr>
                </a:solidFill>
              </a:defRPr>
            </a:lvl2pPr>
            <a:lvl3pPr marL="301752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3pPr>
            <a:lvl4pPr marL="45262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4pPr>
            <a:lvl5pPr marL="603504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5pPr>
            <a:lvl6pPr marL="754380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6pPr>
            <a:lvl7pPr marL="905256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7pPr>
            <a:lvl8pPr marL="1056132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8pPr>
            <a:lvl9pPr marL="120700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592948" y="4847652"/>
            <a:ext cx="1509153" cy="3586626"/>
          </a:xfrm>
          <a:prstGeom prst="rect">
            <a:avLst/>
          </a:prstGeom>
        </p:spPr>
        <p:txBody>
          <a:bodyPr vert="horz" lIns="301752" tIns="150876" rIns="301752" bIns="150876" rtlCol="0" anchor="ctr">
            <a:noAutofit/>
          </a:bodyPr>
          <a:lstStyle/>
          <a:p>
            <a:pPr lvl="0"/>
            <a:r>
              <a:rPr lang="en-US" sz="264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267408" y="17704210"/>
            <a:ext cx="1509153" cy="3586626"/>
          </a:xfrm>
          <a:prstGeom prst="rect">
            <a:avLst/>
          </a:prstGeom>
        </p:spPr>
        <p:txBody>
          <a:bodyPr vert="horz" lIns="301752" tIns="150876" rIns="301752" bIns="150876" rtlCol="0" anchor="ctr">
            <a:noAutofit/>
          </a:bodyPr>
          <a:lstStyle/>
          <a:p>
            <a:pPr lvl="0"/>
            <a:r>
              <a:rPr lang="en-US" sz="264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425574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675" y="11849527"/>
            <a:ext cx="20947460" cy="15918821"/>
          </a:xfrm>
        </p:spPr>
        <p:txBody>
          <a:bodyPr anchor="b">
            <a:normAutofit/>
          </a:bodyPr>
          <a:lstStyle>
            <a:lvl1pPr algn="l">
              <a:defRPr sz="145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1675" y="27768348"/>
            <a:ext cx="20947460" cy="9285339"/>
          </a:xfrm>
        </p:spPr>
        <p:txBody>
          <a:bodyPr anchor="t">
            <a:normAutofit/>
          </a:bodyPr>
          <a:lstStyle>
            <a:lvl1pPr marL="0" indent="0" algn="l">
              <a:buNone/>
              <a:defRPr sz="594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508760" indent="0">
              <a:buNone/>
              <a:defRPr sz="5940">
                <a:solidFill>
                  <a:schemeClr val="tx1">
                    <a:tint val="75000"/>
                  </a:schemeClr>
                </a:solidFill>
              </a:defRPr>
            </a:lvl2pPr>
            <a:lvl3pPr marL="301752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3pPr>
            <a:lvl4pPr marL="45262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4pPr>
            <a:lvl5pPr marL="603504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5pPr>
            <a:lvl6pPr marL="754380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6pPr>
            <a:lvl7pPr marL="905256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7pPr>
            <a:lvl8pPr marL="1056132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8pPr>
            <a:lvl9pPr marL="120700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3008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7120" y="3738880"/>
            <a:ext cx="20038201" cy="18538613"/>
          </a:xfrm>
        </p:spPr>
        <p:txBody>
          <a:bodyPr anchor="ctr">
            <a:normAutofit/>
          </a:bodyPr>
          <a:lstStyle>
            <a:lvl1pPr algn="l">
              <a:defRPr sz="145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11670" y="24614294"/>
            <a:ext cx="20947463" cy="3154054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9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508760" indent="0">
              <a:buFontTx/>
              <a:buNone/>
              <a:defRPr/>
            </a:lvl2pPr>
            <a:lvl3pPr marL="3017520" indent="0">
              <a:buFontTx/>
              <a:buNone/>
              <a:defRPr/>
            </a:lvl3pPr>
            <a:lvl4pPr marL="4526280" indent="0">
              <a:buFontTx/>
              <a:buNone/>
              <a:defRPr/>
            </a:lvl4pPr>
            <a:lvl5pPr marL="60350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1675" y="27768348"/>
            <a:ext cx="20947460" cy="9285339"/>
          </a:xfrm>
        </p:spPr>
        <p:txBody>
          <a:bodyPr anchor="t">
            <a:normAutofit/>
          </a:bodyPr>
          <a:lstStyle>
            <a:lvl1pPr marL="0" indent="0" algn="l">
              <a:buNone/>
              <a:defRPr sz="59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508760" indent="0">
              <a:buNone/>
              <a:defRPr sz="5940">
                <a:solidFill>
                  <a:schemeClr val="tx1">
                    <a:tint val="75000"/>
                  </a:schemeClr>
                </a:solidFill>
              </a:defRPr>
            </a:lvl2pPr>
            <a:lvl3pPr marL="301752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3pPr>
            <a:lvl4pPr marL="45262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4pPr>
            <a:lvl5pPr marL="603504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5pPr>
            <a:lvl6pPr marL="754380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6pPr>
            <a:lvl7pPr marL="905256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7pPr>
            <a:lvl8pPr marL="1056132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8pPr>
            <a:lvl9pPr marL="120700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592948" y="4847652"/>
            <a:ext cx="1509153" cy="3586626"/>
          </a:xfrm>
          <a:prstGeom prst="rect">
            <a:avLst/>
          </a:prstGeom>
        </p:spPr>
        <p:txBody>
          <a:bodyPr vert="horz" lIns="301752" tIns="150876" rIns="301752" bIns="150876" rtlCol="0" anchor="ctr">
            <a:noAutofit/>
          </a:bodyPr>
          <a:lstStyle/>
          <a:p>
            <a:pPr lvl="0"/>
            <a:r>
              <a:rPr lang="en-US" sz="264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267408" y="17704210"/>
            <a:ext cx="1509153" cy="3586626"/>
          </a:xfrm>
          <a:prstGeom prst="rect">
            <a:avLst/>
          </a:prstGeom>
        </p:spPr>
        <p:txBody>
          <a:bodyPr vert="horz" lIns="301752" tIns="150876" rIns="301752" bIns="150876" rtlCol="0" anchor="ctr">
            <a:noAutofit/>
          </a:bodyPr>
          <a:lstStyle/>
          <a:p>
            <a:pPr lvl="0"/>
            <a:r>
              <a:rPr lang="en-US" sz="264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52278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300" y="3738880"/>
            <a:ext cx="20926835" cy="18538613"/>
          </a:xfrm>
        </p:spPr>
        <p:txBody>
          <a:bodyPr anchor="ctr">
            <a:normAutofit/>
          </a:bodyPr>
          <a:lstStyle>
            <a:lvl1pPr algn="l">
              <a:defRPr sz="145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11670" y="24614294"/>
            <a:ext cx="20947463" cy="3154054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7920">
                <a:solidFill>
                  <a:schemeClr val="accent1"/>
                </a:solidFill>
              </a:defRPr>
            </a:lvl1pPr>
            <a:lvl2pPr marL="1508760" indent="0">
              <a:buFontTx/>
              <a:buNone/>
              <a:defRPr/>
            </a:lvl2pPr>
            <a:lvl3pPr marL="3017520" indent="0">
              <a:buFontTx/>
              <a:buNone/>
              <a:defRPr/>
            </a:lvl3pPr>
            <a:lvl4pPr marL="4526280" indent="0">
              <a:buFontTx/>
              <a:buNone/>
              <a:defRPr/>
            </a:lvl4pPr>
            <a:lvl5pPr marL="603504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1675" y="27768348"/>
            <a:ext cx="20947460" cy="9285339"/>
          </a:xfrm>
        </p:spPr>
        <p:txBody>
          <a:bodyPr anchor="t">
            <a:normAutofit/>
          </a:bodyPr>
          <a:lstStyle>
            <a:lvl1pPr marL="0" indent="0" algn="l">
              <a:buNone/>
              <a:defRPr sz="59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508760" indent="0">
              <a:buNone/>
              <a:defRPr sz="5940">
                <a:solidFill>
                  <a:schemeClr val="tx1">
                    <a:tint val="75000"/>
                  </a:schemeClr>
                </a:solidFill>
              </a:defRPr>
            </a:lvl2pPr>
            <a:lvl3pPr marL="3017520" indent="0">
              <a:buNone/>
              <a:defRPr sz="5280">
                <a:solidFill>
                  <a:schemeClr val="tx1">
                    <a:tint val="75000"/>
                  </a:schemeClr>
                </a:solidFill>
              </a:defRPr>
            </a:lvl3pPr>
            <a:lvl4pPr marL="45262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4pPr>
            <a:lvl5pPr marL="603504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5pPr>
            <a:lvl6pPr marL="754380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6pPr>
            <a:lvl7pPr marL="905256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7pPr>
            <a:lvl8pPr marL="1056132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8pPr>
            <a:lvl9pPr marL="12070080" indent="0">
              <a:buNone/>
              <a:defRPr sz="46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160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1127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9725129" y="3738883"/>
            <a:ext cx="3230080" cy="32208899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11677" y="3738883"/>
            <a:ext cx="17143586" cy="322088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207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27940" y="-51934"/>
            <a:ext cx="30260357" cy="42166268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11678" y="3738880"/>
            <a:ext cx="20947453" cy="810090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1677" y="13251622"/>
            <a:ext cx="20947456" cy="23802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7837351" y="37053696"/>
            <a:ext cx="2257636" cy="22394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9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A6CEA-0ED2-410B-A106-16B18EAA5390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1678" y="37053696"/>
            <a:ext cx="15255811" cy="22394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9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267431" y="37053696"/>
            <a:ext cx="1691705" cy="22394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970">
                <a:solidFill>
                  <a:schemeClr val="accent1"/>
                </a:solidFill>
              </a:defRPr>
            </a:lvl1pPr>
          </a:lstStyle>
          <a:p>
            <a:fld id="{0A85C0AB-6794-466B-94E6-E6ADBB207E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848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  <p:sldLayoutId id="2147483790" r:id="rId12"/>
    <p:sldLayoutId id="2147483791" r:id="rId13"/>
    <p:sldLayoutId id="2147483792" r:id="rId14"/>
    <p:sldLayoutId id="2147483793" r:id="rId15"/>
    <p:sldLayoutId id="2147483794" r:id="rId16"/>
  </p:sldLayoutIdLst>
  <p:txStyles>
    <p:titleStyle>
      <a:lvl1pPr algn="l" defTabSz="1508760" rtl="0" eaLnBrk="1" latinLnBrk="0" hangingPunct="1">
        <a:spcBef>
          <a:spcPct val="0"/>
        </a:spcBef>
        <a:buNone/>
        <a:defRPr sz="1188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1131570" indent="-1131570" algn="l" defTabSz="1508760" rtl="0" eaLnBrk="1" latinLnBrk="0" hangingPunct="1">
        <a:spcBef>
          <a:spcPts val="3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9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451735" indent="-942975" algn="l" defTabSz="1508760" rtl="0" eaLnBrk="1" latinLnBrk="0" hangingPunct="1">
        <a:spcBef>
          <a:spcPts val="3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52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3771900" indent="-754380" algn="l" defTabSz="1508760" rtl="0" eaLnBrk="1" latinLnBrk="0" hangingPunct="1">
        <a:spcBef>
          <a:spcPts val="3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6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5280660" indent="-754380" algn="l" defTabSz="1508760" rtl="0" eaLnBrk="1" latinLnBrk="0" hangingPunct="1">
        <a:spcBef>
          <a:spcPts val="3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789420" indent="-754380" algn="l" defTabSz="1508760" rtl="0" eaLnBrk="1" latinLnBrk="0" hangingPunct="1">
        <a:spcBef>
          <a:spcPts val="3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8298180" indent="-754380" algn="l" defTabSz="1508760" rtl="0" eaLnBrk="1" latinLnBrk="0" hangingPunct="1">
        <a:spcBef>
          <a:spcPts val="3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806940" indent="-754380" algn="l" defTabSz="1508760" rtl="0" eaLnBrk="1" latinLnBrk="0" hangingPunct="1">
        <a:spcBef>
          <a:spcPts val="3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1315700" indent="-754380" algn="l" defTabSz="1508760" rtl="0" eaLnBrk="1" latinLnBrk="0" hangingPunct="1">
        <a:spcBef>
          <a:spcPts val="3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824460" indent="-754380" algn="l" defTabSz="1508760" rtl="0" eaLnBrk="1" latinLnBrk="0" hangingPunct="1">
        <a:spcBef>
          <a:spcPts val="33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50876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1pPr>
      <a:lvl2pPr marL="1508760" algn="l" defTabSz="150876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2pPr>
      <a:lvl3pPr marL="3017520" algn="l" defTabSz="150876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3pPr>
      <a:lvl4pPr marL="4526280" algn="l" defTabSz="150876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4pPr>
      <a:lvl5pPr marL="6035040" algn="l" defTabSz="150876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5pPr>
      <a:lvl6pPr marL="7543800" algn="l" defTabSz="150876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6pPr>
      <a:lvl7pPr marL="9052560" algn="l" defTabSz="150876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7pPr>
      <a:lvl8pPr marL="10561320" algn="l" defTabSz="150876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8pPr>
      <a:lvl9pPr marL="12070080" algn="l" defTabSz="1508760" rtl="0" eaLnBrk="1" latinLnBrk="0" hangingPunct="1">
        <a:defRPr sz="59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22">
            <a:extLst>
              <a:ext uri="{FF2B5EF4-FFF2-40B4-BE49-F238E27FC236}">
                <a16:creationId xmlns:a16="http://schemas.microsoft.com/office/drawing/2014/main" id="{2F6CBA30-AECC-2245-F813-582C2937DA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0801" y="84189"/>
            <a:ext cx="21117102" cy="3217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73940" tIns="434850" rIns="173940" bIns="434850" anchor="ctr" anchorCtr="0">
            <a:spAutoFit/>
          </a:bodyPr>
          <a:lstStyle>
            <a:lvl1pPr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7600" b="1" dirty="0">
                <a:latin typeface="+mn-lt"/>
              </a:rPr>
              <a:t>The Impact of Remote Work on Employee Retention in the UK</a:t>
            </a:r>
          </a:p>
        </p:txBody>
      </p:sp>
      <p:sp>
        <p:nvSpPr>
          <p:cNvPr id="5" name="Text Box 123">
            <a:extLst>
              <a:ext uri="{FF2B5EF4-FFF2-40B4-BE49-F238E27FC236}">
                <a16:creationId xmlns:a16="http://schemas.microsoft.com/office/drawing/2014/main" id="{9F18F5A9-8EE8-ACB4-C5EC-2ADAD11BCF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0801" y="3120414"/>
            <a:ext cx="21117102" cy="2228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73940" tIns="173940" rIns="173940" bIns="173940" anchor="ctr" anchorCtr="0"/>
          <a:lstStyle>
            <a:lvl1pPr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4389438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4389438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4600" b="1" dirty="0">
                <a:solidFill>
                  <a:schemeClr val="tx2"/>
                </a:solidFill>
                <a:latin typeface="+mn-lt"/>
              </a:rPr>
              <a:t>Beatrice </a:t>
            </a:r>
            <a:r>
              <a:rPr lang="en-US" sz="4600" b="1" dirty="0" err="1">
                <a:solidFill>
                  <a:schemeClr val="tx2"/>
                </a:solidFill>
                <a:latin typeface="+mn-lt"/>
              </a:rPr>
              <a:t>Vrenicu</a:t>
            </a:r>
            <a:r>
              <a:rPr lang="en-US" sz="4600" b="1" dirty="0">
                <a:solidFill>
                  <a:schemeClr val="tx2"/>
                </a:solidFill>
                <a:latin typeface="+mn-lt"/>
              </a:rPr>
              <a:t> 	2225538</a:t>
            </a:r>
          </a:p>
        </p:txBody>
      </p:sp>
      <p:sp>
        <p:nvSpPr>
          <p:cNvPr id="10" name="Text Box 189">
            <a:extLst>
              <a:ext uri="{FF2B5EF4-FFF2-40B4-BE49-F238E27FC236}">
                <a16:creationId xmlns:a16="http://schemas.microsoft.com/office/drawing/2014/main" id="{530D00B7-9F97-46E7-32DC-9EA8DE144E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515" y="7132374"/>
            <a:ext cx="8407576" cy="1955363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rmAutofit lnSpcReduction="10000"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171450" indent="-17145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Remote employment has altered the UK employment patterns, particularly after the pandemic.</a:t>
            </a:r>
          </a:p>
          <a:p>
            <a:pPr marL="171450" indent="-17145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Purpose: To test the hypothesis of the present study, which is to investigate the effects of remote working on employee retention and well-being in the UK.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55572A1-8147-94F5-0316-0690BF67E9FF}"/>
              </a:ext>
            </a:extLst>
          </p:cNvPr>
          <p:cNvSpPr/>
          <p:nvPr/>
        </p:nvSpPr>
        <p:spPr>
          <a:xfrm>
            <a:off x="1681515" y="6240826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>
              <a:lnSpc>
                <a:spcPct val="107000"/>
              </a:lnSpc>
              <a:spcAft>
                <a:spcPts val="600"/>
              </a:spcAft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9BA591-7F40-DBC8-6332-3EBA2162C9C3}"/>
              </a:ext>
            </a:extLst>
          </p:cNvPr>
          <p:cNvSpPr/>
          <p:nvPr/>
        </p:nvSpPr>
        <p:spPr>
          <a:xfrm>
            <a:off x="1682039" y="12326156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Objectives</a:t>
            </a:r>
            <a:endParaRPr lang="en-GB" sz="32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Box 192">
            <a:extLst>
              <a:ext uri="{FF2B5EF4-FFF2-40B4-BE49-F238E27FC236}">
                <a16:creationId xmlns:a16="http://schemas.microsoft.com/office/drawing/2014/main" id="{5508746C-C003-E400-25D3-DEEDB7B0E5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0041" y="21456450"/>
            <a:ext cx="8407576" cy="3818457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rm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Remote working enhances flexibility, autonomy and satisfaction (Bloom et al., 2015).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UK research indicates higher well-being and anxieties over isolation and professional presence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Felstead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Reuschke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predictors of retention are engagement and supportive management (Stevenson et al., 2022).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are still gaps in terms of UK-based quantitative evidence that would directly point to the relationship between remote work and retention.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780F18-33D6-AA65-B2F5-7E799058B906}"/>
              </a:ext>
            </a:extLst>
          </p:cNvPr>
          <p:cNvSpPr/>
          <p:nvPr/>
        </p:nvSpPr>
        <p:spPr>
          <a:xfrm>
            <a:off x="1700041" y="20564904"/>
            <a:ext cx="8407576" cy="95628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Literature Review</a:t>
            </a:r>
            <a:endParaRPr lang="en-US" sz="5400" b="1" dirty="0">
              <a:solidFill>
                <a:schemeClr val="bg1"/>
              </a:solidFill>
            </a:endParaRPr>
          </a:p>
        </p:txBody>
      </p:sp>
      <p:sp>
        <p:nvSpPr>
          <p:cNvPr id="16" name="Text Box 191">
            <a:extLst>
              <a:ext uri="{FF2B5EF4-FFF2-40B4-BE49-F238E27FC236}">
                <a16:creationId xmlns:a16="http://schemas.microsoft.com/office/drawing/2014/main" id="{F5F63AAE-FC6D-8132-7186-BF988FC529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82652" y="22193219"/>
            <a:ext cx="8407576" cy="3115817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lvl="0" indent="-342900" algn="just" defTabSz="914400" eaLnBrk="1" hangingPunct="1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positive correlation of availability of remote work and retention intention (r =.62).</a:t>
            </a:r>
          </a:p>
          <a:p>
            <a:pPr marL="342900" lvl="0" indent="-342900" algn="just" defTabSz="914400" eaLnBrk="1" hangingPunct="1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Telecommuting was associated with better work-life balance, health and productivity.</a:t>
            </a:r>
          </a:p>
          <a:p>
            <a:pPr marL="342900" lvl="0" indent="-342900" algn="just" defTabSz="914400" eaLnBrk="1" hangingPunct="1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Such issues as career development and lack of team cohesion were the challenges.</a:t>
            </a:r>
          </a:p>
          <a:p>
            <a:pPr marL="342900" lvl="0" indent="-342900" algn="just" defTabSz="914400" eaLnBrk="1" hangingPunct="1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68% wanted hybrid or mostly remote work; 54% would probably leave in the event of the deletion of remote.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DBFE01-F808-65B0-4079-38422C38DB0D}"/>
              </a:ext>
            </a:extLst>
          </p:cNvPr>
          <p:cNvSpPr/>
          <p:nvPr/>
        </p:nvSpPr>
        <p:spPr>
          <a:xfrm>
            <a:off x="10883812" y="21278530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  <a:endParaRPr lang="en-GB" sz="32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Box 193">
            <a:extLst>
              <a:ext uri="{FF2B5EF4-FFF2-40B4-BE49-F238E27FC236}">
                <a16:creationId xmlns:a16="http://schemas.microsoft.com/office/drawing/2014/main" id="{2F659DB4-B165-EF37-241F-F4E6DE8DA8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4403" y="39557779"/>
            <a:ext cx="8407576" cy="1582384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Remote work affects retention greatly due to satisfaction, autonomy and well-being.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quality of communication and </a:t>
            </a:r>
            <a:r>
              <a:rPr lang="en-US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support is the determinant of sustainability of remote working arrangements.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1C65017-C6C1-0683-3E16-F7FE557FCD0D}"/>
              </a:ext>
            </a:extLst>
          </p:cNvPr>
          <p:cNvSpPr/>
          <p:nvPr/>
        </p:nvSpPr>
        <p:spPr>
          <a:xfrm>
            <a:off x="1700041" y="38653225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21" name="Text Box 190">
            <a:extLst>
              <a:ext uri="{FF2B5EF4-FFF2-40B4-BE49-F238E27FC236}">
                <a16:creationId xmlns:a16="http://schemas.microsoft.com/office/drawing/2014/main" id="{CB115A2F-240F-1FC6-0941-2BC988B9F3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2039" y="13230708"/>
            <a:ext cx="8407576" cy="2710805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514350" lvl="0" indent="-514350" algn="just" defTabSz="914400" eaLnBrk="1" hangingPunct="1">
              <a:lnSpc>
                <a:spcPct val="107000"/>
              </a:lnSpc>
              <a:spcAft>
                <a:spcPts val="400"/>
              </a:spcAft>
              <a:buFont typeface="+mj-lt"/>
              <a:buAutoNum type="romanUcPeriod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determine how remote working has influenced employee retention and turnover within the UK.</a:t>
            </a:r>
          </a:p>
          <a:p>
            <a:pPr marL="514350" lvl="0" indent="-514350" algn="just" defTabSz="914400" eaLnBrk="1" hangingPunct="1">
              <a:lnSpc>
                <a:spcPct val="107000"/>
              </a:lnSpc>
              <a:spcAft>
                <a:spcPts val="400"/>
              </a:spcAft>
              <a:buFont typeface="+mj-lt"/>
              <a:buAutoNum type="romanUcPeriod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find out the pros and cons of remote work that can be applied to retaining employees.</a:t>
            </a:r>
          </a:p>
          <a:p>
            <a:pPr marL="514350" lvl="0" indent="-514350" algn="just" defTabSz="914400" eaLnBrk="1" hangingPunct="1">
              <a:lnSpc>
                <a:spcPct val="107000"/>
              </a:lnSpc>
              <a:spcAft>
                <a:spcPts val="400"/>
              </a:spcAft>
              <a:buFont typeface="+mj-lt"/>
              <a:buAutoNum type="romanUcPeriod"/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investigate the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resources or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practises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that enhance employee retention and motivation in remote working situations.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F757BC-BB80-3EEF-8155-1DAC2D98266F}"/>
              </a:ext>
            </a:extLst>
          </p:cNvPr>
          <p:cNvSpPr/>
          <p:nvPr/>
        </p:nvSpPr>
        <p:spPr>
          <a:xfrm>
            <a:off x="1" y="0"/>
            <a:ext cx="364710" cy="42062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A9A46AE-DEBD-CD2C-17A8-6A294B911087}"/>
              </a:ext>
            </a:extLst>
          </p:cNvPr>
          <p:cNvSpPr/>
          <p:nvPr/>
        </p:nvSpPr>
        <p:spPr>
          <a:xfrm>
            <a:off x="29807481" y="-1"/>
            <a:ext cx="364710" cy="42062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Box 189">
            <a:extLst>
              <a:ext uri="{FF2B5EF4-FFF2-40B4-BE49-F238E27FC236}">
                <a16:creationId xmlns:a16="http://schemas.microsoft.com/office/drawing/2014/main" id="{5E9058D3-7768-04A6-4E5A-150FAF5221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515" y="10562615"/>
            <a:ext cx="8407576" cy="1142815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rm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 eaLnBrk="1" hangingPunct="1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determine the impact of remote working on employee retention and well-being in the UK.</a:t>
            </a:r>
            <a:endParaRPr lang="en-US" sz="1900" dirty="0">
              <a:latin typeface="Calibri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CD9D0D5-5B82-B6D6-7821-5F3DEFBC312E}"/>
              </a:ext>
            </a:extLst>
          </p:cNvPr>
          <p:cNvSpPr/>
          <p:nvPr/>
        </p:nvSpPr>
        <p:spPr>
          <a:xfrm>
            <a:off x="1681515" y="9671067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Aim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60B4DA-ACE7-DBC1-ACDA-3EA531845E81}"/>
              </a:ext>
            </a:extLst>
          </p:cNvPr>
          <p:cNvSpPr/>
          <p:nvPr/>
        </p:nvSpPr>
        <p:spPr>
          <a:xfrm>
            <a:off x="1681515" y="16709586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Questions</a:t>
            </a:r>
            <a:endParaRPr lang="en-GB" sz="32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Box 193">
            <a:extLst>
              <a:ext uri="{FF2B5EF4-FFF2-40B4-BE49-F238E27FC236}">
                <a16:creationId xmlns:a16="http://schemas.microsoft.com/office/drawing/2014/main" id="{FE2FD8F2-92EC-26B5-AEF7-A5507F85BB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938285" y="39557779"/>
            <a:ext cx="8407576" cy="1582384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Mediocre sample size and not entirely sectoral.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can be bias in the self-reported data.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limitation on causal inference with cross-sectional design.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F676C96-18CB-3584-CE24-9758C34FA3C3}"/>
              </a:ext>
            </a:extLst>
          </p:cNvPr>
          <p:cNvSpPr/>
          <p:nvPr/>
        </p:nvSpPr>
        <p:spPr>
          <a:xfrm>
            <a:off x="10933923" y="38653225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Limitations</a:t>
            </a:r>
          </a:p>
        </p:txBody>
      </p:sp>
      <p:sp>
        <p:nvSpPr>
          <p:cNvPr id="25" name="Text Box 192">
            <a:extLst>
              <a:ext uri="{FF2B5EF4-FFF2-40B4-BE49-F238E27FC236}">
                <a16:creationId xmlns:a16="http://schemas.microsoft.com/office/drawing/2014/main" id="{41262D9D-3F05-0856-B7C0-C3B5F58BD7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69525" y="17730542"/>
            <a:ext cx="8407576" cy="2559726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rm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Cross-sectional survey of 72 UK employees (quantitative survey).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stratified sampling guaranteed the sectoral representation (finance, healthcare, education, IT, public sector, retail).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Instrument was validated Likert scale on job satisfaction, well-being, productivity and retention intention.</a:t>
            </a:r>
          </a:p>
          <a:p>
            <a:pPr marL="342900" indent="-342900" algn="just">
              <a:lnSpc>
                <a:spcPct val="107000"/>
              </a:lnSpc>
              <a:spcAft>
                <a:spcPts val="4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by descriptive statistics and Pearson correlations.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50E7C4F-8944-78EB-26C5-6D8D57B7129F}"/>
              </a:ext>
            </a:extLst>
          </p:cNvPr>
          <p:cNvSpPr/>
          <p:nvPr/>
        </p:nvSpPr>
        <p:spPr>
          <a:xfrm>
            <a:off x="10869525" y="16815853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Methodology</a:t>
            </a:r>
            <a:endParaRPr lang="en-US" sz="5400" b="1" dirty="0">
              <a:solidFill>
                <a:schemeClr val="bg1"/>
              </a:solidFill>
            </a:endParaRPr>
          </a:p>
        </p:txBody>
      </p:sp>
      <p:sp>
        <p:nvSpPr>
          <p:cNvPr id="43" name="Text Box 191">
            <a:extLst>
              <a:ext uri="{FF2B5EF4-FFF2-40B4-BE49-F238E27FC236}">
                <a16:creationId xmlns:a16="http://schemas.microsoft.com/office/drawing/2014/main" id="{2260B040-A969-3232-3071-4A157BB2DB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59053" y="17721627"/>
            <a:ext cx="8407576" cy="2786496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Findings support autonomy and self-determination theories of motivation and retention- flexibility improves motivation and retention.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UK context indicates a conflict between the benefits of well-being and the risk of isolation and lower visibility.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Working at home is both a retention strategy and a potential source of stress in the absence of sufficient support.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54972F1-3ACA-74A4-975C-FA711398C454}"/>
              </a:ext>
            </a:extLst>
          </p:cNvPr>
          <p:cNvSpPr/>
          <p:nvPr/>
        </p:nvSpPr>
        <p:spPr>
          <a:xfrm>
            <a:off x="20022113" y="16806938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</a:p>
        </p:txBody>
      </p:sp>
      <p:sp>
        <p:nvSpPr>
          <p:cNvPr id="45" name="Text Box 191">
            <a:extLst>
              <a:ext uri="{FF2B5EF4-FFF2-40B4-BE49-F238E27FC236}">
                <a16:creationId xmlns:a16="http://schemas.microsoft.com/office/drawing/2014/main" id="{365A2EBB-3E63-4C1C-E92D-8D002373CE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57893" y="22193219"/>
            <a:ext cx="8407576" cy="3094272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Enhance adaptable hybrid systems.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Train managers in off-site leadership.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and working tools.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Secure equal opportunities of development.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Supervise the working load and well-being.</a:t>
            </a: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07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C8424B5-2C83-B425-BD27-D6139024319F}"/>
              </a:ext>
            </a:extLst>
          </p:cNvPr>
          <p:cNvSpPr/>
          <p:nvPr/>
        </p:nvSpPr>
        <p:spPr>
          <a:xfrm>
            <a:off x="20059053" y="21278530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lvl="0" algn="ctr" defTabSz="914400">
              <a:lnSpc>
                <a:spcPct val="107000"/>
              </a:lnSpc>
              <a:spcBef>
                <a:spcPts val="1000"/>
              </a:spcBef>
              <a:spcAft>
                <a:spcPts val="600"/>
              </a:spcAft>
              <a:defRPr/>
            </a:pP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47" name="Text Box 193">
            <a:extLst>
              <a:ext uri="{FF2B5EF4-FFF2-40B4-BE49-F238E27FC236}">
                <a16:creationId xmlns:a16="http://schemas.microsoft.com/office/drawing/2014/main" id="{B8FC8E64-D617-01DF-4C5B-A1133448A5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57893" y="39553348"/>
            <a:ext cx="8418620" cy="1582384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wrap="square" lIns="173940" tIns="173940" rIns="173940" bIns="173940">
            <a:sp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Long-term retention outcome longitudinal studies.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comparison of the particular UK sectors.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Effects of management styles on telecommuters.</a:t>
            </a: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Comparison of fully remote and hybrid populations.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49ECDBD-0B19-AA9F-43C0-49170200298A}"/>
              </a:ext>
            </a:extLst>
          </p:cNvPr>
          <p:cNvSpPr/>
          <p:nvPr/>
        </p:nvSpPr>
        <p:spPr>
          <a:xfrm>
            <a:off x="20064575" y="38648794"/>
            <a:ext cx="8407576" cy="89154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6970" tIns="43485" rIns="86970" bIns="43485"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Future Research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56AAE3A-D478-D05E-4407-9F37098B7B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639" y="26351158"/>
            <a:ext cx="17586985" cy="10390994"/>
          </a:xfrm>
          <a:prstGeom prst="rect">
            <a:avLst/>
          </a:prstGeom>
        </p:spPr>
      </p:pic>
      <p:sp>
        <p:nvSpPr>
          <p:cNvPr id="22" name="Text Box 192">
            <a:extLst>
              <a:ext uri="{FF2B5EF4-FFF2-40B4-BE49-F238E27FC236}">
                <a16:creationId xmlns:a16="http://schemas.microsoft.com/office/drawing/2014/main" id="{CD99B011-C069-6303-2225-97446067DA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515" y="17614141"/>
            <a:ext cx="8407576" cy="2213274"/>
          </a:xfrm>
          <a:prstGeom prst="rect">
            <a:avLst/>
          </a:prstGeom>
          <a:solidFill>
            <a:schemeClr val="bg1"/>
          </a:solidFill>
          <a:ln w="12700">
            <a:solidFill>
              <a:schemeClr val="accent1">
                <a:lumMod val="75000"/>
              </a:schemeClr>
            </a:solidFill>
          </a:ln>
          <a:effectLst/>
        </p:spPr>
        <p:txBody>
          <a:bodyPr lIns="173940" tIns="173940" rIns="173940" bIns="173940">
            <a:normAutofit/>
          </a:bodyPr>
          <a:lstStyle>
            <a:lvl1pPr eaLnBrk="0" hangingPunct="0">
              <a:defRPr sz="2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514350" indent="-514350" algn="just">
              <a:lnSpc>
                <a:spcPct val="107000"/>
              </a:lnSpc>
              <a:spcAft>
                <a:spcPts val="400"/>
              </a:spcAft>
              <a:buFont typeface="+mj-lt"/>
              <a:buAutoNum type="romanU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Has remote working in the UK influenced employee retention or turnover?</a:t>
            </a:r>
          </a:p>
          <a:p>
            <a:pPr marL="514350" indent="-514350" algn="just">
              <a:lnSpc>
                <a:spcPct val="107000"/>
              </a:lnSpc>
              <a:spcAft>
                <a:spcPts val="400"/>
              </a:spcAft>
              <a:buFont typeface="+mj-lt"/>
              <a:buAutoNum type="romanU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information is the benefit and drawback of remote working?</a:t>
            </a:r>
          </a:p>
          <a:p>
            <a:pPr marL="514350" indent="-514350" algn="just">
              <a:lnSpc>
                <a:spcPct val="107000"/>
              </a:lnSpc>
              <a:spcAft>
                <a:spcPts val="400"/>
              </a:spcAft>
              <a:buFont typeface="+mj-lt"/>
              <a:buAutoNum type="romanU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Which resources or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practises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can be associated with increased motivation and retention of remote workers?</a:t>
            </a:r>
          </a:p>
        </p:txBody>
      </p:sp>
      <p:pic>
        <p:nvPicPr>
          <p:cNvPr id="23" name="Picture 2" descr="The Gibbs Reflective Cycle - Free Template Download &amp; Guide">
            <a:extLst>
              <a:ext uri="{FF2B5EF4-FFF2-40B4-BE49-F238E27FC236}">
                <a16:creationId xmlns:a16="http://schemas.microsoft.com/office/drawing/2014/main" id="{5635725C-F8DD-F2BC-F746-84C4143581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1499" y="26433095"/>
            <a:ext cx="9180762" cy="1030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Working Remotely: Temporary Habit or Inevitable Trend? | Hygger.io">
            <a:extLst>
              <a:ext uri="{FF2B5EF4-FFF2-40B4-BE49-F238E27FC236}">
                <a16:creationId xmlns:a16="http://schemas.microsoft.com/office/drawing/2014/main" id="{C5DB0960-D3B7-4A90-3DF6-075BEE1B3A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3922" y="6240825"/>
            <a:ext cx="17495767" cy="10130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68387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559</TotalTime>
  <Words>548</Words>
  <Application>Microsoft Office PowerPoint</Application>
  <PresentationFormat>Custom</PresentationFormat>
  <Paragraphs>52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Trebuchet MS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Irfan</dc:creator>
  <cp:lastModifiedBy>MUHAMMAD IRFAN</cp:lastModifiedBy>
  <cp:revision>14</cp:revision>
  <dcterms:created xsi:type="dcterms:W3CDTF">2025-02-28T00:06:17Z</dcterms:created>
  <dcterms:modified xsi:type="dcterms:W3CDTF">2025-11-20T01:11:16Z</dcterms:modified>
</cp:coreProperties>
</file>