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17"/>
  </p:notesMasterIdLst>
  <p:handoutMasterIdLst>
    <p:handoutMasterId r:id="rId18"/>
  </p:handoutMasterIdLst>
  <p:sldIdLst>
    <p:sldId id="1497" r:id="rId5"/>
    <p:sldId id="1514" r:id="rId6"/>
    <p:sldId id="1499" r:id="rId7"/>
    <p:sldId id="1515" r:id="rId8"/>
    <p:sldId id="1516" r:id="rId9"/>
    <p:sldId id="1500" r:id="rId10"/>
    <p:sldId id="1502" r:id="rId11"/>
    <p:sldId id="1512" r:id="rId12"/>
    <p:sldId id="1519" r:id="rId13"/>
    <p:sldId id="1520" r:id="rId14"/>
    <p:sldId id="1521" r:id="rId15"/>
    <p:sldId id="151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216828-9069-4A54-AEFD-B28145A74BEF}" v="1" dt="2026-04-27T01:15:31.875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13" autoAdjust="0"/>
    <p:restoredTop sz="90079" autoAdjust="0"/>
  </p:normalViewPr>
  <p:slideViewPr>
    <p:cSldViewPr snapToGrid="0">
      <p:cViewPr varScale="1">
        <p:scale>
          <a:sx n="62" d="100"/>
          <a:sy n="62" d="100"/>
        </p:scale>
        <p:origin x="1334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xie watson" userId="4bfa7cb11a4efcb9" providerId="LiveId" clId="{49FD4288-E077-4905-A549-5B2175E0358D}"/>
    <pc:docChg chg="custSel modSld">
      <pc:chgData name="lexie watson" userId="4bfa7cb11a4efcb9" providerId="LiveId" clId="{49FD4288-E077-4905-A549-5B2175E0358D}" dt="2026-04-27T01:17:42.957" v="10" actId="962"/>
      <pc:docMkLst>
        <pc:docMk/>
      </pc:docMkLst>
      <pc:sldChg chg="addSp modSp mod">
        <pc:chgData name="lexie watson" userId="4bfa7cb11a4efcb9" providerId="LiveId" clId="{49FD4288-E077-4905-A549-5B2175E0358D}" dt="2026-04-27T01:15:49.782" v="6" actId="14100"/>
        <pc:sldMkLst>
          <pc:docMk/>
          <pc:sldMk cId="1751885377" sldId="1499"/>
        </pc:sldMkLst>
        <pc:spChg chg="mod">
          <ac:chgData name="lexie watson" userId="4bfa7cb11a4efcb9" providerId="LiveId" clId="{49FD4288-E077-4905-A549-5B2175E0358D}" dt="2026-04-27T01:15:49.782" v="6" actId="14100"/>
          <ac:spMkLst>
            <pc:docMk/>
            <pc:sldMk cId="1751885377" sldId="1499"/>
            <ac:spMk id="2" creationId="{1ECC7084-C959-6935-0D99-455326A78F99}"/>
          </ac:spMkLst>
        </pc:spChg>
        <pc:picChg chg="add mod">
          <ac:chgData name="lexie watson" userId="4bfa7cb11a4efcb9" providerId="LiveId" clId="{49FD4288-E077-4905-A549-5B2175E0358D}" dt="2026-04-27T01:15:45.616" v="5" actId="14100"/>
          <ac:picMkLst>
            <pc:docMk/>
            <pc:sldMk cId="1751885377" sldId="1499"/>
            <ac:picMk id="5" creationId="{32A32C0B-0E54-0CDF-4846-0213EB000760}"/>
          </ac:picMkLst>
        </pc:picChg>
      </pc:sldChg>
      <pc:sldChg chg="delSp modSp mod">
        <pc:chgData name="lexie watson" userId="4bfa7cb11a4efcb9" providerId="LiveId" clId="{49FD4288-E077-4905-A549-5B2175E0358D}" dt="2026-04-27T01:17:26.627" v="9" actId="1036"/>
        <pc:sldMkLst>
          <pc:docMk/>
          <pc:sldMk cId="2949280008" sldId="1516"/>
        </pc:sldMkLst>
        <pc:spChg chg="del">
          <ac:chgData name="lexie watson" userId="4bfa7cb11a4efcb9" providerId="LiveId" clId="{49FD4288-E077-4905-A549-5B2175E0358D}" dt="2026-04-27T01:17:20.202" v="7" actId="21"/>
          <ac:spMkLst>
            <pc:docMk/>
            <pc:sldMk cId="2949280008" sldId="1516"/>
            <ac:spMk id="4" creationId="{5751BC45-CAED-BB43-A297-009708D51D81}"/>
          </ac:spMkLst>
        </pc:spChg>
        <pc:spChg chg="mod">
          <ac:chgData name="lexie watson" userId="4bfa7cb11a4efcb9" providerId="LiveId" clId="{49FD4288-E077-4905-A549-5B2175E0358D}" dt="2026-04-27T01:17:26.627" v="9" actId="1036"/>
          <ac:spMkLst>
            <pc:docMk/>
            <pc:sldMk cId="2949280008" sldId="1516"/>
            <ac:spMk id="6" creationId="{062B897C-9D62-36E3-5DC1-154478A93ECF}"/>
          </ac:spMkLst>
        </pc:spChg>
      </pc:sldChg>
      <pc:sldChg chg="modSp mod">
        <pc:chgData name="lexie watson" userId="4bfa7cb11a4efcb9" providerId="LiveId" clId="{49FD4288-E077-4905-A549-5B2175E0358D}" dt="2026-04-27T01:17:42.957" v="10" actId="962"/>
        <pc:sldMkLst>
          <pc:docMk/>
          <pc:sldMk cId="3755073931" sldId="1521"/>
        </pc:sldMkLst>
        <pc:spChg chg="mod">
          <ac:chgData name="lexie watson" userId="4bfa7cb11a4efcb9" providerId="LiveId" clId="{49FD4288-E077-4905-A549-5B2175E0358D}" dt="2026-04-27T01:17:42.957" v="10" actId="962"/>
          <ac:spMkLst>
            <pc:docMk/>
            <pc:sldMk cId="3755073931" sldId="1521"/>
            <ac:spMk id="4" creationId="{BA9166CA-42F8-0074-2FDC-71C533EFACF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4/26/2026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</a:t>
            </a:r>
            <a:br>
              <a:rPr lang="en-US" dirty="0"/>
            </a:br>
            <a:r>
              <a:rPr lang="en-US" dirty="0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4/26/2026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journals.sagepub.com/doi/10.1177/0002716203262548" TargetMode="External"/><Relationship Id="rId3" Type="http://schemas.openxmlformats.org/officeDocument/2006/relationships/hyperlink" Target="https://www.college.police.uk/guidance/neighbourhood-policing/engaging-communities" TargetMode="External"/><Relationship Id="rId7" Type="http://schemas.openxmlformats.org/officeDocument/2006/relationships/hyperlink" Target="https://press.princeton.edu/books/paperback/9780691126739/why-people-obey-the-law" TargetMode="External"/><Relationship Id="rId2" Type="http://schemas.openxmlformats.org/officeDocument/2006/relationships/hyperlink" Target="https://www.tandfonline.com/doi/abs/10.1080/10439463.2012.72406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v.uk/government/publications/beating-crime-plan" TargetMode="External"/><Relationship Id="rId5" Type="http://schemas.openxmlformats.org/officeDocument/2006/relationships/hyperlink" Target="https://www.justiceinspectorates.gov.uk/hmicfrs/" TargetMode="External"/><Relationship Id="rId4" Type="http://schemas.openxmlformats.org/officeDocument/2006/relationships/hyperlink" Target="https://www.college.police.uk/guidance/neighbourhood-polic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>
            <a:normAutofit fontScale="90000"/>
          </a:bodyPr>
          <a:lstStyle/>
          <a:p>
            <a:r>
              <a:rPr lang="en-GB" dirty="0"/>
              <a:t>Community Engagement, Trust and Police Legitimacy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rmAutofit/>
          </a:bodyPr>
          <a:lstStyle/>
          <a:p>
            <a:r>
              <a:rPr lang="en-US" dirty="0"/>
              <a:t>Lexie Watson-2500866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07302"/>
            <a:ext cx="5152768" cy="1386965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pic>
        <p:nvPicPr>
          <p:cNvPr id="15" name="Picture Placeholder 14" descr="A white object on a white surface">
            <a:extLst>
              <a:ext uri="{FF2B5EF4-FFF2-40B4-BE49-F238E27FC236}">
                <a16:creationId xmlns:a16="http://schemas.microsoft.com/office/drawing/2014/main" id="{7270AD1A-8F9F-BF9D-AE26-986ADE7EF35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49422" y="333756"/>
            <a:ext cx="6086539" cy="6190488"/>
          </a:xfr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65A87F77-9F21-514D-FFDE-7A5DE6761F9E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858839" y="2624516"/>
            <a:ext cx="4491638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Police legitimacy refers to public belief that police act fairly and lawfully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Trust is essential for cooperation, compliance, and crime reporting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Lack of trust reduces effectiveness of policing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(Tyler, 2006; Jackson et al., 2012)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033" y="756198"/>
            <a:ext cx="5897691" cy="691764"/>
          </a:xfrm>
        </p:spPr>
        <p:txBody>
          <a:bodyPr anchor="b"/>
          <a:lstStyle/>
          <a:p>
            <a:r>
              <a:rPr lang="en-US" sz="4500" dirty="0"/>
              <a:t>Procedural justice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18CF847-2097-C72A-A3A0-885296067E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2795" y="2132218"/>
            <a:ext cx="3611691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Focuses on fairness in decision-making processes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Key elements: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Respectful treatment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Neutrality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Giving citizens a voice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Strong predictor of perceived legitimacy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(Mazerolle et al., 2013; Tyler, 2006)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pic>
        <p:nvPicPr>
          <p:cNvPr id="5" name="Picture Placeholder 14" descr="A white object on a white surface">
            <a:extLst>
              <a:ext uri="{FF2B5EF4-FFF2-40B4-BE49-F238E27FC236}">
                <a16:creationId xmlns:a16="http://schemas.microsoft.com/office/drawing/2014/main" id="{32A32C0B-0E54-0CDF-4846-0213EB0007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536724" y="0"/>
            <a:ext cx="56552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>
            <a:extLst>
              <a:ext uri="{FF2B5EF4-FFF2-40B4-BE49-F238E27FC236}">
                <a16:creationId xmlns:a16="http://schemas.microsoft.com/office/drawing/2014/main" id="{0481DB84-FFBA-273C-CD4A-A7A20E0CF1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49831" y="2826548"/>
            <a:ext cx="5299591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Neighbourhood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policing and visible patrols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Community meetings and consultation forums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Youth intervention and outreach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Digital engagement (e.g. social media communication)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(College of Policing, 2022)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pic>
        <p:nvPicPr>
          <p:cNvPr id="6" name="Picture Placeholder 14" descr="A white object on a white surface">
            <a:extLst>
              <a:ext uri="{FF2B5EF4-FFF2-40B4-BE49-F238E27FC236}">
                <a16:creationId xmlns:a16="http://schemas.microsoft.com/office/drawing/2014/main" id="{10537E7E-AF6A-4951-588F-B60320A43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49422" y="333756"/>
            <a:ext cx="6086539" cy="61904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F16950D-24F3-5358-9061-E98AA3BD4E9E}"/>
              </a:ext>
            </a:extLst>
          </p:cNvPr>
          <p:cNvSpPr txBox="1"/>
          <p:nvPr/>
        </p:nvSpPr>
        <p:spPr>
          <a:xfrm>
            <a:off x="449832" y="495240"/>
            <a:ext cx="4690580" cy="2169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500" dirty="0">
                <a:latin typeface="+mj-lt"/>
              </a:rPr>
              <a:t>Community engagement strategies</a:t>
            </a:r>
          </a:p>
        </p:txBody>
      </p:sp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B897C-9D62-36E3-5DC1-154478A93E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94117" y="462414"/>
            <a:ext cx="9872056" cy="2132505"/>
          </a:xfrm>
        </p:spPr>
        <p:txBody>
          <a:bodyPr/>
          <a:lstStyle/>
          <a:p>
            <a:r>
              <a:rPr lang="en-US" sz="4500" dirty="0"/>
              <a:t>How engagement builds trust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231180-1D30-F517-224A-AD46F3C64C5D}"/>
              </a:ext>
            </a:extLst>
          </p:cNvPr>
          <p:cNvSpPr txBox="1"/>
          <p:nvPr/>
        </p:nvSpPr>
        <p:spPr>
          <a:xfrm>
            <a:off x="1285103" y="2897919"/>
            <a:ext cx="590652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Encourages open communication between police and public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Improves transparency and accountability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Reduces fear of crime and increases reassurance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Promotes cooperation and information sharing</a:t>
            </a:r>
          </a:p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(Hohl, Bradford and Stanko, 2010)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2800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>
            <a:normAutofit fontScale="90000"/>
          </a:bodyPr>
          <a:lstStyle/>
          <a:p>
            <a:r>
              <a:rPr lang="en-US" dirty="0"/>
              <a:t>Evidence of effectiveness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EDA3D-7A3B-89EE-20EE-3C5855352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826137"/>
            <a:ext cx="5059103" cy="3434638"/>
          </a:xfrm>
        </p:spPr>
        <p:txBody>
          <a:bodyPr anchor="t">
            <a:normAutofit fontScale="4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Procedural justice policing increases public confidence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Community engagement linked to improved legitimacy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Evidence on crime reduction is mixed but promising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b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i="1" dirty="0">
                <a:latin typeface="Arial" panose="020B0604020202020204" pitchFamily="34" charset="0"/>
                <a:cs typeface="Arial" panose="020B0604020202020204" pitchFamily="34" charset="0"/>
              </a:rPr>
              <a:t>(Mazerolle et al., 2013; College of Policing, 2023)</a:t>
            </a: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US" dirty="0"/>
          </a:p>
        </p:txBody>
      </p:sp>
      <p:pic>
        <p:nvPicPr>
          <p:cNvPr id="11" name="Picture Placeholder 10" descr="A white paper figure in the air">
            <a:extLst>
              <a:ext uri="{FF2B5EF4-FFF2-40B4-BE49-F238E27FC236}">
                <a16:creationId xmlns:a16="http://schemas.microsoft.com/office/drawing/2014/main" id="{75885EE0-9135-0E4E-6ED4-37F31FB8116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71625" y="862357"/>
            <a:ext cx="5170964" cy="5170964"/>
          </a:xfrm>
        </p:spPr>
      </p:pic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676" y="321276"/>
            <a:ext cx="9145991" cy="1346444"/>
          </a:xfrm>
        </p:spPr>
        <p:txBody>
          <a:bodyPr/>
          <a:lstStyle/>
          <a:p>
            <a:r>
              <a:rPr lang="en-US" sz="4500" dirty="0"/>
              <a:t>Case study: UK </a:t>
            </a:r>
            <a:r>
              <a:rPr lang="en-US" sz="4500" dirty="0" err="1"/>
              <a:t>neighbourhood</a:t>
            </a:r>
            <a:r>
              <a:rPr lang="en-US" sz="4500" dirty="0"/>
              <a:t> policing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DED49E6-31E6-8054-17ED-3F09F1542E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2374722"/>
            <a:ext cx="5997155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 on local presence and community interaction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Builds long-term relationships with residents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Improves perceptions of safety and trust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Demonstrates the importance of consistent engagement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(HMICFRS, 2021)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19644" y="506626"/>
            <a:ext cx="4222117" cy="1750379"/>
          </a:xfrm>
        </p:spPr>
        <p:txBody>
          <a:bodyPr>
            <a:normAutofit/>
          </a:bodyPr>
          <a:lstStyle/>
          <a:p>
            <a:r>
              <a:rPr lang="en-US" sz="4500" dirty="0"/>
              <a:t>Key challenges</a:t>
            </a:r>
          </a:p>
        </p:txBody>
      </p:sp>
      <p:pic>
        <p:nvPicPr>
          <p:cNvPr id="18" name="Picture Placeholder 17" descr="White objects on a white surface">
            <a:extLst>
              <a:ext uri="{FF2B5EF4-FFF2-40B4-BE49-F238E27FC236}">
                <a16:creationId xmlns:a16="http://schemas.microsoft.com/office/drawing/2014/main" id="{2DF43209-08B5-4410-CE46-63D3FC420156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8140" y="333756"/>
            <a:ext cx="6226810" cy="6190488"/>
          </a:xfr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0B151F35-2691-CA64-2DBE-7436E13E086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721004" y="2933008"/>
            <a:ext cx="5202065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police resources and funding constraints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Existing mistrust in some communities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Risk of superficial or tokenistic engagement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Inconsistent implementation across regions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(Home Office, 2022)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C5738-A72C-9023-3D5D-236C02810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602523"/>
            <a:ext cx="4572000" cy="932688"/>
          </a:xfrm>
        </p:spPr>
        <p:txBody>
          <a:bodyPr/>
          <a:lstStyle/>
          <a:p>
            <a:r>
              <a:rPr lang="en-GB" sz="4500" dirty="0"/>
              <a:t>Evidence-based policing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4181B711-9A09-6453-2E93-98A056B89E6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14454F2-A6E4-AFE5-0A15-5E7E88EA11E0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859536" y="2535211"/>
            <a:ext cx="4607993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Uses research to identify “what works”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Supports data-driven decision making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Enhances accountability and effectiveness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Reinforces procedural justice approaches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(Weisburd and Eck, 2004)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28731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74DAF-6BAB-47C1-8183-B1C714B07B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evaluation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C25FAB9-7F9C-9444-2F88-2E68E3C4ABE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C1F5DE7-19A2-8EB2-4C99-73ED803A162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 bwMode="auto">
          <a:xfrm>
            <a:off x="612647" y="3153591"/>
            <a:ext cx="6189515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Engagement improves trust more than it reduces crime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Effectiveness depends on consistency and authenticity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Poor implementation can damage legitimacy further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Requires long-term commitment, not short-term initiatives </a:t>
            </a:r>
          </a:p>
        </p:txBody>
      </p:sp>
    </p:spTree>
    <p:extLst>
      <p:ext uri="{BB962C8B-B14F-4D97-AF65-F5344CB8AC3E}">
        <p14:creationId xmlns:p14="http://schemas.microsoft.com/office/powerpoint/2010/main" val="1492665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F9B3C-DCD6-CE79-B189-03E86B07FC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A9166CA-42F8-0074-2FDC-71C533EFA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3A514B7-550C-C35A-A2CE-7E219267E9AF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 bwMode="auto">
          <a:xfrm>
            <a:off x="859537" y="2486462"/>
            <a:ext cx="4194378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Community engagement strengthens public trust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Procedural justice is key to police legitimacy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Evidence-based approaches improve effectiveness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Success depends on genuine and sustained interaction </a:t>
            </a:r>
          </a:p>
        </p:txBody>
      </p:sp>
    </p:spTree>
    <p:extLst>
      <p:ext uri="{BB962C8B-B14F-4D97-AF65-F5344CB8AC3E}">
        <p14:creationId xmlns:p14="http://schemas.microsoft.com/office/powerpoint/2010/main" val="37550739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37C75-23C9-17A3-16B6-ECD423E572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923874" y="-420130"/>
            <a:ext cx="7019874" cy="1414092"/>
          </a:xfrm>
        </p:spPr>
        <p:txBody>
          <a:bodyPr anchor="b"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EB8CF-9E22-6779-27CB-25347B9558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993962"/>
            <a:ext cx="12241980" cy="1414091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4800" dirty="0"/>
              <a:t>Bradford, B. (2014) ‘Policing and social identity’, </a:t>
            </a:r>
            <a:r>
              <a:rPr lang="en-GB" sz="4800" i="1" dirty="0"/>
              <a:t>Policing and Society</a:t>
            </a:r>
            <a:r>
              <a:rPr lang="en-GB" sz="4800" dirty="0"/>
              <a:t>, 24(1), pp. 22–43. Available at: </a:t>
            </a:r>
            <a:r>
              <a:rPr lang="en-GB" sz="4800" dirty="0">
                <a:hlinkClick r:id="rId2"/>
              </a:rPr>
              <a:t>https://www.tandfonline.com/doi/abs/10.1080/10439463.2012.724068</a:t>
            </a:r>
            <a:r>
              <a:rPr lang="en-GB" sz="4800" dirty="0"/>
              <a:t> (Accessed: 20 April 2026).</a:t>
            </a:r>
          </a:p>
          <a:p>
            <a:pPr algn="l"/>
            <a:r>
              <a:rPr lang="en-GB" sz="4800" dirty="0"/>
              <a:t>College of Policing (2021) </a:t>
            </a:r>
            <a:r>
              <a:rPr lang="en-GB" sz="4800" i="1" dirty="0"/>
              <a:t>Engaging communities</a:t>
            </a:r>
            <a:r>
              <a:rPr lang="en-GB" sz="4800" dirty="0"/>
              <a:t>. Available at: </a:t>
            </a:r>
            <a:r>
              <a:rPr lang="en-GB" sz="4800" dirty="0">
                <a:hlinkClick r:id="rId3"/>
              </a:rPr>
              <a:t>https://www.college.police.uk/guidance/neighbourhood-policing/engaging-communities</a:t>
            </a:r>
            <a:r>
              <a:rPr lang="en-GB" sz="4800" dirty="0"/>
              <a:t> (Accessed: 21 April 2026).</a:t>
            </a:r>
          </a:p>
          <a:p>
            <a:pPr algn="l"/>
            <a:r>
              <a:rPr lang="en-GB" sz="4800" dirty="0"/>
              <a:t>College of Policing (2023) </a:t>
            </a:r>
            <a:r>
              <a:rPr lang="en-GB" sz="4800" i="1" dirty="0"/>
              <a:t>Neighbourhood policing</a:t>
            </a:r>
            <a:r>
              <a:rPr lang="en-GB" sz="4800" dirty="0"/>
              <a:t>. Available at: </a:t>
            </a:r>
            <a:r>
              <a:rPr lang="en-GB" sz="4800" dirty="0">
                <a:hlinkClick r:id="rId4"/>
              </a:rPr>
              <a:t>https://www.college.police.uk/guidance/neighbourhood-policing</a:t>
            </a:r>
            <a:r>
              <a:rPr lang="en-GB" sz="4800" dirty="0"/>
              <a:t> (Accessed: 22 April 2026).</a:t>
            </a:r>
          </a:p>
          <a:p>
            <a:pPr algn="l"/>
            <a:r>
              <a:rPr lang="en-GB" sz="4800" dirty="0"/>
              <a:t>HMICFRS (2021) </a:t>
            </a:r>
            <a:r>
              <a:rPr lang="en-GB" sz="4800" i="1" dirty="0"/>
              <a:t>The police response to the public</a:t>
            </a:r>
            <a:r>
              <a:rPr lang="en-GB" sz="4800" dirty="0"/>
              <a:t>. Available at: </a:t>
            </a:r>
            <a:r>
              <a:rPr lang="en-GB" sz="4800" dirty="0">
                <a:hlinkClick r:id="rId5"/>
              </a:rPr>
              <a:t>https://www.justiceinspectorates.gov.uk/hmicfrs/</a:t>
            </a:r>
            <a:r>
              <a:rPr lang="en-GB" sz="4800" dirty="0"/>
              <a:t> (Accessed: 24 April 2026).</a:t>
            </a:r>
          </a:p>
          <a:p>
            <a:pPr algn="l"/>
            <a:r>
              <a:rPr lang="en-GB" sz="4800" dirty="0"/>
              <a:t>Hohl, K., Bradford, B. and Stanko, E.A. (2010) ‘Influencing trust and confidence in the London Metropolitan Police’, </a:t>
            </a:r>
            <a:r>
              <a:rPr lang="en-GB" sz="4800" i="1" dirty="0"/>
              <a:t>British Journal of Criminology</a:t>
            </a:r>
            <a:r>
              <a:rPr lang="en-GB" sz="4800" dirty="0"/>
              <a:t>, 50(2), pp. 206–226. Available at: https://academic.oup.com/bjc/article/50/2/206/355508 (Accessed: 20 April 2026).</a:t>
            </a:r>
          </a:p>
          <a:p>
            <a:pPr algn="l"/>
            <a:r>
              <a:rPr lang="en-GB" sz="4800" dirty="0"/>
              <a:t>Home Office (2022) </a:t>
            </a:r>
            <a:r>
              <a:rPr lang="en-GB" sz="4800" i="1" dirty="0"/>
              <a:t>Beating Crime Plan</a:t>
            </a:r>
            <a:r>
              <a:rPr lang="en-GB" sz="4800" dirty="0"/>
              <a:t>. Available at: </a:t>
            </a:r>
            <a:r>
              <a:rPr lang="en-GB" sz="4800" dirty="0">
                <a:hlinkClick r:id="rId6"/>
              </a:rPr>
              <a:t>https://www.gov.uk/government/publications/beating-crime-plan</a:t>
            </a:r>
            <a:r>
              <a:rPr lang="en-GB" sz="4800" dirty="0"/>
              <a:t> (Accessed: 21 April 2026).</a:t>
            </a:r>
          </a:p>
          <a:p>
            <a:pPr algn="l"/>
            <a:r>
              <a:rPr lang="en-GB" sz="4800" dirty="0"/>
              <a:t>Jackson, J., Bradford, B., Hough, M., Myhill, A., Quinton, P. and Tyler, T.R. (2012) ‘Why do people comply with the law?’, </a:t>
            </a:r>
            <a:r>
              <a:rPr lang="en-GB" sz="4800" i="1" dirty="0"/>
              <a:t>British Journal of Criminology</a:t>
            </a:r>
            <a:r>
              <a:rPr lang="en-GB" sz="4800" dirty="0"/>
              <a:t>, 52(6), pp. 1051–1071. Available at: https://academic.oup.com/bjc/article/52/6/1051/355387 (Accessed: 22 April 2026).</a:t>
            </a:r>
          </a:p>
          <a:p>
            <a:pPr algn="l"/>
            <a:r>
              <a:rPr lang="en-GB" sz="4800" dirty="0"/>
              <a:t>Mazerolle, L., Bennett, S., Davis, J., Sargeant, E. and Manning, M. (2013) ‘Procedural justice policing’, </a:t>
            </a:r>
            <a:r>
              <a:rPr lang="en-GB" sz="4800" i="1" dirty="0"/>
              <a:t>Campbell Systematic Reviews</a:t>
            </a:r>
            <a:r>
              <a:rPr lang="en-GB" sz="4800" dirty="0"/>
              <a:t>. Available at: https://campbellcollaboration.org/better-evidence/police-procedural-justice.html (Accessed: 24 April 2026).</a:t>
            </a:r>
          </a:p>
          <a:p>
            <a:pPr algn="l"/>
            <a:r>
              <a:rPr lang="en-GB" sz="4800" dirty="0"/>
              <a:t>Nix, J., Wolfe, S.E., Rojek, J. and Kaminski, R.J. (2015) ‘Trust in the police’, </a:t>
            </a:r>
            <a:r>
              <a:rPr lang="en-GB" sz="4800" i="1" dirty="0"/>
              <a:t>Journal of Criminal Justice</a:t>
            </a:r>
            <a:r>
              <a:rPr lang="en-GB" sz="4800" dirty="0"/>
              <a:t>, 43(6), pp. 587–594. Available at: https://www.sciencedirect.com/science/article/pii/S0047235215000625 (Accessed: 20 April 2026).</a:t>
            </a:r>
          </a:p>
          <a:p>
            <a:pPr algn="l"/>
            <a:r>
              <a:rPr lang="en-GB" sz="4800" dirty="0"/>
              <a:t>Tyler, T.R. (2006) </a:t>
            </a:r>
            <a:r>
              <a:rPr lang="en-GB" sz="4800" i="1" dirty="0"/>
              <a:t>Why People Obey the Law</a:t>
            </a:r>
            <a:r>
              <a:rPr lang="en-GB" sz="4800" dirty="0"/>
              <a:t>. Princeton: Princeton University Press. Available at: </a:t>
            </a:r>
            <a:r>
              <a:rPr lang="en-GB" sz="4800" dirty="0">
                <a:hlinkClick r:id="rId7"/>
              </a:rPr>
              <a:t>https://press.princeton.edu/books/paperback/9780691126739/why-people-obey-the-law</a:t>
            </a:r>
            <a:r>
              <a:rPr lang="en-GB" sz="4800" dirty="0"/>
              <a:t> (Accessed: 21 April 2026).</a:t>
            </a:r>
          </a:p>
          <a:p>
            <a:pPr algn="l"/>
            <a:r>
              <a:rPr lang="en-GB" sz="4800" dirty="0"/>
              <a:t>Weisburd, D. and Eck, J.E. (2004) ‘What can police do to reduce crime?’, </a:t>
            </a:r>
            <a:r>
              <a:rPr lang="en-GB" sz="4800" i="1" dirty="0"/>
              <a:t>Annals of the American Academy of Political and Social Science</a:t>
            </a:r>
            <a:r>
              <a:rPr lang="en-GB" sz="4800" dirty="0"/>
              <a:t>, 593(1), pp. 42–65. Available at: </a:t>
            </a:r>
            <a:r>
              <a:rPr lang="en-GB" sz="4800" dirty="0">
                <a:hlinkClick r:id="rId8"/>
              </a:rPr>
              <a:t>https://journals.sagepub.com/doi/10.1177/0002716203262548</a:t>
            </a:r>
            <a:r>
              <a:rPr lang="en-GB" sz="4800" dirty="0"/>
              <a:t> (Accessed: 22 April 2026).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7768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71af3243-3dd4-4a8d-8c0d-dd76da1f02a5"/>
    <ds:schemaRef ds:uri="http://schemas.microsoft.com/sharepoint/v3"/>
    <ds:schemaRef ds:uri="http://schemas.microsoft.com/office/2006/metadata/properties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{EF4FC642-C32F-4C1F-8536-AC5AB8B22958}f4c2fa09-5552-4190-875c-1979579583e2-TFc553d604-a3b6-4c52-b2ed-3a769335c0fd_win32</Template>
  <TotalTime>0</TotalTime>
  <Words>898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Arial</vt:lpstr>
      <vt:lpstr>Lora</vt:lpstr>
      <vt:lpstr>Playfair Display Black</vt:lpstr>
      <vt:lpstr>Poppins Light</vt:lpstr>
      <vt:lpstr>Gradient Circle</vt:lpstr>
      <vt:lpstr>Community Engagement, Trust and Police Legitimacy</vt:lpstr>
      <vt:lpstr>introduction</vt:lpstr>
      <vt:lpstr>Procedural justice</vt:lpstr>
      <vt:lpstr> Neighbourhood policing and visible patrols   Community meetings and consultation forums   Youth intervention and outreach programmes   Digital engagement (e.g. social media communication)  (College of Policing, 2022) </vt:lpstr>
      <vt:lpstr>PowerPoint Presentation</vt:lpstr>
      <vt:lpstr>Evidence of effectiveness</vt:lpstr>
      <vt:lpstr>Case study: UK neighbourhood policing</vt:lpstr>
      <vt:lpstr>Key challenges</vt:lpstr>
      <vt:lpstr>Evidence-based policing</vt:lpstr>
      <vt:lpstr>Critical evaluation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lexie watson</dc:creator>
  <cp:lastModifiedBy>lexie watson</cp:lastModifiedBy>
  <cp:revision>1</cp:revision>
  <dcterms:created xsi:type="dcterms:W3CDTF">2026-04-26T15:18:13Z</dcterms:created>
  <dcterms:modified xsi:type="dcterms:W3CDTF">2026-04-27T01:17:51Z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