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Times New Roman Bold" panose="02020803070505020304" pitchFamily="18" charset="0"/>
      <p:regular r:id="rId3"/>
      <p:bold r:id="rId4"/>
    </p:embeddedFont>
    <p:embeddedFont>
      <p:font typeface="Yeseva One"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75" d="100"/>
          <a:sy n="75" d="100"/>
        </p:scale>
        <p:origin x="254" y="-18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3.fntdata"/><Relationship Id="rId4" Type="http://schemas.openxmlformats.org/officeDocument/2006/relationships/font" Target="fonts/font2.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2727" y="152727"/>
            <a:ext cx="14742545" cy="1754423"/>
            <a:chOff x="0" y="0"/>
            <a:chExt cx="2641698" cy="314373"/>
          </a:xfrm>
        </p:grpSpPr>
        <p:sp>
          <p:nvSpPr>
            <p:cNvPr id="3" name="Freeform 3"/>
            <p:cNvSpPr/>
            <p:nvPr/>
          </p:nvSpPr>
          <p:spPr>
            <a:xfrm>
              <a:off x="0" y="0"/>
              <a:ext cx="2641698" cy="314373"/>
            </a:xfrm>
            <a:custGeom>
              <a:avLst/>
              <a:gdLst/>
              <a:ahLst/>
              <a:cxnLst/>
              <a:rect l="l" t="t" r="r" b="b"/>
              <a:pathLst>
                <a:path w="2641698" h="314373">
                  <a:moveTo>
                    <a:pt x="0" y="0"/>
                  </a:moveTo>
                  <a:lnTo>
                    <a:pt x="2641698" y="0"/>
                  </a:lnTo>
                  <a:lnTo>
                    <a:pt x="2641698" y="314373"/>
                  </a:lnTo>
                  <a:lnTo>
                    <a:pt x="0" y="314373"/>
                  </a:lnTo>
                  <a:close/>
                </a:path>
              </a:pathLst>
            </a:custGeom>
            <a:solidFill>
              <a:srgbClr val="E2A9F1"/>
            </a:solidFill>
          </p:spPr>
        </p:sp>
        <p:sp>
          <p:nvSpPr>
            <p:cNvPr id="4" name="TextBox 4"/>
            <p:cNvSpPr txBox="1"/>
            <p:nvPr/>
          </p:nvSpPr>
          <p:spPr>
            <a:xfrm>
              <a:off x="0" y="-57150"/>
              <a:ext cx="2641698" cy="371523"/>
            </a:xfrm>
            <a:prstGeom prst="rect">
              <a:avLst/>
            </a:prstGeom>
          </p:spPr>
          <p:txBody>
            <a:bodyPr lIns="50800" tIns="50800" rIns="50800" bIns="50800" rtlCol="0" anchor="ctr"/>
            <a:lstStyle/>
            <a:p>
              <a:pPr algn="ctr">
                <a:lnSpc>
                  <a:spcPts val="3640"/>
                </a:lnSpc>
                <a:spcBef>
                  <a:spcPct val="0"/>
                </a:spcBef>
              </a:pPr>
              <a:endParaRPr/>
            </a:p>
          </p:txBody>
        </p:sp>
      </p:grpSp>
      <p:sp>
        <p:nvSpPr>
          <p:cNvPr id="5" name="Freeform 5"/>
          <p:cNvSpPr/>
          <p:nvPr/>
        </p:nvSpPr>
        <p:spPr>
          <a:xfrm>
            <a:off x="224727" y="187683"/>
            <a:ext cx="1802911" cy="1719467"/>
          </a:xfrm>
          <a:custGeom>
            <a:avLst/>
            <a:gdLst/>
            <a:ahLst/>
            <a:cxnLst/>
            <a:rect l="l" t="t" r="r" b="b"/>
            <a:pathLst>
              <a:path w="1802911" h="1719467">
                <a:moveTo>
                  <a:pt x="0" y="0"/>
                </a:moveTo>
                <a:lnTo>
                  <a:pt x="1802911" y="0"/>
                </a:lnTo>
                <a:lnTo>
                  <a:pt x="1802911" y="1719467"/>
                </a:lnTo>
                <a:lnTo>
                  <a:pt x="0" y="1719467"/>
                </a:lnTo>
                <a:lnTo>
                  <a:pt x="0" y="0"/>
                </a:lnTo>
                <a:close/>
              </a:path>
            </a:pathLst>
          </a:custGeom>
          <a:blipFill>
            <a:blip r:embed="rId2"/>
            <a:stretch>
              <a:fillRect l="-35749" r="-33799"/>
            </a:stretch>
          </a:blipFill>
        </p:spPr>
      </p:sp>
      <p:grpSp>
        <p:nvGrpSpPr>
          <p:cNvPr id="6" name="Group 6"/>
          <p:cNvGrpSpPr/>
          <p:nvPr/>
        </p:nvGrpSpPr>
        <p:grpSpPr>
          <a:xfrm>
            <a:off x="6632709" y="2055919"/>
            <a:ext cx="8242109" cy="970270"/>
            <a:chOff x="0" y="0"/>
            <a:chExt cx="812800" cy="95684"/>
          </a:xfrm>
        </p:grpSpPr>
        <p:sp>
          <p:nvSpPr>
            <p:cNvPr id="7" name="Freeform 7"/>
            <p:cNvSpPr/>
            <p:nvPr/>
          </p:nvSpPr>
          <p:spPr>
            <a:xfrm>
              <a:off x="0" y="0"/>
              <a:ext cx="812800" cy="95684"/>
            </a:xfrm>
            <a:custGeom>
              <a:avLst/>
              <a:gdLst/>
              <a:ahLst/>
              <a:cxnLst/>
              <a:rect l="l" t="t" r="r" b="b"/>
              <a:pathLst>
                <a:path w="812800" h="95684">
                  <a:moveTo>
                    <a:pt x="0" y="0"/>
                  </a:moveTo>
                  <a:lnTo>
                    <a:pt x="812800" y="0"/>
                  </a:lnTo>
                  <a:lnTo>
                    <a:pt x="812800" y="95684"/>
                  </a:lnTo>
                  <a:lnTo>
                    <a:pt x="0" y="95684"/>
                  </a:lnTo>
                  <a:close/>
                </a:path>
              </a:pathLst>
            </a:custGeom>
            <a:solidFill>
              <a:srgbClr val="FFF3C2"/>
            </a:solidFill>
          </p:spPr>
        </p:sp>
        <p:sp>
          <p:nvSpPr>
            <p:cNvPr id="8" name="TextBox 8"/>
            <p:cNvSpPr txBox="1"/>
            <p:nvPr/>
          </p:nvSpPr>
          <p:spPr>
            <a:xfrm>
              <a:off x="0" y="-57150"/>
              <a:ext cx="812800" cy="152834"/>
            </a:xfrm>
            <a:prstGeom prst="rect">
              <a:avLst/>
            </a:prstGeom>
          </p:spPr>
          <p:txBody>
            <a:bodyPr lIns="50800" tIns="50800" rIns="50800" bIns="50800" rtlCol="0" anchor="ctr"/>
            <a:lstStyle/>
            <a:p>
              <a:pPr algn="l">
                <a:lnSpc>
                  <a:spcPts val="3080"/>
                </a:lnSpc>
              </a:pPr>
              <a:r>
                <a:rPr lang="en-US" sz="2200" b="1">
                  <a:solidFill>
                    <a:srgbClr val="000000"/>
                  </a:solidFill>
                  <a:latin typeface="Times New Roman Bold"/>
                  <a:ea typeface="Times New Roman Bold"/>
                  <a:cs typeface="Times New Roman Bold"/>
                  <a:sym typeface="Times New Roman Bold"/>
                </a:rPr>
                <a:t>HOW IS THE NEW BRAND ALIGNING WITH CUSTOMER TRENDS? </a:t>
              </a:r>
            </a:p>
          </p:txBody>
        </p:sp>
      </p:grpSp>
      <p:grpSp>
        <p:nvGrpSpPr>
          <p:cNvPr id="9" name="Group 9"/>
          <p:cNvGrpSpPr/>
          <p:nvPr/>
        </p:nvGrpSpPr>
        <p:grpSpPr>
          <a:xfrm>
            <a:off x="252878" y="2749675"/>
            <a:ext cx="6113725" cy="3430812"/>
            <a:chOff x="0" y="0"/>
            <a:chExt cx="1095511" cy="614763"/>
          </a:xfrm>
        </p:grpSpPr>
        <p:sp>
          <p:nvSpPr>
            <p:cNvPr id="10" name="Freeform 10"/>
            <p:cNvSpPr/>
            <p:nvPr/>
          </p:nvSpPr>
          <p:spPr>
            <a:xfrm>
              <a:off x="0" y="0"/>
              <a:ext cx="1095511" cy="614763"/>
            </a:xfrm>
            <a:custGeom>
              <a:avLst/>
              <a:gdLst/>
              <a:ahLst/>
              <a:cxnLst/>
              <a:rect l="l" t="t" r="r" b="b"/>
              <a:pathLst>
                <a:path w="1095511" h="614763">
                  <a:moveTo>
                    <a:pt x="0" y="0"/>
                  </a:moveTo>
                  <a:lnTo>
                    <a:pt x="1095511" y="0"/>
                  </a:lnTo>
                  <a:lnTo>
                    <a:pt x="1095511" y="614763"/>
                  </a:lnTo>
                  <a:lnTo>
                    <a:pt x="0" y="614763"/>
                  </a:lnTo>
                  <a:close/>
                </a:path>
              </a:pathLst>
            </a:custGeom>
            <a:solidFill>
              <a:srgbClr val="E2A9F1"/>
            </a:solidFill>
          </p:spPr>
        </p:sp>
        <p:sp>
          <p:nvSpPr>
            <p:cNvPr id="11" name="TextBox 11"/>
            <p:cNvSpPr txBox="1"/>
            <p:nvPr/>
          </p:nvSpPr>
          <p:spPr>
            <a:xfrm>
              <a:off x="0" y="-57150"/>
              <a:ext cx="1095511" cy="671913"/>
            </a:xfrm>
            <a:prstGeom prst="rect">
              <a:avLst/>
            </a:prstGeom>
          </p:spPr>
          <p:txBody>
            <a:bodyPr lIns="50800" tIns="50800" rIns="50800" bIns="50800" rtlCol="0" anchor="ctr"/>
            <a:lstStyle/>
            <a:p>
              <a:pPr algn="ctr">
                <a:lnSpc>
                  <a:spcPts val="3640"/>
                </a:lnSpc>
              </a:pPr>
              <a:endParaRPr/>
            </a:p>
          </p:txBody>
        </p:sp>
      </p:grpSp>
      <p:grpSp>
        <p:nvGrpSpPr>
          <p:cNvPr id="12" name="Group 12"/>
          <p:cNvGrpSpPr/>
          <p:nvPr/>
        </p:nvGrpSpPr>
        <p:grpSpPr>
          <a:xfrm>
            <a:off x="224727" y="2055919"/>
            <a:ext cx="6141876" cy="970270"/>
            <a:chOff x="0" y="0"/>
            <a:chExt cx="812800" cy="128403"/>
          </a:xfrm>
        </p:grpSpPr>
        <p:sp>
          <p:nvSpPr>
            <p:cNvPr id="13" name="Freeform 13"/>
            <p:cNvSpPr/>
            <p:nvPr/>
          </p:nvSpPr>
          <p:spPr>
            <a:xfrm>
              <a:off x="0" y="0"/>
              <a:ext cx="812800" cy="128403"/>
            </a:xfrm>
            <a:custGeom>
              <a:avLst/>
              <a:gdLst/>
              <a:ahLst/>
              <a:cxnLst/>
              <a:rect l="l" t="t" r="r" b="b"/>
              <a:pathLst>
                <a:path w="812800" h="128403">
                  <a:moveTo>
                    <a:pt x="0" y="0"/>
                  </a:moveTo>
                  <a:lnTo>
                    <a:pt x="812800" y="0"/>
                  </a:lnTo>
                  <a:lnTo>
                    <a:pt x="812800" y="128403"/>
                  </a:lnTo>
                  <a:lnTo>
                    <a:pt x="0" y="128403"/>
                  </a:lnTo>
                  <a:close/>
                </a:path>
              </a:pathLst>
            </a:custGeom>
            <a:solidFill>
              <a:srgbClr val="C1FF72"/>
            </a:solidFill>
          </p:spPr>
        </p:sp>
        <p:sp>
          <p:nvSpPr>
            <p:cNvPr id="14" name="TextBox 14"/>
            <p:cNvSpPr txBox="1"/>
            <p:nvPr/>
          </p:nvSpPr>
          <p:spPr>
            <a:xfrm>
              <a:off x="0" y="-57150"/>
              <a:ext cx="812800" cy="185553"/>
            </a:xfrm>
            <a:prstGeom prst="rect">
              <a:avLst/>
            </a:prstGeom>
          </p:spPr>
          <p:txBody>
            <a:bodyPr lIns="50800" tIns="50800" rIns="50800" bIns="50800" rtlCol="0" anchor="ctr"/>
            <a:lstStyle/>
            <a:p>
              <a:pPr algn="just">
                <a:lnSpc>
                  <a:spcPts val="3080"/>
                </a:lnSpc>
              </a:pPr>
              <a:r>
                <a:rPr lang="en-US" sz="2200" b="1">
                  <a:solidFill>
                    <a:srgbClr val="000000"/>
                  </a:solidFill>
                  <a:latin typeface="Times New Roman Bold"/>
                  <a:ea typeface="Times New Roman Bold"/>
                  <a:cs typeface="Times New Roman Bold"/>
                  <a:sym typeface="Times New Roman Bold"/>
                </a:rPr>
                <a:t>NEW BRAND DEVELOPMENT </a:t>
              </a:r>
            </a:p>
            <a:p>
              <a:pPr algn="just">
                <a:lnSpc>
                  <a:spcPts val="3080"/>
                </a:lnSpc>
              </a:pPr>
              <a:endParaRPr lang="en-US" sz="2200" b="1">
                <a:solidFill>
                  <a:srgbClr val="000000"/>
                </a:solidFill>
                <a:latin typeface="Times New Roman Bold"/>
                <a:ea typeface="Times New Roman Bold"/>
                <a:cs typeface="Times New Roman Bold"/>
                <a:sym typeface="Times New Roman Bold"/>
              </a:endParaRPr>
            </a:p>
          </p:txBody>
        </p:sp>
      </p:grpSp>
      <p:sp>
        <p:nvSpPr>
          <p:cNvPr id="15" name="Freeform 15"/>
          <p:cNvSpPr/>
          <p:nvPr/>
        </p:nvSpPr>
        <p:spPr>
          <a:xfrm>
            <a:off x="6591799" y="6210748"/>
            <a:ext cx="8242109" cy="3824334"/>
          </a:xfrm>
          <a:custGeom>
            <a:avLst/>
            <a:gdLst/>
            <a:ahLst/>
            <a:cxnLst/>
            <a:rect l="l" t="t" r="r" b="b"/>
            <a:pathLst>
              <a:path w="4051790" h="3216108">
                <a:moveTo>
                  <a:pt x="0" y="0"/>
                </a:moveTo>
                <a:lnTo>
                  <a:pt x="4051790" y="0"/>
                </a:lnTo>
                <a:lnTo>
                  <a:pt x="4051790" y="3216108"/>
                </a:lnTo>
                <a:lnTo>
                  <a:pt x="0" y="3216108"/>
                </a:lnTo>
                <a:lnTo>
                  <a:pt x="0" y="0"/>
                </a:lnTo>
                <a:close/>
              </a:path>
            </a:pathLst>
          </a:custGeom>
          <a:blipFill>
            <a:blip r:embed="rId3"/>
            <a:stretch>
              <a:fillRect/>
            </a:stretch>
          </a:blipFill>
        </p:spPr>
      </p:sp>
      <p:grpSp>
        <p:nvGrpSpPr>
          <p:cNvPr id="16" name="Group 16"/>
          <p:cNvGrpSpPr/>
          <p:nvPr/>
        </p:nvGrpSpPr>
        <p:grpSpPr>
          <a:xfrm>
            <a:off x="6758094" y="10998623"/>
            <a:ext cx="8116724" cy="2156951"/>
            <a:chOff x="0" y="0"/>
            <a:chExt cx="1454425" cy="386501"/>
          </a:xfrm>
        </p:grpSpPr>
        <p:sp>
          <p:nvSpPr>
            <p:cNvPr id="17" name="Freeform 17"/>
            <p:cNvSpPr/>
            <p:nvPr/>
          </p:nvSpPr>
          <p:spPr>
            <a:xfrm>
              <a:off x="0" y="0"/>
              <a:ext cx="1454425" cy="386501"/>
            </a:xfrm>
            <a:custGeom>
              <a:avLst/>
              <a:gdLst/>
              <a:ahLst/>
              <a:cxnLst/>
              <a:rect l="l" t="t" r="r" b="b"/>
              <a:pathLst>
                <a:path w="1454425" h="386501">
                  <a:moveTo>
                    <a:pt x="0" y="0"/>
                  </a:moveTo>
                  <a:lnTo>
                    <a:pt x="1454425" y="0"/>
                  </a:lnTo>
                  <a:lnTo>
                    <a:pt x="1454425" y="386501"/>
                  </a:lnTo>
                  <a:lnTo>
                    <a:pt x="0" y="386501"/>
                  </a:lnTo>
                  <a:close/>
                </a:path>
              </a:pathLst>
            </a:custGeom>
            <a:solidFill>
              <a:srgbClr val="FFDE59"/>
            </a:solidFill>
          </p:spPr>
        </p:sp>
        <p:sp>
          <p:nvSpPr>
            <p:cNvPr id="18" name="TextBox 18"/>
            <p:cNvSpPr txBox="1"/>
            <p:nvPr/>
          </p:nvSpPr>
          <p:spPr>
            <a:xfrm>
              <a:off x="0" y="-57150"/>
              <a:ext cx="1454425" cy="443651"/>
            </a:xfrm>
            <a:prstGeom prst="rect">
              <a:avLst/>
            </a:prstGeom>
          </p:spPr>
          <p:txBody>
            <a:bodyPr lIns="50800" tIns="50800" rIns="50800" bIns="50800" rtlCol="0" anchor="ctr"/>
            <a:lstStyle/>
            <a:p>
              <a:pPr algn="just">
                <a:lnSpc>
                  <a:spcPts val="2800"/>
                </a:lnSpc>
              </a:pPr>
              <a:endParaRPr/>
            </a:p>
          </p:txBody>
        </p:sp>
      </p:grpSp>
      <p:grpSp>
        <p:nvGrpSpPr>
          <p:cNvPr id="19" name="Group 19"/>
          <p:cNvGrpSpPr/>
          <p:nvPr/>
        </p:nvGrpSpPr>
        <p:grpSpPr>
          <a:xfrm>
            <a:off x="6714398" y="10469551"/>
            <a:ext cx="8075815" cy="520729"/>
            <a:chOff x="0" y="0"/>
            <a:chExt cx="800373" cy="51608"/>
          </a:xfrm>
        </p:grpSpPr>
        <p:sp>
          <p:nvSpPr>
            <p:cNvPr id="20" name="Freeform 20"/>
            <p:cNvSpPr/>
            <p:nvPr/>
          </p:nvSpPr>
          <p:spPr>
            <a:xfrm>
              <a:off x="0" y="0"/>
              <a:ext cx="800373" cy="51608"/>
            </a:xfrm>
            <a:custGeom>
              <a:avLst/>
              <a:gdLst/>
              <a:ahLst/>
              <a:cxnLst/>
              <a:rect l="l" t="t" r="r" b="b"/>
              <a:pathLst>
                <a:path w="800373" h="51608">
                  <a:moveTo>
                    <a:pt x="0" y="0"/>
                  </a:moveTo>
                  <a:lnTo>
                    <a:pt x="800373" y="0"/>
                  </a:lnTo>
                  <a:lnTo>
                    <a:pt x="800373" y="51608"/>
                  </a:lnTo>
                  <a:lnTo>
                    <a:pt x="0" y="51608"/>
                  </a:lnTo>
                  <a:close/>
                </a:path>
              </a:pathLst>
            </a:custGeom>
            <a:gradFill rotWithShape="1">
              <a:gsLst>
                <a:gs pos="0">
                  <a:srgbClr val="CDFFD8">
                    <a:alpha val="100000"/>
                  </a:srgbClr>
                </a:gs>
                <a:gs pos="100000">
                  <a:srgbClr val="94B9FF">
                    <a:alpha val="100000"/>
                  </a:srgbClr>
                </a:gs>
              </a:gsLst>
              <a:lin ang="0"/>
            </a:gradFill>
          </p:spPr>
        </p:sp>
        <p:sp>
          <p:nvSpPr>
            <p:cNvPr id="21" name="TextBox 21"/>
            <p:cNvSpPr txBox="1"/>
            <p:nvPr/>
          </p:nvSpPr>
          <p:spPr>
            <a:xfrm>
              <a:off x="0" y="3700"/>
              <a:ext cx="800373" cy="47908"/>
            </a:xfrm>
            <a:prstGeom prst="rect">
              <a:avLst/>
            </a:prstGeom>
          </p:spPr>
          <p:txBody>
            <a:bodyPr lIns="50800" tIns="50800" rIns="50800" bIns="50800" rtlCol="0" anchor="ctr"/>
            <a:lstStyle/>
            <a:p>
              <a:pPr algn="just">
                <a:lnSpc>
                  <a:spcPts val="3080"/>
                </a:lnSpc>
              </a:pPr>
              <a:r>
                <a:rPr lang="en-US" sz="2200" b="1" dirty="0">
                  <a:solidFill>
                    <a:srgbClr val="000000"/>
                  </a:solidFill>
                  <a:latin typeface="Times New Roman Bold"/>
                  <a:ea typeface="Times New Roman Bold"/>
                  <a:cs typeface="Times New Roman Bold"/>
                  <a:sym typeface="Times New Roman Bold"/>
                </a:rPr>
                <a:t>SEGMENTATION</a:t>
              </a:r>
            </a:p>
          </p:txBody>
        </p:sp>
      </p:grpSp>
      <p:sp>
        <p:nvSpPr>
          <p:cNvPr id="22" name="Freeform 22"/>
          <p:cNvSpPr/>
          <p:nvPr/>
        </p:nvSpPr>
        <p:spPr>
          <a:xfrm>
            <a:off x="13268270" y="10815218"/>
            <a:ext cx="1506772" cy="2092739"/>
          </a:xfrm>
          <a:custGeom>
            <a:avLst/>
            <a:gdLst/>
            <a:ahLst/>
            <a:cxnLst/>
            <a:rect l="l" t="t" r="r" b="b"/>
            <a:pathLst>
              <a:path w="1506772" h="2092739">
                <a:moveTo>
                  <a:pt x="0" y="0"/>
                </a:moveTo>
                <a:lnTo>
                  <a:pt x="1506772" y="0"/>
                </a:lnTo>
                <a:lnTo>
                  <a:pt x="1506772" y="2092739"/>
                </a:lnTo>
                <a:lnTo>
                  <a:pt x="0" y="209273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23" name="Group 23"/>
          <p:cNvGrpSpPr/>
          <p:nvPr/>
        </p:nvGrpSpPr>
        <p:grpSpPr>
          <a:xfrm>
            <a:off x="288878" y="13280839"/>
            <a:ext cx="6121421" cy="817870"/>
            <a:chOff x="0" y="0"/>
            <a:chExt cx="773982" cy="103410"/>
          </a:xfrm>
        </p:grpSpPr>
        <p:sp>
          <p:nvSpPr>
            <p:cNvPr id="24" name="Freeform 24"/>
            <p:cNvSpPr/>
            <p:nvPr/>
          </p:nvSpPr>
          <p:spPr>
            <a:xfrm>
              <a:off x="0" y="0"/>
              <a:ext cx="773982" cy="103410"/>
            </a:xfrm>
            <a:custGeom>
              <a:avLst/>
              <a:gdLst/>
              <a:ahLst/>
              <a:cxnLst/>
              <a:rect l="l" t="t" r="r" b="b"/>
              <a:pathLst>
                <a:path w="773982" h="103410">
                  <a:moveTo>
                    <a:pt x="0" y="0"/>
                  </a:moveTo>
                  <a:lnTo>
                    <a:pt x="773982" y="0"/>
                  </a:lnTo>
                  <a:lnTo>
                    <a:pt x="773982" y="103410"/>
                  </a:lnTo>
                  <a:lnTo>
                    <a:pt x="0" y="103410"/>
                  </a:lnTo>
                  <a:close/>
                </a:path>
              </a:pathLst>
            </a:custGeom>
            <a:solidFill>
              <a:srgbClr val="D9F4CD"/>
            </a:solidFill>
          </p:spPr>
        </p:sp>
        <p:sp>
          <p:nvSpPr>
            <p:cNvPr id="25" name="TextBox 25"/>
            <p:cNvSpPr txBox="1"/>
            <p:nvPr/>
          </p:nvSpPr>
          <p:spPr>
            <a:xfrm>
              <a:off x="0" y="-57150"/>
              <a:ext cx="773982" cy="160560"/>
            </a:xfrm>
            <a:prstGeom prst="rect">
              <a:avLst/>
            </a:prstGeom>
          </p:spPr>
          <p:txBody>
            <a:bodyPr lIns="50800" tIns="50800" rIns="50800" bIns="50800" rtlCol="0" anchor="ctr"/>
            <a:lstStyle/>
            <a:p>
              <a:pPr algn="just">
                <a:lnSpc>
                  <a:spcPts val="3080"/>
                </a:lnSpc>
              </a:pPr>
              <a:r>
                <a:rPr lang="en-US" sz="2200" b="1">
                  <a:solidFill>
                    <a:srgbClr val="000000"/>
                  </a:solidFill>
                  <a:latin typeface="Times New Roman Bold"/>
                  <a:ea typeface="Times New Roman Bold"/>
                  <a:cs typeface="Times New Roman Bold"/>
                  <a:sym typeface="Times New Roman Bold"/>
                </a:rPr>
                <a:t>MARKETING MIX</a:t>
              </a:r>
            </a:p>
          </p:txBody>
        </p:sp>
      </p:grpSp>
      <p:grpSp>
        <p:nvGrpSpPr>
          <p:cNvPr id="26" name="Group 26"/>
          <p:cNvGrpSpPr/>
          <p:nvPr/>
        </p:nvGrpSpPr>
        <p:grpSpPr>
          <a:xfrm>
            <a:off x="6632709" y="3026189"/>
            <a:ext cx="8242109" cy="3154298"/>
            <a:chOff x="0" y="0"/>
            <a:chExt cx="1476893" cy="565215"/>
          </a:xfrm>
        </p:grpSpPr>
        <p:sp>
          <p:nvSpPr>
            <p:cNvPr id="27" name="Freeform 27"/>
            <p:cNvSpPr/>
            <p:nvPr/>
          </p:nvSpPr>
          <p:spPr>
            <a:xfrm>
              <a:off x="0" y="0"/>
              <a:ext cx="1476893" cy="565215"/>
            </a:xfrm>
            <a:custGeom>
              <a:avLst/>
              <a:gdLst/>
              <a:ahLst/>
              <a:cxnLst/>
              <a:rect l="l" t="t" r="r" b="b"/>
              <a:pathLst>
                <a:path w="1476893" h="565215">
                  <a:moveTo>
                    <a:pt x="0" y="0"/>
                  </a:moveTo>
                  <a:lnTo>
                    <a:pt x="1476893" y="0"/>
                  </a:lnTo>
                  <a:lnTo>
                    <a:pt x="1476893" y="565215"/>
                  </a:lnTo>
                  <a:lnTo>
                    <a:pt x="0" y="565215"/>
                  </a:lnTo>
                  <a:close/>
                </a:path>
              </a:pathLst>
            </a:custGeom>
            <a:solidFill>
              <a:srgbClr val="C1FF72"/>
            </a:solidFill>
          </p:spPr>
        </p:sp>
        <p:sp>
          <p:nvSpPr>
            <p:cNvPr id="28" name="TextBox 28"/>
            <p:cNvSpPr txBox="1"/>
            <p:nvPr/>
          </p:nvSpPr>
          <p:spPr>
            <a:xfrm>
              <a:off x="0" y="-57150"/>
              <a:ext cx="1476893" cy="622365"/>
            </a:xfrm>
            <a:prstGeom prst="rect">
              <a:avLst/>
            </a:prstGeom>
          </p:spPr>
          <p:txBody>
            <a:bodyPr lIns="50800" tIns="50800" rIns="50800" bIns="50800" rtlCol="0" anchor="ctr"/>
            <a:lstStyle/>
            <a:p>
              <a:pPr algn="ctr">
                <a:lnSpc>
                  <a:spcPts val="3640"/>
                </a:lnSpc>
              </a:pPr>
              <a:endParaRPr/>
            </a:p>
          </p:txBody>
        </p:sp>
      </p:grpSp>
      <p:sp>
        <p:nvSpPr>
          <p:cNvPr id="29" name="Freeform 29"/>
          <p:cNvSpPr/>
          <p:nvPr/>
        </p:nvSpPr>
        <p:spPr>
          <a:xfrm>
            <a:off x="4824878" y="2128524"/>
            <a:ext cx="1577725" cy="1242303"/>
          </a:xfrm>
          <a:custGeom>
            <a:avLst/>
            <a:gdLst/>
            <a:ahLst/>
            <a:cxnLst/>
            <a:rect l="l" t="t" r="r" b="b"/>
            <a:pathLst>
              <a:path w="1577725" h="1242303">
                <a:moveTo>
                  <a:pt x="0" y="0"/>
                </a:moveTo>
                <a:lnTo>
                  <a:pt x="1577725" y="0"/>
                </a:lnTo>
                <a:lnTo>
                  <a:pt x="1577725" y="1242303"/>
                </a:lnTo>
                <a:lnTo>
                  <a:pt x="0" y="124230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30" name="Group 30"/>
          <p:cNvGrpSpPr/>
          <p:nvPr/>
        </p:nvGrpSpPr>
        <p:grpSpPr>
          <a:xfrm>
            <a:off x="288878" y="14098709"/>
            <a:ext cx="6113725" cy="3041007"/>
            <a:chOff x="0" y="0"/>
            <a:chExt cx="1095511" cy="544914"/>
          </a:xfrm>
        </p:grpSpPr>
        <p:sp>
          <p:nvSpPr>
            <p:cNvPr id="31" name="Freeform 31"/>
            <p:cNvSpPr/>
            <p:nvPr/>
          </p:nvSpPr>
          <p:spPr>
            <a:xfrm>
              <a:off x="0" y="0"/>
              <a:ext cx="1095511" cy="544914"/>
            </a:xfrm>
            <a:custGeom>
              <a:avLst/>
              <a:gdLst/>
              <a:ahLst/>
              <a:cxnLst/>
              <a:rect l="l" t="t" r="r" b="b"/>
              <a:pathLst>
                <a:path w="1095511" h="544914">
                  <a:moveTo>
                    <a:pt x="0" y="0"/>
                  </a:moveTo>
                  <a:lnTo>
                    <a:pt x="1095511" y="0"/>
                  </a:lnTo>
                  <a:lnTo>
                    <a:pt x="1095511" y="544914"/>
                  </a:lnTo>
                  <a:lnTo>
                    <a:pt x="0" y="544914"/>
                  </a:lnTo>
                  <a:close/>
                </a:path>
              </a:pathLst>
            </a:custGeom>
            <a:gradFill rotWithShape="1">
              <a:gsLst>
                <a:gs pos="0">
                  <a:srgbClr val="CDFFD8">
                    <a:alpha val="100000"/>
                  </a:srgbClr>
                </a:gs>
                <a:gs pos="100000">
                  <a:srgbClr val="94B9FF">
                    <a:alpha val="100000"/>
                  </a:srgbClr>
                </a:gs>
              </a:gsLst>
              <a:lin ang="0"/>
            </a:gradFill>
          </p:spPr>
        </p:sp>
        <p:sp>
          <p:nvSpPr>
            <p:cNvPr id="32" name="TextBox 32"/>
            <p:cNvSpPr txBox="1"/>
            <p:nvPr/>
          </p:nvSpPr>
          <p:spPr>
            <a:xfrm>
              <a:off x="0" y="-57150"/>
              <a:ext cx="1095511" cy="602064"/>
            </a:xfrm>
            <a:prstGeom prst="rect">
              <a:avLst/>
            </a:prstGeom>
          </p:spPr>
          <p:txBody>
            <a:bodyPr lIns="50800" tIns="50800" rIns="50800" bIns="50800" rtlCol="0" anchor="ctr"/>
            <a:lstStyle/>
            <a:p>
              <a:pPr algn="ctr">
                <a:lnSpc>
                  <a:spcPts val="3080"/>
                </a:lnSpc>
              </a:pPr>
              <a:endParaRPr/>
            </a:p>
          </p:txBody>
        </p:sp>
      </p:grpSp>
      <p:grpSp>
        <p:nvGrpSpPr>
          <p:cNvPr id="33" name="Group 33"/>
          <p:cNvGrpSpPr/>
          <p:nvPr/>
        </p:nvGrpSpPr>
        <p:grpSpPr>
          <a:xfrm>
            <a:off x="288878" y="17214510"/>
            <a:ext cx="6121421" cy="970270"/>
            <a:chOff x="0" y="0"/>
            <a:chExt cx="773982" cy="122679"/>
          </a:xfrm>
        </p:grpSpPr>
        <p:sp>
          <p:nvSpPr>
            <p:cNvPr id="34" name="Freeform 34"/>
            <p:cNvSpPr/>
            <p:nvPr/>
          </p:nvSpPr>
          <p:spPr>
            <a:xfrm>
              <a:off x="0" y="0"/>
              <a:ext cx="773982" cy="122679"/>
            </a:xfrm>
            <a:custGeom>
              <a:avLst/>
              <a:gdLst/>
              <a:ahLst/>
              <a:cxnLst/>
              <a:rect l="l" t="t" r="r" b="b"/>
              <a:pathLst>
                <a:path w="773982" h="122679">
                  <a:moveTo>
                    <a:pt x="0" y="0"/>
                  </a:moveTo>
                  <a:lnTo>
                    <a:pt x="773982" y="0"/>
                  </a:lnTo>
                  <a:lnTo>
                    <a:pt x="773982" y="122679"/>
                  </a:lnTo>
                  <a:lnTo>
                    <a:pt x="0" y="122679"/>
                  </a:lnTo>
                  <a:close/>
                </a:path>
              </a:pathLst>
            </a:custGeom>
            <a:solidFill>
              <a:srgbClr val="E4A918"/>
            </a:solidFill>
          </p:spPr>
        </p:sp>
        <p:sp>
          <p:nvSpPr>
            <p:cNvPr id="35" name="TextBox 35"/>
            <p:cNvSpPr txBox="1"/>
            <p:nvPr/>
          </p:nvSpPr>
          <p:spPr>
            <a:xfrm>
              <a:off x="0" y="-57150"/>
              <a:ext cx="773982" cy="179829"/>
            </a:xfrm>
            <a:prstGeom prst="rect">
              <a:avLst/>
            </a:prstGeom>
          </p:spPr>
          <p:txBody>
            <a:bodyPr lIns="50800" tIns="50800" rIns="50800" bIns="50800" rtlCol="0" anchor="ctr"/>
            <a:lstStyle/>
            <a:p>
              <a:pPr algn="just">
                <a:lnSpc>
                  <a:spcPts val="3359"/>
                </a:lnSpc>
              </a:pPr>
              <a:r>
                <a:rPr lang="en-US" sz="2400" b="1">
                  <a:solidFill>
                    <a:srgbClr val="000000"/>
                  </a:solidFill>
                  <a:latin typeface="Times New Roman Bold"/>
                  <a:ea typeface="Times New Roman Bold"/>
                  <a:cs typeface="Times New Roman Bold"/>
                  <a:sym typeface="Times New Roman Bold"/>
                </a:rPr>
                <a:t>CONCLUSION</a:t>
              </a:r>
            </a:p>
          </p:txBody>
        </p:sp>
      </p:grpSp>
      <p:sp>
        <p:nvSpPr>
          <p:cNvPr id="36" name="Freeform 36"/>
          <p:cNvSpPr/>
          <p:nvPr/>
        </p:nvSpPr>
        <p:spPr>
          <a:xfrm>
            <a:off x="5216052" y="13347514"/>
            <a:ext cx="1150551" cy="1133815"/>
          </a:xfrm>
          <a:custGeom>
            <a:avLst/>
            <a:gdLst/>
            <a:ahLst/>
            <a:cxnLst/>
            <a:rect l="l" t="t" r="r" b="b"/>
            <a:pathLst>
              <a:path w="1150551" h="1133815">
                <a:moveTo>
                  <a:pt x="0" y="0"/>
                </a:moveTo>
                <a:lnTo>
                  <a:pt x="1150551" y="0"/>
                </a:lnTo>
                <a:lnTo>
                  <a:pt x="1150551" y="1133815"/>
                </a:lnTo>
                <a:lnTo>
                  <a:pt x="0" y="113381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grpSp>
        <p:nvGrpSpPr>
          <p:cNvPr id="37" name="Group 37"/>
          <p:cNvGrpSpPr/>
          <p:nvPr/>
        </p:nvGrpSpPr>
        <p:grpSpPr>
          <a:xfrm>
            <a:off x="252878" y="18184780"/>
            <a:ext cx="6157421" cy="3046492"/>
            <a:chOff x="0" y="0"/>
            <a:chExt cx="1103340" cy="545897"/>
          </a:xfrm>
        </p:grpSpPr>
        <p:sp>
          <p:nvSpPr>
            <p:cNvPr id="38" name="Freeform 38"/>
            <p:cNvSpPr/>
            <p:nvPr/>
          </p:nvSpPr>
          <p:spPr>
            <a:xfrm>
              <a:off x="0" y="0"/>
              <a:ext cx="1103340" cy="545897"/>
            </a:xfrm>
            <a:custGeom>
              <a:avLst/>
              <a:gdLst/>
              <a:ahLst/>
              <a:cxnLst/>
              <a:rect l="l" t="t" r="r" b="b"/>
              <a:pathLst>
                <a:path w="1103340" h="545897">
                  <a:moveTo>
                    <a:pt x="0" y="0"/>
                  </a:moveTo>
                  <a:lnTo>
                    <a:pt x="1103340" y="0"/>
                  </a:lnTo>
                  <a:lnTo>
                    <a:pt x="1103340" y="545897"/>
                  </a:lnTo>
                  <a:lnTo>
                    <a:pt x="0" y="545897"/>
                  </a:lnTo>
                  <a:close/>
                </a:path>
              </a:pathLst>
            </a:custGeom>
            <a:gradFill rotWithShape="1">
              <a:gsLst>
                <a:gs pos="0">
                  <a:srgbClr val="7AF6EE">
                    <a:alpha val="100000"/>
                  </a:srgbClr>
                </a:gs>
                <a:gs pos="100000">
                  <a:srgbClr val="EAFFFE">
                    <a:alpha val="100000"/>
                  </a:srgbClr>
                </a:gs>
              </a:gsLst>
              <a:lin ang="5400000"/>
            </a:gradFill>
          </p:spPr>
        </p:sp>
        <p:sp>
          <p:nvSpPr>
            <p:cNvPr id="39" name="TextBox 39"/>
            <p:cNvSpPr txBox="1"/>
            <p:nvPr/>
          </p:nvSpPr>
          <p:spPr>
            <a:xfrm>
              <a:off x="0" y="-57150"/>
              <a:ext cx="1103340" cy="603047"/>
            </a:xfrm>
            <a:prstGeom prst="rect">
              <a:avLst/>
            </a:prstGeom>
          </p:spPr>
          <p:txBody>
            <a:bodyPr lIns="50800" tIns="50800" rIns="50800" bIns="50800" rtlCol="0" anchor="ctr"/>
            <a:lstStyle/>
            <a:p>
              <a:pPr algn="ctr">
                <a:lnSpc>
                  <a:spcPts val="3359"/>
                </a:lnSpc>
              </a:pPr>
              <a:endParaRPr/>
            </a:p>
          </p:txBody>
        </p:sp>
      </p:grpSp>
      <p:sp>
        <p:nvSpPr>
          <p:cNvPr id="40" name="Freeform 40"/>
          <p:cNvSpPr/>
          <p:nvPr/>
        </p:nvSpPr>
        <p:spPr>
          <a:xfrm>
            <a:off x="5371716" y="16920198"/>
            <a:ext cx="839223" cy="1264582"/>
          </a:xfrm>
          <a:custGeom>
            <a:avLst/>
            <a:gdLst/>
            <a:ahLst/>
            <a:cxnLst/>
            <a:rect l="l" t="t" r="r" b="b"/>
            <a:pathLst>
              <a:path w="839223" h="1264582">
                <a:moveTo>
                  <a:pt x="0" y="0"/>
                </a:moveTo>
                <a:lnTo>
                  <a:pt x="839223" y="0"/>
                </a:lnTo>
                <a:lnTo>
                  <a:pt x="839223" y="1264582"/>
                </a:lnTo>
                <a:lnTo>
                  <a:pt x="0" y="1264582"/>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grpSp>
        <p:nvGrpSpPr>
          <p:cNvPr id="41" name="Group 41"/>
          <p:cNvGrpSpPr/>
          <p:nvPr/>
        </p:nvGrpSpPr>
        <p:grpSpPr>
          <a:xfrm>
            <a:off x="6758094" y="13245284"/>
            <a:ext cx="8137179" cy="444489"/>
            <a:chOff x="0" y="0"/>
            <a:chExt cx="1028850" cy="103410"/>
          </a:xfrm>
        </p:grpSpPr>
        <p:sp>
          <p:nvSpPr>
            <p:cNvPr id="42" name="Freeform 42"/>
            <p:cNvSpPr/>
            <p:nvPr/>
          </p:nvSpPr>
          <p:spPr>
            <a:xfrm>
              <a:off x="0" y="0"/>
              <a:ext cx="1028850" cy="103410"/>
            </a:xfrm>
            <a:custGeom>
              <a:avLst/>
              <a:gdLst/>
              <a:ahLst/>
              <a:cxnLst/>
              <a:rect l="l" t="t" r="r" b="b"/>
              <a:pathLst>
                <a:path w="1028850" h="103410">
                  <a:moveTo>
                    <a:pt x="0" y="0"/>
                  </a:moveTo>
                  <a:lnTo>
                    <a:pt x="1028850" y="0"/>
                  </a:lnTo>
                  <a:lnTo>
                    <a:pt x="1028850" y="103410"/>
                  </a:lnTo>
                  <a:lnTo>
                    <a:pt x="0" y="103410"/>
                  </a:lnTo>
                  <a:close/>
                </a:path>
              </a:pathLst>
            </a:custGeom>
            <a:solidFill>
              <a:srgbClr val="D9F4CD"/>
            </a:solidFill>
          </p:spPr>
        </p:sp>
        <p:sp>
          <p:nvSpPr>
            <p:cNvPr id="43" name="TextBox 43"/>
            <p:cNvSpPr txBox="1"/>
            <p:nvPr/>
          </p:nvSpPr>
          <p:spPr>
            <a:xfrm>
              <a:off x="0" y="-57150"/>
              <a:ext cx="1028850" cy="160560"/>
            </a:xfrm>
            <a:prstGeom prst="rect">
              <a:avLst/>
            </a:prstGeom>
          </p:spPr>
          <p:txBody>
            <a:bodyPr lIns="50800" tIns="50800" rIns="50800" bIns="50800" rtlCol="0" anchor="ctr"/>
            <a:lstStyle/>
            <a:p>
              <a:pPr algn="just">
                <a:lnSpc>
                  <a:spcPts val="3080"/>
                </a:lnSpc>
              </a:pPr>
              <a:r>
                <a:rPr lang="en-US" sz="2200" b="1">
                  <a:solidFill>
                    <a:srgbClr val="000000"/>
                  </a:solidFill>
                  <a:latin typeface="Times New Roman Bold"/>
                  <a:ea typeface="Times New Roman Bold"/>
                  <a:cs typeface="Times New Roman Bold"/>
                  <a:sym typeface="Times New Roman Bold"/>
                </a:rPr>
                <a:t>Reference List</a:t>
              </a:r>
            </a:p>
          </p:txBody>
        </p:sp>
      </p:grpSp>
      <p:grpSp>
        <p:nvGrpSpPr>
          <p:cNvPr id="44" name="Group 44"/>
          <p:cNvGrpSpPr/>
          <p:nvPr/>
        </p:nvGrpSpPr>
        <p:grpSpPr>
          <a:xfrm>
            <a:off x="6781205" y="13612948"/>
            <a:ext cx="8158962" cy="6488743"/>
            <a:chOff x="0" y="0"/>
            <a:chExt cx="1461994" cy="1162710"/>
          </a:xfrm>
        </p:grpSpPr>
        <p:sp>
          <p:nvSpPr>
            <p:cNvPr id="45" name="Freeform 45"/>
            <p:cNvSpPr/>
            <p:nvPr/>
          </p:nvSpPr>
          <p:spPr>
            <a:xfrm>
              <a:off x="0" y="0"/>
              <a:ext cx="1461994" cy="1162710"/>
            </a:xfrm>
            <a:custGeom>
              <a:avLst/>
              <a:gdLst/>
              <a:ahLst/>
              <a:cxnLst/>
              <a:rect l="l" t="t" r="r" b="b"/>
              <a:pathLst>
                <a:path w="1461994" h="1162710">
                  <a:moveTo>
                    <a:pt x="0" y="0"/>
                  </a:moveTo>
                  <a:lnTo>
                    <a:pt x="1461994" y="0"/>
                  </a:lnTo>
                  <a:lnTo>
                    <a:pt x="1461994" y="1162710"/>
                  </a:lnTo>
                  <a:lnTo>
                    <a:pt x="0" y="1162710"/>
                  </a:lnTo>
                  <a:close/>
                </a:path>
              </a:pathLst>
            </a:custGeom>
            <a:gradFill rotWithShape="1">
              <a:gsLst>
                <a:gs pos="0">
                  <a:srgbClr val="F093FF">
                    <a:alpha val="100000"/>
                  </a:srgbClr>
                </a:gs>
                <a:gs pos="100000">
                  <a:srgbClr val="FDF1FF">
                    <a:alpha val="100000"/>
                  </a:srgbClr>
                </a:gs>
              </a:gsLst>
              <a:lin ang="5400000"/>
            </a:gradFill>
          </p:spPr>
        </p:sp>
        <p:sp>
          <p:nvSpPr>
            <p:cNvPr id="46" name="TextBox 46"/>
            <p:cNvSpPr txBox="1"/>
            <p:nvPr/>
          </p:nvSpPr>
          <p:spPr>
            <a:xfrm>
              <a:off x="0" y="-57150"/>
              <a:ext cx="1461994" cy="1219860"/>
            </a:xfrm>
            <a:prstGeom prst="rect">
              <a:avLst/>
            </a:prstGeom>
          </p:spPr>
          <p:txBody>
            <a:bodyPr lIns="50800" tIns="50800" rIns="50800" bIns="50800" rtlCol="0" anchor="ctr"/>
            <a:lstStyle/>
            <a:p>
              <a:pPr algn="ctr">
                <a:lnSpc>
                  <a:spcPts val="3080"/>
                </a:lnSpc>
              </a:pPr>
              <a:endParaRPr/>
            </a:p>
          </p:txBody>
        </p:sp>
      </p:grpSp>
      <p:sp>
        <p:nvSpPr>
          <p:cNvPr id="47" name="Freeform 47"/>
          <p:cNvSpPr/>
          <p:nvPr/>
        </p:nvSpPr>
        <p:spPr>
          <a:xfrm>
            <a:off x="163786" y="6399561"/>
            <a:ext cx="6202817" cy="6353077"/>
          </a:xfrm>
          <a:custGeom>
            <a:avLst/>
            <a:gdLst/>
            <a:ahLst/>
            <a:cxnLst/>
            <a:rect l="l" t="t" r="r" b="b"/>
            <a:pathLst>
              <a:path w="6202817" h="3977556">
                <a:moveTo>
                  <a:pt x="0" y="0"/>
                </a:moveTo>
                <a:lnTo>
                  <a:pt x="6202817" y="0"/>
                </a:lnTo>
                <a:lnTo>
                  <a:pt x="6202817" y="3977556"/>
                </a:lnTo>
                <a:lnTo>
                  <a:pt x="0" y="3977556"/>
                </a:lnTo>
                <a:lnTo>
                  <a:pt x="0" y="0"/>
                </a:lnTo>
                <a:close/>
              </a:path>
            </a:pathLst>
          </a:custGeom>
          <a:blipFill>
            <a:blip r:embed="rId12"/>
            <a:stretch>
              <a:fillRect/>
            </a:stretch>
          </a:blipFill>
        </p:spPr>
      </p:sp>
      <p:sp>
        <p:nvSpPr>
          <p:cNvPr id="48" name="TextBox 48"/>
          <p:cNvSpPr txBox="1"/>
          <p:nvPr/>
        </p:nvSpPr>
        <p:spPr>
          <a:xfrm>
            <a:off x="2947148" y="781987"/>
            <a:ext cx="11518190" cy="597535"/>
          </a:xfrm>
          <a:prstGeom prst="rect">
            <a:avLst/>
          </a:prstGeom>
        </p:spPr>
        <p:txBody>
          <a:bodyPr lIns="0" tIns="0" rIns="0" bIns="0" rtlCol="0" anchor="t">
            <a:spAutoFit/>
          </a:bodyPr>
          <a:lstStyle/>
          <a:p>
            <a:pPr algn="ctr">
              <a:lnSpc>
                <a:spcPts val="4400"/>
              </a:lnSpc>
            </a:pPr>
            <a:r>
              <a:rPr lang="en-US" sz="4400">
                <a:solidFill>
                  <a:srgbClr val="000000"/>
                </a:solidFill>
                <a:latin typeface="Yeseva One"/>
                <a:ea typeface="Yeseva One"/>
                <a:cs typeface="Yeseva One"/>
                <a:sym typeface="Yeseva One"/>
              </a:rPr>
              <a:t>Marketing Strategy Pitch: Dyson Source</a:t>
            </a:r>
          </a:p>
        </p:txBody>
      </p:sp>
      <p:sp>
        <p:nvSpPr>
          <p:cNvPr id="49" name="TextBox 49"/>
          <p:cNvSpPr txBox="1"/>
          <p:nvPr/>
        </p:nvSpPr>
        <p:spPr>
          <a:xfrm>
            <a:off x="6632709" y="3241072"/>
            <a:ext cx="8137179" cy="2473325"/>
          </a:xfrm>
          <a:prstGeom prst="rect">
            <a:avLst/>
          </a:prstGeom>
        </p:spPr>
        <p:txBody>
          <a:bodyPr lIns="0" tIns="0" rIns="0" bIns="0" rtlCol="0" anchor="t">
            <a:spAutoFit/>
          </a:bodyPr>
          <a:lstStyle/>
          <a:p>
            <a:pPr algn="just">
              <a:lnSpc>
                <a:spcPts val="2800"/>
              </a:lnSpc>
              <a:spcBef>
                <a:spcPct val="0"/>
              </a:spcBef>
            </a:pPr>
            <a:r>
              <a:rPr lang="en-US" sz="2000">
                <a:solidFill>
                  <a:srgbClr val="000000"/>
                </a:solidFill>
                <a:latin typeface="Times New Roman"/>
                <a:ea typeface="Times New Roman"/>
                <a:cs typeface="Times New Roman"/>
                <a:sym typeface="Times New Roman"/>
              </a:rPr>
              <a:t>Dyson Source is catering to the 2025 trend of the 70-percent of consumers today who mention the presence of invisible contaminants such as microplastics, among others as an essential concern. The smart home water device market and the increasing CAGR of 7.8% in 2025 require consumers to have data-based assurance (The Business Research Company, 2025). The ecosystem of the app-linked water quality ensures a real-time check in water quality, which complies with the quantified self demographic.</a:t>
            </a:r>
          </a:p>
        </p:txBody>
      </p:sp>
      <p:sp>
        <p:nvSpPr>
          <p:cNvPr id="50" name="TextBox 50"/>
          <p:cNvSpPr txBox="1"/>
          <p:nvPr/>
        </p:nvSpPr>
        <p:spPr>
          <a:xfrm>
            <a:off x="252878" y="2969039"/>
            <a:ext cx="6113725" cy="3178175"/>
          </a:xfrm>
          <a:prstGeom prst="rect">
            <a:avLst/>
          </a:prstGeom>
        </p:spPr>
        <p:txBody>
          <a:bodyPr lIns="0" tIns="0" rIns="0" bIns="0" rtlCol="0" anchor="t">
            <a:spAutoFit/>
          </a:bodyPr>
          <a:lstStyle/>
          <a:p>
            <a:pPr algn="just">
              <a:lnSpc>
                <a:spcPts val="2800"/>
              </a:lnSpc>
              <a:spcBef>
                <a:spcPct val="0"/>
              </a:spcBef>
            </a:pPr>
            <a:r>
              <a:rPr lang="en-US" sz="2000">
                <a:solidFill>
                  <a:srgbClr val="000000"/>
                </a:solidFill>
                <a:latin typeface="Times New Roman"/>
                <a:ea typeface="Times New Roman"/>
                <a:cs typeface="Times New Roman"/>
                <a:sym typeface="Times New Roman"/>
              </a:rPr>
              <a:t>Dyson Source A new premium water purifying ecosystem, which builds on Dyson dominance of healthy homes through the air, to water. The source offers the Source Hub, which is a tankless countertop purifier that uses hyper-efficient cyclonic filtration to filter PFAS and microplastics and the Source Vessel, which is a smart bottle that pairs hydration status with data. This places Dyson in the world water purifier market that has a potential of $37.67 billion (Living Whole, 2025).</a:t>
            </a:r>
          </a:p>
        </p:txBody>
      </p:sp>
      <p:sp>
        <p:nvSpPr>
          <p:cNvPr id="51" name="TextBox 51"/>
          <p:cNvSpPr txBox="1"/>
          <p:nvPr/>
        </p:nvSpPr>
        <p:spPr>
          <a:xfrm>
            <a:off x="6758094" y="11051051"/>
            <a:ext cx="6195851" cy="2120900"/>
          </a:xfrm>
          <a:prstGeom prst="rect">
            <a:avLst/>
          </a:prstGeom>
        </p:spPr>
        <p:txBody>
          <a:bodyPr lIns="0" tIns="0" rIns="0" bIns="0" rtlCol="0" anchor="t">
            <a:spAutoFit/>
          </a:bodyPr>
          <a:lstStyle/>
          <a:p>
            <a:pPr algn="just">
              <a:lnSpc>
                <a:spcPts val="2800"/>
              </a:lnSpc>
              <a:spcBef>
                <a:spcPct val="0"/>
              </a:spcBef>
            </a:pPr>
            <a:r>
              <a:rPr lang="en-US" sz="2000" dirty="0">
                <a:solidFill>
                  <a:srgbClr val="000000"/>
                </a:solidFill>
                <a:latin typeface="Times New Roman"/>
                <a:ea typeface="Times New Roman"/>
                <a:cs typeface="Times New Roman"/>
                <a:sym typeface="Times New Roman"/>
              </a:rPr>
              <a:t>Demographic: Rich Millennial and Gen X (household income &gt;100k) individuals already equipped with smart home appliances (Rio, </a:t>
            </a:r>
            <a:r>
              <a:rPr lang="en-US" sz="2000" dirty="0" err="1">
                <a:solidFill>
                  <a:srgbClr val="000000"/>
                </a:solidFill>
                <a:latin typeface="Times New Roman"/>
                <a:ea typeface="Times New Roman"/>
                <a:cs typeface="Times New Roman"/>
                <a:sym typeface="Times New Roman"/>
              </a:rPr>
              <a:t>Sovacool</a:t>
            </a:r>
            <a:r>
              <a:rPr lang="en-US" sz="2000" dirty="0">
                <a:solidFill>
                  <a:srgbClr val="000000"/>
                </a:solidFill>
                <a:latin typeface="Times New Roman"/>
                <a:ea typeface="Times New Roman"/>
                <a:cs typeface="Times New Roman"/>
                <a:sym typeface="Times New Roman"/>
              </a:rPr>
              <a:t> and Griffiths, 2021).</a:t>
            </a:r>
          </a:p>
          <a:p>
            <a:pPr algn="just">
              <a:lnSpc>
                <a:spcPts val="2800"/>
              </a:lnSpc>
              <a:spcBef>
                <a:spcPct val="0"/>
              </a:spcBef>
            </a:pPr>
            <a:r>
              <a:rPr lang="en-US" sz="2000" dirty="0">
                <a:solidFill>
                  <a:srgbClr val="000000"/>
                </a:solidFill>
                <a:latin typeface="Times New Roman"/>
                <a:ea typeface="Times New Roman"/>
                <a:cs typeface="Times New Roman"/>
                <a:sym typeface="Times New Roman"/>
              </a:rPr>
              <a:t>Psychographic: Eco-Perfectionists that do not trust municipal water but would not use single-use plastic because they are </a:t>
            </a:r>
            <a:r>
              <a:rPr lang="en-US" sz="2000" dirty="0" err="1">
                <a:solidFill>
                  <a:srgbClr val="000000"/>
                </a:solidFill>
                <a:latin typeface="Times New Roman"/>
                <a:ea typeface="Times New Roman"/>
                <a:cs typeface="Times New Roman"/>
                <a:sym typeface="Times New Roman"/>
              </a:rPr>
              <a:t>sustainists</a:t>
            </a:r>
            <a:endParaRPr lang="en-US" sz="2000" dirty="0">
              <a:solidFill>
                <a:srgbClr val="000000"/>
              </a:solidFill>
              <a:latin typeface="Times New Roman"/>
              <a:ea typeface="Times New Roman"/>
              <a:cs typeface="Times New Roman"/>
              <a:sym typeface="Times New Roman"/>
            </a:endParaRPr>
          </a:p>
        </p:txBody>
      </p:sp>
      <p:sp>
        <p:nvSpPr>
          <p:cNvPr id="52" name="TextBox 52"/>
          <p:cNvSpPr txBox="1"/>
          <p:nvPr/>
        </p:nvSpPr>
        <p:spPr>
          <a:xfrm>
            <a:off x="288878" y="14346359"/>
            <a:ext cx="6077725" cy="2120900"/>
          </a:xfrm>
          <a:prstGeom prst="rect">
            <a:avLst/>
          </a:prstGeom>
        </p:spPr>
        <p:txBody>
          <a:bodyPr lIns="0" tIns="0" rIns="0" bIns="0" rtlCol="0" anchor="t">
            <a:spAutoFit/>
          </a:bodyPr>
          <a:lstStyle/>
          <a:p>
            <a:pPr algn="just">
              <a:lnSpc>
                <a:spcPts val="2800"/>
              </a:lnSpc>
              <a:spcBef>
                <a:spcPct val="0"/>
              </a:spcBef>
            </a:pPr>
            <a:r>
              <a:rPr lang="en-US" sz="2000">
                <a:solidFill>
                  <a:srgbClr val="000000"/>
                </a:solidFill>
                <a:latin typeface="Times New Roman"/>
                <a:ea typeface="Times New Roman"/>
                <a:cs typeface="Times New Roman"/>
                <a:sym typeface="Times New Roman"/>
              </a:rPr>
              <a:t>● Product: Technological distinction featuring a visible cyclonic filtration chamber and medical grade sensors, to set a higher retail price (Future Market Insights, 2025).</a:t>
            </a:r>
          </a:p>
          <a:p>
            <a:pPr algn="just">
              <a:lnSpc>
                <a:spcPts val="2800"/>
              </a:lnSpc>
              <a:spcBef>
                <a:spcPct val="0"/>
              </a:spcBef>
            </a:pPr>
            <a:r>
              <a:rPr lang="en-US" sz="2000">
                <a:solidFill>
                  <a:srgbClr val="000000"/>
                </a:solidFill>
                <a:latin typeface="Times New Roman"/>
                <a:ea typeface="Times New Roman"/>
                <a:cs typeface="Times New Roman"/>
                <a:sym typeface="Times New Roman"/>
              </a:rPr>
              <a:t>● Price: Premium Skimming Strategy. Introducing at $699, way above the average in the market indicating better engineering and positioning.</a:t>
            </a:r>
          </a:p>
        </p:txBody>
      </p:sp>
      <p:sp>
        <p:nvSpPr>
          <p:cNvPr id="53" name="TextBox 53"/>
          <p:cNvSpPr txBox="1"/>
          <p:nvPr/>
        </p:nvSpPr>
        <p:spPr>
          <a:xfrm>
            <a:off x="6768191" y="10035082"/>
            <a:ext cx="7968228" cy="329386"/>
          </a:xfrm>
          <a:prstGeom prst="rect">
            <a:avLst/>
          </a:prstGeom>
        </p:spPr>
        <p:txBody>
          <a:bodyPr wrap="square" lIns="0" tIns="0" rIns="0" bIns="0" rtlCol="0" anchor="t">
            <a:spAutoFit/>
          </a:bodyPr>
          <a:lstStyle/>
          <a:p>
            <a:pPr algn="ctr">
              <a:lnSpc>
                <a:spcPts val="2800"/>
              </a:lnSpc>
              <a:spcBef>
                <a:spcPct val="0"/>
              </a:spcBef>
            </a:pPr>
            <a:r>
              <a:rPr lang="en-US" sz="2000" dirty="0">
                <a:solidFill>
                  <a:srgbClr val="000000"/>
                </a:solidFill>
                <a:latin typeface="Times New Roman"/>
                <a:ea typeface="Times New Roman"/>
                <a:cs typeface="Times New Roman"/>
                <a:sym typeface="Times New Roman"/>
              </a:rPr>
              <a:t>(Source: The Business Research Company, 2025)</a:t>
            </a:r>
          </a:p>
        </p:txBody>
      </p:sp>
      <p:sp>
        <p:nvSpPr>
          <p:cNvPr id="54" name="TextBox 54"/>
          <p:cNvSpPr txBox="1"/>
          <p:nvPr/>
        </p:nvSpPr>
        <p:spPr>
          <a:xfrm>
            <a:off x="270878" y="18297766"/>
            <a:ext cx="6077725" cy="2825750"/>
          </a:xfrm>
          <a:prstGeom prst="rect">
            <a:avLst/>
          </a:prstGeom>
        </p:spPr>
        <p:txBody>
          <a:bodyPr lIns="0" tIns="0" rIns="0" bIns="0" rtlCol="0" anchor="t">
            <a:spAutoFit/>
          </a:bodyPr>
          <a:lstStyle/>
          <a:p>
            <a:pPr algn="just">
              <a:lnSpc>
                <a:spcPts val="2800"/>
              </a:lnSpc>
              <a:spcBef>
                <a:spcPct val="0"/>
              </a:spcBef>
            </a:pPr>
            <a:r>
              <a:rPr lang="en-US" sz="2000">
                <a:solidFill>
                  <a:srgbClr val="000000"/>
                </a:solidFill>
                <a:latin typeface="Times New Roman"/>
                <a:ea typeface="Times New Roman"/>
                <a:cs typeface="Times New Roman"/>
                <a:sym typeface="Times New Roman"/>
              </a:rPr>
              <a:t>Dyson Source would be a step forward into the wellness economy, and it would use the existing brand-equity base and leverage it to the fullest potential to disrupt a stagnant utility market. With this business dealing with the urgent demand by the 2025 consumer to help restore his verifiable purity and sustainability, Dyson will be the ultimate protector of the healthy home, assuring long-term profitability and market domination</a:t>
            </a:r>
          </a:p>
        </p:txBody>
      </p:sp>
      <p:sp>
        <p:nvSpPr>
          <p:cNvPr id="55" name="TextBox 55"/>
          <p:cNvSpPr txBox="1"/>
          <p:nvPr/>
        </p:nvSpPr>
        <p:spPr>
          <a:xfrm>
            <a:off x="6779877" y="13643935"/>
            <a:ext cx="8157634" cy="8112125"/>
          </a:xfrm>
          <a:prstGeom prst="rect">
            <a:avLst/>
          </a:prstGeom>
        </p:spPr>
        <p:txBody>
          <a:bodyPr lIns="0" tIns="0" rIns="0" bIns="0" rtlCol="0" anchor="t">
            <a:spAutoFit/>
          </a:bodyPr>
          <a:lstStyle/>
          <a:p>
            <a:pPr algn="just">
              <a:lnSpc>
                <a:spcPts val="2800"/>
              </a:lnSpc>
              <a:spcBef>
                <a:spcPct val="0"/>
              </a:spcBef>
            </a:pPr>
            <a:r>
              <a:rPr lang="en-US" sz="2000">
                <a:solidFill>
                  <a:srgbClr val="000000"/>
                </a:solidFill>
                <a:latin typeface="Times New Roman"/>
                <a:ea typeface="Times New Roman"/>
                <a:cs typeface="Times New Roman"/>
                <a:sym typeface="Times New Roman"/>
              </a:rPr>
              <a:t>Future Market Insights (2025). Demand for Water Ionizer in USA | Global Market Analysis Report - 2035. [online] Futuremarketinsights.com. Available at: https://www.futuremarketinsights.com/reports/united-states-water-ionizer-market [Accessed 28 Nov. 2025].</a:t>
            </a:r>
          </a:p>
          <a:p>
            <a:pPr algn="just">
              <a:lnSpc>
                <a:spcPts val="2800"/>
              </a:lnSpc>
              <a:spcBef>
                <a:spcPct val="0"/>
              </a:spcBef>
            </a:pPr>
            <a:r>
              <a:rPr lang="en-US" sz="2000">
                <a:solidFill>
                  <a:srgbClr val="000000"/>
                </a:solidFill>
                <a:latin typeface="Times New Roman"/>
                <a:ea typeface="Times New Roman"/>
                <a:cs typeface="Times New Roman"/>
                <a:sym typeface="Times New Roman"/>
              </a:rPr>
              <a:t>Living Whole (2025). Which Countertop Water Filter is the Most Efficient at Removing Contaminants? | Living Whole. [online] Living Whole. Available at: https://www.livingwhole.com.au/which-countertop-water-filter-is-the-most-efficient-at-removing-contaminants/?srsltid=AfmBOorljwGyxyV-sK8iMzjapConPuaKMpedYmMf4cUkjWkHp8eSM18f [Accessed 28 Nov. 2025].</a:t>
            </a:r>
          </a:p>
          <a:p>
            <a:pPr algn="just">
              <a:lnSpc>
                <a:spcPts val="2800"/>
              </a:lnSpc>
              <a:spcBef>
                <a:spcPct val="0"/>
              </a:spcBef>
            </a:pPr>
            <a:r>
              <a:rPr lang="en-US" sz="2000">
                <a:solidFill>
                  <a:srgbClr val="000000"/>
                </a:solidFill>
                <a:latin typeface="Times New Roman"/>
                <a:ea typeface="Times New Roman"/>
                <a:cs typeface="Times New Roman"/>
                <a:sym typeface="Times New Roman"/>
              </a:rPr>
              <a:t>Rio, D.D.F.D., Sovacool, B.K. and Griffiths, S. (2021). Culture, energy and climate sustainability, and smart home technologies: A mixed methods comparison of four countries. Energy and Climate Change, [online] 2(100035), p.100035. doi: https://doi.org/10.1016/j.egycc.2021.100035. </a:t>
            </a:r>
          </a:p>
          <a:p>
            <a:pPr algn="just">
              <a:lnSpc>
                <a:spcPts val="2800"/>
              </a:lnSpc>
              <a:spcBef>
                <a:spcPct val="0"/>
              </a:spcBef>
            </a:pPr>
            <a:r>
              <a:rPr lang="en-US" sz="2000">
                <a:solidFill>
                  <a:srgbClr val="000000"/>
                </a:solidFill>
                <a:latin typeface="Times New Roman"/>
                <a:ea typeface="Times New Roman"/>
                <a:cs typeface="Times New Roman"/>
                <a:sym typeface="Times New Roman"/>
              </a:rPr>
              <a:t>The Business Research Company (2025). Water Purifiers Market Size, Trends And Global Forecast To 2032. [online] www.thebusinessresearchcompany.com. Available at: https://www.thebusinessresearchcompany.com/report/water-purifiers-global-market-report.</a:t>
            </a:r>
          </a:p>
          <a:p>
            <a:pPr algn="just">
              <a:lnSpc>
                <a:spcPts val="2800"/>
              </a:lnSpc>
              <a:spcBef>
                <a:spcPct val="0"/>
              </a:spcBef>
            </a:pPr>
            <a:r>
              <a:rPr lang="en-US" sz="2000">
                <a:solidFill>
                  <a:srgbClr val="000000"/>
                </a:solidFill>
                <a:latin typeface="Times New Roman"/>
                <a:ea typeface="Times New Roman"/>
                <a:cs typeface="Times New Roman"/>
                <a:sym typeface="Times New Roman"/>
              </a:rPr>
              <a:t>Statista. (2024). UK population by age group 2024| Statista. [online] Available at: https://www.statista.com/statistics/734726/uk-population-by-age-group/?srsltid=AfmBOoqYxAq7XyhUS3_TOmMfAoYxQUz7UPnriI4kxmCtXONW7y8Lhmy9 [Accessed 29 Nov. 2025].</a:t>
            </a:r>
          </a:p>
          <a:p>
            <a:pPr algn="just">
              <a:lnSpc>
                <a:spcPts val="2800"/>
              </a:lnSpc>
              <a:spcBef>
                <a:spcPct val="0"/>
              </a:spcBef>
            </a:pPr>
            <a:r>
              <a:rPr lang="en-US" sz="2000">
                <a:solidFill>
                  <a:srgbClr val="000000"/>
                </a:solidFill>
                <a:latin typeface="Times New Roman"/>
                <a:ea typeface="Times New Roman"/>
                <a:cs typeface="Times New Roman"/>
                <a:sym typeface="Times New Roman"/>
              </a:rPr>
              <a:t> </a:t>
            </a:r>
          </a:p>
        </p:txBody>
      </p:sp>
      <p:sp>
        <p:nvSpPr>
          <p:cNvPr id="56" name="TextBox 56"/>
          <p:cNvSpPr txBox="1"/>
          <p:nvPr/>
        </p:nvSpPr>
        <p:spPr>
          <a:xfrm>
            <a:off x="2171307" y="12845864"/>
            <a:ext cx="1551682" cy="358775"/>
          </a:xfrm>
          <a:prstGeom prst="rect">
            <a:avLst/>
          </a:prstGeom>
        </p:spPr>
        <p:txBody>
          <a:bodyPr lIns="0" tIns="0" rIns="0" bIns="0" rtlCol="0" anchor="t">
            <a:spAutoFit/>
          </a:bodyPr>
          <a:lstStyle/>
          <a:p>
            <a:pPr algn="ctr">
              <a:lnSpc>
                <a:spcPts val="2800"/>
              </a:lnSpc>
              <a:spcBef>
                <a:spcPct val="0"/>
              </a:spcBef>
            </a:pPr>
            <a:r>
              <a:rPr lang="en-US" sz="2000">
                <a:solidFill>
                  <a:srgbClr val="000000"/>
                </a:solidFill>
                <a:latin typeface="Times New Roman"/>
                <a:ea typeface="Times New Roman"/>
                <a:cs typeface="Times New Roman"/>
                <a:sym typeface="Times New Roman"/>
              </a:rPr>
              <a:t>(Statista, 2024)</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649</Words>
  <Application>Microsoft Office PowerPoint</Application>
  <PresentationFormat>Custom</PresentationFormat>
  <Paragraphs>22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Times New Roman Bold</vt:lpstr>
      <vt:lpstr>Yeseva One</vt:lpstr>
      <vt:lpstr>Times New Roman</vt:lpstr>
      <vt:lpstr>Calibri</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Strategy Pitch</dc:title>
  <cp:lastModifiedBy>User</cp:lastModifiedBy>
  <cp:revision>2</cp:revision>
  <dcterms:created xsi:type="dcterms:W3CDTF">2006-08-16T00:00:00Z</dcterms:created>
  <dcterms:modified xsi:type="dcterms:W3CDTF">2025-11-29T06:24:16Z</dcterms:modified>
  <dc:identifier>DAG6BOt-pNc</dc:identifier>
</cp:coreProperties>
</file>