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7" r:id="rId1"/>
  </p:sldMasterIdLst>
  <p:notesMasterIdLst>
    <p:notesMasterId r:id="rId18"/>
  </p:notesMasterIdLst>
  <p:handoutMasterIdLst>
    <p:handoutMasterId r:id="rId19"/>
  </p:handoutMasterIdLst>
  <p:sldIdLst>
    <p:sldId id="256" r:id="rId2"/>
    <p:sldId id="258" r:id="rId3"/>
    <p:sldId id="280" r:id="rId4"/>
    <p:sldId id="259" r:id="rId5"/>
    <p:sldId id="262" r:id="rId6"/>
    <p:sldId id="263" r:id="rId7"/>
    <p:sldId id="277" r:id="rId8"/>
    <p:sldId id="264" r:id="rId9"/>
    <p:sldId id="265" r:id="rId10"/>
    <p:sldId id="266" r:id="rId11"/>
    <p:sldId id="267" r:id="rId12"/>
    <p:sldId id="268" r:id="rId13"/>
    <p:sldId id="269" r:id="rId14"/>
    <p:sldId id="271" r:id="rId15"/>
    <p:sldId id="272" r:id="rId16"/>
    <p:sldId id="273"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294"/>
    <p:restoredTop sz="94719"/>
  </p:normalViewPr>
  <p:slideViewPr>
    <p:cSldViewPr>
      <p:cViewPr varScale="1">
        <p:scale>
          <a:sx n="95" d="100"/>
          <a:sy n="95" d="100"/>
        </p:scale>
        <p:origin x="784" y="184"/>
      </p:cViewPr>
      <p:guideLst>
        <p:guide orient="horz" pos="2160"/>
        <p:guide pos="2880"/>
      </p:guideLst>
    </p:cSldViewPr>
  </p:slideViewPr>
  <p:notesTextViewPr>
    <p:cViewPr>
      <p:scale>
        <a:sx n="90" d="100"/>
        <a:sy n="9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09/11/2020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09/11/2020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274325094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02512525"/>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9570654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617185385"/>
      </p:ext>
    </p:extLst>
  </p:cSld>
  <p:clrMapOvr>
    <a:masterClrMapping/>
  </p:clrMapOvr>
  <p:transition>
    <p:fade/>
  </p:transition>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293965976"/>
      </p:ext>
    </p:extLst>
  </p:cSld>
  <p:clrMapOvr>
    <a:masterClrMapping/>
  </p:clrMapOvr>
  <p:transition>
    <p:fade/>
  </p:transition>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786194448"/>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9215474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056802905"/>
      </p:ext>
    </p:extLst>
  </p:cSld>
  <p:clrMapOvr>
    <a:masterClrMapping/>
  </p:clrMapOvr>
  <p:transition>
    <p:fade/>
  </p:transition>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774848076"/>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6055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882936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53409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4048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048711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148430650"/>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09/11/2020</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30389572"/>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990600"/>
          </a:xfrm>
        </p:spPr>
        <p:txBody>
          <a:bodyPr/>
          <a:lstStyle/>
          <a:p>
            <a:r>
              <a:rPr lang="en-GB"/>
              <a:t>Click to edit Master title style</a:t>
            </a:r>
            <a:endParaRPr lang="en-US"/>
          </a:p>
        </p:txBody>
      </p:sp>
      <p:sp>
        <p:nvSpPr>
          <p:cNvPr id="3" name="Content Placeholder 2"/>
          <p:cNvSpPr>
            <a:spLocks noGrp="1"/>
          </p:cNvSpPr>
          <p:nvPr>
            <p:ph sz="half" idx="1"/>
          </p:nvPr>
        </p:nvSpPr>
        <p:spPr>
          <a:xfrm>
            <a:off x="685800" y="1828800"/>
            <a:ext cx="381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648200" y="1828800"/>
            <a:ext cx="381000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6">
            <a:extLst>
              <a:ext uri="{FF2B5EF4-FFF2-40B4-BE49-F238E27FC236}">
                <a16:creationId xmlns:a16="http://schemas.microsoft.com/office/drawing/2014/main" id="{57CBC320-0B80-424B-9277-A42D899823F8}"/>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7">
            <a:extLst>
              <a:ext uri="{FF2B5EF4-FFF2-40B4-BE49-F238E27FC236}">
                <a16:creationId xmlns:a16="http://schemas.microsoft.com/office/drawing/2014/main" id="{58C701C2-E3B3-334E-ADB1-1AEF02D82284}"/>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8">
            <a:extLst>
              <a:ext uri="{FF2B5EF4-FFF2-40B4-BE49-F238E27FC236}">
                <a16:creationId xmlns:a16="http://schemas.microsoft.com/office/drawing/2014/main" id="{5F7E9D1E-9C71-AB45-A871-C9647C65A2AA}"/>
              </a:ext>
            </a:extLst>
          </p:cNvPr>
          <p:cNvSpPr>
            <a:spLocks noGrp="1" noChangeArrowheads="1"/>
          </p:cNvSpPr>
          <p:nvPr>
            <p:ph type="sldNum" sz="quarter" idx="12"/>
          </p:nvPr>
        </p:nvSpPr>
        <p:spPr/>
        <p:txBody>
          <a:bodyPr/>
          <a:lstStyle>
            <a:lvl1pPr>
              <a:defRPr smtClean="0"/>
            </a:lvl1pPr>
          </a:lstStyle>
          <a:p>
            <a:pPr>
              <a:defRPr/>
            </a:pPr>
            <a:fld id="{BF78A3C6-4392-DA43-8DAF-6AF04212ADDF}" type="slidenum">
              <a:rPr lang="en-US" altLang="en-US"/>
              <a:pPr>
                <a:defRPr/>
              </a:pPr>
              <a:t>‹#›</a:t>
            </a:fld>
            <a:endParaRPr lang="en-US" altLang="en-US"/>
          </a:p>
        </p:txBody>
      </p:sp>
    </p:spTree>
    <p:extLst>
      <p:ext uri="{BB962C8B-B14F-4D97-AF65-F5344CB8AC3E}">
        <p14:creationId xmlns:p14="http://schemas.microsoft.com/office/powerpoint/2010/main" val="2093463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575DE93F-BD92-44E9-BE67-64146854278E}" type="datetimeFigureOut">
              <a:rPr lang="en-GB" smtClean="0"/>
              <a:pPr/>
              <a:t>09/11/2020</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62CDE3A-2D03-4CF6-AA62-0D442ACC8EDF}" type="slidenum">
              <a:rPr lang="en-GB" smtClean="0"/>
              <a:pPr/>
              <a:t>‹#›</a:t>
            </a:fld>
            <a:endParaRPr lang="en-GB"/>
          </a:p>
        </p:txBody>
      </p:sp>
    </p:spTree>
    <p:extLst>
      <p:ext uri="{BB962C8B-B14F-4D97-AF65-F5344CB8AC3E}">
        <p14:creationId xmlns:p14="http://schemas.microsoft.com/office/powerpoint/2010/main" val="3524876750"/>
      </p:ext>
    </p:extLst>
  </p:cSld>
  <p:clrMap bg1="lt1" tx1="dk1" bg2="lt2" tx2="dk2" accent1="accent1" accent2="accent2" accent3="accent3" accent4="accent4" accent5="accent5" accent6="accent6" hlink="hlink" folHlink="folHlink"/>
  <p:sldLayoutIdLst>
    <p:sldLayoutId id="2147484158" r:id="rId1"/>
    <p:sldLayoutId id="2147484159" r:id="rId2"/>
    <p:sldLayoutId id="2147484160" r:id="rId3"/>
    <p:sldLayoutId id="2147484161" r:id="rId4"/>
    <p:sldLayoutId id="2147484162" r:id="rId5"/>
    <p:sldLayoutId id="2147484163" r:id="rId6"/>
    <p:sldLayoutId id="2147484164" r:id="rId7"/>
    <p:sldLayoutId id="2147484165" r:id="rId8"/>
    <p:sldLayoutId id="2147484166" r:id="rId9"/>
    <p:sldLayoutId id="2147484167" r:id="rId10"/>
    <p:sldLayoutId id="2147484168" r:id="rId11"/>
    <p:sldLayoutId id="2147484169" r:id="rId12"/>
    <p:sldLayoutId id="2147484170" r:id="rId13"/>
    <p:sldLayoutId id="2147484171" r:id="rId14"/>
    <p:sldLayoutId id="2147484172" r:id="rId15"/>
    <p:sldLayoutId id="2147484173" r:id="rId16"/>
    <p:sldLayoutId id="2147484174" r:id="rId17"/>
  </p:sldLayoutIdLst>
  <p:transition>
    <p:fade/>
  </p:transition>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a:extLst>
              <a:ext uri="{FF2B5EF4-FFF2-40B4-BE49-F238E27FC236}">
                <a16:creationId xmlns:a16="http://schemas.microsoft.com/office/drawing/2014/main" id="{BB0903E5-2AF3-D84F-9179-3EC9FB333597}"/>
              </a:ext>
            </a:extLst>
          </p:cNvPr>
          <p:cNvSpPr>
            <a:spLocks noGrp="1" noChangeArrowheads="1"/>
          </p:cNvSpPr>
          <p:nvPr>
            <p:ph type="ctrTitle"/>
          </p:nvPr>
        </p:nvSpPr>
        <p:spPr>
          <a:xfrm>
            <a:off x="685800" y="2286000"/>
            <a:ext cx="7924800" cy="990600"/>
          </a:xfrm>
        </p:spPr>
        <p:txBody>
          <a:bodyPr rtlCol="0">
            <a:normAutofit fontScale="90000"/>
          </a:bodyPr>
          <a:lstStyle/>
          <a:p>
            <a:pPr fontAlgn="auto">
              <a:spcAft>
                <a:spcPts val="0"/>
              </a:spcAft>
              <a:defRPr/>
            </a:pPr>
            <a:br>
              <a:rPr lang="en-US" altLang="en-US" sz="3200" dirty="0">
                <a:ea typeface="ＭＳ Ｐゴシック" panose="020B0600070205080204" pitchFamily="34" charset="-128"/>
              </a:rPr>
            </a:br>
            <a:r>
              <a:rPr lang="en-US" altLang="en-US" sz="4000" dirty="0">
                <a:solidFill>
                  <a:schemeClr val="accent2">
                    <a:lumMod val="50000"/>
                  </a:schemeClr>
                </a:solidFill>
                <a:ea typeface="ＭＳ Ｐゴシック" panose="020B0600070205080204" pitchFamily="34" charset="-128"/>
              </a:rPr>
              <a:t>Gender and Sexuality in Ancient Judaism and Early Christianity</a:t>
            </a:r>
            <a:endParaRPr lang="en-US" altLang="en-US" dirty="0">
              <a:solidFill>
                <a:schemeClr val="accent2">
                  <a:lumMod val="50000"/>
                </a:schemeClr>
              </a:solidFill>
              <a:ea typeface="ＭＳ Ｐゴシック" panose="020B0600070205080204" pitchFamily="34" charset="-128"/>
            </a:endParaRPr>
          </a:p>
        </p:txBody>
      </p:sp>
      <p:sp>
        <p:nvSpPr>
          <p:cNvPr id="2050" name="Rectangle 8">
            <a:extLst>
              <a:ext uri="{FF2B5EF4-FFF2-40B4-BE49-F238E27FC236}">
                <a16:creationId xmlns:a16="http://schemas.microsoft.com/office/drawing/2014/main" id="{A4252955-7B64-6C4A-B39F-B6FA65D2F4E1}"/>
              </a:ext>
            </a:extLst>
          </p:cNvPr>
          <p:cNvSpPr>
            <a:spLocks noGrp="1" noChangeArrowheads="1"/>
          </p:cNvSpPr>
          <p:nvPr>
            <p:ph type="subTitle" idx="1"/>
          </p:nvPr>
        </p:nvSpPr>
        <p:spPr bwMode="auto"/>
        <p:txBody>
          <a:bodyPr wrap="square" numCol="1" anchor="t" anchorCtr="0" compatLnSpc="1">
            <a:prstTxWarp prst="textNoShape">
              <a:avLst/>
            </a:prstTxWarp>
            <a:normAutofit fontScale="92500" lnSpcReduction="20000"/>
          </a:bodyPr>
          <a:lstStyle/>
          <a:p>
            <a:pPr>
              <a:buFont typeface="Wingdings" pitchFamily="2" charset="2"/>
              <a:buNone/>
            </a:pPr>
            <a:r>
              <a:rPr lang="en-US" altLang="en-US" sz="2800" dirty="0">
                <a:ea typeface="ＭＳ Ｐゴシック" panose="020B0600070205080204" pitchFamily="34" charset="-128"/>
              </a:rPr>
              <a:t>Mapping Biblical Interpretation with reference to Gender Studies and Feminist Criticism</a:t>
            </a:r>
          </a:p>
        </p:txBody>
      </p:sp>
    </p:spTree>
    <p:extLst>
      <p:ext uri="{BB962C8B-B14F-4D97-AF65-F5344CB8AC3E}">
        <p14:creationId xmlns:p14="http://schemas.microsoft.com/office/powerpoint/2010/main" val="414419826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Rectangle 2">
            <a:extLst>
              <a:ext uri="{FF2B5EF4-FFF2-40B4-BE49-F238E27FC236}">
                <a16:creationId xmlns:a16="http://schemas.microsoft.com/office/drawing/2014/main" id="{B40CEB5C-F526-0140-8436-EF6F818FCFA4}"/>
              </a:ext>
            </a:extLst>
          </p:cNvPr>
          <p:cNvSpPr>
            <a:spLocks noGrp="1" noChangeArrowheads="1"/>
          </p:cNvSpPr>
          <p:nvPr>
            <p:ph type="title"/>
          </p:nvPr>
        </p:nvSpPr>
        <p:spPr/>
        <p:txBody>
          <a:bodyPr/>
          <a:lstStyle/>
          <a:p>
            <a:pPr algn="ctr"/>
            <a:r>
              <a:rPr lang="en-US" altLang="en-US" dirty="0">
                <a:solidFill>
                  <a:schemeClr val="accent2">
                    <a:lumMod val="50000"/>
                  </a:schemeClr>
                </a:solidFill>
                <a:ea typeface="ＭＳ Ｐゴシック" panose="020B0600070205080204" pitchFamily="34" charset="-128"/>
              </a:rPr>
              <a:t>Definition of Terms</a:t>
            </a:r>
          </a:p>
        </p:txBody>
      </p:sp>
      <p:sp>
        <p:nvSpPr>
          <p:cNvPr id="3074" name="Rectangle 3">
            <a:extLst>
              <a:ext uri="{FF2B5EF4-FFF2-40B4-BE49-F238E27FC236}">
                <a16:creationId xmlns:a16="http://schemas.microsoft.com/office/drawing/2014/main" id="{1C966DD4-7E33-6347-A14A-577985CFB540}"/>
              </a:ext>
            </a:extLst>
          </p:cNvPr>
          <p:cNvSpPr>
            <a:spLocks noGrp="1" noChangeArrowheads="1"/>
          </p:cNvSpPr>
          <p:nvPr>
            <p:ph idx="1"/>
          </p:nvPr>
        </p:nvSpPr>
        <p:spPr bwMode="auto">
          <a:xfrm>
            <a:off x="1942415" y="1412776"/>
            <a:ext cx="6591985" cy="4498446"/>
          </a:xfrm>
        </p:spPr>
        <p:txBody>
          <a:bodyPr wrap="square" numCol="1" anchor="t" anchorCtr="0" compatLnSpc="1">
            <a:prstTxWarp prst="textNoShape">
              <a:avLst/>
            </a:prstTxWarp>
            <a:normAutofit lnSpcReduction="10000"/>
          </a:bodyPr>
          <a:lstStyle/>
          <a:p>
            <a:pPr algn="just">
              <a:buFont typeface="Wingdings" pitchFamily="2" charset="2"/>
              <a:buNone/>
            </a:pPr>
            <a:r>
              <a:rPr lang="en-US" altLang="en-US" dirty="0">
                <a:solidFill>
                  <a:schemeClr val="tx2"/>
                </a:solidFill>
                <a:ea typeface="ＭＳ Ｐゴシック" panose="020B0600070205080204" pitchFamily="34" charset="-128"/>
              </a:rPr>
              <a:t>	</a:t>
            </a:r>
          </a:p>
          <a:p>
            <a:pPr>
              <a:buFont typeface="Wingdings" pitchFamily="2" charset="2"/>
              <a:buNone/>
            </a:pPr>
            <a:r>
              <a:rPr lang="en-US" altLang="en-US" dirty="0">
                <a:solidFill>
                  <a:schemeClr val="tx2"/>
                </a:solidFill>
                <a:ea typeface="ＭＳ Ｐゴシック" panose="020B0600070205080204" pitchFamily="34" charset="-128"/>
              </a:rPr>
              <a:t>	</a:t>
            </a:r>
            <a:r>
              <a:rPr lang="en-US" altLang="en-US" sz="2400" dirty="0">
                <a:solidFill>
                  <a:schemeClr val="accent2">
                    <a:lumMod val="50000"/>
                  </a:schemeClr>
                </a:solidFill>
                <a:ea typeface="ＭＳ Ｐゴシック" panose="020B0600070205080204" pitchFamily="34" charset="-128"/>
              </a:rPr>
              <a:t>Patriarchy / patriarchal </a:t>
            </a:r>
          </a:p>
          <a:p>
            <a:pPr>
              <a:buFont typeface="Wingdings" pitchFamily="2" charset="2"/>
              <a:buNone/>
            </a:pPr>
            <a:r>
              <a:rPr lang="en-US" altLang="en-US" sz="2400" dirty="0">
                <a:ea typeface="ＭＳ Ｐゴシック" panose="020B0600070205080204" pitchFamily="34" charset="-128"/>
              </a:rPr>
              <a:t>	A social system in which the father is the head of the family, clan or tribe (literally,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under the authority of the father</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and men have authority over women and children.</a:t>
            </a:r>
          </a:p>
          <a:p>
            <a:pPr algn="just">
              <a:buFont typeface="Wingdings" pitchFamily="2" charset="2"/>
              <a:buNone/>
            </a:pPr>
            <a:r>
              <a:rPr lang="en-US" altLang="en-US" sz="2400" dirty="0">
                <a:ea typeface="ＭＳ Ｐゴシック" panose="020B0600070205080204" pitchFamily="34" charset="-128"/>
              </a:rPr>
              <a:t>	</a:t>
            </a:r>
          </a:p>
          <a:p>
            <a:pPr>
              <a:buFont typeface="Wingdings" pitchFamily="2" charset="2"/>
              <a:buNone/>
            </a:pPr>
            <a:r>
              <a:rPr lang="en-US" altLang="en-US" sz="2400" dirty="0">
                <a:solidFill>
                  <a:schemeClr val="tx2"/>
                </a:solidFill>
                <a:ea typeface="ＭＳ Ｐゴシック" panose="020B0600070205080204" pitchFamily="34" charset="-128"/>
              </a:rPr>
              <a:t>	</a:t>
            </a:r>
            <a:r>
              <a:rPr lang="en-US" altLang="en-US" sz="2400" dirty="0">
                <a:solidFill>
                  <a:schemeClr val="accent2">
                    <a:lumMod val="50000"/>
                  </a:schemeClr>
                </a:solidFill>
                <a:ea typeface="ＭＳ Ｐゴシック" panose="020B0600070205080204" pitchFamily="34" charset="-128"/>
              </a:rPr>
              <a:t>Androcentrism / androcentric</a:t>
            </a:r>
          </a:p>
          <a:p>
            <a:pPr>
              <a:buFont typeface="Wingdings" pitchFamily="2" charset="2"/>
              <a:buNone/>
            </a:pPr>
            <a:r>
              <a:rPr lang="en-US" altLang="en-US" sz="2400" dirty="0">
                <a:solidFill>
                  <a:schemeClr val="tx2"/>
                </a:solidFill>
                <a:ea typeface="ＭＳ Ｐゴシック" panose="020B0600070205080204" pitchFamily="34" charset="-128"/>
              </a:rPr>
              <a:t>	</a:t>
            </a:r>
            <a:r>
              <a:rPr lang="en-US" altLang="en-US" sz="2400" dirty="0">
                <a:ea typeface="ＭＳ Ｐゴシック" panose="020B0600070205080204" pitchFamily="34" charset="-128"/>
              </a:rPr>
              <a:t>A perspective centred on males or dominated by masculine interests.</a:t>
            </a:r>
          </a:p>
          <a:p>
            <a:pPr algn="just">
              <a:buFont typeface="Wingdings" pitchFamily="2" charset="2"/>
              <a:buNone/>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031020776"/>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a:extLst>
              <a:ext uri="{FF2B5EF4-FFF2-40B4-BE49-F238E27FC236}">
                <a16:creationId xmlns:a16="http://schemas.microsoft.com/office/drawing/2014/main" id="{ED06769A-1209-564C-A24D-E0C79693D35D}"/>
              </a:ext>
            </a:extLst>
          </p:cNvPr>
          <p:cNvSpPr>
            <a:spLocks noGrp="1" noChangeArrowheads="1"/>
          </p:cNvSpPr>
          <p:nvPr>
            <p:ph type="title"/>
          </p:nvPr>
        </p:nvSpPr>
        <p:spPr>
          <a:xfrm>
            <a:off x="1115616" y="609600"/>
            <a:ext cx="7342584" cy="1163216"/>
          </a:xfrm>
        </p:spPr>
        <p:txBody>
          <a:bodyPr rtlCol="0">
            <a:normAutofit fontScale="90000"/>
          </a:bodyPr>
          <a:lstStyle/>
          <a:p>
            <a:pPr fontAlgn="auto">
              <a:spcAft>
                <a:spcPts val="0"/>
              </a:spcAft>
              <a:defRPr/>
            </a:pPr>
            <a:r>
              <a:rPr lang="en-US" altLang="en-US" sz="3600" dirty="0">
                <a:ea typeface="ＭＳ Ｐゴシック" panose="020B0600070205080204" pitchFamily="34" charset="-128"/>
              </a:rPr>
              <a:t>        </a:t>
            </a:r>
            <a:r>
              <a:rPr lang="en-US" altLang="en-US" sz="3600" dirty="0">
                <a:solidFill>
                  <a:schemeClr val="accent2">
                    <a:lumMod val="50000"/>
                  </a:schemeClr>
                </a:solidFill>
                <a:ea typeface="ＭＳ Ｐゴシック" panose="020B0600070205080204" pitchFamily="34" charset="-128"/>
              </a:rPr>
              <a:t>The Bible as a Patriarchal and    Androcentric Text</a:t>
            </a:r>
            <a:endParaRPr lang="en-US" altLang="en-US" dirty="0">
              <a:solidFill>
                <a:schemeClr val="accent2">
                  <a:lumMod val="50000"/>
                </a:schemeClr>
              </a:solidFill>
              <a:ea typeface="ＭＳ Ｐゴシック" panose="020B0600070205080204" pitchFamily="34" charset="-128"/>
            </a:endParaRPr>
          </a:p>
        </p:txBody>
      </p:sp>
      <p:sp>
        <p:nvSpPr>
          <p:cNvPr id="5122" name="Rectangle 3">
            <a:extLst>
              <a:ext uri="{FF2B5EF4-FFF2-40B4-BE49-F238E27FC236}">
                <a16:creationId xmlns:a16="http://schemas.microsoft.com/office/drawing/2014/main" id="{999377C9-B6BA-D24E-8497-F7D2D640DC41}"/>
              </a:ext>
            </a:extLst>
          </p:cNvPr>
          <p:cNvSpPr>
            <a:spLocks noGrp="1" noChangeArrowheads="1"/>
          </p:cNvSpPr>
          <p:nvPr>
            <p:ph idx="1"/>
          </p:nvPr>
        </p:nvSpPr>
        <p:spPr bwMode="auto">
          <a:xfrm>
            <a:off x="1403649" y="2348880"/>
            <a:ext cx="7130752" cy="4104456"/>
          </a:xfrm>
        </p:spPr>
        <p:txBody>
          <a:bodyPr wrap="square" numCol="1" anchor="t" anchorCtr="0" compatLnSpc="1">
            <a:prstTxWarp prst="textNoShape">
              <a:avLst/>
            </a:prstTxWarp>
            <a:normAutofit/>
          </a:bodyPr>
          <a:lstStyle/>
          <a:p>
            <a:pPr>
              <a:lnSpc>
                <a:spcPct val="80000"/>
              </a:lnSpc>
            </a:pPr>
            <a:r>
              <a:rPr lang="en-US" altLang="en-US" sz="2400" dirty="0">
                <a:ea typeface="ＭＳ Ｐゴシック" panose="020B0600070205080204" pitchFamily="34" charset="-128"/>
              </a:rPr>
              <a:t>Male characters</a:t>
            </a:r>
            <a:r>
              <a:rPr lang="ja-JP" altLang="en-US" sz="2400">
                <a:ea typeface="ＭＳ Ｐゴシック" panose="020B0600070205080204" pitchFamily="34" charset="-128"/>
              </a:rPr>
              <a:t>‘</a:t>
            </a:r>
            <a:r>
              <a:rPr lang="en-US" altLang="ja-JP" sz="2400" dirty="0">
                <a:ea typeface="ＭＳ Ｐゴシック" panose="020B0600070205080204" pitchFamily="34" charset="-128"/>
              </a:rPr>
              <a:t>control</a:t>
            </a:r>
            <a:r>
              <a:rPr lang="en-GB" altLang="ja-JP" sz="2400" dirty="0">
                <a:ea typeface="ＭＳ Ｐゴシック" panose="020B0600070205080204" pitchFamily="34" charset="-128"/>
              </a:rPr>
              <a:t>’</a:t>
            </a:r>
            <a:r>
              <a:rPr lang="en-US" altLang="ja-JP" sz="2400" dirty="0">
                <a:ea typeface="ＭＳ Ｐゴシック" panose="020B0600070205080204" pitchFamily="34" charset="-128"/>
              </a:rPr>
              <a:t> the narratives. Their lives and experiences shape a narrative</a:t>
            </a:r>
            <a:r>
              <a:rPr lang="ja-JP" altLang="en-US" sz="2400">
                <a:ea typeface="ＭＳ Ｐゴシック" panose="020B0600070205080204" pitchFamily="34" charset="-128"/>
              </a:rPr>
              <a:t>’</a:t>
            </a:r>
            <a:r>
              <a:rPr lang="en-US" altLang="ja-JP" sz="2400" dirty="0">
                <a:ea typeface="ＭＳ Ｐゴシック" panose="020B0600070205080204" pitchFamily="34" charset="-128"/>
              </a:rPr>
              <a:t>s framework.</a:t>
            </a:r>
          </a:p>
          <a:p>
            <a:pPr>
              <a:lnSpc>
                <a:spcPct val="80000"/>
              </a:lnSpc>
            </a:pPr>
            <a:r>
              <a:rPr lang="en-US" altLang="en-US" sz="2400" dirty="0">
                <a:ea typeface="ＭＳ Ｐゴシック" panose="020B0600070205080204" pitchFamily="34" charset="-128"/>
              </a:rPr>
              <a:t>1315 male names are listed in the Hebrew Bible (Old Testament), but only 111 female names.</a:t>
            </a:r>
          </a:p>
          <a:p>
            <a:pPr>
              <a:lnSpc>
                <a:spcPct val="80000"/>
              </a:lnSpc>
            </a:pPr>
            <a:r>
              <a:rPr lang="en-US" altLang="en-US" sz="2400" dirty="0">
                <a:ea typeface="ＭＳ Ｐゴシック" panose="020B0600070205080204" pitchFamily="34" charset="-128"/>
              </a:rPr>
              <a:t>Many more women appear in the text but are nameless and identified in terms of their relationship to fathers or husbands </a:t>
            </a:r>
          </a:p>
          <a:p>
            <a:pPr>
              <a:lnSpc>
                <a:spcPct val="80000"/>
              </a:lnSpc>
              <a:buFont typeface="Wingdings" pitchFamily="2" charset="2"/>
              <a:buNone/>
            </a:pPr>
            <a:r>
              <a:rPr lang="en-US" altLang="en-US" sz="2800" dirty="0">
                <a:ea typeface="ＭＳ Ｐゴシック" panose="020B0600070205080204" pitchFamily="34" charset="-128"/>
              </a:rPr>
              <a:t>	</a:t>
            </a:r>
            <a:r>
              <a:rPr lang="en-US" altLang="en-US" sz="2000" dirty="0">
                <a:solidFill>
                  <a:schemeClr val="accent4">
                    <a:lumMod val="75000"/>
                  </a:schemeClr>
                </a:solidFill>
                <a:ea typeface="ＭＳ Ｐゴシック" panose="020B0600070205080204" pitchFamily="34" charset="-128"/>
              </a:rPr>
              <a:t>- </a:t>
            </a:r>
            <a:r>
              <a:rPr lang="ja-JP" altLang="en-US" sz="2000">
                <a:solidFill>
                  <a:schemeClr val="accent4">
                    <a:lumMod val="75000"/>
                  </a:schemeClr>
                </a:solidFill>
                <a:ea typeface="ＭＳ Ｐゴシック" panose="020B0600070205080204" pitchFamily="34" charset="-128"/>
              </a:rPr>
              <a:t>‘</a:t>
            </a:r>
            <a:r>
              <a:rPr lang="en-US" altLang="ja-JP" sz="2000" dirty="0">
                <a:solidFill>
                  <a:schemeClr val="accent4">
                    <a:lumMod val="75000"/>
                  </a:schemeClr>
                </a:solidFill>
                <a:ea typeface="ＭＳ Ｐゴシック" panose="020B0600070205080204" pitchFamily="34" charset="-128"/>
              </a:rPr>
              <a:t>daughters of Lot</a:t>
            </a:r>
            <a:r>
              <a:rPr lang="ja-JP" altLang="en-US" sz="2000">
                <a:solidFill>
                  <a:schemeClr val="accent4">
                    <a:lumMod val="75000"/>
                  </a:schemeClr>
                </a:solidFill>
                <a:ea typeface="ＭＳ Ｐゴシック" panose="020B0600070205080204" pitchFamily="34" charset="-128"/>
              </a:rPr>
              <a:t>’</a:t>
            </a:r>
            <a:endParaRPr lang="en-US" altLang="ja-JP" sz="2000" dirty="0">
              <a:solidFill>
                <a:schemeClr val="accent4">
                  <a:lumMod val="75000"/>
                </a:schemeClr>
              </a:solidFill>
              <a:ea typeface="ＭＳ Ｐゴシック" panose="020B0600070205080204" pitchFamily="34" charset="-128"/>
            </a:endParaRPr>
          </a:p>
          <a:p>
            <a:pPr>
              <a:lnSpc>
                <a:spcPct val="80000"/>
              </a:lnSpc>
              <a:buFont typeface="Wingdings" pitchFamily="2" charset="2"/>
              <a:buNone/>
            </a:pPr>
            <a:r>
              <a:rPr lang="en-US" altLang="en-US" sz="2000" dirty="0">
                <a:solidFill>
                  <a:schemeClr val="accent4">
                    <a:lumMod val="75000"/>
                  </a:schemeClr>
                </a:solidFill>
                <a:ea typeface="ＭＳ Ｐゴシック" panose="020B0600070205080204" pitchFamily="34" charset="-128"/>
              </a:rPr>
              <a:t>		- </a:t>
            </a:r>
            <a:r>
              <a:rPr lang="ja-JP" altLang="en-US" sz="2000">
                <a:solidFill>
                  <a:schemeClr val="accent4">
                    <a:lumMod val="75000"/>
                  </a:schemeClr>
                </a:solidFill>
                <a:ea typeface="ＭＳ Ｐゴシック" panose="020B0600070205080204" pitchFamily="34" charset="-128"/>
              </a:rPr>
              <a:t>‘</a:t>
            </a:r>
            <a:r>
              <a:rPr lang="en-US" altLang="ja-JP" sz="2000" dirty="0">
                <a:solidFill>
                  <a:schemeClr val="accent4">
                    <a:lumMod val="75000"/>
                  </a:schemeClr>
                </a:solidFill>
                <a:ea typeface="ＭＳ Ｐゴシック" panose="020B0600070205080204" pitchFamily="34" charset="-128"/>
              </a:rPr>
              <a:t>the wife of Manoah</a:t>
            </a:r>
            <a:r>
              <a:rPr lang="ja-JP" altLang="en-US" sz="2000">
                <a:solidFill>
                  <a:schemeClr val="accent4">
                    <a:lumMod val="75000"/>
                  </a:schemeClr>
                </a:solidFill>
                <a:ea typeface="ＭＳ Ｐゴシック" panose="020B0600070205080204" pitchFamily="34" charset="-128"/>
              </a:rPr>
              <a:t>’</a:t>
            </a:r>
            <a:endParaRPr lang="en-US" altLang="en-US" sz="2000" dirty="0">
              <a:solidFill>
                <a:schemeClr val="accent4">
                  <a:lumMod val="75000"/>
                </a:schemeClr>
              </a:solidFill>
              <a:ea typeface="ＭＳ Ｐゴシック" panose="020B0600070205080204" pitchFamily="34" charset="-128"/>
            </a:endParaRPr>
          </a:p>
        </p:txBody>
      </p:sp>
    </p:spTree>
    <p:extLst>
      <p:ext uri="{BB962C8B-B14F-4D97-AF65-F5344CB8AC3E}">
        <p14:creationId xmlns:p14="http://schemas.microsoft.com/office/powerpoint/2010/main" val="407758115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a:extLst>
              <a:ext uri="{FF2B5EF4-FFF2-40B4-BE49-F238E27FC236}">
                <a16:creationId xmlns:a16="http://schemas.microsoft.com/office/drawing/2014/main" id="{77A2E1A8-1F6C-D843-8129-69023483CE8E}"/>
              </a:ext>
            </a:extLst>
          </p:cNvPr>
          <p:cNvSpPr>
            <a:spLocks noGrp="1" noChangeArrowheads="1"/>
          </p:cNvSpPr>
          <p:nvPr>
            <p:ph type="title"/>
          </p:nvPr>
        </p:nvSpPr>
        <p:spPr>
          <a:xfrm>
            <a:off x="1945200" y="457200"/>
            <a:ext cx="6589200" cy="1243608"/>
          </a:xfrm>
        </p:spPr>
        <p:txBody>
          <a:bodyPr/>
          <a:lstStyle/>
          <a:p>
            <a:r>
              <a:rPr lang="en-US" altLang="en-US" sz="3600" dirty="0">
                <a:solidFill>
                  <a:schemeClr val="accent2">
                    <a:lumMod val="50000"/>
                  </a:schemeClr>
                </a:solidFill>
                <a:ea typeface="ＭＳ Ｐゴシック" panose="020B0600070205080204" pitchFamily="34" charset="-128"/>
              </a:rPr>
              <a:t>The Bible as a Patriarchal and Androcentric Text</a:t>
            </a:r>
            <a:endParaRPr lang="en-US" altLang="en-US" dirty="0">
              <a:solidFill>
                <a:schemeClr val="accent2">
                  <a:lumMod val="50000"/>
                </a:schemeClr>
              </a:solidFill>
              <a:ea typeface="ＭＳ Ｐゴシック" panose="020B0600070205080204" pitchFamily="34" charset="-128"/>
            </a:endParaRPr>
          </a:p>
        </p:txBody>
      </p:sp>
      <p:sp>
        <p:nvSpPr>
          <p:cNvPr id="6146" name="Rectangle 3">
            <a:extLst>
              <a:ext uri="{FF2B5EF4-FFF2-40B4-BE49-F238E27FC236}">
                <a16:creationId xmlns:a16="http://schemas.microsoft.com/office/drawing/2014/main" id="{68228259-DADA-8A4E-B359-D50BD2919CFB}"/>
              </a:ext>
            </a:extLst>
          </p:cNvPr>
          <p:cNvSpPr>
            <a:spLocks noGrp="1" noChangeArrowheads="1"/>
          </p:cNvSpPr>
          <p:nvPr>
            <p:ph sz="half" idx="1"/>
          </p:nvPr>
        </p:nvSpPr>
        <p:spPr bwMode="auto">
          <a:xfrm>
            <a:off x="685800" y="1828800"/>
            <a:ext cx="3810000" cy="4572000"/>
          </a:xfrm>
        </p:spPr>
        <p:txBody>
          <a:bodyPr wrap="square" numCol="1" anchor="t" anchorCtr="0" compatLnSpc="1">
            <a:prstTxWarp prst="textNoShape">
              <a:avLst/>
            </a:prstTxWarp>
            <a:normAutofit fontScale="92500" lnSpcReduction="10000"/>
          </a:bodyPr>
          <a:lstStyle/>
          <a:p>
            <a:r>
              <a:rPr lang="en-US" altLang="en-US" sz="2400" dirty="0">
                <a:ea typeface="ＭＳ Ｐゴシック" panose="020B0600070205080204" pitchFamily="34" charset="-128"/>
              </a:rPr>
              <a:t>Women are often minor characters in the story. </a:t>
            </a:r>
          </a:p>
          <a:p>
            <a:r>
              <a:rPr lang="en-US" altLang="en-US" sz="2400" dirty="0">
                <a:ea typeface="ＭＳ Ｐゴシック" panose="020B0600070205080204" pitchFamily="34" charset="-128"/>
              </a:rPr>
              <a:t>Patriarchal narratives: God reveals himself as the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God of Abraham, the God of Isaac, and the God of Jacob</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(Exodus 3:6).</a:t>
            </a:r>
          </a:p>
          <a:p>
            <a:r>
              <a:rPr lang="en-US" altLang="en-US" sz="2400" dirty="0">
                <a:ea typeface="ＭＳ Ｐゴシック" panose="020B0600070205080204" pitchFamily="34" charset="-128"/>
              </a:rPr>
              <a:t>Emphasis on narratives and settings with a masculine orientation (life of the tribe, war, kingship, cult).</a:t>
            </a:r>
          </a:p>
        </p:txBody>
      </p:sp>
      <p:pic>
        <p:nvPicPr>
          <p:cNvPr id="6147" name="Content Placeholder 4" descr="photo-0180.jpg">
            <a:extLst>
              <a:ext uri="{FF2B5EF4-FFF2-40B4-BE49-F238E27FC236}">
                <a16:creationId xmlns:a16="http://schemas.microsoft.com/office/drawing/2014/main" id="{2516D0FE-6D86-154C-8DC9-4FCF7027AF4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76838" y="1825625"/>
            <a:ext cx="2790825" cy="4351338"/>
          </a:xfrm>
        </p:spPr>
      </p:pic>
    </p:spTree>
    <p:extLst>
      <p:ext uri="{BB962C8B-B14F-4D97-AF65-F5344CB8AC3E}">
        <p14:creationId xmlns:p14="http://schemas.microsoft.com/office/powerpoint/2010/main" val="4231645206"/>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1A475D80-33E8-E040-893C-A159B58920AC}"/>
              </a:ext>
            </a:extLst>
          </p:cNvPr>
          <p:cNvSpPr>
            <a:spLocks noGrp="1" noChangeArrowheads="1"/>
          </p:cNvSpPr>
          <p:nvPr>
            <p:ph type="title"/>
          </p:nvPr>
        </p:nvSpPr>
        <p:spPr/>
        <p:txBody>
          <a:bodyPr rtlCol="0">
            <a:normAutofit fontScale="90000"/>
          </a:bodyPr>
          <a:lstStyle/>
          <a:p>
            <a:pPr fontAlgn="auto">
              <a:spcAft>
                <a:spcPts val="0"/>
              </a:spcAft>
              <a:defRPr/>
            </a:pPr>
            <a:r>
              <a:rPr lang="en-US" altLang="en-US" sz="3600" dirty="0">
                <a:solidFill>
                  <a:schemeClr val="accent2">
                    <a:lumMod val="50000"/>
                  </a:schemeClr>
                </a:solidFill>
                <a:ea typeface="ＭＳ Ｐゴシック" panose="020B0600070205080204" pitchFamily="34" charset="-128"/>
              </a:rPr>
              <a:t>Early </a:t>
            </a:r>
            <a:r>
              <a:rPr lang="en-US" altLang="ja-JP" sz="3600" dirty="0" err="1">
                <a:solidFill>
                  <a:schemeClr val="accent2">
                    <a:lumMod val="50000"/>
                  </a:schemeClr>
                </a:solidFill>
                <a:ea typeface="ＭＳ Ｐゴシック" panose="020B0600070205080204" pitchFamily="34" charset="-128"/>
              </a:rPr>
              <a:t>Feminis</a:t>
            </a:r>
            <a:r>
              <a:rPr lang="en-GB" altLang="ja-JP" dirty="0">
                <a:solidFill>
                  <a:schemeClr val="accent2">
                    <a:lumMod val="50000"/>
                  </a:schemeClr>
                </a:solidFill>
                <a:ea typeface="ＭＳ Ｐゴシック" panose="020B0600070205080204" pitchFamily="34" charset="-128"/>
              </a:rPr>
              <a:t>t</a:t>
            </a:r>
            <a:r>
              <a:rPr lang="en-US" altLang="ja-JP" sz="3600" dirty="0">
                <a:solidFill>
                  <a:schemeClr val="accent2">
                    <a:lumMod val="50000"/>
                  </a:schemeClr>
                </a:solidFill>
                <a:ea typeface="ＭＳ Ｐゴシック" panose="020B0600070205080204" pitchFamily="34" charset="-128"/>
              </a:rPr>
              <a:t> Voices: </a:t>
            </a:r>
            <a:br>
              <a:rPr lang="en-US" altLang="ja-JP" sz="3600" dirty="0">
                <a:solidFill>
                  <a:schemeClr val="accent2">
                    <a:lumMod val="50000"/>
                  </a:schemeClr>
                </a:solidFill>
                <a:ea typeface="ＭＳ Ｐゴシック" panose="020B0600070205080204" pitchFamily="34" charset="-128"/>
              </a:rPr>
            </a:br>
            <a:r>
              <a:rPr lang="en-US" altLang="ja-JP" sz="3600" dirty="0">
                <a:solidFill>
                  <a:schemeClr val="accent2">
                    <a:lumMod val="50000"/>
                  </a:schemeClr>
                </a:solidFill>
                <a:ea typeface="ＭＳ Ｐゴシック" panose="020B0600070205080204" pitchFamily="34" charset="-128"/>
              </a:rPr>
              <a:t>Elizabeth Cady Stanton</a:t>
            </a:r>
            <a:endParaRPr lang="en-US" altLang="en-US" dirty="0">
              <a:solidFill>
                <a:schemeClr val="accent2">
                  <a:lumMod val="50000"/>
                </a:schemeClr>
              </a:solidFill>
              <a:ea typeface="ＭＳ Ｐゴシック" panose="020B0600070205080204" pitchFamily="34" charset="-128"/>
            </a:endParaRPr>
          </a:p>
        </p:txBody>
      </p:sp>
      <p:pic>
        <p:nvPicPr>
          <p:cNvPr id="8194" name="Picture 13" descr="images-1">
            <a:extLst>
              <a:ext uri="{FF2B5EF4-FFF2-40B4-BE49-F238E27FC236}">
                <a16:creationId xmlns:a16="http://schemas.microsoft.com/office/drawing/2014/main" id="{9A3B3693-6464-7D47-B4F8-18AB99D5815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52513" y="2286000"/>
            <a:ext cx="3149600" cy="3352800"/>
          </a:xfrm>
        </p:spPr>
      </p:pic>
      <p:sp>
        <p:nvSpPr>
          <p:cNvPr id="8195" name="Rectangle 3">
            <a:extLst>
              <a:ext uri="{FF2B5EF4-FFF2-40B4-BE49-F238E27FC236}">
                <a16:creationId xmlns:a16="http://schemas.microsoft.com/office/drawing/2014/main" id="{AA435F73-9FC9-C443-AA9B-A3BFBEF1BE15}"/>
              </a:ext>
            </a:extLst>
          </p:cNvPr>
          <p:cNvSpPr>
            <a:spLocks noGrp="1" noChangeArrowheads="1"/>
          </p:cNvSpPr>
          <p:nvPr>
            <p:ph type="body" sz="half" idx="2"/>
          </p:nvPr>
        </p:nvSpPr>
        <p:spPr bwMode="auto"/>
        <p:txBody>
          <a:bodyPr wrap="square" numCol="1" anchor="t" anchorCtr="0" compatLnSpc="1">
            <a:prstTxWarp prst="textNoShape">
              <a:avLst/>
            </a:prstTxWarp>
            <a:normAutofit fontScale="92500" lnSpcReduction="20000"/>
          </a:bodyPr>
          <a:lstStyle/>
          <a:p>
            <a:pPr>
              <a:buFont typeface="Wingdings" pitchFamily="2" charset="2"/>
              <a:buNone/>
            </a:pPr>
            <a:r>
              <a:rPr lang="en-US" altLang="en-US" sz="2400" i="1" dirty="0">
                <a:ea typeface="ＭＳ Ｐゴシック" panose="020B0600070205080204" pitchFamily="34" charset="-128"/>
              </a:rPr>
              <a:t>	</a:t>
            </a:r>
          </a:p>
          <a:p>
            <a:pPr>
              <a:buFont typeface="Wingdings" pitchFamily="2" charset="2"/>
              <a:buNone/>
            </a:pPr>
            <a:r>
              <a:rPr lang="en-US" altLang="en-US" sz="2400" i="1" dirty="0">
                <a:ea typeface="ＭＳ Ｐゴシック" panose="020B0600070205080204" pitchFamily="34" charset="-128"/>
              </a:rPr>
              <a:t>	</a:t>
            </a:r>
            <a:r>
              <a:rPr lang="en-US" altLang="en-US" sz="2000" i="1" dirty="0">
                <a:ea typeface="ＭＳ Ｐゴシック" panose="020B0600070205080204" pitchFamily="34" charset="-128"/>
              </a:rPr>
              <a:t>The Woman</a:t>
            </a:r>
            <a:r>
              <a:rPr lang="ja-JP" altLang="en-US" sz="2000" i="1">
                <a:ea typeface="ＭＳ Ｐゴシック" panose="020B0600070205080204" pitchFamily="34" charset="-128"/>
              </a:rPr>
              <a:t>’</a:t>
            </a:r>
            <a:r>
              <a:rPr lang="en-US" altLang="ja-JP" sz="2000" i="1" dirty="0">
                <a:ea typeface="ＭＳ Ｐゴシック" panose="020B0600070205080204" pitchFamily="34" charset="-128"/>
              </a:rPr>
              <a:t>s Bible </a:t>
            </a:r>
            <a:r>
              <a:rPr lang="en-US" altLang="ja-JP" sz="2000" dirty="0">
                <a:ea typeface="ＭＳ Ｐゴシック" panose="020B0600070205080204" pitchFamily="34" charset="-128"/>
              </a:rPr>
              <a:t>(1895, 1898) - an </a:t>
            </a:r>
            <a:r>
              <a:rPr lang="ja-JP" altLang="en-US" sz="2000">
                <a:ea typeface="ＭＳ Ｐゴシック" panose="020B0600070205080204" pitchFamily="34" charset="-128"/>
              </a:rPr>
              <a:t>‘</a:t>
            </a:r>
            <a:r>
              <a:rPr lang="en-US" altLang="ja-JP" sz="2000" dirty="0">
                <a:ea typeface="ＭＳ Ｐゴシック" panose="020B0600070205080204" pitchFamily="34" charset="-128"/>
              </a:rPr>
              <a:t>expurgated</a:t>
            </a:r>
            <a:r>
              <a:rPr lang="ja-JP" altLang="en-US" sz="2000">
                <a:ea typeface="ＭＳ Ｐゴシック" panose="020B0600070205080204" pitchFamily="34" charset="-128"/>
              </a:rPr>
              <a:t>’</a:t>
            </a:r>
            <a:r>
              <a:rPr lang="en-US" altLang="ja-JP" sz="2000" dirty="0">
                <a:ea typeface="ＭＳ Ｐゴシック" panose="020B0600070205080204" pitchFamily="34" charset="-128"/>
              </a:rPr>
              <a:t> text of the Bible which sought to dismantle society</a:t>
            </a:r>
            <a:r>
              <a:rPr lang="ja-JP" altLang="en-US" sz="2000">
                <a:ea typeface="ＭＳ Ｐゴシック" panose="020B0600070205080204" pitchFamily="34" charset="-128"/>
              </a:rPr>
              <a:t>’</a:t>
            </a:r>
            <a:r>
              <a:rPr lang="en-US" altLang="ja-JP" sz="2000" dirty="0">
                <a:ea typeface="ＭＳ Ｐゴシック" panose="020B0600070205080204" pitchFamily="34" charset="-128"/>
              </a:rPr>
              <a:t>s sexism and to demolish Christian androcentrism.</a:t>
            </a:r>
          </a:p>
          <a:p>
            <a:pPr>
              <a:buFont typeface="Wingdings" pitchFamily="2" charset="2"/>
              <a:buNone/>
            </a:pPr>
            <a:endParaRPr lang="en-US" altLang="en-US" sz="2000" dirty="0">
              <a:ea typeface="ＭＳ Ｐゴシック" panose="020B0600070205080204" pitchFamily="34" charset="-128"/>
            </a:endParaRPr>
          </a:p>
          <a:p>
            <a:pPr>
              <a:buFont typeface="Wingdings" pitchFamily="2" charset="2"/>
              <a:buNone/>
            </a:pPr>
            <a:r>
              <a:rPr lang="en-US" altLang="en-US" sz="2000" dirty="0">
                <a:ea typeface="ＭＳ Ｐゴシック" panose="020B0600070205080204" pitchFamily="34" charset="-128"/>
              </a:rPr>
              <a:t>	</a:t>
            </a:r>
            <a:r>
              <a:rPr lang="en-US" altLang="en-US" sz="2000" dirty="0">
                <a:solidFill>
                  <a:srgbClr val="0432FF"/>
                </a:solidFill>
                <a:ea typeface="ＭＳ Ｐゴシック" panose="020B0600070205080204" pitchFamily="34" charset="-128"/>
              </a:rPr>
              <a:t>The biblical laws relating to women are </a:t>
            </a:r>
            <a:r>
              <a:rPr lang="ja-JP" altLang="en-US" sz="2000">
                <a:solidFill>
                  <a:srgbClr val="0432FF"/>
                </a:solidFill>
                <a:ea typeface="ＭＳ Ｐゴシック" panose="020B0600070205080204" pitchFamily="34" charset="-128"/>
              </a:rPr>
              <a:t>‘</a:t>
            </a:r>
            <a:r>
              <a:rPr lang="en-US" altLang="ja-JP" sz="2000" dirty="0">
                <a:solidFill>
                  <a:srgbClr val="0432FF"/>
                </a:solidFill>
                <a:ea typeface="ＭＳ Ｐゴシック" panose="020B0600070205080204" pitchFamily="34" charset="-128"/>
              </a:rPr>
              <a:t>from the obscene minds of a barbarous age</a:t>
            </a:r>
            <a:r>
              <a:rPr lang="ja-JP" altLang="en-US" sz="2000">
                <a:solidFill>
                  <a:srgbClr val="0432FF"/>
                </a:solidFill>
                <a:ea typeface="ＭＳ Ｐゴシック" panose="020B0600070205080204" pitchFamily="34" charset="-128"/>
              </a:rPr>
              <a:t>’</a:t>
            </a:r>
            <a:r>
              <a:rPr lang="en-US" altLang="ja-JP" sz="2000" dirty="0">
                <a:solidFill>
                  <a:srgbClr val="0432FF"/>
                </a:solidFill>
                <a:ea typeface="ＭＳ Ｐゴシック" panose="020B0600070205080204" pitchFamily="34" charset="-128"/>
              </a:rPr>
              <a:t> (Cady Stanton).</a:t>
            </a:r>
          </a:p>
          <a:p>
            <a:pPr>
              <a:buFont typeface="Wingdings" pitchFamily="2" charset="2"/>
              <a:buNone/>
            </a:pPr>
            <a:r>
              <a:rPr lang="en-US" altLang="en-US" sz="2000" dirty="0">
                <a:ea typeface="ＭＳ Ｐゴシック" panose="020B0600070205080204" pitchFamily="34" charset="-128"/>
              </a:rPr>
              <a:t>	</a:t>
            </a:r>
            <a:endParaRPr lang="en-US" altLang="en-US" sz="2000" i="1" dirty="0">
              <a:ea typeface="ＭＳ Ｐゴシック" panose="020B0600070205080204" pitchFamily="34" charset="-128"/>
            </a:endParaRPr>
          </a:p>
        </p:txBody>
      </p:sp>
    </p:spTree>
    <p:extLst>
      <p:ext uri="{BB962C8B-B14F-4D97-AF65-F5344CB8AC3E}">
        <p14:creationId xmlns:p14="http://schemas.microsoft.com/office/powerpoint/2010/main" val="201434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a:extLst>
              <a:ext uri="{FF2B5EF4-FFF2-40B4-BE49-F238E27FC236}">
                <a16:creationId xmlns:a16="http://schemas.microsoft.com/office/drawing/2014/main" id="{D91B3BB9-F1CA-E44A-9759-17B85455B95C}"/>
              </a:ext>
            </a:extLst>
          </p:cNvPr>
          <p:cNvSpPr>
            <a:spLocks noGrp="1" noChangeArrowheads="1"/>
          </p:cNvSpPr>
          <p:nvPr>
            <p:ph type="title"/>
          </p:nvPr>
        </p:nvSpPr>
        <p:spPr/>
        <p:txBody>
          <a:bodyPr/>
          <a:lstStyle/>
          <a:p>
            <a:r>
              <a:rPr lang="en-US" altLang="en-US" sz="3600" dirty="0">
                <a:solidFill>
                  <a:schemeClr val="accent2">
                    <a:lumMod val="50000"/>
                  </a:schemeClr>
                </a:solidFill>
                <a:ea typeface="ＭＳ Ｐゴシック" panose="020B0600070205080204" pitchFamily="34" charset="-128"/>
              </a:rPr>
              <a:t>Second Feminist Wave: 1960s and 1970s</a:t>
            </a:r>
            <a:endParaRPr lang="en-US" altLang="en-US" dirty="0">
              <a:solidFill>
                <a:schemeClr val="accent2">
                  <a:lumMod val="50000"/>
                </a:schemeClr>
              </a:solidFill>
              <a:ea typeface="ＭＳ Ｐゴシック" panose="020B0600070205080204" pitchFamily="34" charset="-128"/>
            </a:endParaRPr>
          </a:p>
        </p:txBody>
      </p:sp>
      <p:sp>
        <p:nvSpPr>
          <p:cNvPr id="9218" name="Rectangle 4">
            <a:extLst>
              <a:ext uri="{FF2B5EF4-FFF2-40B4-BE49-F238E27FC236}">
                <a16:creationId xmlns:a16="http://schemas.microsoft.com/office/drawing/2014/main" id="{EDBA7950-FCC6-AB47-A9D9-F902907049E0}"/>
              </a:ext>
            </a:extLst>
          </p:cNvPr>
          <p:cNvSpPr>
            <a:spLocks noGrp="1" noChangeArrowheads="1"/>
          </p:cNvSpPr>
          <p:nvPr>
            <p:ph idx="1"/>
          </p:nvPr>
        </p:nvSpPr>
        <p:spPr bwMode="auto"/>
        <p:txBody>
          <a:bodyPr wrap="square" numCol="1" anchor="t" anchorCtr="0" compatLnSpc="1">
            <a:prstTxWarp prst="textNoShape">
              <a:avLst/>
            </a:prstTxWarp>
            <a:normAutofit fontScale="85000" lnSpcReduction="10000"/>
          </a:bodyPr>
          <a:lstStyle/>
          <a:p>
            <a:pPr>
              <a:buFont typeface="Wingdings" pitchFamily="2" charset="2"/>
              <a:buNone/>
            </a:pPr>
            <a:r>
              <a:rPr lang="en-US" altLang="en-US" dirty="0">
                <a:ea typeface="ＭＳ Ｐゴシック" panose="020B0600070205080204" pitchFamily="34" charset="-128"/>
              </a:rPr>
              <a:t>	</a:t>
            </a:r>
            <a:r>
              <a:rPr lang="en-US" altLang="en-US" sz="2800" dirty="0">
                <a:ea typeface="ＭＳ Ｐゴシック" panose="020B0600070205080204" pitchFamily="34" charset="-128"/>
              </a:rPr>
              <a:t>Civil rights movement in the US, struggles against colonialism, rediscovery by women of their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feminist voice</a:t>
            </a:r>
            <a:r>
              <a:rPr lang="ja-JP" altLang="en-US" sz="2800">
                <a:ea typeface="ＭＳ Ｐゴシック" panose="020B0600070205080204" pitchFamily="34" charset="-128"/>
              </a:rPr>
              <a:t>’</a:t>
            </a:r>
            <a:r>
              <a:rPr lang="en-US" altLang="ja-JP" sz="2800" dirty="0">
                <a:ea typeface="ＭＳ Ｐゴシック" panose="020B0600070205080204" pitchFamily="34" charset="-128"/>
              </a:rPr>
              <a:t>.</a:t>
            </a:r>
          </a:p>
          <a:p>
            <a:pPr>
              <a:buFont typeface="Wingdings" pitchFamily="2" charset="2"/>
              <a:buNone/>
            </a:pPr>
            <a:r>
              <a:rPr lang="en-US" altLang="en-US" sz="2800" dirty="0">
                <a:ea typeface="ＭＳ Ｐゴシック" panose="020B0600070205080204" pitchFamily="34" charset="-128"/>
              </a:rPr>
              <a:t>	</a:t>
            </a:r>
          </a:p>
          <a:p>
            <a:pPr>
              <a:buFont typeface="Wingdings" pitchFamily="2" charset="2"/>
              <a:buNone/>
            </a:pPr>
            <a:r>
              <a:rPr lang="en-US" altLang="en-US" sz="2800" dirty="0">
                <a:ea typeface="ＭＳ Ｐゴシック" panose="020B0600070205080204" pitchFamily="34" charset="-128"/>
              </a:rPr>
              <a:t>	Mary Daly, </a:t>
            </a:r>
            <a:r>
              <a:rPr lang="en-US" altLang="en-US" sz="2800" i="1" dirty="0">
                <a:ea typeface="ＭＳ Ｐゴシック" panose="020B0600070205080204" pitchFamily="34" charset="-128"/>
              </a:rPr>
              <a:t>The Church and the Second Sex </a:t>
            </a:r>
            <a:r>
              <a:rPr lang="en-US" altLang="en-US" sz="2800" dirty="0">
                <a:ea typeface="ＭＳ Ｐゴシック" panose="020B0600070205080204" pitchFamily="34" charset="-128"/>
              </a:rPr>
              <a:t>(1968); </a:t>
            </a:r>
            <a:r>
              <a:rPr lang="en-US" altLang="en-US" sz="2800" i="1" dirty="0">
                <a:ea typeface="ＭＳ Ｐゴシック" panose="020B0600070205080204" pitchFamily="34" charset="-128"/>
              </a:rPr>
              <a:t>Beyond God the Father: Toward a Philosophy of Women</a:t>
            </a:r>
            <a:r>
              <a:rPr lang="ja-JP" altLang="en-US" sz="2800" i="1">
                <a:ea typeface="ＭＳ Ｐゴシック" panose="020B0600070205080204" pitchFamily="34" charset="-128"/>
              </a:rPr>
              <a:t>’</a:t>
            </a:r>
            <a:r>
              <a:rPr lang="en-US" altLang="ja-JP" sz="2800" i="1" dirty="0">
                <a:ea typeface="ＭＳ Ｐゴシック" panose="020B0600070205080204" pitchFamily="34" charset="-128"/>
              </a:rPr>
              <a:t>s Liberation </a:t>
            </a:r>
            <a:r>
              <a:rPr lang="en-US" altLang="ja-JP" sz="2800" dirty="0">
                <a:ea typeface="ＭＳ Ｐゴシック" panose="020B0600070205080204" pitchFamily="34" charset="-128"/>
              </a:rPr>
              <a:t>(1973): calls for the abandonment of patriarchal religions in favour of a woman-centred spirituality.</a:t>
            </a:r>
            <a:endParaRPr lang="en-US" altLang="en-US" sz="2800" dirty="0">
              <a:ea typeface="ＭＳ Ｐゴシック" panose="020B0600070205080204" pitchFamily="34" charset="-128"/>
            </a:endParaRPr>
          </a:p>
        </p:txBody>
      </p:sp>
    </p:spTree>
    <p:extLst>
      <p:ext uri="{BB962C8B-B14F-4D97-AF65-F5344CB8AC3E}">
        <p14:creationId xmlns:p14="http://schemas.microsoft.com/office/powerpoint/2010/main" val="369980466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2">
            <a:extLst>
              <a:ext uri="{FF2B5EF4-FFF2-40B4-BE49-F238E27FC236}">
                <a16:creationId xmlns:a16="http://schemas.microsoft.com/office/drawing/2014/main" id="{A00818BA-449E-9B48-AE28-28BC4B09148B}"/>
              </a:ext>
            </a:extLst>
          </p:cNvPr>
          <p:cNvSpPr>
            <a:spLocks noGrp="1" noChangeArrowheads="1"/>
          </p:cNvSpPr>
          <p:nvPr>
            <p:ph type="title"/>
          </p:nvPr>
        </p:nvSpPr>
        <p:spPr/>
        <p:txBody>
          <a:bodyPr/>
          <a:lstStyle/>
          <a:p>
            <a:r>
              <a:rPr lang="en-US" altLang="en-US" dirty="0">
                <a:solidFill>
                  <a:schemeClr val="accent2">
                    <a:lumMod val="50000"/>
                  </a:schemeClr>
                </a:solidFill>
                <a:ea typeface="ＭＳ Ｐゴシック" panose="020B0600070205080204" pitchFamily="34" charset="-128"/>
              </a:rPr>
              <a:t>Definition(s) of Feminism in Biblical Studies</a:t>
            </a:r>
          </a:p>
        </p:txBody>
      </p:sp>
      <p:sp>
        <p:nvSpPr>
          <p:cNvPr id="10242" name="Rectangle 3">
            <a:extLst>
              <a:ext uri="{FF2B5EF4-FFF2-40B4-BE49-F238E27FC236}">
                <a16:creationId xmlns:a16="http://schemas.microsoft.com/office/drawing/2014/main" id="{3CD66E72-F872-8342-9E51-70CC750B67DA}"/>
              </a:ext>
            </a:extLst>
          </p:cNvPr>
          <p:cNvSpPr>
            <a:spLocks noGrp="1" noChangeArrowheads="1"/>
          </p:cNvSpPr>
          <p:nvPr>
            <p:ph idx="1"/>
          </p:nvPr>
        </p:nvSpPr>
        <p:spPr bwMode="auto"/>
        <p:txBody>
          <a:bodyPr wrap="square" numCol="1" anchor="t" anchorCtr="0" compatLnSpc="1">
            <a:prstTxWarp prst="textNoShape">
              <a:avLst/>
            </a:prstTxWarp>
            <a:normAutofit fontScale="92500" lnSpcReduction="20000"/>
          </a:bodyPr>
          <a:lstStyle/>
          <a:p>
            <a:endParaRPr lang="en-US" altLang="en-US" dirty="0">
              <a:ea typeface="ＭＳ Ｐゴシック" panose="020B0600070205080204" pitchFamily="34" charset="-128"/>
            </a:endParaRPr>
          </a:p>
          <a:p>
            <a:pPr>
              <a:buFont typeface="Wingdings" pitchFamily="2" charset="2"/>
              <a:buNone/>
            </a:pPr>
            <a:r>
              <a:rPr lang="en-US" altLang="en-US" sz="2800" dirty="0">
                <a:ea typeface="ＭＳ Ｐゴシック" panose="020B0600070205080204" pitchFamily="34" charset="-128"/>
              </a:rPr>
              <a:t>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A critical and constructive stance that claims for women the full humanity accorded to men, insisting that women be represented equally in all attempts to describe and comprehend human nature and that they be full participants in the assignment and regulation of social roles, rights and responsibilities</a:t>
            </a:r>
            <a:r>
              <a:rPr lang="ja-JP" altLang="en-US" sz="2800">
                <a:ea typeface="ＭＳ Ｐゴシック" panose="020B0600070205080204" pitchFamily="34" charset="-128"/>
              </a:rPr>
              <a:t>’</a:t>
            </a:r>
            <a:r>
              <a:rPr lang="en-US" altLang="ja-JP" sz="2800" dirty="0">
                <a:ea typeface="ＭＳ Ｐゴシック" panose="020B0600070205080204" pitchFamily="34" charset="-128"/>
              </a:rPr>
              <a:t> (Phyllis Bird, </a:t>
            </a:r>
            <a:r>
              <a:rPr lang="en-US" altLang="ja-JP" sz="2800" i="1" dirty="0">
                <a:ea typeface="ＭＳ Ｐゴシック" panose="020B0600070205080204" pitchFamily="34" charset="-128"/>
              </a:rPr>
              <a:t>Escaping Eden, </a:t>
            </a:r>
            <a:r>
              <a:rPr lang="en-US" altLang="ja-JP" sz="2800" dirty="0">
                <a:ea typeface="ＭＳ Ｐゴシック" panose="020B0600070205080204" pitchFamily="34" charset="-128"/>
              </a:rPr>
              <a:t>p. 124).</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114036406"/>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a:extLst>
              <a:ext uri="{FF2B5EF4-FFF2-40B4-BE49-F238E27FC236}">
                <a16:creationId xmlns:a16="http://schemas.microsoft.com/office/drawing/2014/main" id="{9D0F6497-9E61-4544-A80D-105E25C881E1}"/>
              </a:ext>
            </a:extLst>
          </p:cNvPr>
          <p:cNvSpPr>
            <a:spLocks noGrp="1" noChangeArrowheads="1"/>
          </p:cNvSpPr>
          <p:nvPr>
            <p:ph type="title"/>
          </p:nvPr>
        </p:nvSpPr>
        <p:spPr/>
        <p:txBody>
          <a:bodyPr>
            <a:normAutofit fontScale="90000"/>
          </a:bodyPr>
          <a:lstStyle/>
          <a:p>
            <a:r>
              <a:rPr lang="en-US" altLang="en-US" sz="4000" dirty="0">
                <a:solidFill>
                  <a:schemeClr val="accent2">
                    <a:lumMod val="50000"/>
                  </a:schemeClr>
                </a:solidFill>
                <a:ea typeface="ＭＳ Ｐゴシック" panose="020B0600070205080204" pitchFamily="34" charset="-128"/>
              </a:rPr>
              <a:t>The Contribution of Phyllis Trible</a:t>
            </a:r>
            <a:endParaRPr lang="en-US" altLang="en-US" dirty="0">
              <a:solidFill>
                <a:schemeClr val="accent2">
                  <a:lumMod val="50000"/>
                </a:schemeClr>
              </a:solidFill>
              <a:ea typeface="ＭＳ Ｐゴシック" panose="020B0600070205080204" pitchFamily="34" charset="-128"/>
            </a:endParaRPr>
          </a:p>
        </p:txBody>
      </p:sp>
      <p:sp>
        <p:nvSpPr>
          <p:cNvPr id="11266" name="Rectangle 3">
            <a:extLst>
              <a:ext uri="{FF2B5EF4-FFF2-40B4-BE49-F238E27FC236}">
                <a16:creationId xmlns:a16="http://schemas.microsoft.com/office/drawing/2014/main" id="{51D752C0-1EAD-FA45-958E-BC0EFCF9253E}"/>
              </a:ext>
            </a:extLst>
          </p:cNvPr>
          <p:cNvSpPr>
            <a:spLocks noGrp="1" noChangeArrowheads="1"/>
          </p:cNvSpPr>
          <p:nvPr>
            <p:ph sz="half" idx="1"/>
          </p:nvPr>
        </p:nvSpPr>
        <p:spPr bwMode="auto">
          <a:xfrm>
            <a:off x="685800" y="2097088"/>
            <a:ext cx="3810000" cy="4075112"/>
          </a:xfrm>
        </p:spPr>
        <p:txBody>
          <a:bodyPr wrap="square" numCol="1" anchor="t" anchorCtr="0" compatLnSpc="1">
            <a:prstTxWarp prst="textNoShape">
              <a:avLst/>
            </a:prstTxWarp>
            <a:normAutofit fontScale="92500" lnSpcReduction="20000"/>
          </a:bodyPr>
          <a:lstStyle/>
          <a:p>
            <a:r>
              <a:rPr lang="en-US" altLang="en-US" sz="2400" i="1" dirty="0">
                <a:ea typeface="ＭＳ Ｐゴシック" panose="020B0600070205080204" pitchFamily="34" charset="-128"/>
              </a:rPr>
              <a:t>God and the Rhetoric of Sexuality </a:t>
            </a:r>
            <a:r>
              <a:rPr lang="en-US" altLang="en-US" sz="2400" dirty="0">
                <a:ea typeface="ＭＳ Ｐゴシック" panose="020B0600070205080204" pitchFamily="34" charset="-128"/>
              </a:rPr>
              <a:t>(1978): an attempt to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recover old treasures and discover new ones in the household of faith</a:t>
            </a:r>
            <a:r>
              <a:rPr lang="ja-JP" altLang="en-US" sz="2400">
                <a:ea typeface="ＭＳ Ｐゴシック" panose="020B0600070205080204" pitchFamily="34" charset="-128"/>
              </a:rPr>
              <a:t>’</a:t>
            </a:r>
            <a:r>
              <a:rPr lang="en-US" altLang="ja-JP" sz="2400" dirty="0">
                <a:ea typeface="ＭＳ Ｐゴシック" panose="020B0600070205080204" pitchFamily="34" charset="-128"/>
              </a:rPr>
              <a:t>.</a:t>
            </a:r>
          </a:p>
          <a:p>
            <a:r>
              <a:rPr lang="en-US" altLang="en-US" sz="2400" dirty="0">
                <a:ea typeface="ＭＳ Ｐゴシック" panose="020B0600070205080204" pitchFamily="34" charset="-128"/>
              </a:rPr>
              <a:t>An examination of the Hebrew Bible does not necessarily lead to rejection, but to a more variegated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appreciation</a:t>
            </a:r>
            <a:r>
              <a:rPr lang="en-GB" altLang="ja-JP" sz="2400" dirty="0">
                <a:ea typeface="ＭＳ Ｐゴシック" panose="020B0600070205080204" pitchFamily="34" charset="-128"/>
              </a:rPr>
              <a:t>’</a:t>
            </a:r>
            <a:r>
              <a:rPr lang="en-US" altLang="ja-JP" sz="2400" dirty="0">
                <a:ea typeface="ＭＳ Ｐゴシック" panose="020B0600070205080204" pitchFamily="34" charset="-128"/>
              </a:rPr>
              <a:t> of the biblical testimony about women.</a:t>
            </a:r>
            <a:endParaRPr lang="en-US" altLang="en-US" sz="2400" dirty="0">
              <a:ea typeface="ＭＳ Ｐゴシック" panose="020B0600070205080204" pitchFamily="34" charset="-128"/>
            </a:endParaRPr>
          </a:p>
        </p:txBody>
      </p:sp>
      <p:pic>
        <p:nvPicPr>
          <p:cNvPr id="11267" name="Content Placeholder 4" descr="0800604644b.jpg">
            <a:extLst>
              <a:ext uri="{FF2B5EF4-FFF2-40B4-BE49-F238E27FC236}">
                <a16:creationId xmlns:a16="http://schemas.microsoft.com/office/drawing/2014/main" id="{1856718E-FBB1-974D-A2DD-039ADAB0BD0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59400" y="2097088"/>
            <a:ext cx="2425700" cy="3810000"/>
          </a:xfrm>
        </p:spPr>
      </p:pic>
    </p:spTree>
    <p:extLst>
      <p:ext uri="{BB962C8B-B14F-4D97-AF65-F5344CB8AC3E}">
        <p14:creationId xmlns:p14="http://schemas.microsoft.com/office/powerpoint/2010/main" val="202673867"/>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a:extLst>
              <a:ext uri="{FF2B5EF4-FFF2-40B4-BE49-F238E27FC236}">
                <a16:creationId xmlns:a16="http://schemas.microsoft.com/office/drawing/2014/main" id="{B83AF243-76AD-F543-BA22-D6822B3E013F}"/>
              </a:ext>
            </a:extLst>
          </p:cNvPr>
          <p:cNvSpPr>
            <a:spLocks noGrp="1" noChangeArrowheads="1"/>
          </p:cNvSpPr>
          <p:nvPr>
            <p:ph type="title"/>
          </p:nvPr>
        </p:nvSpPr>
        <p:spPr>
          <a:xfrm>
            <a:off x="1475656" y="609600"/>
            <a:ext cx="6982544" cy="1295400"/>
          </a:xfrm>
        </p:spPr>
        <p:txBody>
          <a:bodyPr/>
          <a:lstStyle/>
          <a:p>
            <a:pPr algn="ctr"/>
            <a:r>
              <a:rPr lang="en-US" altLang="en-US" sz="3600" dirty="0">
                <a:solidFill>
                  <a:schemeClr val="accent2">
                    <a:lumMod val="50000"/>
                  </a:schemeClr>
                </a:solidFill>
                <a:ea typeface="ＭＳ Ｐゴシック" panose="020B0600070205080204" pitchFamily="34" charset="-128"/>
              </a:rPr>
              <a:t>Feminist Biblical Hermeneutics: Strategies</a:t>
            </a:r>
            <a:endParaRPr lang="en-US" altLang="en-US" dirty="0">
              <a:solidFill>
                <a:schemeClr val="accent2">
                  <a:lumMod val="50000"/>
                </a:schemeClr>
              </a:solidFill>
              <a:ea typeface="ＭＳ Ｐゴシック" panose="020B0600070205080204" pitchFamily="34" charset="-128"/>
            </a:endParaRPr>
          </a:p>
        </p:txBody>
      </p:sp>
      <p:sp>
        <p:nvSpPr>
          <p:cNvPr id="12290" name="Rectangle 3">
            <a:extLst>
              <a:ext uri="{FF2B5EF4-FFF2-40B4-BE49-F238E27FC236}">
                <a16:creationId xmlns:a16="http://schemas.microsoft.com/office/drawing/2014/main" id="{A0F8C7FE-8274-1740-8339-31412DFE834F}"/>
              </a:ext>
            </a:extLst>
          </p:cNvPr>
          <p:cNvSpPr>
            <a:spLocks noGrp="1" noChangeArrowheads="1"/>
          </p:cNvSpPr>
          <p:nvPr>
            <p:ph idx="1"/>
          </p:nvPr>
        </p:nvSpPr>
        <p:spPr bwMode="auto"/>
        <p:txBody>
          <a:bodyPr wrap="square" numCol="1" anchor="t" anchorCtr="0" compatLnSpc="1">
            <a:prstTxWarp prst="textNoShape">
              <a:avLst/>
            </a:prstTxWarp>
            <a:normAutofit fontScale="92500" lnSpcReduction="20000"/>
          </a:bodyPr>
          <a:lstStyle/>
          <a:p>
            <a:pPr>
              <a:buFont typeface="Wingdings" pitchFamily="2" charset="2"/>
              <a:buNone/>
            </a:pPr>
            <a:r>
              <a:rPr lang="en-US" altLang="en-US" dirty="0">
                <a:solidFill>
                  <a:srgbClr val="4CFF41"/>
                </a:solidFill>
                <a:ea typeface="ＭＳ Ｐゴシック" panose="020B0600070205080204" pitchFamily="34" charset="-128"/>
              </a:rPr>
              <a:t>	</a:t>
            </a:r>
          </a:p>
          <a:p>
            <a:pPr>
              <a:buFont typeface="Wingdings" pitchFamily="2" charset="2"/>
              <a:buNone/>
            </a:pPr>
            <a:r>
              <a:rPr lang="en-US" altLang="en-US" dirty="0">
                <a:solidFill>
                  <a:srgbClr val="4CFF41"/>
                </a:solidFill>
                <a:ea typeface="ＭＳ Ｐゴシック" panose="020B0600070205080204" pitchFamily="34" charset="-128"/>
              </a:rPr>
              <a:t>	</a:t>
            </a:r>
            <a:r>
              <a:rPr lang="en-US" altLang="en-US" sz="2800" dirty="0">
                <a:solidFill>
                  <a:srgbClr val="0432FF"/>
                </a:solidFill>
                <a:ea typeface="ＭＳ Ｐゴシック" panose="020B0600070205080204" pitchFamily="34" charset="-128"/>
              </a:rPr>
              <a:t>Reinterpretation</a:t>
            </a:r>
            <a:r>
              <a:rPr lang="en-US" altLang="en-US" sz="2800" dirty="0">
                <a:ea typeface="ＭＳ Ｐゴシック" panose="020B0600070205080204" pitchFamily="34" charset="-128"/>
              </a:rPr>
              <a:t> of familiar biblical texts about women in order to challenge traditional (androcentric) readings. For example: Phyllis Trible</a:t>
            </a:r>
            <a:r>
              <a:rPr lang="ja-JP" altLang="en-US" sz="2800">
                <a:ea typeface="ＭＳ Ｐゴシック" panose="020B0600070205080204" pitchFamily="34" charset="-128"/>
              </a:rPr>
              <a:t>’</a:t>
            </a:r>
            <a:r>
              <a:rPr lang="en-US" altLang="ja-JP" sz="2800" dirty="0">
                <a:ea typeface="ＭＳ Ｐゴシック" panose="020B0600070205080204" pitchFamily="34" charset="-128"/>
              </a:rPr>
              <a:t>s work on Genesis 1-3.</a:t>
            </a:r>
          </a:p>
          <a:p>
            <a:pPr>
              <a:buFont typeface="Wingdings" pitchFamily="2" charset="2"/>
              <a:buNone/>
            </a:pPr>
            <a:endParaRPr lang="en-US" altLang="en-US" sz="2800" dirty="0">
              <a:ea typeface="ＭＳ Ｐゴシック" panose="020B0600070205080204" pitchFamily="34" charset="-128"/>
            </a:endParaRPr>
          </a:p>
          <a:p>
            <a:pPr>
              <a:buFont typeface="Wingdings" pitchFamily="2" charset="2"/>
              <a:buNone/>
            </a:pPr>
            <a:r>
              <a:rPr lang="en-US" altLang="en-US" sz="2800" dirty="0">
                <a:ea typeface="ＭＳ Ｐゴシック" panose="020B0600070205080204" pitchFamily="34" charset="-128"/>
              </a:rPr>
              <a:t>	The aim is to recover and reclaim the biblical texts from (later) patriarchal domination.</a:t>
            </a:r>
          </a:p>
        </p:txBody>
      </p:sp>
    </p:spTree>
    <p:extLst>
      <p:ext uri="{BB962C8B-B14F-4D97-AF65-F5344CB8AC3E}">
        <p14:creationId xmlns:p14="http://schemas.microsoft.com/office/powerpoint/2010/main" val="1741043927"/>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a:extLst>
              <a:ext uri="{FF2B5EF4-FFF2-40B4-BE49-F238E27FC236}">
                <a16:creationId xmlns:a16="http://schemas.microsoft.com/office/drawing/2014/main" id="{58983975-60B2-2648-8B49-76329649C3CD}"/>
              </a:ext>
            </a:extLst>
          </p:cNvPr>
          <p:cNvSpPr>
            <a:spLocks noGrp="1" noChangeArrowheads="1"/>
          </p:cNvSpPr>
          <p:nvPr>
            <p:ph type="title"/>
          </p:nvPr>
        </p:nvSpPr>
        <p:spPr>
          <a:xfrm>
            <a:off x="685800" y="609600"/>
            <a:ext cx="7696200" cy="1143000"/>
          </a:xfrm>
        </p:spPr>
        <p:txBody>
          <a:bodyPr>
            <a:normAutofit fontScale="90000"/>
          </a:bodyPr>
          <a:lstStyle/>
          <a:p>
            <a:pPr algn="ctr"/>
            <a:r>
              <a:rPr lang="en-US" altLang="en-US" sz="3600" dirty="0">
                <a:solidFill>
                  <a:schemeClr val="accent2">
                    <a:lumMod val="50000"/>
                  </a:schemeClr>
                </a:solidFill>
                <a:ea typeface="ＭＳ Ｐゴシック" panose="020B0600070205080204" pitchFamily="34" charset="-128"/>
              </a:rPr>
              <a:t>Feminist Biblical Hermeneutics: Strategies</a:t>
            </a:r>
            <a:endParaRPr lang="en-US" altLang="en-US" dirty="0">
              <a:solidFill>
                <a:schemeClr val="accent2">
                  <a:lumMod val="50000"/>
                </a:schemeClr>
              </a:solidFill>
              <a:ea typeface="ＭＳ Ｐゴシック" panose="020B0600070205080204" pitchFamily="34" charset="-128"/>
            </a:endParaRPr>
          </a:p>
        </p:txBody>
      </p:sp>
      <p:sp>
        <p:nvSpPr>
          <p:cNvPr id="13314" name="Rectangle 3">
            <a:extLst>
              <a:ext uri="{FF2B5EF4-FFF2-40B4-BE49-F238E27FC236}">
                <a16:creationId xmlns:a16="http://schemas.microsoft.com/office/drawing/2014/main" id="{B04B1645-BD3D-B645-9185-2AD578CD79F8}"/>
              </a:ext>
            </a:extLst>
          </p:cNvPr>
          <p:cNvSpPr>
            <a:spLocks noGrp="1" noChangeArrowheads="1"/>
          </p:cNvSpPr>
          <p:nvPr>
            <p:ph idx="1"/>
          </p:nvPr>
        </p:nvSpPr>
        <p:spPr bwMode="auto"/>
        <p:txBody>
          <a:bodyPr wrap="square" numCol="1" anchor="t" anchorCtr="0" compatLnSpc="1">
            <a:prstTxWarp prst="textNoShape">
              <a:avLst/>
            </a:prstTxWarp>
            <a:normAutofit fontScale="85000" lnSpcReduction="20000"/>
          </a:bodyPr>
          <a:lstStyle/>
          <a:p>
            <a:pPr>
              <a:buFont typeface="Wingdings" pitchFamily="2" charset="2"/>
              <a:buNone/>
            </a:pPr>
            <a:r>
              <a:rPr lang="en-US" altLang="en-US" dirty="0">
                <a:solidFill>
                  <a:srgbClr val="4CFF41"/>
                </a:solidFill>
                <a:ea typeface="ＭＳ Ｐゴシック" panose="020B0600070205080204" pitchFamily="34" charset="-128"/>
              </a:rPr>
              <a:t>	</a:t>
            </a:r>
            <a:r>
              <a:rPr lang="en-US" altLang="en-US" sz="2800" dirty="0">
                <a:solidFill>
                  <a:srgbClr val="0432FF"/>
                </a:solidFill>
                <a:ea typeface="ＭＳ Ｐゴシック" panose="020B0600070205080204" pitchFamily="34" charset="-128"/>
              </a:rPr>
              <a:t>Recovery</a:t>
            </a:r>
            <a:r>
              <a:rPr lang="en-US" altLang="en-US" sz="2800" dirty="0">
                <a:ea typeface="ＭＳ Ｐゴシック" panose="020B0600070205080204" pitchFamily="34" charset="-128"/>
              </a:rPr>
              <a:t> of biblical texts and figures that have been marginalized in traditional readings of the Bible.</a:t>
            </a:r>
          </a:p>
          <a:p>
            <a:pPr>
              <a:buFont typeface="Wingdings" pitchFamily="2" charset="2"/>
              <a:buNone/>
            </a:pPr>
            <a:endParaRPr lang="en-US" altLang="en-US" sz="2800" dirty="0">
              <a:ea typeface="ＭＳ Ｐゴシック" panose="020B0600070205080204" pitchFamily="34" charset="-128"/>
            </a:endParaRPr>
          </a:p>
          <a:p>
            <a:pPr>
              <a:buFont typeface="Wingdings" pitchFamily="2" charset="2"/>
              <a:buNone/>
            </a:pPr>
            <a:r>
              <a:rPr lang="en-US" altLang="en-US" sz="2800" dirty="0">
                <a:ea typeface="ＭＳ Ｐゴシック" panose="020B0600070205080204" pitchFamily="34" charset="-128"/>
              </a:rPr>
              <a:t>	</a:t>
            </a:r>
            <a:r>
              <a:rPr lang="en-US" altLang="en-US" sz="2800" i="1" dirty="0">
                <a:ea typeface="ＭＳ Ｐゴシック" panose="020B0600070205080204" pitchFamily="34" charset="-128"/>
              </a:rPr>
              <a:t>The</a:t>
            </a:r>
            <a:r>
              <a:rPr lang="en-US" altLang="en-US" sz="2800" dirty="0">
                <a:ea typeface="ＭＳ Ｐゴシック" panose="020B0600070205080204" pitchFamily="34" charset="-128"/>
              </a:rPr>
              <a:t> </a:t>
            </a:r>
            <a:r>
              <a:rPr lang="en-US" altLang="en-US" sz="2800" i="1" dirty="0">
                <a:ea typeface="ＭＳ Ｐゴシック" panose="020B0600070205080204" pitchFamily="34" charset="-128"/>
              </a:rPr>
              <a:t>Dictionary of Named and Unnamed Characters: </a:t>
            </a:r>
            <a:r>
              <a:rPr lang="en-US" altLang="en-US" sz="2800" dirty="0">
                <a:ea typeface="ＭＳ Ｐゴシック" panose="020B0600070205080204" pitchFamily="34" charset="-128"/>
              </a:rPr>
              <a:t>205 entries for named women in the Hebrew Bible and New Testament, 600 entries for unnamed women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daughter of..</a:t>
            </a:r>
            <a:r>
              <a:rPr lang="ja-JP" altLang="en-US" sz="2800">
                <a:ea typeface="ＭＳ Ｐゴシック" panose="020B0600070205080204" pitchFamily="34" charset="-128"/>
              </a:rPr>
              <a:t>’</a:t>
            </a:r>
            <a:r>
              <a:rPr lang="en-US" altLang="ja-JP" sz="2800" dirty="0">
                <a:ea typeface="ＭＳ Ｐゴシック" panose="020B0600070205080204" pitchFamily="34" charset="-128"/>
              </a:rPr>
              <a:t>,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wife of…</a:t>
            </a:r>
            <a:r>
              <a:rPr lang="ja-JP" altLang="en-US" sz="2800">
                <a:ea typeface="ＭＳ Ｐゴシック" panose="020B0600070205080204" pitchFamily="34" charset="-128"/>
              </a:rPr>
              <a:t>’</a:t>
            </a:r>
            <a:r>
              <a:rPr lang="en-US" altLang="ja-JP" sz="2800" dirty="0">
                <a:ea typeface="ＭＳ Ｐゴシック" panose="020B0600070205080204" pitchFamily="34" charset="-128"/>
              </a:rPr>
              <a:t>).</a:t>
            </a:r>
          </a:p>
          <a:p>
            <a:pPr>
              <a:buFont typeface="Wingdings" pitchFamily="2" charset="2"/>
              <a:buNone/>
            </a:pPr>
            <a:r>
              <a:rPr lang="en-US" altLang="en-US" sz="2800" dirty="0">
                <a:ea typeface="ＭＳ Ｐゴシック" panose="020B0600070205080204" pitchFamily="34" charset="-128"/>
              </a:rPr>
              <a:t>	Highlighting of feminine metaphors for God.</a:t>
            </a:r>
          </a:p>
        </p:txBody>
      </p:sp>
    </p:spTree>
    <p:extLst>
      <p:ext uri="{BB962C8B-B14F-4D97-AF65-F5344CB8AC3E}">
        <p14:creationId xmlns:p14="http://schemas.microsoft.com/office/powerpoint/2010/main" val="2526146838"/>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a:extLst>
              <a:ext uri="{FF2B5EF4-FFF2-40B4-BE49-F238E27FC236}">
                <a16:creationId xmlns:a16="http://schemas.microsoft.com/office/drawing/2014/main" id="{736F1B03-4B4B-2547-BDCA-7AC11CC4416C}"/>
              </a:ext>
            </a:extLst>
          </p:cNvPr>
          <p:cNvSpPr>
            <a:spLocks noGrp="1" noChangeArrowheads="1"/>
          </p:cNvSpPr>
          <p:nvPr>
            <p:ph type="title"/>
          </p:nvPr>
        </p:nvSpPr>
        <p:spPr/>
        <p:txBody>
          <a:bodyPr/>
          <a:lstStyle/>
          <a:p>
            <a:pPr algn="ctr"/>
            <a:r>
              <a:rPr lang="en-US" altLang="en-US" sz="3600" dirty="0">
                <a:solidFill>
                  <a:schemeClr val="accent2">
                    <a:lumMod val="50000"/>
                  </a:schemeClr>
                </a:solidFill>
                <a:ea typeface="ＭＳ Ｐゴシック" panose="020B0600070205080204" pitchFamily="34" charset="-128"/>
              </a:rPr>
              <a:t>Feminist Biblical Hermeneutics: Strategies</a:t>
            </a:r>
            <a:endParaRPr lang="en-US" altLang="en-US" dirty="0">
              <a:solidFill>
                <a:schemeClr val="accent2">
                  <a:lumMod val="50000"/>
                </a:schemeClr>
              </a:solidFill>
              <a:ea typeface="ＭＳ Ｐゴシック" panose="020B0600070205080204" pitchFamily="34" charset="-128"/>
            </a:endParaRPr>
          </a:p>
        </p:txBody>
      </p:sp>
      <p:sp>
        <p:nvSpPr>
          <p:cNvPr id="14338" name="Rectangle 3">
            <a:extLst>
              <a:ext uri="{FF2B5EF4-FFF2-40B4-BE49-F238E27FC236}">
                <a16:creationId xmlns:a16="http://schemas.microsoft.com/office/drawing/2014/main" id="{8D4215A0-83C4-8041-9550-76C68B14A039}"/>
              </a:ext>
            </a:extLst>
          </p:cNvPr>
          <p:cNvSpPr>
            <a:spLocks noGrp="1" noChangeArrowheads="1"/>
          </p:cNvSpPr>
          <p:nvPr>
            <p:ph sz="half" idx="1"/>
          </p:nvPr>
        </p:nvSpPr>
        <p:spPr bwMode="auto">
          <a:xfrm>
            <a:off x="1475657" y="2133341"/>
            <a:ext cx="3779150" cy="3767397"/>
          </a:xfrm>
        </p:spPr>
        <p:txBody>
          <a:bodyPr wrap="square" numCol="1" anchor="t" anchorCtr="0" compatLnSpc="1">
            <a:prstTxWarp prst="textNoShape">
              <a:avLst/>
            </a:prstTxWarp>
            <a:normAutofit fontScale="92500" lnSpcReduction="10000"/>
          </a:bodyPr>
          <a:lstStyle/>
          <a:p>
            <a:pPr>
              <a:lnSpc>
                <a:spcPct val="80000"/>
              </a:lnSpc>
              <a:spcBef>
                <a:spcPts val="0"/>
              </a:spcBef>
              <a:buFont typeface="Wingdings" pitchFamily="2" charset="2"/>
              <a:buNone/>
            </a:pPr>
            <a:r>
              <a:rPr lang="en-US" altLang="en-US" dirty="0">
                <a:solidFill>
                  <a:srgbClr val="4CFF41"/>
                </a:solidFill>
                <a:ea typeface="ＭＳ Ｐゴシック" panose="020B0600070205080204" pitchFamily="34" charset="-128"/>
              </a:rPr>
              <a:t>	</a:t>
            </a:r>
            <a:r>
              <a:rPr lang="en-US" altLang="en-US" sz="2400" dirty="0">
                <a:solidFill>
                  <a:srgbClr val="0432FF"/>
                </a:solidFill>
                <a:ea typeface="ＭＳ Ｐゴシック" panose="020B0600070205080204" pitchFamily="34" charset="-128"/>
              </a:rPr>
              <a:t>Resisting</a:t>
            </a:r>
            <a:r>
              <a:rPr lang="en-US" altLang="en-US" sz="2400" dirty="0">
                <a:solidFill>
                  <a:srgbClr val="4CFF41"/>
                </a:solidFill>
                <a:ea typeface="ＭＳ Ｐゴシック" panose="020B0600070205080204" pitchFamily="34" charset="-128"/>
              </a:rPr>
              <a:t> </a:t>
            </a:r>
            <a:r>
              <a:rPr lang="en-US" altLang="en-US" sz="2400" dirty="0">
                <a:ea typeface="ＭＳ Ｐゴシック" panose="020B0600070205080204" pitchFamily="34" charset="-128"/>
              </a:rPr>
              <a:t>androcentric tendencies in biblical texts:  How are women</a:t>
            </a:r>
            <a:r>
              <a:rPr lang="ja-JP" altLang="en-US" sz="2400">
                <a:ea typeface="ＭＳ Ｐゴシック" panose="020B0600070205080204" pitchFamily="34" charset="-128"/>
              </a:rPr>
              <a:t>’</a:t>
            </a:r>
            <a:r>
              <a:rPr lang="en-US" altLang="ja-JP" sz="2400" dirty="0">
                <a:ea typeface="ＭＳ Ｐゴシック" panose="020B0600070205080204" pitchFamily="34" charset="-128"/>
              </a:rPr>
              <a:t>s stories narrated by males? </a:t>
            </a:r>
          </a:p>
          <a:p>
            <a:pPr>
              <a:lnSpc>
                <a:spcPct val="80000"/>
              </a:lnSpc>
              <a:spcBef>
                <a:spcPts val="0"/>
              </a:spcBef>
              <a:buFont typeface="Wingdings" pitchFamily="2" charset="2"/>
              <a:buNone/>
            </a:pPr>
            <a:r>
              <a:rPr lang="en-US" altLang="en-US" sz="2400" dirty="0">
                <a:ea typeface="ＭＳ Ｐゴシック" panose="020B0600070205080204" pitchFamily="34" charset="-128"/>
              </a:rPr>
              <a:t>	How do they reinforce patriarchal values and endorse women</a:t>
            </a:r>
            <a:r>
              <a:rPr lang="ja-JP" altLang="en-US" sz="2400">
                <a:ea typeface="ＭＳ Ｐゴシック" panose="020B0600070205080204" pitchFamily="34" charset="-128"/>
              </a:rPr>
              <a:t>’</a:t>
            </a:r>
            <a:r>
              <a:rPr lang="en-US" altLang="ja-JP" sz="2400" dirty="0">
                <a:ea typeface="ＭＳ Ｐゴシック" panose="020B0600070205080204" pitchFamily="34" charset="-128"/>
              </a:rPr>
              <a:t>s inferior status?</a:t>
            </a:r>
          </a:p>
          <a:p>
            <a:pPr>
              <a:lnSpc>
                <a:spcPct val="80000"/>
              </a:lnSpc>
              <a:spcBef>
                <a:spcPts val="0"/>
              </a:spcBef>
              <a:buFont typeface="Wingdings" pitchFamily="2" charset="2"/>
              <a:buNone/>
            </a:pPr>
            <a:r>
              <a:rPr lang="en-US" altLang="en-US" sz="2400" dirty="0">
                <a:ea typeface="ＭＳ Ｐゴシック" panose="020B0600070205080204" pitchFamily="34" charset="-128"/>
              </a:rPr>
              <a:t>	Biblical texts are examined with a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hermeneutic of suspicion</a:t>
            </a:r>
            <a:r>
              <a:rPr lang="ja-JP" altLang="en-US" sz="2400">
                <a:solidFill>
                  <a:srgbClr val="0432FF"/>
                </a:solidFill>
                <a:ea typeface="ＭＳ Ｐゴシック" panose="020B0600070205080204" pitchFamily="34" charset="-128"/>
              </a:rPr>
              <a:t>’</a:t>
            </a:r>
            <a:r>
              <a:rPr lang="en-US" altLang="ja-JP" sz="2400" dirty="0">
                <a:ea typeface="ＭＳ Ｐゴシック" panose="020B0600070205080204" pitchFamily="34" charset="-128"/>
              </a:rPr>
              <a:t>, a reading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against the grain</a:t>
            </a:r>
            <a:r>
              <a:rPr lang="ja-JP" altLang="en-US" sz="2400">
                <a:solidFill>
                  <a:srgbClr val="0432FF"/>
                </a:solidFill>
                <a:ea typeface="ＭＳ Ｐゴシック" panose="020B0600070205080204" pitchFamily="34" charset="-128"/>
              </a:rPr>
              <a:t>’</a:t>
            </a:r>
            <a:r>
              <a:rPr lang="en-US" altLang="ja-JP" sz="2400" dirty="0">
                <a:ea typeface="ＭＳ Ｐゴシック" panose="020B0600070205080204" pitchFamily="34" charset="-128"/>
              </a:rPr>
              <a:t>.</a:t>
            </a:r>
            <a:endParaRPr lang="en-US" altLang="en-US" sz="2400" dirty="0">
              <a:ea typeface="ＭＳ Ｐゴシック" panose="020B0600070205080204" pitchFamily="34" charset="-128"/>
            </a:endParaRPr>
          </a:p>
        </p:txBody>
      </p:sp>
      <p:pic>
        <p:nvPicPr>
          <p:cNvPr id="14339" name="Content Placeholder 4" descr="2010-tingjin_marthamary2.jpg">
            <a:extLst>
              <a:ext uri="{FF2B5EF4-FFF2-40B4-BE49-F238E27FC236}">
                <a16:creationId xmlns:a16="http://schemas.microsoft.com/office/drawing/2014/main" id="{6161F9E9-BBA0-904D-AD0B-980001AC0BA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64088" y="2103438"/>
            <a:ext cx="3456384" cy="3797300"/>
          </a:xfrm>
        </p:spPr>
      </p:pic>
    </p:spTree>
    <p:extLst>
      <p:ext uri="{BB962C8B-B14F-4D97-AF65-F5344CB8AC3E}">
        <p14:creationId xmlns:p14="http://schemas.microsoft.com/office/powerpoint/2010/main" val="2600437884"/>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5723EB2E-D7E7-D548-A4AD-001DC78D063B}"/>
              </a:ext>
            </a:extLst>
          </p:cNvPr>
          <p:cNvSpPr>
            <a:spLocks noGrp="1" noChangeArrowheads="1"/>
          </p:cNvSpPr>
          <p:nvPr>
            <p:ph type="title"/>
          </p:nvPr>
        </p:nvSpPr>
        <p:spPr>
          <a:xfrm>
            <a:off x="1475656" y="609600"/>
            <a:ext cx="6982544" cy="1235224"/>
          </a:xfrm>
        </p:spPr>
        <p:txBody>
          <a:bodyPr rtlCol="0">
            <a:normAutofit/>
          </a:bodyPr>
          <a:lstStyle/>
          <a:p>
            <a:pPr fontAlgn="auto">
              <a:spcAft>
                <a:spcPts val="0"/>
              </a:spcAft>
              <a:defRPr/>
            </a:pPr>
            <a:r>
              <a:rPr lang="en-US" altLang="en-US" sz="3600" dirty="0">
                <a:solidFill>
                  <a:schemeClr val="accent2">
                    <a:lumMod val="50000"/>
                  </a:schemeClr>
                </a:solidFill>
                <a:ea typeface="ＭＳ Ｐゴシック" panose="020B0600070205080204" pitchFamily="34" charset="-128"/>
              </a:rPr>
              <a:t>Feminist Biblical Interpretation: Tools and Methods</a:t>
            </a:r>
            <a:endParaRPr lang="en-US" altLang="en-US" dirty="0">
              <a:solidFill>
                <a:schemeClr val="accent2">
                  <a:lumMod val="50000"/>
                </a:schemeClr>
              </a:solidFill>
              <a:ea typeface="ＭＳ Ｐゴシック" panose="020B0600070205080204" pitchFamily="34" charset="-128"/>
            </a:endParaRPr>
          </a:p>
        </p:txBody>
      </p:sp>
      <p:sp>
        <p:nvSpPr>
          <p:cNvPr id="15362" name="Rectangle 3">
            <a:extLst>
              <a:ext uri="{FF2B5EF4-FFF2-40B4-BE49-F238E27FC236}">
                <a16:creationId xmlns:a16="http://schemas.microsoft.com/office/drawing/2014/main" id="{30DC6D0E-D637-B645-B004-2D9AF4461A4C}"/>
              </a:ext>
            </a:extLst>
          </p:cNvPr>
          <p:cNvSpPr>
            <a:spLocks noGrp="1" noChangeArrowheads="1"/>
          </p:cNvSpPr>
          <p:nvPr>
            <p:ph idx="1"/>
          </p:nvPr>
        </p:nvSpPr>
        <p:spPr bwMode="auto"/>
        <p:txBody>
          <a:bodyPr wrap="square" numCol="1" anchor="t" anchorCtr="0" compatLnSpc="1">
            <a:prstTxWarp prst="textNoShape">
              <a:avLst/>
            </a:prstTxWarp>
            <a:normAutofit fontScale="92500"/>
          </a:bodyPr>
          <a:lstStyle/>
          <a:p>
            <a:endParaRPr lang="en-US" altLang="en-US" sz="2800" dirty="0">
              <a:ea typeface="ＭＳ Ｐゴシック" panose="020B0600070205080204" pitchFamily="34" charset="-128"/>
            </a:endParaRPr>
          </a:p>
          <a:p>
            <a:r>
              <a:rPr lang="en-US" altLang="en-US" sz="2800" dirty="0">
                <a:solidFill>
                  <a:srgbClr val="0432FF"/>
                </a:solidFill>
                <a:ea typeface="ＭＳ Ｐゴシック" panose="020B0600070205080204" pitchFamily="34" charset="-128"/>
              </a:rPr>
              <a:t>Historical Criticism</a:t>
            </a:r>
            <a:r>
              <a:rPr lang="en-US" altLang="en-US" sz="2800" dirty="0">
                <a:ea typeface="ＭＳ Ｐゴシック" panose="020B0600070205080204" pitchFamily="34" charset="-128"/>
              </a:rPr>
              <a:t>: a quest for the world </a:t>
            </a:r>
            <a:r>
              <a:rPr lang="en-US" altLang="en-US" sz="2800" dirty="0">
                <a:solidFill>
                  <a:srgbClr val="FF3146"/>
                </a:solidFill>
                <a:ea typeface="ＭＳ Ｐゴシック" panose="020B0600070205080204" pitchFamily="34" charset="-128"/>
              </a:rPr>
              <a:t>behind the text</a:t>
            </a:r>
            <a:r>
              <a:rPr lang="en-US" altLang="en-US" sz="2800" dirty="0">
                <a:ea typeface="ＭＳ Ｐゴシック" panose="020B0600070205080204" pitchFamily="34" charset="-128"/>
              </a:rPr>
              <a:t>.</a:t>
            </a:r>
          </a:p>
          <a:p>
            <a:r>
              <a:rPr lang="en-US" altLang="en-US" sz="2800" dirty="0">
                <a:solidFill>
                  <a:srgbClr val="0432FF"/>
                </a:solidFill>
                <a:ea typeface="ＭＳ Ｐゴシック" panose="020B0600070205080204" pitchFamily="34" charset="-128"/>
              </a:rPr>
              <a:t>Literary Criticism</a:t>
            </a:r>
            <a:r>
              <a:rPr lang="en-US" altLang="en-US" sz="2800" dirty="0">
                <a:ea typeface="ＭＳ Ｐゴシック" panose="020B0600070205080204" pitchFamily="34" charset="-128"/>
              </a:rPr>
              <a:t>: examination of the literary structures and techniques </a:t>
            </a:r>
            <a:r>
              <a:rPr lang="en-US" altLang="en-US" sz="2800" dirty="0">
                <a:solidFill>
                  <a:srgbClr val="FF3146"/>
                </a:solidFill>
                <a:ea typeface="ＭＳ Ｐゴシック" panose="020B0600070205080204" pitchFamily="34" charset="-128"/>
              </a:rPr>
              <a:t>within the text</a:t>
            </a:r>
            <a:r>
              <a:rPr lang="en-US" altLang="en-US" sz="2800" dirty="0">
                <a:ea typeface="ＭＳ Ｐゴシック" panose="020B0600070205080204" pitchFamily="34" charset="-128"/>
              </a:rPr>
              <a:t>.</a:t>
            </a:r>
          </a:p>
          <a:p>
            <a:r>
              <a:rPr lang="en-US" altLang="en-US" sz="2800" dirty="0">
                <a:solidFill>
                  <a:srgbClr val="0432FF"/>
                </a:solidFill>
                <a:ea typeface="ＭＳ Ｐゴシック" panose="020B0600070205080204" pitchFamily="34" charset="-128"/>
              </a:rPr>
              <a:t>Cultural Criticism</a:t>
            </a:r>
            <a:r>
              <a:rPr lang="en-US" altLang="en-US" sz="2800" dirty="0">
                <a:ea typeface="ＭＳ Ｐゴシック" panose="020B0600070205080204" pitchFamily="34" charset="-128"/>
              </a:rPr>
              <a:t>: the reader analyses what is </a:t>
            </a:r>
            <a:r>
              <a:rPr lang="en-US" altLang="en-US" sz="2800" dirty="0">
                <a:solidFill>
                  <a:srgbClr val="FF3146"/>
                </a:solidFill>
                <a:ea typeface="ＭＳ Ｐゴシック" panose="020B0600070205080204" pitchFamily="34" charset="-128"/>
              </a:rPr>
              <a:t>in front of the biblical text</a:t>
            </a:r>
            <a:r>
              <a:rPr lang="en-US" altLang="en-US" sz="2800" dirty="0">
                <a:ea typeface="ＭＳ Ｐゴシック" panose="020B0600070205080204" pitchFamily="34" charset="-128"/>
              </a:rPr>
              <a:t>.</a:t>
            </a:r>
          </a:p>
        </p:txBody>
      </p:sp>
    </p:spTree>
    <p:extLst>
      <p:ext uri="{BB962C8B-B14F-4D97-AF65-F5344CB8AC3E}">
        <p14:creationId xmlns:p14="http://schemas.microsoft.com/office/powerpoint/2010/main" val="2421972779"/>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a:extLst>
              <a:ext uri="{FF2B5EF4-FFF2-40B4-BE49-F238E27FC236}">
                <a16:creationId xmlns:a16="http://schemas.microsoft.com/office/drawing/2014/main" id="{65D569DC-7033-834B-8267-443D15135540}"/>
              </a:ext>
            </a:extLst>
          </p:cNvPr>
          <p:cNvSpPr>
            <a:spLocks noGrp="1" noChangeArrowheads="1"/>
          </p:cNvSpPr>
          <p:nvPr>
            <p:ph type="title"/>
          </p:nvPr>
        </p:nvSpPr>
        <p:spPr/>
        <p:txBody>
          <a:bodyPr/>
          <a:lstStyle/>
          <a:p>
            <a:r>
              <a:rPr lang="en-US" altLang="en-US" dirty="0">
                <a:solidFill>
                  <a:schemeClr val="accent2">
                    <a:lumMod val="50000"/>
                  </a:schemeClr>
                </a:solidFill>
                <a:ea typeface="ＭＳ Ｐゴシック" panose="020B0600070205080204" pitchFamily="34" charset="-128"/>
              </a:rPr>
              <a:t>Historical Criticism</a:t>
            </a:r>
          </a:p>
        </p:txBody>
      </p:sp>
      <p:sp>
        <p:nvSpPr>
          <p:cNvPr id="16386" name="Rectangle 3">
            <a:extLst>
              <a:ext uri="{FF2B5EF4-FFF2-40B4-BE49-F238E27FC236}">
                <a16:creationId xmlns:a16="http://schemas.microsoft.com/office/drawing/2014/main" id="{7CF67EAB-F0D7-5B46-B506-450D585D2F4E}"/>
              </a:ext>
            </a:extLst>
          </p:cNvPr>
          <p:cNvSpPr>
            <a:spLocks noGrp="1" noChangeArrowheads="1"/>
          </p:cNvSpPr>
          <p:nvPr>
            <p:ph idx="1"/>
          </p:nvPr>
        </p:nvSpPr>
        <p:spPr bwMode="auto">
          <a:xfrm>
            <a:off x="1942415" y="1700808"/>
            <a:ext cx="6591985" cy="4210414"/>
          </a:xfrm>
        </p:spPr>
        <p:txBody>
          <a:bodyPr wrap="square" numCol="1" anchor="t" anchorCtr="0" compatLnSpc="1">
            <a:prstTxWarp prst="textNoShape">
              <a:avLst/>
            </a:prstTxWarp>
            <a:normAutofit fontScale="92500" lnSpcReduction="10000"/>
          </a:bodyPr>
          <a:lstStyle/>
          <a:p>
            <a:pPr>
              <a:lnSpc>
                <a:spcPct val="80000"/>
              </a:lnSpc>
              <a:spcBef>
                <a:spcPts val="0"/>
              </a:spcBef>
            </a:pPr>
            <a:r>
              <a:rPr lang="en-US" altLang="en-US" sz="2400" dirty="0">
                <a:ea typeface="ＭＳ Ｐゴシック" panose="020B0600070205080204" pitchFamily="34" charset="-128"/>
              </a:rPr>
              <a:t>Historical setting/audience of biblical texts.</a:t>
            </a:r>
          </a:p>
          <a:p>
            <a:pPr>
              <a:lnSpc>
                <a:spcPct val="80000"/>
              </a:lnSpc>
              <a:spcBef>
                <a:spcPts val="0"/>
              </a:spcBef>
            </a:pPr>
            <a:r>
              <a:rPr lang="en-US" altLang="en-US" sz="2400" dirty="0">
                <a:ea typeface="ＭＳ Ｐゴシック" panose="020B0600070205080204" pitchFamily="34" charset="-128"/>
              </a:rPr>
              <a:t>Search for authorial meaning (what was the intention of the author). </a:t>
            </a:r>
          </a:p>
          <a:p>
            <a:pPr>
              <a:lnSpc>
                <a:spcPct val="80000"/>
              </a:lnSpc>
              <a:spcBef>
                <a:spcPts val="0"/>
              </a:spcBef>
            </a:pPr>
            <a:r>
              <a:rPr lang="en-US" altLang="en-US" sz="2400" dirty="0">
                <a:ea typeface="ＭＳ Ｐゴシック" panose="020B0600070205080204" pitchFamily="34" charset="-128"/>
              </a:rPr>
              <a:t>Can we </a:t>
            </a:r>
            <a:r>
              <a:rPr lang="ja-JP" altLang="en-US" sz="2400">
                <a:ea typeface="ＭＳ Ｐゴシック" panose="020B0600070205080204" pitchFamily="34" charset="-128"/>
              </a:rPr>
              <a:t>‘</a:t>
            </a:r>
            <a:r>
              <a:rPr lang="en-US" altLang="ja-JP" sz="2400" dirty="0">
                <a:ea typeface="ＭＳ Ｐゴシック" panose="020B0600070205080204" pitchFamily="34" charset="-128"/>
              </a:rPr>
              <a:t>trust</a:t>
            </a:r>
            <a:r>
              <a:rPr lang="ja-JP" altLang="en-US" sz="2400">
                <a:ea typeface="ＭＳ Ｐゴシック" panose="020B0600070205080204" pitchFamily="34" charset="-128"/>
              </a:rPr>
              <a:t>’</a:t>
            </a:r>
            <a:r>
              <a:rPr lang="en-US" altLang="ja-JP" sz="2400" dirty="0">
                <a:ea typeface="ＭＳ Ｐゴシック" panose="020B0600070205080204" pitchFamily="34" charset="-128"/>
              </a:rPr>
              <a:t> what the biblical authors say? </a:t>
            </a:r>
          </a:p>
          <a:p>
            <a:pPr>
              <a:lnSpc>
                <a:spcPct val="80000"/>
              </a:lnSpc>
              <a:spcBef>
                <a:spcPts val="0"/>
              </a:spcBef>
            </a:pPr>
            <a:r>
              <a:rPr lang="en-US" altLang="ja-JP" sz="2400" dirty="0">
                <a:ea typeface="ＭＳ Ｐゴシック" panose="020B0600070205080204" pitchFamily="34" charset="-128"/>
              </a:rPr>
              <a:t>Importance of external evidence (archaeological data, ancient Near Eastern documents).</a:t>
            </a:r>
          </a:p>
          <a:p>
            <a:pPr>
              <a:spcBef>
                <a:spcPts val="0"/>
              </a:spcBef>
            </a:pPr>
            <a:r>
              <a:rPr lang="en-US" altLang="en-US" sz="2400" dirty="0">
                <a:ea typeface="ＭＳ Ｐゴシック" panose="020B0600070205080204" pitchFamily="34" charset="-128"/>
              </a:rPr>
              <a:t>Acknowledgement that texts are varied in form and content (narratives, poems, laws, prophecies).</a:t>
            </a:r>
          </a:p>
          <a:p>
            <a:pPr>
              <a:spcBef>
                <a:spcPts val="0"/>
              </a:spcBef>
            </a:pPr>
            <a:r>
              <a:rPr lang="en-US" altLang="en-US" sz="2400" dirty="0">
                <a:ea typeface="ＭＳ Ｐゴシック" panose="020B0600070205080204" pitchFamily="34" charset="-128"/>
              </a:rPr>
              <a:t>No uniform and static picture of the lives of women in Israel and the first-century Mediterranean world.</a:t>
            </a:r>
          </a:p>
          <a:p>
            <a:pPr>
              <a:lnSpc>
                <a:spcPct val="80000"/>
              </a:lnSpc>
            </a:pPr>
            <a:endParaRPr lang="en-US" altLang="en-US" sz="2800" dirty="0">
              <a:ea typeface="ＭＳ Ｐゴシック" panose="020B0600070205080204" pitchFamily="34" charset="-128"/>
            </a:endParaRPr>
          </a:p>
        </p:txBody>
      </p:sp>
    </p:spTree>
    <p:extLst>
      <p:ext uri="{BB962C8B-B14F-4D97-AF65-F5344CB8AC3E}">
        <p14:creationId xmlns:p14="http://schemas.microsoft.com/office/powerpoint/2010/main" val="3862937366"/>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a:extLst>
              <a:ext uri="{FF2B5EF4-FFF2-40B4-BE49-F238E27FC236}">
                <a16:creationId xmlns:a16="http://schemas.microsoft.com/office/drawing/2014/main" id="{F0D49EB1-9FA0-5F40-9E83-3B80AB62692B}"/>
              </a:ext>
            </a:extLst>
          </p:cNvPr>
          <p:cNvSpPr>
            <a:spLocks noGrp="1" noChangeArrowheads="1"/>
          </p:cNvSpPr>
          <p:nvPr>
            <p:ph type="title"/>
          </p:nvPr>
        </p:nvSpPr>
        <p:spPr/>
        <p:txBody>
          <a:bodyPr/>
          <a:lstStyle/>
          <a:p>
            <a:r>
              <a:rPr lang="en-US" altLang="en-US" dirty="0">
                <a:solidFill>
                  <a:schemeClr val="accent2">
                    <a:lumMod val="50000"/>
                  </a:schemeClr>
                </a:solidFill>
                <a:ea typeface="ＭＳ Ｐゴシック" panose="020B0600070205080204" pitchFamily="34" charset="-128"/>
              </a:rPr>
              <a:t>Literary Criticism</a:t>
            </a:r>
          </a:p>
        </p:txBody>
      </p:sp>
      <p:pic>
        <p:nvPicPr>
          <p:cNvPr id="18434" name="Content Placeholder 4" descr="9780801027895.jpg">
            <a:extLst>
              <a:ext uri="{FF2B5EF4-FFF2-40B4-BE49-F238E27FC236}">
                <a16:creationId xmlns:a16="http://schemas.microsoft.com/office/drawing/2014/main" id="{F35A4574-F48E-124C-85D9-E6F1F81499D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259632" y="1905000"/>
            <a:ext cx="2110308" cy="3693592"/>
          </a:xfrm>
        </p:spPr>
      </p:pic>
      <p:sp>
        <p:nvSpPr>
          <p:cNvPr id="18435" name="Content Placeholder 3">
            <a:extLst>
              <a:ext uri="{FF2B5EF4-FFF2-40B4-BE49-F238E27FC236}">
                <a16:creationId xmlns:a16="http://schemas.microsoft.com/office/drawing/2014/main" id="{07BC1D8B-1B96-DD43-9ED5-7B01764C69B0}"/>
              </a:ext>
            </a:extLst>
          </p:cNvPr>
          <p:cNvSpPr>
            <a:spLocks noGrp="1" noChangeArrowheads="1"/>
          </p:cNvSpPr>
          <p:nvPr>
            <p:ph sz="half" idx="2"/>
          </p:nvPr>
        </p:nvSpPr>
        <p:spPr bwMode="auto">
          <a:xfrm>
            <a:off x="3779913" y="2136706"/>
            <a:ext cx="4754488" cy="4316630"/>
          </a:xfrm>
        </p:spPr>
        <p:txBody>
          <a:bodyPr wrap="square" numCol="1" anchor="t" anchorCtr="0" compatLnSpc="1">
            <a:prstTxWarp prst="textNoShape">
              <a:avLst/>
            </a:prstTxWarp>
            <a:normAutofit/>
          </a:bodyPr>
          <a:lstStyle/>
          <a:p>
            <a:pPr>
              <a:lnSpc>
                <a:spcPct val="80000"/>
              </a:lnSpc>
              <a:spcBef>
                <a:spcPts val="0"/>
              </a:spcBef>
            </a:pPr>
            <a:r>
              <a:rPr lang="en-US" altLang="en-US" sz="2000" dirty="0">
                <a:ea typeface="ＭＳ Ｐゴシック" panose="020B0600070205080204" pitchFamily="34" charset="-128"/>
              </a:rPr>
              <a:t>Appreciation of structural patterns, stylistic devices </a:t>
            </a:r>
            <a:r>
              <a:rPr lang="en-US" altLang="en-US" sz="2000" dirty="0">
                <a:solidFill>
                  <a:srgbClr val="0432FF"/>
                </a:solidFill>
                <a:ea typeface="ＭＳ Ｐゴシック" panose="020B0600070205080204" pitchFamily="34" charset="-128"/>
              </a:rPr>
              <a:t>in order to highlight the role of female characters</a:t>
            </a:r>
            <a:r>
              <a:rPr lang="en-US" altLang="en-US" sz="2000" dirty="0">
                <a:solidFill>
                  <a:srgbClr val="FF3146"/>
                </a:solidFill>
                <a:ea typeface="ＭＳ Ｐゴシック" panose="020B0600070205080204" pitchFamily="34" charset="-128"/>
              </a:rPr>
              <a:t> </a:t>
            </a:r>
            <a:r>
              <a:rPr lang="en-US" altLang="en-US" sz="2000" dirty="0">
                <a:ea typeface="ＭＳ Ｐゴシック" panose="020B0600070205080204" pitchFamily="34" charset="-128"/>
              </a:rPr>
              <a:t>in biblical literature.</a:t>
            </a:r>
          </a:p>
          <a:p>
            <a:pPr>
              <a:lnSpc>
                <a:spcPct val="80000"/>
              </a:lnSpc>
              <a:spcBef>
                <a:spcPts val="0"/>
              </a:spcBef>
            </a:pPr>
            <a:r>
              <a:rPr lang="en-US" altLang="en-US" sz="2000" dirty="0">
                <a:ea typeface="ＭＳ Ｐゴシック" panose="020B0600070205080204" pitchFamily="34" charset="-128"/>
              </a:rPr>
              <a:t>How do female characters act in contrast to male characters?</a:t>
            </a:r>
          </a:p>
          <a:p>
            <a:pPr>
              <a:lnSpc>
                <a:spcPct val="80000"/>
              </a:lnSpc>
              <a:spcBef>
                <a:spcPts val="0"/>
              </a:spcBef>
            </a:pPr>
            <a:r>
              <a:rPr lang="en-US" altLang="en-US" sz="2000" dirty="0">
                <a:ea typeface="ＭＳ Ｐゴシック" panose="020B0600070205080204" pitchFamily="34" charset="-128"/>
              </a:rPr>
              <a:t>When are they present or absent, heard or voiceless?</a:t>
            </a:r>
          </a:p>
          <a:p>
            <a:pPr>
              <a:lnSpc>
                <a:spcPct val="80000"/>
              </a:lnSpc>
              <a:spcBef>
                <a:spcPts val="0"/>
              </a:spcBef>
            </a:pPr>
            <a:r>
              <a:rPr lang="en-US" altLang="en-US" sz="2000" dirty="0">
                <a:ea typeface="ＭＳ Ｐゴシック" panose="020B0600070205080204" pitchFamily="34" charset="-128"/>
              </a:rPr>
              <a:t>What kind of dialogue is created for women?</a:t>
            </a:r>
          </a:p>
          <a:p>
            <a:pPr>
              <a:lnSpc>
                <a:spcPct val="80000"/>
              </a:lnSpc>
              <a:spcBef>
                <a:spcPts val="0"/>
              </a:spcBef>
            </a:pPr>
            <a:r>
              <a:rPr lang="en-US" altLang="en-US" sz="2000" dirty="0">
                <a:ea typeface="ＭＳ Ｐゴシック" panose="020B0600070205080204" pitchFamily="34" charset="-128"/>
              </a:rPr>
              <a:t>Whose perspective is advanced?</a:t>
            </a:r>
          </a:p>
          <a:p>
            <a:pPr>
              <a:lnSpc>
                <a:spcPct val="80000"/>
              </a:lnSpc>
              <a:spcBef>
                <a:spcPts val="0"/>
              </a:spcBef>
            </a:pPr>
            <a:r>
              <a:rPr lang="en-US" altLang="en-US" sz="2000" dirty="0">
                <a:ea typeface="ＭＳ Ｐゴシック" panose="020B0600070205080204" pitchFamily="34" charset="-128"/>
              </a:rPr>
              <a:t>What about gaps, ambiguities, sequences?</a:t>
            </a:r>
          </a:p>
        </p:txBody>
      </p:sp>
    </p:spTree>
    <p:extLst>
      <p:ext uri="{BB962C8B-B14F-4D97-AF65-F5344CB8AC3E}">
        <p14:creationId xmlns:p14="http://schemas.microsoft.com/office/powerpoint/2010/main" val="187773930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a:extLst>
              <a:ext uri="{FF2B5EF4-FFF2-40B4-BE49-F238E27FC236}">
                <a16:creationId xmlns:a16="http://schemas.microsoft.com/office/drawing/2014/main" id="{2B04A3BE-7B94-994E-B2F2-ACF00610D8EA}"/>
              </a:ext>
            </a:extLst>
          </p:cNvPr>
          <p:cNvSpPr>
            <a:spLocks noGrp="1" noChangeArrowheads="1"/>
          </p:cNvSpPr>
          <p:nvPr>
            <p:ph type="title"/>
          </p:nvPr>
        </p:nvSpPr>
        <p:spPr/>
        <p:txBody>
          <a:bodyPr/>
          <a:lstStyle/>
          <a:p>
            <a:r>
              <a:rPr lang="en-US" altLang="en-US" dirty="0">
                <a:solidFill>
                  <a:schemeClr val="accent2">
                    <a:lumMod val="50000"/>
                  </a:schemeClr>
                </a:solidFill>
                <a:ea typeface="ＭＳ Ｐゴシック" panose="020B0600070205080204" pitchFamily="34" charset="-128"/>
              </a:rPr>
              <a:t>Cultural Criticism</a:t>
            </a:r>
          </a:p>
        </p:txBody>
      </p:sp>
      <p:sp>
        <p:nvSpPr>
          <p:cNvPr id="19458" name="Rectangle 3">
            <a:extLst>
              <a:ext uri="{FF2B5EF4-FFF2-40B4-BE49-F238E27FC236}">
                <a16:creationId xmlns:a16="http://schemas.microsoft.com/office/drawing/2014/main" id="{C9B3B156-912B-E246-AD9D-3FAD2E6B338E}"/>
              </a:ext>
            </a:extLst>
          </p:cNvPr>
          <p:cNvSpPr>
            <a:spLocks noGrp="1" noChangeArrowheads="1"/>
          </p:cNvSpPr>
          <p:nvPr>
            <p:ph idx="1"/>
          </p:nvPr>
        </p:nvSpPr>
        <p:spPr bwMode="auto"/>
        <p:txBody>
          <a:bodyPr wrap="square" numCol="1" anchor="t" anchorCtr="0" compatLnSpc="1">
            <a:prstTxWarp prst="textNoShape">
              <a:avLst/>
            </a:prstTxWarp>
            <a:normAutofit fontScale="92500" lnSpcReduction="10000"/>
          </a:bodyPr>
          <a:lstStyle/>
          <a:p>
            <a:pPr>
              <a:lnSpc>
                <a:spcPct val="80000"/>
              </a:lnSpc>
              <a:spcBef>
                <a:spcPts val="0"/>
              </a:spcBef>
            </a:pPr>
            <a:r>
              <a:rPr lang="en-US" altLang="en-US" sz="2800" dirty="0">
                <a:ea typeface="ＭＳ Ｐゴシック" panose="020B0600070205080204" pitchFamily="34" charset="-128"/>
              </a:rPr>
              <a:t>What is the relationship between the text and the reader?</a:t>
            </a:r>
          </a:p>
          <a:p>
            <a:pPr>
              <a:lnSpc>
                <a:spcPct val="80000"/>
              </a:lnSpc>
              <a:spcBef>
                <a:spcPts val="0"/>
              </a:spcBef>
            </a:pPr>
            <a:r>
              <a:rPr lang="en-US" altLang="en-US" sz="2800" dirty="0">
                <a:ea typeface="ＭＳ Ｐゴシック" panose="020B0600070205080204" pitchFamily="34" charset="-128"/>
              </a:rPr>
              <a:t>Can one speak of an objective, value-neutral,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true</a:t>
            </a:r>
            <a:r>
              <a:rPr lang="ja-JP" altLang="en-US" sz="2800">
                <a:ea typeface="ＭＳ Ｐゴシック" panose="020B0600070205080204" pitchFamily="34" charset="-128"/>
              </a:rPr>
              <a:t>’</a:t>
            </a:r>
            <a:r>
              <a:rPr lang="en-US" altLang="ja-JP" sz="2800" dirty="0">
                <a:ea typeface="ＭＳ Ｐゴシック" panose="020B0600070205080204" pitchFamily="34" charset="-128"/>
              </a:rPr>
              <a:t> reading of a text?</a:t>
            </a:r>
          </a:p>
          <a:p>
            <a:pPr>
              <a:lnSpc>
                <a:spcPct val="80000"/>
              </a:lnSpc>
              <a:spcBef>
                <a:spcPts val="0"/>
              </a:spcBef>
            </a:pPr>
            <a:r>
              <a:rPr lang="en-US" altLang="en-US" sz="2800" dirty="0">
                <a:ea typeface="ＭＳ Ｐゴシック" panose="020B0600070205080204" pitchFamily="34" charset="-128"/>
              </a:rPr>
              <a:t>Concern with social context (especially those who are marginalized) and power struggles in the formation of culture. </a:t>
            </a:r>
          </a:p>
          <a:p>
            <a:pPr>
              <a:lnSpc>
                <a:spcPct val="80000"/>
              </a:lnSpc>
              <a:spcBef>
                <a:spcPts val="0"/>
              </a:spcBef>
            </a:pPr>
            <a:r>
              <a:rPr lang="en-US" altLang="en-US" sz="2800" dirty="0">
                <a:ea typeface="ＭＳ Ｐゴシック" panose="020B0600070205080204" pitchFamily="34" charset="-128"/>
              </a:rPr>
              <a:t>Study of a range of </a:t>
            </a:r>
            <a:r>
              <a:rPr lang="ja-JP" altLang="en-US" sz="2800">
                <a:ea typeface="ＭＳ Ｐゴシック" panose="020B0600070205080204" pitchFamily="34" charset="-128"/>
              </a:rPr>
              <a:t>‘</a:t>
            </a:r>
            <a:r>
              <a:rPr lang="en-US" altLang="ja-JP" sz="2800" dirty="0">
                <a:ea typeface="ＭＳ Ｐゴシック" panose="020B0600070205080204" pitchFamily="34" charset="-128"/>
              </a:rPr>
              <a:t>cultural artefacts</a:t>
            </a:r>
            <a:r>
              <a:rPr lang="ja-JP" altLang="en-US" sz="2800">
                <a:ea typeface="ＭＳ Ｐゴシック" panose="020B0600070205080204" pitchFamily="34" charset="-128"/>
              </a:rPr>
              <a:t>’</a:t>
            </a:r>
            <a:r>
              <a:rPr lang="en-US" altLang="ja-JP" sz="2800" dirty="0">
                <a:ea typeface="ＭＳ Ｐゴシック" panose="020B0600070205080204" pitchFamily="34" charset="-128"/>
              </a:rPr>
              <a:t> in different time periods and geographical locations: films, art, newspapers, internet, oral history.</a:t>
            </a:r>
          </a:p>
          <a:p>
            <a:pPr>
              <a:lnSpc>
                <a:spcPct val="80000"/>
              </a:lnSpc>
            </a:pPr>
            <a:endParaRPr lang="en-US" altLang="en-US" sz="2800" dirty="0">
              <a:ea typeface="ＭＳ Ｐゴシック" panose="020B0600070205080204" pitchFamily="34" charset="-128"/>
            </a:endParaRPr>
          </a:p>
        </p:txBody>
      </p:sp>
    </p:spTree>
    <p:extLst>
      <p:ext uri="{BB962C8B-B14F-4D97-AF65-F5344CB8AC3E}">
        <p14:creationId xmlns:p14="http://schemas.microsoft.com/office/powerpoint/2010/main" val="2430027251"/>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6DFF9F64-31AA-0E41-9D4A-53E9D6B08389}"/>
              </a:ext>
            </a:extLst>
          </p:cNvPr>
          <p:cNvSpPr>
            <a:spLocks noGrp="1" noChangeArrowheads="1"/>
          </p:cNvSpPr>
          <p:nvPr>
            <p:ph type="title"/>
          </p:nvPr>
        </p:nvSpPr>
        <p:spPr/>
        <p:txBody>
          <a:bodyPr/>
          <a:lstStyle/>
          <a:p>
            <a:r>
              <a:rPr lang="en-US" altLang="en-US" dirty="0">
                <a:solidFill>
                  <a:schemeClr val="accent2">
                    <a:lumMod val="50000"/>
                  </a:schemeClr>
                </a:solidFill>
                <a:ea typeface="ＭＳ Ｐゴシック" panose="020B0600070205080204" pitchFamily="34" charset="-128"/>
              </a:rPr>
              <a:t>Cultural Criticism</a:t>
            </a:r>
          </a:p>
        </p:txBody>
      </p:sp>
      <p:sp>
        <p:nvSpPr>
          <p:cNvPr id="20482" name="Rectangle 3">
            <a:extLst>
              <a:ext uri="{FF2B5EF4-FFF2-40B4-BE49-F238E27FC236}">
                <a16:creationId xmlns:a16="http://schemas.microsoft.com/office/drawing/2014/main" id="{9ED11262-E4D0-C04A-9809-8432B6AB9CCA}"/>
              </a:ext>
            </a:extLst>
          </p:cNvPr>
          <p:cNvSpPr>
            <a:spLocks noGrp="1" noChangeArrowheads="1"/>
          </p:cNvSpPr>
          <p:nvPr>
            <p:ph idx="1"/>
          </p:nvPr>
        </p:nvSpPr>
        <p:spPr bwMode="auto"/>
        <p:txBody>
          <a:bodyPr wrap="square" numCol="1" anchor="t" anchorCtr="0" compatLnSpc="1">
            <a:prstTxWarp prst="textNoShape">
              <a:avLst/>
            </a:prstTxWarp>
            <a:normAutofit fontScale="85000" lnSpcReduction="10000"/>
          </a:bodyPr>
          <a:lstStyle/>
          <a:p>
            <a:pPr>
              <a:buFont typeface="Wingdings" pitchFamily="2" charset="2"/>
              <a:buNone/>
            </a:pPr>
            <a:r>
              <a:rPr lang="en-US" altLang="en-US" sz="2800" dirty="0">
                <a:ea typeface="ＭＳ Ｐゴシック" panose="020B0600070205080204" pitchFamily="34" charset="-128"/>
              </a:rPr>
              <a:t>	How has the Bible shaped culture </a:t>
            </a:r>
            <a:r>
              <a:rPr lang="en-US" altLang="en-US" sz="2800" i="1" dirty="0">
                <a:ea typeface="ＭＳ Ｐゴシック" panose="020B0600070205080204" pitchFamily="34" charset="-128"/>
              </a:rPr>
              <a:t>and</a:t>
            </a:r>
            <a:r>
              <a:rPr lang="en-US" altLang="en-US" sz="2800" dirty="0">
                <a:ea typeface="ＭＳ Ｐゴシック" panose="020B0600070205080204" pitchFamily="34" charset="-128"/>
              </a:rPr>
              <a:t> how has culture shaped the interpretation of biblical texts?</a:t>
            </a:r>
          </a:p>
          <a:p>
            <a:pPr>
              <a:buFont typeface="Wingdings" pitchFamily="2" charset="2"/>
              <a:buNone/>
            </a:pPr>
            <a:endParaRPr lang="en-US" altLang="en-US" sz="2800" dirty="0">
              <a:ea typeface="ＭＳ Ｐゴシック" panose="020B0600070205080204" pitchFamily="34" charset="-128"/>
            </a:endParaRPr>
          </a:p>
          <a:p>
            <a:pPr>
              <a:buFont typeface="Wingdings" pitchFamily="2" charset="2"/>
              <a:buNone/>
            </a:pPr>
            <a:r>
              <a:rPr lang="en-US" altLang="en-US" sz="2800" dirty="0">
                <a:solidFill>
                  <a:srgbClr val="4CFF41"/>
                </a:solidFill>
                <a:ea typeface="ＭＳ Ｐゴシック" panose="020B0600070205080204" pitchFamily="34" charset="-128"/>
              </a:rPr>
              <a:t>	</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400">
                <a:solidFill>
                  <a:srgbClr val="0432FF"/>
                </a:solidFill>
                <a:ea typeface="ＭＳ Ｐゴシック" panose="020B0600070205080204" pitchFamily="34" charset="-128"/>
              </a:rPr>
              <a:t>’</a:t>
            </a:r>
            <a:r>
              <a:rPr lang="en-US" altLang="ja-JP" sz="2400" dirty="0">
                <a:solidFill>
                  <a:srgbClr val="0432FF"/>
                </a:solidFill>
                <a:ea typeface="ＭＳ Ｐゴシック" panose="020B0600070205080204" pitchFamily="34" charset="-128"/>
              </a:rPr>
              <a:t> (Fernando Segovia, </a:t>
            </a:r>
            <a:r>
              <a:rPr lang="en-US" altLang="ja-JP" sz="2400" i="1" dirty="0">
                <a:solidFill>
                  <a:srgbClr val="0432FF"/>
                </a:solidFill>
                <a:ea typeface="ＭＳ Ｐゴシック" panose="020B0600070205080204" pitchFamily="34" charset="-128"/>
              </a:rPr>
              <a:t>Reading from this Place, </a:t>
            </a:r>
            <a:r>
              <a:rPr lang="en-US" altLang="ja-JP" sz="2400" dirty="0">
                <a:solidFill>
                  <a:srgbClr val="0432FF"/>
                </a:solidFill>
                <a:ea typeface="ＭＳ Ｐゴシック" panose="020B0600070205080204" pitchFamily="34" charset="-128"/>
              </a:rPr>
              <a:t>Volume 1: 28-29).</a:t>
            </a:r>
          </a:p>
          <a:p>
            <a:endParaRPr lang="en-US" altLang="en-US" sz="2800" dirty="0">
              <a:ea typeface="ＭＳ Ｐゴシック" panose="020B0600070205080204" pitchFamily="34" charset="-128"/>
            </a:endParaRPr>
          </a:p>
        </p:txBody>
      </p:sp>
    </p:spTree>
    <p:extLst>
      <p:ext uri="{BB962C8B-B14F-4D97-AF65-F5344CB8AC3E}">
        <p14:creationId xmlns:p14="http://schemas.microsoft.com/office/powerpoint/2010/main" val="171455704"/>
      </p:ext>
    </p:extLst>
  </p:cSld>
  <p:clrMapOvr>
    <a:masterClrMapping/>
  </p:clrMapOvr>
  <p:transition>
    <p:fad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{53EEF5AA-1697-2E45-9E26-880C839F7D3C}tf10001069</Template>
  <TotalTime>1111</TotalTime>
  <Words>1041</Words>
  <Application>Microsoft Macintosh PowerPoint</Application>
  <PresentationFormat>On-screen Show (4:3)</PresentationFormat>
  <Paragraphs>77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Wingdings</vt:lpstr>
      <vt:lpstr>Wingdings 3</vt:lpstr>
      <vt:lpstr>Wisp</vt:lpstr>
      <vt:lpstr> Gender and Sexuality in Ancient Judaism and Early Christianity</vt:lpstr>
      <vt:lpstr>Definition of Terms</vt:lpstr>
      <vt:lpstr>        The Bible as a Patriarchal and    Androcentric Text</vt:lpstr>
      <vt:lpstr>The Bible as a Patriarchal and Androcentric Text</vt:lpstr>
      <vt:lpstr>Early Feminist Voices:  Elizabeth Cady Stanton</vt:lpstr>
      <vt:lpstr>Second Feminist Wave: 1960s and 1970s</vt:lpstr>
      <vt:lpstr>Definition(s) of Feminism in Biblical Studies</vt:lpstr>
      <vt:lpstr>The Contribution of Phyllis Trible</vt:lpstr>
      <vt:lpstr>Feminist Biblical Hermeneutics: Strategies</vt:lpstr>
      <vt:lpstr>Feminist Biblical Hermeneutics: Strategies</vt:lpstr>
      <vt:lpstr>Feminist Biblical Hermeneutics: Strategies</vt:lpstr>
      <vt:lpstr>Feminist Biblical Interpretation: Tools and Methods</vt:lpstr>
      <vt:lpstr>Historical Criticism</vt:lpstr>
      <vt:lpstr>Literary Criticism</vt:lpstr>
      <vt:lpstr>Cultural Criticism</vt:lpstr>
      <vt:lpstr>Cultural Criticism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Catrin Williams</cp:lastModifiedBy>
  <cp:revision>76</cp:revision>
  <dcterms:created xsi:type="dcterms:W3CDTF">2011-11-29T10:33:14Z</dcterms:created>
  <dcterms:modified xsi:type="dcterms:W3CDTF">2020-11-09T12:22:26Z</dcterms:modified>
</cp:coreProperties>
</file>