
<file path=[Content_Types].xml><?xml version="1.0" encoding="utf-8"?>
<Types xmlns="http://schemas.openxmlformats.org/package/2006/content-types">
  <Default Extension="wmf" ContentType="image/x-wmf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61" r:id="rId4"/>
    <p:sldId id="258" r:id="rId5"/>
    <p:sldId id="260" r:id="rId6"/>
    <p:sldId id="262" r:id="rId7"/>
    <p:sldId id="259" r:id="rId8"/>
    <p:sldId id="263" r:id="rId9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4" d="100"/>
          <a:sy n="64" d="100"/>
        </p:scale>
        <p:origin x="1482" y="7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006184-02C2-47A2-ACA6-0E723A600644}" type="datetimeFigureOut">
              <a:rPr lang="en-US" smtClean="0"/>
              <a:pPr/>
              <a:t>11/28/2017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6AA995-FAE3-48F5-858B-C7F497B1B956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006184-02C2-47A2-ACA6-0E723A600644}" type="datetimeFigureOut">
              <a:rPr lang="en-US" smtClean="0"/>
              <a:pPr/>
              <a:t>11/28/2017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6AA995-FAE3-48F5-858B-C7F497B1B956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006184-02C2-47A2-ACA6-0E723A600644}" type="datetimeFigureOut">
              <a:rPr lang="en-US" smtClean="0"/>
              <a:pPr/>
              <a:t>11/28/2017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6AA995-FAE3-48F5-858B-C7F497B1B956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006184-02C2-47A2-ACA6-0E723A600644}" type="datetimeFigureOut">
              <a:rPr lang="en-US" smtClean="0"/>
              <a:pPr/>
              <a:t>11/28/2017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6AA995-FAE3-48F5-858B-C7F497B1B956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006184-02C2-47A2-ACA6-0E723A600644}" type="datetimeFigureOut">
              <a:rPr lang="en-US" smtClean="0"/>
              <a:pPr/>
              <a:t>11/28/2017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6AA995-FAE3-48F5-858B-C7F497B1B956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006184-02C2-47A2-ACA6-0E723A600644}" type="datetimeFigureOut">
              <a:rPr lang="en-US" smtClean="0"/>
              <a:pPr/>
              <a:t>11/28/2017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6AA995-FAE3-48F5-858B-C7F497B1B956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006184-02C2-47A2-ACA6-0E723A600644}" type="datetimeFigureOut">
              <a:rPr lang="en-US" smtClean="0"/>
              <a:pPr/>
              <a:t>11/28/2017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6AA995-FAE3-48F5-858B-C7F497B1B956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006184-02C2-47A2-ACA6-0E723A600644}" type="datetimeFigureOut">
              <a:rPr lang="en-US" smtClean="0"/>
              <a:pPr/>
              <a:t>11/28/2017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6AA995-FAE3-48F5-858B-C7F497B1B956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006184-02C2-47A2-ACA6-0E723A600644}" type="datetimeFigureOut">
              <a:rPr lang="en-US" smtClean="0"/>
              <a:pPr/>
              <a:t>11/28/2017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6AA995-FAE3-48F5-858B-C7F497B1B956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006184-02C2-47A2-ACA6-0E723A600644}" type="datetimeFigureOut">
              <a:rPr lang="en-US" smtClean="0"/>
              <a:pPr/>
              <a:t>11/28/2017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6AA995-FAE3-48F5-858B-C7F497B1B956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006184-02C2-47A2-ACA6-0E723A600644}" type="datetimeFigureOut">
              <a:rPr lang="en-US" smtClean="0"/>
              <a:pPr/>
              <a:t>11/28/2017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6AA995-FAE3-48F5-858B-C7F497B1B956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F006184-02C2-47A2-ACA6-0E723A600644}" type="datetimeFigureOut">
              <a:rPr lang="en-US" smtClean="0"/>
              <a:pPr/>
              <a:t>11/28/2017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36AA995-FAE3-48F5-858B-C7F497B1B956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wmf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sz="5400" b="1" dirty="0"/>
              <a:t>Course Design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Documents and Settings\edu-cu\Local Settings\Temporary Internet Files\Content.IE5\5PXPDA3Z\MCj03680080000[1].wmf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285852" y="616096"/>
            <a:ext cx="5929354" cy="5858871"/>
          </a:xfrm>
          <a:prstGeom prst="rect">
            <a:avLst/>
          </a:prstGeom>
          <a:noFill/>
        </p:spPr>
      </p:pic>
      <p:sp>
        <p:nvSpPr>
          <p:cNvPr id="5" name="TextBox 4"/>
          <p:cNvSpPr txBox="1"/>
          <p:nvPr/>
        </p:nvSpPr>
        <p:spPr>
          <a:xfrm>
            <a:off x="928662" y="2071678"/>
            <a:ext cx="785818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400" b="1" dirty="0"/>
              <a:t>W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785786" y="2928934"/>
            <a:ext cx="642942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400" b="1" dirty="0"/>
              <a:t>W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714348" y="3714752"/>
            <a:ext cx="71438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400" b="1" dirty="0"/>
              <a:t>W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714348" y="4429132"/>
            <a:ext cx="1000132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400" b="1" dirty="0"/>
              <a:t>W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928662" y="1142984"/>
            <a:ext cx="71438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400" b="1" dirty="0"/>
              <a:t>W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6929454" y="1142984"/>
            <a:ext cx="71438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400" b="1" dirty="0"/>
              <a:t>O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7072330" y="2071678"/>
            <a:ext cx="928694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400" b="1" dirty="0"/>
              <a:t>AT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7215206" y="3714752"/>
            <a:ext cx="1357322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400" b="1" dirty="0"/>
              <a:t>ERE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7072330" y="4429132"/>
            <a:ext cx="428628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400" b="1" dirty="0"/>
              <a:t>Y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6786578" y="5357826"/>
            <a:ext cx="1143008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400" b="1" dirty="0"/>
              <a:t>OW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7143768" y="2928934"/>
            <a:ext cx="928694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400" b="1" dirty="0"/>
              <a:t>EN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C5810CC-86B4-467A-A7E7-49B2ADD07B7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Course Design for the CTL Module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064F25C-4152-4064-BEFD-CAC4E700069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10 week course</a:t>
            </a:r>
          </a:p>
          <a:p>
            <a:r>
              <a:rPr lang="en-GB" dirty="0"/>
              <a:t>Each lesson/session should be a minimum of 1 hour</a:t>
            </a:r>
          </a:p>
          <a:p>
            <a:r>
              <a:rPr lang="en-GB" dirty="0"/>
              <a:t>Should be original and based on your subject area or a subject you would like to move into or learn more about.</a:t>
            </a:r>
          </a:p>
        </p:txBody>
      </p:sp>
    </p:spTree>
    <p:extLst>
      <p:ext uri="{BB962C8B-B14F-4D97-AF65-F5344CB8AC3E}">
        <p14:creationId xmlns:p14="http://schemas.microsoft.com/office/powerpoint/2010/main" val="106709948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54032"/>
          </a:xfrm>
        </p:spPr>
        <p:txBody>
          <a:bodyPr>
            <a:normAutofit fontScale="90000"/>
          </a:bodyPr>
          <a:lstStyle/>
          <a:p>
            <a:pPr algn="l"/>
            <a:r>
              <a:rPr lang="en-GB" b="1" dirty="0"/>
              <a:t>Course Design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142984"/>
            <a:ext cx="8229600" cy="5214974"/>
          </a:xfrm>
        </p:spPr>
        <p:txBody>
          <a:bodyPr>
            <a:normAutofit lnSpcReduction="10000"/>
          </a:bodyPr>
          <a:lstStyle/>
          <a:p>
            <a:r>
              <a:rPr lang="en-GB" b="1" dirty="0"/>
              <a:t>WHAT</a:t>
            </a:r>
          </a:p>
          <a:p>
            <a:pPr lvl="1"/>
            <a:r>
              <a:rPr lang="en-GB" dirty="0"/>
              <a:t>The course is all about</a:t>
            </a:r>
          </a:p>
          <a:p>
            <a:pPr lvl="1"/>
            <a:r>
              <a:rPr lang="en-GB" dirty="0"/>
              <a:t>Are the aims and objectives?</a:t>
            </a:r>
          </a:p>
          <a:p>
            <a:pPr lvl="1"/>
            <a:r>
              <a:rPr lang="en-GB" dirty="0"/>
              <a:t>Will be needed in terms of resources?</a:t>
            </a:r>
          </a:p>
          <a:p>
            <a:r>
              <a:rPr lang="en-GB" b="1" dirty="0"/>
              <a:t>WHO</a:t>
            </a:r>
            <a:r>
              <a:rPr lang="en-GB" dirty="0"/>
              <a:t> is the course being designed for? And </a:t>
            </a:r>
            <a:r>
              <a:rPr lang="en-GB" b="1" dirty="0"/>
              <a:t>WHY</a:t>
            </a:r>
            <a:r>
              <a:rPr lang="en-GB" dirty="0"/>
              <a:t> it should exist?</a:t>
            </a:r>
            <a:endParaRPr lang="en-GB" b="1" dirty="0"/>
          </a:p>
          <a:p>
            <a:r>
              <a:rPr lang="en-GB" b="1" dirty="0"/>
              <a:t>WHEN</a:t>
            </a:r>
            <a:r>
              <a:rPr lang="en-GB" dirty="0"/>
              <a:t> will the course be delivered?</a:t>
            </a:r>
          </a:p>
          <a:p>
            <a:r>
              <a:rPr lang="en-GB" b="1" dirty="0"/>
              <a:t>WHERE</a:t>
            </a:r>
            <a:r>
              <a:rPr lang="en-GB" dirty="0"/>
              <a:t> will the course be delivered?</a:t>
            </a:r>
          </a:p>
          <a:p>
            <a:r>
              <a:rPr lang="en-GB" b="1" dirty="0"/>
              <a:t>HOW</a:t>
            </a:r>
            <a:r>
              <a:rPr lang="en-GB" dirty="0"/>
              <a:t> will the course be delivered, assessed and evaluated?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D4B3EF-AA82-4F3E-AA30-6F1B3C5198A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60648"/>
            <a:ext cx="8229600" cy="576064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Rationale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39CCBBD-2968-4699-B213-901248E951D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1520" y="980728"/>
            <a:ext cx="8640960" cy="5616624"/>
          </a:xfrm>
        </p:spPr>
        <p:txBody>
          <a:bodyPr>
            <a:normAutofit fontScale="85000" lnSpcReduction="20000"/>
          </a:bodyPr>
          <a:lstStyle/>
          <a:p>
            <a:pPr lvl="1" fontAlgn="base" hangingPunct="0">
              <a:buFont typeface="Wingdings" panose="05000000000000000000" pitchFamily="2" charset="2"/>
              <a:buChar char="§"/>
            </a:pPr>
            <a:r>
              <a:rPr lang="en-GB" dirty="0"/>
              <a:t>a brief description of the course itself, including the level; where will it be delivered and when (approx. 200 words)</a:t>
            </a:r>
          </a:p>
          <a:p>
            <a:pPr lvl="1" fontAlgn="base" hangingPunct="0">
              <a:buFont typeface="Wingdings" panose="05000000000000000000" pitchFamily="2" charset="2"/>
              <a:buChar char="§"/>
            </a:pPr>
            <a:r>
              <a:rPr lang="en-GB" dirty="0"/>
              <a:t>the target audience - who they are and why the course is relevant to them (approx. 300 words)</a:t>
            </a:r>
          </a:p>
          <a:p>
            <a:pPr lvl="1" fontAlgn="base" hangingPunct="0">
              <a:buFont typeface="Wingdings" panose="05000000000000000000" pitchFamily="2" charset="2"/>
              <a:buChar char="§"/>
            </a:pPr>
            <a:r>
              <a:rPr lang="en-GB" dirty="0"/>
              <a:t>the learning objectives / outcomes (approx. 300 words)</a:t>
            </a:r>
          </a:p>
          <a:p>
            <a:pPr lvl="1" fontAlgn="base" hangingPunct="0">
              <a:buFont typeface="Wingdings" panose="05000000000000000000" pitchFamily="2" charset="2"/>
              <a:buChar char="§"/>
            </a:pPr>
            <a:r>
              <a:rPr lang="en-GB" dirty="0"/>
              <a:t>cross-cutting themes included, including justification for their inclusion (approx. 300 words) </a:t>
            </a:r>
          </a:p>
          <a:p>
            <a:pPr lvl="1" fontAlgn="base" hangingPunct="0">
              <a:buFont typeface="Wingdings" panose="05000000000000000000" pitchFamily="2" charset="2"/>
              <a:buChar char="§"/>
            </a:pPr>
            <a:r>
              <a:rPr lang="en-GB" dirty="0"/>
              <a:t>teaching and learning strategies that will be used and why they were chosen, based on sound academic research; (approx. 300 / 500 words)</a:t>
            </a:r>
          </a:p>
          <a:p>
            <a:pPr lvl="1" fontAlgn="base" hangingPunct="0">
              <a:buFont typeface="Wingdings" panose="05000000000000000000" pitchFamily="2" charset="2"/>
              <a:buChar char="§"/>
            </a:pPr>
            <a:r>
              <a:rPr lang="en-GB" dirty="0"/>
              <a:t>how the strategies link to learning theories (approx. 500 / 800 words)</a:t>
            </a:r>
          </a:p>
          <a:p>
            <a:pPr lvl="1" fontAlgn="base" hangingPunct="0">
              <a:buFont typeface="Wingdings" panose="05000000000000000000" pitchFamily="2" charset="2"/>
              <a:buChar char="§"/>
            </a:pPr>
            <a:r>
              <a:rPr lang="en-GB" dirty="0"/>
              <a:t>assessment strategies/methods to be used, both formative and summative, and why they were chosen (approx. 300 words)</a:t>
            </a:r>
          </a:p>
          <a:p>
            <a:pPr lvl="1" fontAlgn="base" hangingPunct="0">
              <a:buFont typeface="Wingdings" panose="05000000000000000000" pitchFamily="2" charset="2"/>
              <a:buChar char="§"/>
            </a:pPr>
            <a:r>
              <a:rPr lang="en-GB" dirty="0"/>
              <a:t>evaluation techniques to be used to evaluate the learning and your teaching, and why they were chosen (approx. 300 words)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283410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6D1427-F089-49C3-AEBA-586A7E51A98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16632"/>
            <a:ext cx="8229600" cy="648072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For Example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8D9F03A-3039-4577-B1B6-EA570337AEC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23528" y="764704"/>
            <a:ext cx="8568952" cy="5976664"/>
          </a:xfrm>
        </p:spPr>
        <p:txBody>
          <a:bodyPr>
            <a:normAutofit fontScale="92500" lnSpcReduction="20000"/>
          </a:bodyPr>
          <a:lstStyle/>
          <a:p>
            <a:r>
              <a:rPr lang="en-GB" dirty="0"/>
              <a:t>A short course on technology-enhanced learning (TEL) at Levels 6 and 7 at UWTSD in Feb 2018</a:t>
            </a:r>
          </a:p>
          <a:p>
            <a:r>
              <a:rPr lang="en-GB" dirty="0"/>
              <a:t>Audience is PCET students and academics in general as they need to develop TEL skills and knowledge</a:t>
            </a:r>
          </a:p>
          <a:p>
            <a:r>
              <a:rPr lang="en-GB" dirty="0"/>
              <a:t>Learning objectives</a:t>
            </a:r>
          </a:p>
          <a:p>
            <a:pPr lvl="1"/>
            <a:r>
              <a:rPr lang="en-GB" dirty="0"/>
              <a:t>Pedagogic approaches and use of technologies</a:t>
            </a:r>
          </a:p>
          <a:p>
            <a:r>
              <a:rPr lang="en-GB" dirty="0"/>
              <a:t>Cross-cutting theme</a:t>
            </a:r>
          </a:p>
          <a:p>
            <a:pPr lvl="1"/>
            <a:r>
              <a:rPr lang="en-GB" dirty="0"/>
              <a:t>Development of digital skills</a:t>
            </a:r>
          </a:p>
          <a:p>
            <a:r>
              <a:rPr lang="en-GB" dirty="0"/>
              <a:t>Teaching strategies, linked to learning theories</a:t>
            </a:r>
          </a:p>
          <a:p>
            <a:pPr lvl="1"/>
            <a:r>
              <a:rPr lang="en-GB" dirty="0" err="1"/>
              <a:t>Paiget</a:t>
            </a:r>
            <a:r>
              <a:rPr lang="en-GB" dirty="0"/>
              <a:t> and constructivism </a:t>
            </a:r>
          </a:p>
          <a:p>
            <a:r>
              <a:rPr lang="en-GB" dirty="0"/>
              <a:t>Assessment strategies to be used</a:t>
            </a:r>
          </a:p>
          <a:p>
            <a:pPr lvl="1"/>
            <a:r>
              <a:rPr lang="en-GB" dirty="0"/>
              <a:t>Formative pitch of idea and Summative coursework</a:t>
            </a:r>
          </a:p>
          <a:p>
            <a:r>
              <a:rPr lang="en-GB" dirty="0"/>
              <a:t>Evaluation techniques to be used</a:t>
            </a:r>
          </a:p>
          <a:p>
            <a:pPr lvl="1"/>
            <a:r>
              <a:rPr lang="en-GB" dirty="0"/>
              <a:t>Module Review Form and Focus Groups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987184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5720" y="274638"/>
            <a:ext cx="8401080" cy="1143000"/>
          </a:xfrm>
        </p:spPr>
        <p:txBody>
          <a:bodyPr>
            <a:normAutofit/>
          </a:bodyPr>
          <a:lstStyle/>
          <a:p>
            <a:pPr algn="l"/>
            <a:r>
              <a:rPr lang="en-GB" b="1" dirty="0"/>
              <a:t>Why should the course exist?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781128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b="1" u="sng" dirty="0"/>
              <a:t>Some Examples:</a:t>
            </a:r>
          </a:p>
          <a:p>
            <a:r>
              <a:rPr lang="en-GB" dirty="0"/>
              <a:t>Employer demand</a:t>
            </a:r>
          </a:p>
          <a:p>
            <a:r>
              <a:rPr lang="en-GB" dirty="0"/>
              <a:t>Client demand</a:t>
            </a:r>
          </a:p>
          <a:p>
            <a:r>
              <a:rPr lang="en-GB" dirty="0"/>
              <a:t>Indications of skills gap</a:t>
            </a:r>
          </a:p>
          <a:p>
            <a:r>
              <a:rPr lang="en-GB" dirty="0"/>
              <a:t>Market research</a:t>
            </a:r>
          </a:p>
          <a:p>
            <a:r>
              <a:rPr lang="en-GB" dirty="0"/>
              <a:t>Government encouragement</a:t>
            </a:r>
          </a:p>
          <a:p>
            <a:r>
              <a:rPr lang="en-GB" dirty="0"/>
              <a:t>Professional body encouragement</a:t>
            </a:r>
          </a:p>
          <a:p>
            <a:r>
              <a:rPr lang="en-GB" dirty="0"/>
              <a:t>Institution mission</a:t>
            </a:r>
          </a:p>
          <a:p>
            <a:r>
              <a:rPr lang="en-GB" dirty="0"/>
              <a:t>Etc.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484191-4570-473C-A4EB-946FB6AFF3B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Any Questions?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BF24E338-23DD-4A62-850E-D9B575881F5E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55776" y="1630933"/>
            <a:ext cx="4248471" cy="4248471"/>
          </a:xfrm>
        </p:spPr>
      </p:pic>
    </p:spTree>
    <p:extLst>
      <p:ext uri="{BB962C8B-B14F-4D97-AF65-F5344CB8AC3E}">
        <p14:creationId xmlns:p14="http://schemas.microsoft.com/office/powerpoint/2010/main" val="277507331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97</TotalTime>
  <Words>397</Words>
  <Application>Microsoft Office PowerPoint</Application>
  <PresentationFormat>On-screen Show (4:3)</PresentationFormat>
  <Paragraphs>62</Paragraphs>
  <Slides>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2" baseType="lpstr">
      <vt:lpstr>Arial</vt:lpstr>
      <vt:lpstr>Calibri</vt:lpstr>
      <vt:lpstr>Wingdings</vt:lpstr>
      <vt:lpstr>Office Theme</vt:lpstr>
      <vt:lpstr>Course Design</vt:lpstr>
      <vt:lpstr>PowerPoint Presentation</vt:lpstr>
      <vt:lpstr>Course Design for the CTL Module</vt:lpstr>
      <vt:lpstr>Course Design</vt:lpstr>
      <vt:lpstr>Rationale</vt:lpstr>
      <vt:lpstr>For Example</vt:lpstr>
      <vt:lpstr>Why should the course exist?</vt:lpstr>
      <vt:lpstr>Any Questions?</vt:lpstr>
    </vt:vector>
  </TitlesOfParts>
  <Company>SIHE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Course Design</dc:title>
  <dc:creator>edu-cu</dc:creator>
  <cp:lastModifiedBy>SMU</cp:lastModifiedBy>
  <cp:revision>14</cp:revision>
  <dcterms:created xsi:type="dcterms:W3CDTF">2010-02-26T13:58:32Z</dcterms:created>
  <dcterms:modified xsi:type="dcterms:W3CDTF">2017-11-28T23:31:22Z</dcterms:modified>
</cp:coreProperties>
</file>