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0"/>
  </p:notesMasterIdLst>
  <p:sldIdLst>
    <p:sldId id="305" r:id="rId2"/>
    <p:sldId id="301" r:id="rId3"/>
    <p:sldId id="332" r:id="rId4"/>
    <p:sldId id="333" r:id="rId5"/>
    <p:sldId id="334" r:id="rId6"/>
    <p:sldId id="370" r:id="rId7"/>
    <p:sldId id="371" r:id="rId8"/>
    <p:sldId id="372" r:id="rId9"/>
    <p:sldId id="376" r:id="rId10"/>
    <p:sldId id="373" r:id="rId11"/>
    <p:sldId id="374" r:id="rId12"/>
    <p:sldId id="375" r:id="rId13"/>
    <p:sldId id="378" r:id="rId14"/>
    <p:sldId id="380" r:id="rId15"/>
    <p:sldId id="381" r:id="rId16"/>
    <p:sldId id="382" r:id="rId17"/>
    <p:sldId id="383" r:id="rId18"/>
    <p:sldId id="384" r:id="rId19"/>
    <p:sldId id="385" r:id="rId20"/>
    <p:sldId id="386" r:id="rId21"/>
    <p:sldId id="388" r:id="rId22"/>
    <p:sldId id="390" r:id="rId23"/>
    <p:sldId id="389" r:id="rId24"/>
    <p:sldId id="387" r:id="rId25"/>
    <p:sldId id="391" r:id="rId26"/>
    <p:sldId id="392" r:id="rId27"/>
    <p:sldId id="393" r:id="rId28"/>
    <p:sldId id="394" r:id="rId29"/>
    <p:sldId id="396" r:id="rId30"/>
    <p:sldId id="397" r:id="rId31"/>
    <p:sldId id="398" r:id="rId32"/>
    <p:sldId id="399" r:id="rId33"/>
    <p:sldId id="400" r:id="rId34"/>
    <p:sldId id="401" r:id="rId35"/>
    <p:sldId id="402" r:id="rId36"/>
    <p:sldId id="404" r:id="rId37"/>
    <p:sldId id="403" r:id="rId38"/>
    <p:sldId id="358"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18" autoAdjust="0"/>
    <p:restoredTop sz="94825" autoAdjust="0"/>
  </p:normalViewPr>
  <p:slideViewPr>
    <p:cSldViewPr snapToGrid="0">
      <p:cViewPr varScale="1">
        <p:scale>
          <a:sx n="88" d="100"/>
          <a:sy n="88" d="100"/>
        </p:scale>
        <p:origin x="88" y="5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309145-9A16-4C7B-BDD4-AB850F91A316}" type="datetimeFigureOut">
              <a:rPr lang="en-GB" smtClean="0"/>
              <a:t>26/06/2020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F38C69-6BB2-4D41-B3DB-AE84440306C0}" type="slidenum">
              <a:rPr lang="en-GB" smtClean="0"/>
              <a:t>‹#›</a:t>
            </a:fld>
            <a:endParaRPr lang="en-GB"/>
          </a:p>
        </p:txBody>
      </p:sp>
    </p:spTree>
    <p:extLst>
      <p:ext uri="{BB962C8B-B14F-4D97-AF65-F5344CB8AC3E}">
        <p14:creationId xmlns:p14="http://schemas.microsoft.com/office/powerpoint/2010/main" val="1353196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C389B6E-2FB0-46BF-B585-AA2DEE060802}" type="slidenum">
              <a:rPr lang="en-GB" smtClean="0"/>
              <a:t>1</a:t>
            </a:fld>
            <a:endParaRPr lang="en-GB"/>
          </a:p>
        </p:txBody>
      </p:sp>
    </p:spTree>
    <p:extLst>
      <p:ext uri="{BB962C8B-B14F-4D97-AF65-F5344CB8AC3E}">
        <p14:creationId xmlns:p14="http://schemas.microsoft.com/office/powerpoint/2010/main" val="12325210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8F38C69-6BB2-4D41-B3DB-AE84440306C0}" type="slidenum">
              <a:rPr lang="en-GB" smtClean="0"/>
              <a:t>26</a:t>
            </a:fld>
            <a:endParaRPr lang="en-GB"/>
          </a:p>
        </p:txBody>
      </p:sp>
    </p:spTree>
    <p:extLst>
      <p:ext uri="{BB962C8B-B14F-4D97-AF65-F5344CB8AC3E}">
        <p14:creationId xmlns:p14="http://schemas.microsoft.com/office/powerpoint/2010/main" val="12994293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D7F204EB-8065-45EC-9F92-13161125E549}"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E087CF-98FE-4047-A0C6-41AB023D876C}"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2620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F204EB-8065-45EC-9F92-13161125E549}"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E087CF-98FE-4047-A0C6-41AB023D876C}" type="slidenum">
              <a:rPr lang="en-GB" smtClean="0"/>
              <a:t>‹#›</a:t>
            </a:fld>
            <a:endParaRPr lang="en-GB"/>
          </a:p>
        </p:txBody>
      </p:sp>
    </p:spTree>
    <p:extLst>
      <p:ext uri="{BB962C8B-B14F-4D97-AF65-F5344CB8AC3E}">
        <p14:creationId xmlns:p14="http://schemas.microsoft.com/office/powerpoint/2010/main" val="547617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7F204EB-8065-45EC-9F92-13161125E549}"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E087CF-98FE-4047-A0C6-41AB023D876C}"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76887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7F204EB-8065-45EC-9F92-13161125E549}"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E087CF-98FE-4047-A0C6-41AB023D876C}" type="slidenum">
              <a:rPr lang="en-GB" smtClean="0"/>
              <a:t>‹#›</a:t>
            </a:fld>
            <a:endParaRPr lang="en-GB"/>
          </a:p>
        </p:txBody>
      </p:sp>
    </p:spTree>
    <p:extLst>
      <p:ext uri="{BB962C8B-B14F-4D97-AF65-F5344CB8AC3E}">
        <p14:creationId xmlns:p14="http://schemas.microsoft.com/office/powerpoint/2010/main" val="3065003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F204EB-8065-45EC-9F92-13161125E549}" type="datetimeFigureOut">
              <a:rPr lang="en-GB" smtClean="0"/>
              <a:t>26/06/2020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E087CF-98FE-4047-A0C6-41AB023D876C}" type="slidenum">
              <a:rPr lang="en-GB" smtClean="0"/>
              <a:t>‹#›</a:t>
            </a:fld>
            <a:endParaRPr lang="en-GB"/>
          </a:p>
        </p:txBody>
      </p:sp>
    </p:spTree>
    <p:extLst>
      <p:ext uri="{BB962C8B-B14F-4D97-AF65-F5344CB8AC3E}">
        <p14:creationId xmlns:p14="http://schemas.microsoft.com/office/powerpoint/2010/main" val="3388345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7F204EB-8065-45EC-9F92-13161125E549}" type="datetimeFigureOut">
              <a:rPr lang="en-GB" smtClean="0"/>
              <a:t>26/06/2020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E087CF-98FE-4047-A0C6-41AB023D876C}" type="slidenum">
              <a:rPr lang="en-GB" smtClean="0"/>
              <a:t>‹#›</a:t>
            </a:fld>
            <a:endParaRPr lang="en-GB"/>
          </a:p>
        </p:txBody>
      </p:sp>
    </p:spTree>
    <p:extLst>
      <p:ext uri="{BB962C8B-B14F-4D97-AF65-F5344CB8AC3E}">
        <p14:creationId xmlns:p14="http://schemas.microsoft.com/office/powerpoint/2010/main" val="1929415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F204EB-8065-45EC-9F92-13161125E549}" type="datetimeFigureOut">
              <a:rPr lang="en-GB" smtClean="0"/>
              <a:t>26/06/2020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E087CF-98FE-4047-A0C6-41AB023D876C}" type="slidenum">
              <a:rPr lang="en-GB" smtClean="0"/>
              <a:t>‹#›</a:t>
            </a:fld>
            <a:endParaRPr lang="en-GB"/>
          </a:p>
        </p:txBody>
      </p:sp>
    </p:spTree>
    <p:extLst>
      <p:ext uri="{BB962C8B-B14F-4D97-AF65-F5344CB8AC3E}">
        <p14:creationId xmlns:p14="http://schemas.microsoft.com/office/powerpoint/2010/main" val="23450515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7F204EB-8065-45EC-9F92-13161125E549}"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E087CF-98FE-4047-A0C6-41AB023D876C}" type="slidenum">
              <a:rPr lang="en-GB" smtClean="0"/>
              <a:t>‹#›</a:t>
            </a:fld>
            <a:endParaRPr lang="en-GB"/>
          </a:p>
        </p:txBody>
      </p:sp>
    </p:spTree>
    <p:extLst>
      <p:ext uri="{BB962C8B-B14F-4D97-AF65-F5344CB8AC3E}">
        <p14:creationId xmlns:p14="http://schemas.microsoft.com/office/powerpoint/2010/main" val="2724439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7F204EB-8065-45EC-9F92-13161125E549}"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E087CF-98FE-4047-A0C6-41AB023D876C}"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994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F204EB-8065-45EC-9F92-13161125E549}"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E087CF-98FE-4047-A0C6-41AB023D876C}" type="slidenum">
              <a:rPr lang="en-GB" smtClean="0"/>
              <a:t>‹#›</a:t>
            </a:fld>
            <a:endParaRPr lang="en-GB"/>
          </a:p>
        </p:txBody>
      </p:sp>
    </p:spTree>
    <p:extLst>
      <p:ext uri="{BB962C8B-B14F-4D97-AF65-F5344CB8AC3E}">
        <p14:creationId xmlns:p14="http://schemas.microsoft.com/office/powerpoint/2010/main" val="11994418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F204EB-8065-45EC-9F92-13161125E549}"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E087CF-98FE-4047-A0C6-41AB023D876C}"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8425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D7F204EB-8065-45EC-9F92-13161125E549}" type="datetimeFigureOut">
              <a:rPr lang="en-GB" smtClean="0"/>
              <a:t>26/06/2020</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A0E087CF-98FE-4047-A0C6-41AB023D876C}"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76157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ABC736F-FD1E-4980-876D-E5C3877393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D98EE46-797C-45B8-8337-491B94E058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83B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34501" y="640080"/>
            <a:ext cx="4019429" cy="3339348"/>
          </a:xfrm>
        </p:spPr>
        <p:txBody>
          <a:bodyPr anchor="b">
            <a:normAutofit/>
          </a:bodyPr>
          <a:lstStyle/>
          <a:p>
            <a:r>
              <a:rPr lang="en-GB" sz="4400" b="1" dirty="0">
                <a:solidFill>
                  <a:srgbClr val="FFFFFF"/>
                </a:solidFill>
              </a:rPr>
              <a:t>Methods and Approaches in Interfaith Studies</a:t>
            </a:r>
            <a:endParaRPr lang="en-GB" sz="4400" dirty="0">
              <a:solidFill>
                <a:srgbClr val="FFFFFF"/>
              </a:solidFill>
            </a:endParaRPr>
          </a:p>
        </p:txBody>
      </p:sp>
      <p:sp>
        <p:nvSpPr>
          <p:cNvPr id="3" name="Subtitle 2"/>
          <p:cNvSpPr>
            <a:spLocks noGrp="1"/>
          </p:cNvSpPr>
          <p:nvPr>
            <p:ph type="subTitle" idx="1"/>
          </p:nvPr>
        </p:nvSpPr>
        <p:spPr>
          <a:xfrm>
            <a:off x="638921" y="4315017"/>
            <a:ext cx="4015009" cy="1893939"/>
          </a:xfrm>
        </p:spPr>
        <p:txBody>
          <a:bodyPr anchor="t">
            <a:normAutofit/>
          </a:bodyPr>
          <a:lstStyle/>
          <a:p>
            <a:pPr algn="r"/>
            <a:r>
              <a:rPr lang="en-GB" sz="1600">
                <a:solidFill>
                  <a:srgbClr val="FFFFFF"/>
                </a:solidFill>
              </a:rPr>
              <a:t>Dr Angus M Slater</a:t>
            </a:r>
          </a:p>
        </p:txBody>
      </p:sp>
      <p:cxnSp>
        <p:nvCxnSpPr>
          <p:cNvPr id="12" name="Straight Connector 11">
            <a:extLst>
              <a:ext uri="{FF2B5EF4-FFF2-40B4-BE49-F238E27FC236}">
                <a16:creationId xmlns:a16="http://schemas.microsoft.com/office/drawing/2014/main" id="{4E4CA735-62CB-4665-AA7D-4A259E3F7CE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39130" y="4156010"/>
            <a:ext cx="3566160"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3915B512-930A-40F0-82A6-4895B71A95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396" y="0"/>
            <a:ext cx="6909991" cy="6858000"/>
          </a:xfrm>
          <a:prstGeom prst="rect">
            <a:avLst/>
          </a:prstGeom>
          <a:blipFill dpi="0" rotWithShape="1">
            <a:blip r:embed="rId3">
              <a:duotone>
                <a:schemeClr val="accent1">
                  <a:shade val="45000"/>
                  <a:satMod val="135000"/>
                </a:schemeClr>
                <a:prstClr val="white"/>
              </a:duotone>
            </a:blip>
            <a:srcRect/>
            <a:tile tx="6350" ty="-101600" sx="70000" sy="7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dirty="0">
              <a:solidFill>
                <a:prstClr val="white"/>
              </a:solidFill>
            </a:endParaRPr>
          </a:p>
        </p:txBody>
      </p:sp>
    </p:spTree>
    <p:extLst>
      <p:ext uri="{BB962C8B-B14F-4D97-AF65-F5344CB8AC3E}">
        <p14:creationId xmlns:p14="http://schemas.microsoft.com/office/powerpoint/2010/main" val="25084905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D79ED-9FC1-414C-A266-C09D433A31BF}"/>
              </a:ext>
            </a:extLst>
          </p:cNvPr>
          <p:cNvSpPr>
            <a:spLocks noGrp="1"/>
          </p:cNvSpPr>
          <p:nvPr>
            <p:ph type="title"/>
          </p:nvPr>
        </p:nvSpPr>
        <p:spPr/>
        <p:txBody>
          <a:bodyPr>
            <a:normAutofit/>
          </a:bodyPr>
          <a:lstStyle/>
          <a:p>
            <a:pPr algn="l"/>
            <a:r>
              <a:rPr lang="en-GB" dirty="0"/>
              <a:t>Contextual Hermeneutics and Interfaith Studies</a:t>
            </a:r>
          </a:p>
        </p:txBody>
      </p:sp>
      <p:sp>
        <p:nvSpPr>
          <p:cNvPr id="3" name="Text Placeholder 2">
            <a:extLst>
              <a:ext uri="{FF2B5EF4-FFF2-40B4-BE49-F238E27FC236}">
                <a16:creationId xmlns:a16="http://schemas.microsoft.com/office/drawing/2014/main" id="{6A7BE71C-F5F9-4130-BE52-57C006FDEAF2}"/>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553123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3" name="Straight Connector 38">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C2C5FB64-5302-4211-8A7F-9A83FCA9E94F}"/>
              </a:ext>
            </a:extLst>
          </p:cNvPr>
          <p:cNvSpPr>
            <a:spLocks noGrp="1"/>
          </p:cNvSpPr>
          <p:nvPr>
            <p:ph type="title"/>
          </p:nvPr>
        </p:nvSpPr>
        <p:spPr>
          <a:xfrm>
            <a:off x="1024128" y="585216"/>
            <a:ext cx="6066816" cy="1499616"/>
          </a:xfrm>
        </p:spPr>
        <p:txBody>
          <a:bodyPr vert="horz" lIns="91440" tIns="45720" rIns="91440" bIns="45720" rtlCol="0" anchor="ctr">
            <a:normAutofit/>
          </a:bodyPr>
          <a:lstStyle/>
          <a:p>
            <a:r>
              <a:rPr lang="en-US"/>
              <a:t>Revision</a:t>
            </a:r>
          </a:p>
        </p:txBody>
      </p:sp>
      <p:sp>
        <p:nvSpPr>
          <p:cNvPr id="3" name="Content Placeholder 2">
            <a:extLst>
              <a:ext uri="{FF2B5EF4-FFF2-40B4-BE49-F238E27FC236}">
                <a16:creationId xmlns:a16="http://schemas.microsoft.com/office/drawing/2014/main" id="{B79B9D55-A241-4AE1-9934-391D8DB04F0F}"/>
              </a:ext>
            </a:extLst>
          </p:cNvPr>
          <p:cNvSpPr>
            <a:spLocks noGrp="1"/>
          </p:cNvSpPr>
          <p:nvPr>
            <p:ph sz="half" idx="1"/>
          </p:nvPr>
        </p:nvSpPr>
        <p:spPr>
          <a:xfrm>
            <a:off x="1024128" y="2286000"/>
            <a:ext cx="6066816" cy="4023360"/>
          </a:xfrm>
        </p:spPr>
        <p:txBody>
          <a:bodyPr vert="horz" lIns="45720" tIns="45720" rIns="45720" bIns="45720" rtlCol="0">
            <a:normAutofit/>
          </a:bodyPr>
          <a:lstStyle/>
          <a:p>
            <a:r>
              <a:rPr lang="en-US" sz="2000"/>
              <a:t>In the last section before the visual hermeneutics seminar, we examined the key considerations of the field called Philosophical Hermeneutics: its genesis with Schleiermacher, its influence through Heidegger, and the key role that Gadamer played in its development. </a:t>
            </a:r>
          </a:p>
          <a:p>
            <a:r>
              <a:rPr lang="en-US" sz="2000"/>
              <a:t>I realise that this is a complicated topic with a number of implications for the way in which we visualise and engage with interfaith matters – hopefully the visual hermeneutics seminar offered an example of the hermeneutical process in practice and helped to clarify some of the applicability of the theoretical sketching we undertook. </a:t>
            </a:r>
          </a:p>
        </p:txBody>
      </p:sp>
      <p:pic>
        <p:nvPicPr>
          <p:cNvPr id="6" name="Content Placeholder 5">
            <a:extLst>
              <a:ext uri="{FF2B5EF4-FFF2-40B4-BE49-F238E27FC236}">
                <a16:creationId xmlns:a16="http://schemas.microsoft.com/office/drawing/2014/main" id="{4C246771-A4E8-4419-9014-C160D825DD54}"/>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7953"/>
          <a:stretch/>
        </p:blipFill>
        <p:spPr>
          <a:xfrm>
            <a:off x="7552266" y="10"/>
            <a:ext cx="4639733" cy="6857990"/>
          </a:xfrm>
          <a:prstGeom prst="rect">
            <a:avLst/>
          </a:prstGeom>
        </p:spPr>
      </p:pic>
    </p:spTree>
    <p:extLst>
      <p:ext uri="{BB962C8B-B14F-4D97-AF65-F5344CB8AC3E}">
        <p14:creationId xmlns:p14="http://schemas.microsoft.com/office/powerpoint/2010/main" val="2461857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52" name="Straight Connector 51">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3A65979B-2D00-42A8-964D-4A9245E6A5CA}"/>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Revision</a:t>
            </a:r>
          </a:p>
        </p:txBody>
      </p:sp>
      <p:sp>
        <p:nvSpPr>
          <p:cNvPr id="3" name="Content Placeholder 2">
            <a:extLst>
              <a:ext uri="{FF2B5EF4-FFF2-40B4-BE49-F238E27FC236}">
                <a16:creationId xmlns:a16="http://schemas.microsoft.com/office/drawing/2014/main" id="{0BC12428-EBDC-41C7-8ED9-7FFD434E8481}"/>
              </a:ext>
            </a:extLst>
          </p:cNvPr>
          <p:cNvSpPr>
            <a:spLocks noGrp="1"/>
          </p:cNvSpPr>
          <p:nvPr>
            <p:ph sz="half" idx="1"/>
          </p:nvPr>
        </p:nvSpPr>
        <p:spPr>
          <a:xfrm>
            <a:off x="1024128" y="2286000"/>
            <a:ext cx="6066818" cy="4023360"/>
          </a:xfrm>
        </p:spPr>
        <p:txBody>
          <a:bodyPr vert="horz" lIns="45720" tIns="45720" rIns="45720" bIns="45720" rtlCol="0">
            <a:normAutofit/>
          </a:bodyPr>
          <a:lstStyle/>
          <a:p>
            <a:r>
              <a:rPr lang="en-US" sz="2000"/>
              <a:t>You also had four readings to complete (Jasper, Sugirtharajah, Michaelides, &amp; Hedges) which attempted to cover a variety of approaches to the area of philosophical hermeneutics – Jasper hopefully gave you a solid grounding in the introductory material, while Sugirtharajah applied this directly to interfaith hermeneutics. </a:t>
            </a:r>
          </a:p>
          <a:p>
            <a:endParaRPr lang="en-US" sz="2000"/>
          </a:p>
          <a:p>
            <a:r>
              <a:rPr lang="en-US" sz="2000"/>
              <a:t>The other two pieces related the work on philosophical hermeneutics to an aspect of study we have already covered – Hedges to comparative theology and Michaelides to aspects of interculturality and ethics. </a:t>
            </a:r>
          </a:p>
        </p:txBody>
      </p:sp>
      <p:pic>
        <p:nvPicPr>
          <p:cNvPr id="6" name="Content Placeholder 5">
            <a:extLst>
              <a:ext uri="{FF2B5EF4-FFF2-40B4-BE49-F238E27FC236}">
                <a16:creationId xmlns:a16="http://schemas.microsoft.com/office/drawing/2014/main" id="{5CE41DAA-8E40-414A-815F-680A5B38D397}"/>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30074" r="24428" b="-2"/>
          <a:stretch/>
        </p:blipFill>
        <p:spPr>
          <a:xfrm>
            <a:off x="7552266" y="10"/>
            <a:ext cx="4639733" cy="6857990"/>
          </a:xfrm>
          <a:prstGeom prst="rect">
            <a:avLst/>
          </a:prstGeom>
        </p:spPr>
      </p:pic>
    </p:spTree>
    <p:extLst>
      <p:ext uri="{BB962C8B-B14F-4D97-AF65-F5344CB8AC3E}">
        <p14:creationId xmlns:p14="http://schemas.microsoft.com/office/powerpoint/2010/main" val="9515500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D43A4-B9EE-45FD-B182-299712CC1CCE}"/>
              </a:ext>
            </a:extLst>
          </p:cNvPr>
          <p:cNvSpPr>
            <a:spLocks noGrp="1"/>
          </p:cNvSpPr>
          <p:nvPr>
            <p:ph type="title"/>
          </p:nvPr>
        </p:nvSpPr>
        <p:spPr/>
        <p:txBody>
          <a:bodyPr/>
          <a:lstStyle/>
          <a:p>
            <a:pPr algn="l"/>
            <a:r>
              <a:rPr lang="en-GB" dirty="0"/>
              <a:t>Contextual Hermeneutics and Interfaith Studies</a:t>
            </a:r>
          </a:p>
        </p:txBody>
      </p:sp>
      <p:sp>
        <p:nvSpPr>
          <p:cNvPr id="3" name="Text Placeholder 2">
            <a:extLst>
              <a:ext uri="{FF2B5EF4-FFF2-40B4-BE49-F238E27FC236}">
                <a16:creationId xmlns:a16="http://schemas.microsoft.com/office/drawing/2014/main" id="{B1DF42AE-10D4-4CC5-A72C-942D9FF60133}"/>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19797860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6" name="Content Placeholder 5" descr="A picture containing water, snow, riding, person&#10;&#10;Description automatically generated">
            <a:extLst>
              <a:ext uri="{FF2B5EF4-FFF2-40B4-BE49-F238E27FC236}">
                <a16:creationId xmlns:a16="http://schemas.microsoft.com/office/drawing/2014/main" id="{2F97EFAE-CF97-44F3-8491-3006A413D906}"/>
              </a:ext>
            </a:extLst>
          </p:cNvPr>
          <p:cNvPicPr>
            <a:picLocks noGrp="1" noChangeAspect="1"/>
          </p:cNvPicPr>
          <p:nvPr>
            <p:ph sz="half" idx="2"/>
          </p:nvPr>
        </p:nvPicPr>
        <p:blipFill rotWithShape="1">
          <a:blip r:embed="rId2">
            <a:alphaModFix amt="25000"/>
            <a:extLst>
              <a:ext uri="{28A0092B-C50C-407E-A947-70E740481C1C}">
                <a14:useLocalDpi xmlns:a14="http://schemas.microsoft.com/office/drawing/2010/main" val="0"/>
              </a:ext>
            </a:extLst>
          </a:blip>
          <a:srcRect b="11765"/>
          <a:stretch/>
        </p:blipFill>
        <p:spPr>
          <a:xfrm>
            <a:off x="20" y="10"/>
            <a:ext cx="12191980" cy="6857990"/>
          </a:xfrm>
          <a:prstGeom prst="rect">
            <a:avLst/>
          </a:prstGeom>
        </p:spPr>
      </p:pic>
      <p:sp>
        <p:nvSpPr>
          <p:cNvPr id="2" name="Title 1">
            <a:extLst>
              <a:ext uri="{FF2B5EF4-FFF2-40B4-BE49-F238E27FC236}">
                <a16:creationId xmlns:a16="http://schemas.microsoft.com/office/drawing/2014/main" id="{119F2117-E5FD-4A1D-940F-4FEFC10A16C0}"/>
              </a:ext>
            </a:extLst>
          </p:cNvPr>
          <p:cNvSpPr>
            <a:spLocks noGrp="1"/>
          </p:cNvSpPr>
          <p:nvPr>
            <p:ph type="title"/>
          </p:nvPr>
        </p:nvSpPr>
        <p:spPr>
          <a:xfrm>
            <a:off x="1024128" y="585216"/>
            <a:ext cx="9720072" cy="1499616"/>
          </a:xfrm>
        </p:spPr>
        <p:txBody>
          <a:bodyPr vert="horz" lIns="91440" tIns="45720" rIns="91440" bIns="45720" rtlCol="0" anchor="ctr">
            <a:normAutofit/>
          </a:bodyPr>
          <a:lstStyle/>
          <a:p>
            <a:r>
              <a:rPr lang="en-US">
                <a:solidFill>
                  <a:srgbClr val="FFFFFF"/>
                </a:solidFill>
              </a:rPr>
              <a:t>Contextual Hermeneutics</a:t>
            </a:r>
          </a:p>
        </p:txBody>
      </p:sp>
      <p:cxnSp>
        <p:nvCxnSpPr>
          <p:cNvPr id="13" name="Straight Connector 12">
            <a:extLst>
              <a:ext uri="{FF2B5EF4-FFF2-40B4-BE49-F238E27FC236}">
                <a16:creationId xmlns:a16="http://schemas.microsoft.com/office/drawing/2014/main" id="{FBC3B7EE-8632-4756-A078-1B3B0DF3B5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5A84C66-0029-4EEE-B77B-479D1A249546}"/>
              </a:ext>
            </a:extLst>
          </p:cNvPr>
          <p:cNvSpPr>
            <a:spLocks noGrp="1"/>
          </p:cNvSpPr>
          <p:nvPr>
            <p:ph sz="half" idx="1"/>
          </p:nvPr>
        </p:nvSpPr>
        <p:spPr>
          <a:xfrm>
            <a:off x="1024128" y="2286000"/>
            <a:ext cx="9720073" cy="4023360"/>
          </a:xfrm>
        </p:spPr>
        <p:txBody>
          <a:bodyPr vert="horz" lIns="45720" tIns="45720" rIns="45720" bIns="45720" rtlCol="0">
            <a:normAutofit/>
          </a:bodyPr>
          <a:lstStyle/>
          <a:p>
            <a:r>
              <a:rPr lang="en-US" dirty="0">
                <a:solidFill>
                  <a:srgbClr val="FFFFFF"/>
                </a:solidFill>
              </a:rPr>
              <a:t>In this section, I want us to examine two different approaches to hermeneutics and interfaith relations that are often described as ‘contextual’ in nature.</a:t>
            </a:r>
          </a:p>
          <a:p>
            <a:endParaRPr lang="en-US" dirty="0">
              <a:solidFill>
                <a:srgbClr val="FFFFFF"/>
              </a:solidFill>
            </a:endParaRPr>
          </a:p>
          <a:p>
            <a:r>
              <a:rPr lang="en-US" dirty="0">
                <a:solidFill>
                  <a:srgbClr val="FFFFFF"/>
                </a:solidFill>
              </a:rPr>
              <a:t>The immediate question is, of course, what does this mean and is this term a useful one.</a:t>
            </a:r>
          </a:p>
          <a:p>
            <a:endParaRPr lang="en-US" dirty="0">
              <a:solidFill>
                <a:srgbClr val="FFFFFF"/>
              </a:solidFill>
            </a:endParaRPr>
          </a:p>
          <a:p>
            <a:r>
              <a:rPr lang="en-US" dirty="0">
                <a:solidFill>
                  <a:srgbClr val="FFFFFF"/>
                </a:solidFill>
              </a:rPr>
              <a:t>By contextual, we mean that these approaches highlight the specific context of their analysis and ground their thinking within it – in these cases, in the context of women’s experiences and feminism, and the context of non-Eurocentric experiences and post-colonialism. </a:t>
            </a:r>
          </a:p>
        </p:txBody>
      </p:sp>
    </p:spTree>
    <p:extLst>
      <p:ext uri="{BB962C8B-B14F-4D97-AF65-F5344CB8AC3E}">
        <p14:creationId xmlns:p14="http://schemas.microsoft.com/office/powerpoint/2010/main" val="3191011203"/>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6" name="Content Placeholder 5" descr="A picture containing outdoor, water, riding, street&#10;&#10;Description automatically generated">
            <a:extLst>
              <a:ext uri="{FF2B5EF4-FFF2-40B4-BE49-F238E27FC236}">
                <a16:creationId xmlns:a16="http://schemas.microsoft.com/office/drawing/2014/main" id="{70E057D6-ABE2-4E96-8255-6831D9BBDAEC}"/>
              </a:ext>
            </a:extLst>
          </p:cNvPr>
          <p:cNvPicPr>
            <a:picLocks noGrp="1" noChangeAspect="1"/>
          </p:cNvPicPr>
          <p:nvPr>
            <p:ph sz="half" idx="2"/>
          </p:nvPr>
        </p:nvPicPr>
        <p:blipFill rotWithShape="1">
          <a:blip r:embed="rId2">
            <a:alphaModFix amt="25000"/>
            <a:extLst>
              <a:ext uri="{28A0092B-C50C-407E-A947-70E740481C1C}">
                <a14:useLocalDpi xmlns:a14="http://schemas.microsoft.com/office/drawing/2010/main" val="0"/>
              </a:ext>
            </a:extLst>
          </a:blip>
          <a:srcRect t="17989" b="6760"/>
          <a:stretch/>
        </p:blipFill>
        <p:spPr>
          <a:xfrm>
            <a:off x="20" y="10"/>
            <a:ext cx="12191980" cy="6857990"/>
          </a:xfrm>
          <a:prstGeom prst="rect">
            <a:avLst/>
          </a:prstGeom>
        </p:spPr>
      </p:pic>
      <p:sp>
        <p:nvSpPr>
          <p:cNvPr id="2" name="Title 1">
            <a:extLst>
              <a:ext uri="{FF2B5EF4-FFF2-40B4-BE49-F238E27FC236}">
                <a16:creationId xmlns:a16="http://schemas.microsoft.com/office/drawing/2014/main" id="{C06B095B-256D-4CC7-9B8A-E9BE7A0FA984}"/>
              </a:ext>
            </a:extLst>
          </p:cNvPr>
          <p:cNvSpPr>
            <a:spLocks noGrp="1"/>
          </p:cNvSpPr>
          <p:nvPr>
            <p:ph type="title"/>
          </p:nvPr>
        </p:nvSpPr>
        <p:spPr>
          <a:xfrm>
            <a:off x="1024128" y="585216"/>
            <a:ext cx="9720072" cy="1499616"/>
          </a:xfrm>
        </p:spPr>
        <p:txBody>
          <a:bodyPr vert="horz" lIns="91440" tIns="45720" rIns="91440" bIns="45720" rtlCol="0" anchor="ctr">
            <a:normAutofit/>
          </a:bodyPr>
          <a:lstStyle/>
          <a:p>
            <a:r>
              <a:rPr lang="en-US">
                <a:solidFill>
                  <a:srgbClr val="FFFFFF"/>
                </a:solidFill>
              </a:rPr>
              <a:t>Contextual Hermeneutics</a:t>
            </a:r>
          </a:p>
        </p:txBody>
      </p:sp>
      <p:cxnSp>
        <p:nvCxnSpPr>
          <p:cNvPr id="13" name="Straight Connector 12">
            <a:extLst>
              <a:ext uri="{FF2B5EF4-FFF2-40B4-BE49-F238E27FC236}">
                <a16:creationId xmlns:a16="http://schemas.microsoft.com/office/drawing/2014/main" id="{FBC3B7EE-8632-4756-A078-1B3B0DF3B5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BC430BE-432F-4038-B674-2800EE84570D}"/>
              </a:ext>
            </a:extLst>
          </p:cNvPr>
          <p:cNvSpPr>
            <a:spLocks noGrp="1"/>
          </p:cNvSpPr>
          <p:nvPr>
            <p:ph sz="half" idx="1"/>
          </p:nvPr>
        </p:nvSpPr>
        <p:spPr>
          <a:xfrm>
            <a:off x="1024128" y="2286000"/>
            <a:ext cx="9720073" cy="4023360"/>
          </a:xfrm>
        </p:spPr>
        <p:txBody>
          <a:bodyPr vert="horz" lIns="45720" tIns="45720" rIns="45720" bIns="45720" rtlCol="0">
            <a:normAutofit/>
          </a:bodyPr>
          <a:lstStyle/>
          <a:p>
            <a:r>
              <a:rPr lang="en-US" dirty="0">
                <a:solidFill>
                  <a:srgbClr val="FFFFFF"/>
                </a:solidFill>
              </a:rPr>
              <a:t>Of course, as enlightened and rarefied post-modern scholars, we should swiftly </a:t>
            </a:r>
            <a:r>
              <a:rPr lang="en-US" dirty="0" err="1">
                <a:solidFill>
                  <a:srgbClr val="FFFFFF"/>
                </a:solidFill>
              </a:rPr>
              <a:t>realise</a:t>
            </a:r>
            <a:r>
              <a:rPr lang="en-US" dirty="0">
                <a:solidFill>
                  <a:srgbClr val="FFFFFF"/>
                </a:solidFill>
              </a:rPr>
              <a:t> that ALL positions are necessarily contextual – emerging from a specific horizon of meaning and carrying with them the baggage that emerges from it.</a:t>
            </a:r>
          </a:p>
          <a:p>
            <a:endParaRPr lang="en-US" dirty="0">
              <a:solidFill>
                <a:srgbClr val="FFFFFF"/>
              </a:solidFill>
            </a:endParaRPr>
          </a:p>
          <a:p>
            <a:r>
              <a:rPr lang="en-US" dirty="0">
                <a:solidFill>
                  <a:srgbClr val="FFFFFF"/>
                </a:solidFill>
              </a:rPr>
              <a:t>The very fact we sort feminist and post-colonial approaches as ‘contextual’ while not doing the same to say, visual hermeneutics or comparative theology, betrays a sense of marginality – precisely the thing these ‘contextual’ approaches aim to deconstruct. </a:t>
            </a:r>
          </a:p>
        </p:txBody>
      </p:sp>
    </p:spTree>
    <p:extLst>
      <p:ext uri="{BB962C8B-B14F-4D97-AF65-F5344CB8AC3E}">
        <p14:creationId xmlns:p14="http://schemas.microsoft.com/office/powerpoint/2010/main" val="2294458547"/>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6" name="Content Placeholder 5" descr="A picture containing looking, black, sitting, water&#10;&#10;Description automatically generated">
            <a:extLst>
              <a:ext uri="{FF2B5EF4-FFF2-40B4-BE49-F238E27FC236}">
                <a16:creationId xmlns:a16="http://schemas.microsoft.com/office/drawing/2014/main" id="{3A79CD1D-CE4E-448B-B792-6D0D159B2B87}"/>
              </a:ext>
            </a:extLst>
          </p:cNvPr>
          <p:cNvPicPr>
            <a:picLocks noGrp="1" noChangeAspect="1"/>
          </p:cNvPicPr>
          <p:nvPr>
            <p:ph sz="half" idx="2"/>
          </p:nvPr>
        </p:nvPicPr>
        <p:blipFill rotWithShape="1">
          <a:blip r:embed="rId2">
            <a:alphaModFix amt="25000"/>
            <a:extLst>
              <a:ext uri="{28A0092B-C50C-407E-A947-70E740481C1C}">
                <a14:useLocalDpi xmlns:a14="http://schemas.microsoft.com/office/drawing/2010/main" val="0"/>
              </a:ext>
            </a:extLst>
          </a:blip>
          <a:srcRect t="4598" b="38584"/>
          <a:stretch/>
        </p:blipFill>
        <p:spPr>
          <a:xfrm>
            <a:off x="20" y="10"/>
            <a:ext cx="12191980" cy="6857990"/>
          </a:xfrm>
          <a:prstGeom prst="rect">
            <a:avLst/>
          </a:prstGeom>
        </p:spPr>
      </p:pic>
      <p:sp>
        <p:nvSpPr>
          <p:cNvPr id="2" name="Title 1">
            <a:extLst>
              <a:ext uri="{FF2B5EF4-FFF2-40B4-BE49-F238E27FC236}">
                <a16:creationId xmlns:a16="http://schemas.microsoft.com/office/drawing/2014/main" id="{E5E1A4A0-3AD7-4A6F-B016-23099B53C518}"/>
              </a:ext>
            </a:extLst>
          </p:cNvPr>
          <p:cNvSpPr>
            <a:spLocks noGrp="1"/>
          </p:cNvSpPr>
          <p:nvPr>
            <p:ph type="title"/>
          </p:nvPr>
        </p:nvSpPr>
        <p:spPr>
          <a:xfrm>
            <a:off x="1024128" y="585216"/>
            <a:ext cx="9720072" cy="1499616"/>
          </a:xfrm>
        </p:spPr>
        <p:txBody>
          <a:bodyPr vert="horz" lIns="91440" tIns="45720" rIns="91440" bIns="45720" rtlCol="0" anchor="ctr">
            <a:normAutofit/>
          </a:bodyPr>
          <a:lstStyle/>
          <a:p>
            <a:r>
              <a:rPr lang="en-US">
                <a:solidFill>
                  <a:srgbClr val="FFFFFF"/>
                </a:solidFill>
              </a:rPr>
              <a:t>Contextual Hermeneutics</a:t>
            </a:r>
          </a:p>
        </p:txBody>
      </p:sp>
      <p:cxnSp>
        <p:nvCxnSpPr>
          <p:cNvPr id="13" name="Straight Connector 12">
            <a:extLst>
              <a:ext uri="{FF2B5EF4-FFF2-40B4-BE49-F238E27FC236}">
                <a16:creationId xmlns:a16="http://schemas.microsoft.com/office/drawing/2014/main" id="{FBC3B7EE-8632-4756-A078-1B3B0DF3B5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5FAD803-B3A5-41C2-8D25-1C7393B56D74}"/>
              </a:ext>
            </a:extLst>
          </p:cNvPr>
          <p:cNvSpPr>
            <a:spLocks noGrp="1"/>
          </p:cNvSpPr>
          <p:nvPr>
            <p:ph sz="half" idx="1"/>
          </p:nvPr>
        </p:nvSpPr>
        <p:spPr>
          <a:xfrm>
            <a:off x="1024128" y="2286000"/>
            <a:ext cx="9720073" cy="4023360"/>
          </a:xfrm>
        </p:spPr>
        <p:txBody>
          <a:bodyPr vert="horz" lIns="45720" tIns="45720" rIns="45720" bIns="45720" rtlCol="0">
            <a:normAutofit/>
          </a:bodyPr>
          <a:lstStyle/>
          <a:p>
            <a:r>
              <a:rPr lang="en-US" dirty="0">
                <a:solidFill>
                  <a:srgbClr val="FFFFFF"/>
                </a:solidFill>
              </a:rPr>
              <a:t>I want us to very quickly deal with the broad outlines of both postcolonialism and feminism, as I am sure you are already somewhat aware of their concerns.</a:t>
            </a:r>
          </a:p>
          <a:p>
            <a:endParaRPr lang="en-US" dirty="0">
              <a:solidFill>
                <a:srgbClr val="FFFFFF"/>
              </a:solidFill>
            </a:endParaRPr>
          </a:p>
          <a:p>
            <a:r>
              <a:rPr lang="en-US" dirty="0">
                <a:solidFill>
                  <a:srgbClr val="FFFFFF"/>
                </a:solidFill>
              </a:rPr>
              <a:t>Having done so, I want to focus our attention on the way in which these approaches may question the assumptions which operate within interfaith relations and may influence the questions we choose to ask of interfaith studies. </a:t>
            </a:r>
          </a:p>
          <a:p>
            <a:endParaRPr lang="en-US" dirty="0">
              <a:solidFill>
                <a:srgbClr val="FFFFFF"/>
              </a:solidFill>
            </a:endParaRPr>
          </a:p>
          <a:p>
            <a:r>
              <a:rPr lang="en-US" dirty="0">
                <a:solidFill>
                  <a:srgbClr val="FFFFFF"/>
                </a:solidFill>
              </a:rPr>
              <a:t>These will largely take the form of the questions that these different approaches raise for us to try and answer in the context of our work. </a:t>
            </a:r>
          </a:p>
        </p:txBody>
      </p:sp>
    </p:spTree>
    <p:extLst>
      <p:ext uri="{BB962C8B-B14F-4D97-AF65-F5344CB8AC3E}">
        <p14:creationId xmlns:p14="http://schemas.microsoft.com/office/powerpoint/2010/main" val="2382781028"/>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0FFA3-FFD8-4045-A07C-BF72029A421A}"/>
              </a:ext>
            </a:extLst>
          </p:cNvPr>
          <p:cNvSpPr>
            <a:spLocks noGrp="1"/>
          </p:cNvSpPr>
          <p:nvPr>
            <p:ph type="title"/>
          </p:nvPr>
        </p:nvSpPr>
        <p:spPr/>
        <p:txBody>
          <a:bodyPr>
            <a:normAutofit fontScale="90000"/>
          </a:bodyPr>
          <a:lstStyle/>
          <a:p>
            <a:pPr algn="l"/>
            <a:r>
              <a:rPr lang="en-GB" dirty="0"/>
              <a:t>Feminism and Feminist Approaches to Interfaith Studies</a:t>
            </a:r>
          </a:p>
        </p:txBody>
      </p:sp>
      <p:sp>
        <p:nvSpPr>
          <p:cNvPr id="3" name="Text Placeholder 2">
            <a:extLst>
              <a:ext uri="{FF2B5EF4-FFF2-40B4-BE49-F238E27FC236}">
                <a16:creationId xmlns:a16="http://schemas.microsoft.com/office/drawing/2014/main" id="{24F5AAFB-D7C8-4D3F-A157-A97C66C4DF57}"/>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7783637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7DD035E9-9492-4A96-8BC3-7FB24D7F94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5998"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33FA6F-18DD-4321-970E-6537137EE1BA}"/>
              </a:ext>
            </a:extLst>
          </p:cNvPr>
          <p:cNvSpPr>
            <a:spLocks noGrp="1"/>
          </p:cNvSpPr>
          <p:nvPr>
            <p:ph type="title"/>
          </p:nvPr>
        </p:nvSpPr>
        <p:spPr>
          <a:xfrm>
            <a:off x="1024128" y="459317"/>
            <a:ext cx="4389120" cy="1749552"/>
          </a:xfrm>
        </p:spPr>
        <p:txBody>
          <a:bodyPr vert="horz" lIns="91440" tIns="45720" rIns="91440" bIns="45720" rtlCol="0" anchor="ctr">
            <a:normAutofit/>
          </a:bodyPr>
          <a:lstStyle/>
          <a:p>
            <a:r>
              <a:rPr lang="en-US" sz="4400"/>
              <a:t>Feminism and Feminist Approaches to Interfaith Studies</a:t>
            </a:r>
          </a:p>
        </p:txBody>
      </p:sp>
      <p:cxnSp>
        <p:nvCxnSpPr>
          <p:cNvPr id="15" name="Straight Connector 14">
            <a:extLst>
              <a:ext uri="{FF2B5EF4-FFF2-40B4-BE49-F238E27FC236}">
                <a16:creationId xmlns:a16="http://schemas.microsoft.com/office/drawing/2014/main" id="{EEFBDC43-ADB2-4EDE-8696-528BCABD17D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E165641-A509-4C1D-BCFC-066E5886432B}"/>
              </a:ext>
            </a:extLst>
          </p:cNvPr>
          <p:cNvSpPr>
            <a:spLocks noGrp="1"/>
          </p:cNvSpPr>
          <p:nvPr>
            <p:ph sz="half" idx="1"/>
          </p:nvPr>
        </p:nvSpPr>
        <p:spPr>
          <a:xfrm>
            <a:off x="1024129" y="2286000"/>
            <a:ext cx="4389120" cy="3931920"/>
          </a:xfrm>
        </p:spPr>
        <p:txBody>
          <a:bodyPr vert="horz" lIns="45720" tIns="45720" rIns="45720" bIns="45720" rtlCol="0">
            <a:normAutofit/>
          </a:bodyPr>
          <a:lstStyle/>
          <a:p>
            <a:pPr marL="0" indent="0">
              <a:buNone/>
            </a:pPr>
            <a:r>
              <a:rPr lang="en-US" sz="1800"/>
              <a:t>We begin our short introduction to feminism by considering a useful definition, before examining the generally accepted historical trends. </a:t>
            </a:r>
          </a:p>
          <a:p>
            <a:pPr marL="0" indent="0">
              <a:buNone/>
            </a:pPr>
            <a:r>
              <a:rPr lang="en-US" sz="1800"/>
              <a:t>As a definition, the following offers a useful starting point, which we can assess as we move along:</a:t>
            </a:r>
          </a:p>
          <a:p>
            <a:pPr marL="0" indent="0">
              <a:buNone/>
            </a:pPr>
            <a:r>
              <a:rPr lang="en-US" sz="1800"/>
              <a:t>‘Feminism is a range of political movements, ideologies, and social movements that share a common goal: to define, establish, and achieve political, economic, personal, and social equality of sexes’</a:t>
            </a:r>
          </a:p>
          <a:p>
            <a:endParaRPr lang="en-US" sz="1800"/>
          </a:p>
        </p:txBody>
      </p:sp>
      <p:pic>
        <p:nvPicPr>
          <p:cNvPr id="6" name="Content Placeholder 5" descr="A picture containing grass, field, sitting, standing&#10;&#10;Description automatically generated">
            <a:extLst>
              <a:ext uri="{FF2B5EF4-FFF2-40B4-BE49-F238E27FC236}">
                <a16:creationId xmlns:a16="http://schemas.microsoft.com/office/drawing/2014/main" id="{B5F808FD-5DC0-4EAE-9A79-95BDF0B1B4C6}"/>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5426" r="3" b="15596"/>
          <a:stretch/>
        </p:blipFill>
        <p:spPr>
          <a:xfrm>
            <a:off x="7056116" y="960120"/>
            <a:ext cx="4175762" cy="4940852"/>
          </a:xfrm>
          <a:prstGeom prst="rect">
            <a:avLst/>
          </a:prstGeom>
        </p:spPr>
      </p:pic>
    </p:spTree>
    <p:extLst>
      <p:ext uri="{BB962C8B-B14F-4D97-AF65-F5344CB8AC3E}">
        <p14:creationId xmlns:p14="http://schemas.microsoft.com/office/powerpoint/2010/main" val="3029113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7DD035E9-9492-4A96-8BC3-7FB24D7F94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5998"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F29516-8AA7-4A6A-BEBE-F968D8EDF0DD}"/>
              </a:ext>
            </a:extLst>
          </p:cNvPr>
          <p:cNvSpPr>
            <a:spLocks noGrp="1"/>
          </p:cNvSpPr>
          <p:nvPr>
            <p:ph type="title"/>
          </p:nvPr>
        </p:nvSpPr>
        <p:spPr>
          <a:xfrm>
            <a:off x="1024128" y="459317"/>
            <a:ext cx="4389120" cy="1749552"/>
          </a:xfrm>
        </p:spPr>
        <p:txBody>
          <a:bodyPr vert="horz" lIns="91440" tIns="45720" rIns="91440" bIns="45720" rtlCol="0" anchor="ctr">
            <a:normAutofit/>
          </a:bodyPr>
          <a:lstStyle/>
          <a:p>
            <a:r>
              <a:rPr lang="en-US" sz="4400"/>
              <a:t>Feminism and Feminist Approaches to Interfaith Studies</a:t>
            </a:r>
          </a:p>
        </p:txBody>
      </p:sp>
      <p:cxnSp>
        <p:nvCxnSpPr>
          <p:cNvPr id="15" name="Straight Connector 14">
            <a:extLst>
              <a:ext uri="{FF2B5EF4-FFF2-40B4-BE49-F238E27FC236}">
                <a16:creationId xmlns:a16="http://schemas.microsoft.com/office/drawing/2014/main" id="{EEFBDC43-ADB2-4EDE-8696-528BCABD17D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CCF63D5-089E-4A32-A879-0864BD122F4F}"/>
              </a:ext>
            </a:extLst>
          </p:cNvPr>
          <p:cNvSpPr>
            <a:spLocks noGrp="1"/>
          </p:cNvSpPr>
          <p:nvPr>
            <p:ph sz="half" idx="1"/>
          </p:nvPr>
        </p:nvSpPr>
        <p:spPr>
          <a:xfrm>
            <a:off x="1024129" y="2286000"/>
            <a:ext cx="4389120" cy="3931920"/>
          </a:xfrm>
        </p:spPr>
        <p:txBody>
          <a:bodyPr vert="horz" lIns="45720" tIns="45720" rIns="45720" bIns="45720" rtlCol="0">
            <a:normAutofit/>
          </a:bodyPr>
          <a:lstStyle/>
          <a:p>
            <a:pPr marL="0" indent="0">
              <a:buNone/>
            </a:pPr>
            <a:r>
              <a:rPr lang="en-US" sz="1800"/>
              <a:t>Generally the history of feminism is divided into three ‘waves’ which occur in historically defined times and generally have different goals in addressing forms of gender imbalance (Rampton, 2008). </a:t>
            </a:r>
          </a:p>
          <a:p>
            <a:pPr marL="0" indent="0">
              <a:buNone/>
            </a:pPr>
            <a:r>
              <a:rPr lang="en-US" sz="1800"/>
              <a:t>These three waves begin in around 1850 and continue to today, with some scholars identifying a fourth wave as our current period.</a:t>
            </a:r>
          </a:p>
          <a:p>
            <a:pPr marL="0" indent="0">
              <a:buNone/>
            </a:pPr>
            <a:r>
              <a:rPr lang="en-US" sz="1800"/>
              <a:t>The form and history of feminism is a contested subject, with, as we shall see, difficult interactions with matters of race, ethnicity, and gender throughout its history.</a:t>
            </a:r>
          </a:p>
        </p:txBody>
      </p:sp>
      <p:pic>
        <p:nvPicPr>
          <p:cNvPr id="6" name="Content Placeholder 5" descr="A blurry image of a building&#10;&#10;Description automatically generated">
            <a:extLst>
              <a:ext uri="{FF2B5EF4-FFF2-40B4-BE49-F238E27FC236}">
                <a16:creationId xmlns:a16="http://schemas.microsoft.com/office/drawing/2014/main" id="{696FBE01-619D-426D-9A49-0AE45183B523}"/>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r="2" b="13331"/>
          <a:stretch/>
        </p:blipFill>
        <p:spPr>
          <a:xfrm>
            <a:off x="7056116" y="960120"/>
            <a:ext cx="4175762" cy="4940852"/>
          </a:xfrm>
          <a:prstGeom prst="rect">
            <a:avLst/>
          </a:prstGeom>
        </p:spPr>
      </p:pic>
    </p:spTree>
    <p:extLst>
      <p:ext uri="{BB962C8B-B14F-4D97-AF65-F5344CB8AC3E}">
        <p14:creationId xmlns:p14="http://schemas.microsoft.com/office/powerpoint/2010/main" val="8839616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0617A-5346-4959-BCE8-3C3E6A25697D}"/>
              </a:ext>
            </a:extLst>
          </p:cNvPr>
          <p:cNvSpPr>
            <a:spLocks noGrp="1"/>
          </p:cNvSpPr>
          <p:nvPr>
            <p:ph type="title"/>
          </p:nvPr>
        </p:nvSpPr>
        <p:spPr/>
        <p:txBody>
          <a:bodyPr/>
          <a:lstStyle/>
          <a:p>
            <a:r>
              <a:rPr lang="en-GB" dirty="0"/>
              <a:t>1</a:t>
            </a:r>
            <a:r>
              <a:rPr lang="en-GB" baseline="30000" dirty="0"/>
              <a:t>st</a:t>
            </a:r>
            <a:r>
              <a:rPr lang="en-GB" dirty="0"/>
              <a:t> Wave &amp; 2</a:t>
            </a:r>
            <a:r>
              <a:rPr lang="en-GB" baseline="30000" dirty="0"/>
              <a:t>nd</a:t>
            </a:r>
            <a:r>
              <a:rPr lang="en-GB" dirty="0"/>
              <a:t> Wave</a:t>
            </a:r>
          </a:p>
        </p:txBody>
      </p:sp>
      <p:sp>
        <p:nvSpPr>
          <p:cNvPr id="3" name="Content Placeholder 2">
            <a:extLst>
              <a:ext uri="{FF2B5EF4-FFF2-40B4-BE49-F238E27FC236}">
                <a16:creationId xmlns:a16="http://schemas.microsoft.com/office/drawing/2014/main" id="{614F3B22-971F-4BF7-8636-85817DCBA894}"/>
              </a:ext>
            </a:extLst>
          </p:cNvPr>
          <p:cNvSpPr>
            <a:spLocks noGrp="1"/>
          </p:cNvSpPr>
          <p:nvPr>
            <p:ph sz="half" idx="1"/>
          </p:nvPr>
        </p:nvSpPr>
        <p:spPr>
          <a:xfrm>
            <a:off x="1024128" y="1850571"/>
            <a:ext cx="4754880" cy="4023360"/>
          </a:xfrm>
        </p:spPr>
        <p:txBody>
          <a:bodyPr>
            <a:noAutofit/>
          </a:bodyPr>
          <a:lstStyle/>
          <a:p>
            <a:pPr marL="0" indent="0">
              <a:buNone/>
            </a:pPr>
            <a:r>
              <a:rPr lang="en-GB" sz="1600" dirty="0"/>
              <a:t>The first wave of feminism is generally seen as a wave of social and political activism that occurred across the western world in the late 19</a:t>
            </a:r>
            <a:r>
              <a:rPr lang="en-GB" sz="1600" baseline="30000" dirty="0"/>
              <a:t>th</a:t>
            </a:r>
            <a:r>
              <a:rPr lang="en-GB" sz="1600" dirty="0"/>
              <a:t> / early 20</a:t>
            </a:r>
            <a:r>
              <a:rPr lang="en-GB" sz="1600" baseline="30000" dirty="0"/>
              <a:t>th</a:t>
            </a:r>
            <a:r>
              <a:rPr lang="en-GB" sz="1600" dirty="0"/>
              <a:t> century.</a:t>
            </a:r>
          </a:p>
          <a:p>
            <a:pPr marL="0" indent="0">
              <a:buNone/>
            </a:pPr>
            <a:r>
              <a:rPr lang="en-GB" sz="1600" dirty="0"/>
              <a:t>Its focus was largely on the establishment of legal equality between genders, such as the right to vote or property ownership, and access to equal educational opportunities. </a:t>
            </a:r>
          </a:p>
          <a:p>
            <a:pPr marL="0" indent="0">
              <a:buNone/>
            </a:pPr>
            <a:r>
              <a:rPr lang="en-GB" sz="1600" dirty="0"/>
              <a:t>This form of feminism aimed to address structural and legal inequality between genders which privileged males to the disadvantage of females.</a:t>
            </a:r>
          </a:p>
          <a:p>
            <a:pPr marL="0" indent="0">
              <a:buNone/>
            </a:pPr>
            <a:r>
              <a:rPr lang="en-GB" sz="1600" dirty="0"/>
              <a:t>It was driven largely by independently wealthy individual white women from the upper and middle classes and, while aiming to expand opportunity for all women, was largely focused only on those areas of concern to the type of women involved – education and politics. </a:t>
            </a:r>
            <a:br>
              <a:rPr lang="en-GB" sz="1600" dirty="0"/>
            </a:br>
            <a:br>
              <a:rPr lang="en-GB" sz="1600" dirty="0"/>
            </a:br>
            <a:r>
              <a:rPr lang="en-GB" sz="1600" dirty="0"/>
              <a:t>(</a:t>
            </a:r>
            <a:r>
              <a:rPr lang="en-GB" sz="1600" dirty="0" err="1"/>
              <a:t>Wroath</a:t>
            </a:r>
            <a:r>
              <a:rPr lang="en-GB" sz="1600" dirty="0"/>
              <a:t>, 1998)</a:t>
            </a:r>
          </a:p>
        </p:txBody>
      </p:sp>
      <p:sp>
        <p:nvSpPr>
          <p:cNvPr id="4" name="Content Placeholder 3">
            <a:extLst>
              <a:ext uri="{FF2B5EF4-FFF2-40B4-BE49-F238E27FC236}">
                <a16:creationId xmlns:a16="http://schemas.microsoft.com/office/drawing/2014/main" id="{892EAF55-F978-420A-81C8-48B4C0FFB830}"/>
              </a:ext>
            </a:extLst>
          </p:cNvPr>
          <p:cNvSpPr>
            <a:spLocks noGrp="1"/>
          </p:cNvSpPr>
          <p:nvPr>
            <p:ph sz="half" idx="2"/>
          </p:nvPr>
        </p:nvSpPr>
        <p:spPr>
          <a:xfrm>
            <a:off x="5989321" y="1850571"/>
            <a:ext cx="4754880" cy="4023360"/>
          </a:xfrm>
        </p:spPr>
        <p:txBody>
          <a:bodyPr>
            <a:noAutofit/>
          </a:bodyPr>
          <a:lstStyle/>
          <a:p>
            <a:pPr marL="0" indent="0">
              <a:buNone/>
            </a:pPr>
            <a:r>
              <a:rPr lang="en-GB" sz="1600" dirty="0"/>
              <a:t>Second-wave feminism is a period of feminist activity and thought that first began in the early 1960s in the United States, and eventually spread throughout the Western world and beyond.</a:t>
            </a:r>
          </a:p>
          <a:p>
            <a:pPr marL="0" indent="0">
              <a:buNone/>
            </a:pPr>
            <a:r>
              <a:rPr lang="en-GB" sz="1600" dirty="0"/>
              <a:t>Second-wave feminism broadened the debate from 1</a:t>
            </a:r>
            <a:r>
              <a:rPr lang="en-GB" sz="1600" baseline="30000" dirty="0"/>
              <a:t>st</a:t>
            </a:r>
            <a:r>
              <a:rPr lang="en-GB" sz="1600" dirty="0"/>
              <a:t> wave to a wide range of issues: sexuality, family, the workplace, reproductive rights, de facto inequalities, and official legal inequalities</a:t>
            </a:r>
          </a:p>
          <a:p>
            <a:pPr marL="0" indent="0">
              <a:buNone/>
            </a:pPr>
            <a:r>
              <a:rPr lang="en-GB" sz="1600" dirty="0"/>
              <a:t>Generally second wave feminism was driven by largely white middle class women in the developed world, in reaction to the increased domesticity of feminine roles post WW2.</a:t>
            </a:r>
          </a:p>
          <a:p>
            <a:pPr marL="0" indent="0">
              <a:buNone/>
            </a:pPr>
            <a:r>
              <a:rPr lang="en-GB" sz="1600" dirty="0"/>
              <a:t>Significant legal victories of the movement in the US were extending full affirmative action rights to women, the Women's Educational Equity Act ,the outlawing of marital rape,  and Supreme Court cases such as </a:t>
            </a:r>
            <a:r>
              <a:rPr lang="en-GB" sz="1600" i="1" dirty="0"/>
              <a:t>Roe v. Wade</a:t>
            </a:r>
            <a:r>
              <a:rPr lang="en-GB" sz="1600" dirty="0"/>
              <a:t> in 1973.</a:t>
            </a:r>
            <a:br>
              <a:rPr lang="en-GB" sz="1600" dirty="0"/>
            </a:br>
            <a:br>
              <a:rPr lang="en-GB" sz="1600" dirty="0"/>
            </a:br>
            <a:r>
              <a:rPr lang="en-GB" sz="1600" dirty="0"/>
              <a:t>(Lear, 1968)</a:t>
            </a:r>
          </a:p>
          <a:p>
            <a:endParaRPr lang="en-GB" sz="1600" dirty="0"/>
          </a:p>
        </p:txBody>
      </p:sp>
    </p:spTree>
    <p:extLst>
      <p:ext uri="{BB962C8B-B14F-4D97-AF65-F5344CB8AC3E}">
        <p14:creationId xmlns:p14="http://schemas.microsoft.com/office/powerpoint/2010/main" val="11599201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FAB1C-F737-477D-B69E-21B110093179}"/>
              </a:ext>
            </a:extLst>
          </p:cNvPr>
          <p:cNvSpPr>
            <a:spLocks noGrp="1"/>
          </p:cNvSpPr>
          <p:nvPr>
            <p:ph type="title"/>
          </p:nvPr>
        </p:nvSpPr>
        <p:spPr/>
        <p:txBody>
          <a:bodyPr/>
          <a:lstStyle/>
          <a:p>
            <a:r>
              <a:rPr lang="en-GB" dirty="0"/>
              <a:t>3</a:t>
            </a:r>
            <a:r>
              <a:rPr lang="en-GB" baseline="30000" dirty="0"/>
              <a:t>rd</a:t>
            </a:r>
            <a:r>
              <a:rPr lang="en-GB" dirty="0"/>
              <a:t> Wave &amp; 4</a:t>
            </a:r>
            <a:r>
              <a:rPr lang="en-GB" baseline="30000" dirty="0"/>
              <a:t>th</a:t>
            </a:r>
            <a:r>
              <a:rPr lang="en-GB" dirty="0"/>
              <a:t> Wave</a:t>
            </a:r>
          </a:p>
        </p:txBody>
      </p:sp>
      <p:sp>
        <p:nvSpPr>
          <p:cNvPr id="3" name="Content Placeholder 2">
            <a:extLst>
              <a:ext uri="{FF2B5EF4-FFF2-40B4-BE49-F238E27FC236}">
                <a16:creationId xmlns:a16="http://schemas.microsoft.com/office/drawing/2014/main" id="{FC97D2ED-0B36-44F0-8E5A-363507608325}"/>
              </a:ext>
            </a:extLst>
          </p:cNvPr>
          <p:cNvSpPr>
            <a:spLocks noGrp="1"/>
          </p:cNvSpPr>
          <p:nvPr>
            <p:ph sz="half" idx="1"/>
          </p:nvPr>
        </p:nvSpPr>
        <p:spPr/>
        <p:txBody>
          <a:bodyPr>
            <a:noAutofit/>
          </a:bodyPr>
          <a:lstStyle/>
          <a:p>
            <a:pPr marL="0" indent="0">
              <a:buNone/>
            </a:pPr>
            <a:r>
              <a:rPr lang="en-GB" sz="1600" dirty="0"/>
              <a:t>Many historians view the second-wave feminist era in America as ending in the early 1980s with the intra-feminism disputes of the feminist sex wars over issues such as sexuality and pornography, which ushered in the era of third-wave feminism in the early 1990s (Evans, 2015)</a:t>
            </a:r>
          </a:p>
          <a:p>
            <a:pPr marL="0" indent="0">
              <a:buNone/>
            </a:pPr>
            <a:r>
              <a:rPr lang="en-GB" sz="1600" dirty="0"/>
              <a:t>Born in the 1960s and 1970s, third-wave feminists embraced individualism and diversity and sought to redefine what it meant to be a feminist</a:t>
            </a:r>
          </a:p>
          <a:p>
            <a:pPr marL="0" indent="0">
              <a:buNone/>
            </a:pPr>
            <a:r>
              <a:rPr lang="en-GB" sz="1600" dirty="0"/>
              <a:t>This focus on the individuality of women, as opposed to the binarism of male / female, drove an increasing focus on issues of race and gender and the intersection between them.</a:t>
            </a:r>
          </a:p>
          <a:p>
            <a:pPr marL="0" indent="0">
              <a:buNone/>
            </a:pPr>
            <a:r>
              <a:rPr lang="en-GB" sz="1600" dirty="0"/>
              <a:t>While second wave feminism is largely seen as being driven by white middle class concerns, third wave feminism is seen as focused on matter of race and class.</a:t>
            </a:r>
          </a:p>
          <a:p>
            <a:endParaRPr lang="en-GB" sz="1600" dirty="0"/>
          </a:p>
        </p:txBody>
      </p:sp>
      <p:sp>
        <p:nvSpPr>
          <p:cNvPr id="4" name="Content Placeholder 3">
            <a:extLst>
              <a:ext uri="{FF2B5EF4-FFF2-40B4-BE49-F238E27FC236}">
                <a16:creationId xmlns:a16="http://schemas.microsoft.com/office/drawing/2014/main" id="{31CB45BA-8962-4D66-8377-96DF6423D401}"/>
              </a:ext>
            </a:extLst>
          </p:cNvPr>
          <p:cNvSpPr>
            <a:spLocks noGrp="1"/>
          </p:cNvSpPr>
          <p:nvPr>
            <p:ph sz="half" idx="2"/>
          </p:nvPr>
        </p:nvSpPr>
        <p:spPr/>
        <p:txBody>
          <a:bodyPr>
            <a:noAutofit/>
          </a:bodyPr>
          <a:lstStyle/>
          <a:p>
            <a:pPr marL="0" indent="0">
              <a:buNone/>
            </a:pPr>
            <a:r>
              <a:rPr lang="en-GB" sz="1600" dirty="0"/>
              <a:t>Cochrane (2013) describes the fourth wave as focusing on sexual harassment (including street harassment), workplace discrimination, body shaming, sexist imagery in the media, online misogyny, assault on public transport, and intersectionality, relying on social media for communication and online petitioning for organizing. </a:t>
            </a:r>
          </a:p>
          <a:p>
            <a:pPr marL="0" indent="0">
              <a:buNone/>
            </a:pPr>
            <a:r>
              <a:rPr lang="en-GB" sz="1600" dirty="0"/>
              <a:t>Criticisms include its overwhelming reliance on technology / aesthetics (which involves issues of class, access, and ableism), its focus on individuality and individualism drawing focus away from shared experiences that define social categories of gender, its limited political and social activism beyond cyberspace, and the </a:t>
            </a:r>
            <a:r>
              <a:rPr lang="en-GB" sz="1600" dirty="0" err="1"/>
              <a:t>factionality</a:t>
            </a:r>
            <a:r>
              <a:rPr lang="en-GB" sz="1600" dirty="0"/>
              <a:t> seen in contemporary divisions within 4</a:t>
            </a:r>
            <a:r>
              <a:rPr lang="en-GB" sz="1600" baseline="30000" dirty="0"/>
              <a:t>th</a:t>
            </a:r>
            <a:r>
              <a:rPr lang="en-GB" sz="1600" dirty="0"/>
              <a:t> wave feminism. </a:t>
            </a:r>
          </a:p>
          <a:p>
            <a:endParaRPr lang="en-GB" sz="1600" dirty="0"/>
          </a:p>
        </p:txBody>
      </p:sp>
    </p:spTree>
    <p:extLst>
      <p:ext uri="{BB962C8B-B14F-4D97-AF65-F5344CB8AC3E}">
        <p14:creationId xmlns:p14="http://schemas.microsoft.com/office/powerpoint/2010/main" val="36422736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7DD035E9-9492-4A96-8BC3-7FB24D7F94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5998"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425ACB-0AC7-4B7E-A5C3-AE74380F9D88}"/>
              </a:ext>
            </a:extLst>
          </p:cNvPr>
          <p:cNvSpPr>
            <a:spLocks noGrp="1"/>
          </p:cNvSpPr>
          <p:nvPr>
            <p:ph type="title"/>
          </p:nvPr>
        </p:nvSpPr>
        <p:spPr>
          <a:xfrm>
            <a:off x="1024128" y="459317"/>
            <a:ext cx="4389120" cy="1749552"/>
          </a:xfrm>
        </p:spPr>
        <p:txBody>
          <a:bodyPr vert="horz" lIns="91440" tIns="45720" rIns="91440" bIns="45720" rtlCol="0" anchor="ctr">
            <a:normAutofit/>
          </a:bodyPr>
          <a:lstStyle/>
          <a:p>
            <a:r>
              <a:rPr lang="en-US" sz="4400"/>
              <a:t>Feminist Theory</a:t>
            </a:r>
          </a:p>
        </p:txBody>
      </p:sp>
      <p:cxnSp>
        <p:nvCxnSpPr>
          <p:cNvPr id="24" name="Straight Connector 23">
            <a:extLst>
              <a:ext uri="{FF2B5EF4-FFF2-40B4-BE49-F238E27FC236}">
                <a16:creationId xmlns:a16="http://schemas.microsoft.com/office/drawing/2014/main" id="{EEFBDC43-ADB2-4EDE-8696-528BCABD17D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5418B27-4EA1-424C-9F5F-AA50A27D9CEA}"/>
              </a:ext>
            </a:extLst>
          </p:cNvPr>
          <p:cNvSpPr>
            <a:spLocks noGrp="1"/>
          </p:cNvSpPr>
          <p:nvPr>
            <p:ph sz="half" idx="1"/>
          </p:nvPr>
        </p:nvSpPr>
        <p:spPr>
          <a:xfrm>
            <a:off x="1024129" y="2286000"/>
            <a:ext cx="4389120" cy="3931920"/>
          </a:xfrm>
        </p:spPr>
        <p:txBody>
          <a:bodyPr vert="horz" lIns="45720" tIns="45720" rIns="45720" bIns="45720" rtlCol="0">
            <a:normAutofit/>
          </a:bodyPr>
          <a:lstStyle/>
          <a:p>
            <a:pPr marL="0" indent="0">
              <a:buNone/>
            </a:pPr>
            <a:r>
              <a:rPr lang="en-US" sz="1400"/>
              <a:t>Feminist theory explores both inequality in gender relations and the constitution of gender.  </a:t>
            </a:r>
          </a:p>
          <a:p>
            <a:pPr marL="0" indent="0">
              <a:buNone/>
            </a:pPr>
            <a:endParaRPr lang="en-US" sz="1400"/>
          </a:p>
          <a:p>
            <a:pPr marL="0" indent="0">
              <a:buNone/>
            </a:pPr>
            <a:r>
              <a:rPr lang="en-US" sz="1400"/>
              <a:t>It is best understood as both an intellectual and a normative project, one that explores inequalities and attempts to change them. </a:t>
            </a:r>
          </a:p>
          <a:p>
            <a:pPr marL="0" indent="0">
              <a:buNone/>
            </a:pPr>
            <a:r>
              <a:rPr lang="en-US" sz="1400"/>
              <a:t>Whereas feminist theories first began as an attempt to explain women’s oppression globally, following a grand theoretical approach akin to Marxism, the questions and emphases in the field have undergone some major shifts.</a:t>
            </a:r>
          </a:p>
          <a:p>
            <a:pPr marL="0" indent="0">
              <a:buNone/>
            </a:pPr>
            <a:r>
              <a:rPr lang="en-US" sz="1400"/>
              <a:t>Two primary shifts have been: from universalizing to particularizing and contextualizing women’s experiences and; from conceptualizing men and women as categories and focusing on the category “women”, to questioning the content of that category and moving to the exploration of gendered practices.</a:t>
            </a:r>
          </a:p>
        </p:txBody>
      </p:sp>
      <p:pic>
        <p:nvPicPr>
          <p:cNvPr id="6" name="Content Placeholder 5" descr="A picture containing building, decorated, painted, brick&#10;&#10;Description automatically generated">
            <a:extLst>
              <a:ext uri="{FF2B5EF4-FFF2-40B4-BE49-F238E27FC236}">
                <a16:creationId xmlns:a16="http://schemas.microsoft.com/office/drawing/2014/main" id="{4A61C38E-B45E-43AF-B69F-A33CC7AE7F67}"/>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6336" r="4575" b="2"/>
          <a:stretch/>
        </p:blipFill>
        <p:spPr>
          <a:xfrm>
            <a:off x="7056116" y="960120"/>
            <a:ext cx="4175762" cy="4940852"/>
          </a:xfrm>
          <a:prstGeom prst="rect">
            <a:avLst/>
          </a:prstGeom>
        </p:spPr>
      </p:pic>
    </p:spTree>
    <p:extLst>
      <p:ext uri="{BB962C8B-B14F-4D97-AF65-F5344CB8AC3E}">
        <p14:creationId xmlns:p14="http://schemas.microsoft.com/office/powerpoint/2010/main" val="28888727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7DD035E9-9492-4A96-8BC3-7FB24D7F94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5998"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884363-4F6C-4CF3-9D2C-3AE78D70A751}"/>
              </a:ext>
            </a:extLst>
          </p:cNvPr>
          <p:cNvSpPr>
            <a:spLocks noGrp="1"/>
          </p:cNvSpPr>
          <p:nvPr>
            <p:ph type="title"/>
          </p:nvPr>
        </p:nvSpPr>
        <p:spPr>
          <a:xfrm>
            <a:off x="1024128" y="459317"/>
            <a:ext cx="4389120" cy="1749552"/>
          </a:xfrm>
        </p:spPr>
        <p:txBody>
          <a:bodyPr vert="horz" lIns="91440" tIns="45720" rIns="91440" bIns="45720" rtlCol="0" anchor="ctr">
            <a:normAutofit/>
          </a:bodyPr>
          <a:lstStyle/>
          <a:p>
            <a:r>
              <a:rPr lang="en-US" sz="4400"/>
              <a:t>Feminist Theory</a:t>
            </a:r>
          </a:p>
        </p:txBody>
      </p:sp>
      <p:cxnSp>
        <p:nvCxnSpPr>
          <p:cNvPr id="15" name="Straight Connector 14">
            <a:extLst>
              <a:ext uri="{FF2B5EF4-FFF2-40B4-BE49-F238E27FC236}">
                <a16:creationId xmlns:a16="http://schemas.microsoft.com/office/drawing/2014/main" id="{EEFBDC43-ADB2-4EDE-8696-528BCABD17D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9F6A9D-5E9D-4BAA-9E4A-97E190B441A8}"/>
              </a:ext>
            </a:extLst>
          </p:cNvPr>
          <p:cNvSpPr>
            <a:spLocks noGrp="1"/>
          </p:cNvSpPr>
          <p:nvPr>
            <p:ph sz="half" idx="1"/>
          </p:nvPr>
        </p:nvSpPr>
        <p:spPr>
          <a:xfrm>
            <a:off x="1024129" y="2286000"/>
            <a:ext cx="4389120" cy="3931920"/>
          </a:xfrm>
        </p:spPr>
        <p:txBody>
          <a:bodyPr vert="horz" lIns="45720" tIns="45720" rIns="45720" bIns="45720" rtlCol="0">
            <a:normAutofit/>
          </a:bodyPr>
          <a:lstStyle/>
          <a:p>
            <a:pPr marL="0" indent="0">
              <a:buNone/>
            </a:pPr>
            <a:r>
              <a:rPr lang="en-US" sz="1800"/>
              <a:t>Feminist theory in general is a way of looking at current social institutions and forms, and critiquing the gender norms that underlie them.</a:t>
            </a:r>
          </a:p>
          <a:p>
            <a:pPr marL="0" indent="0">
              <a:buNone/>
            </a:pPr>
            <a:r>
              <a:rPr lang="en-US" sz="1800"/>
              <a:t>Through that critique, it aims to expose the inequality present in contemporary society and cause change in institutions, attitudes, and social constructions.</a:t>
            </a:r>
          </a:p>
          <a:p>
            <a:pPr marL="0" indent="0">
              <a:buNone/>
            </a:pPr>
            <a:r>
              <a:rPr lang="en-US" sz="1800"/>
              <a:t>This has obvious connections to our earlier discussions, not just of religions, but also of interfaith interactions. The intersectionality of feminist critiques should be apparent!</a:t>
            </a:r>
          </a:p>
        </p:txBody>
      </p:sp>
      <p:pic>
        <p:nvPicPr>
          <p:cNvPr id="6" name="Content Placeholder 5" descr="A picture containing yellow, engine&#10;&#10;Description automatically generated">
            <a:extLst>
              <a:ext uri="{FF2B5EF4-FFF2-40B4-BE49-F238E27FC236}">
                <a16:creationId xmlns:a16="http://schemas.microsoft.com/office/drawing/2014/main" id="{490AA6D1-6293-48C6-8CE7-4962A1CC9E0D}"/>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8699" r="19325" b="1"/>
          <a:stretch/>
        </p:blipFill>
        <p:spPr>
          <a:xfrm>
            <a:off x="7056116" y="960120"/>
            <a:ext cx="4175762" cy="4940852"/>
          </a:xfrm>
          <a:prstGeom prst="rect">
            <a:avLst/>
          </a:prstGeom>
        </p:spPr>
      </p:pic>
    </p:spTree>
    <p:extLst>
      <p:ext uri="{BB962C8B-B14F-4D97-AF65-F5344CB8AC3E}">
        <p14:creationId xmlns:p14="http://schemas.microsoft.com/office/powerpoint/2010/main" val="30543758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6D6C2CCD-3279-4EAA-B5BC-C445E461C30A}"/>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Feminism and Religion</a:t>
            </a:r>
          </a:p>
        </p:txBody>
      </p:sp>
      <p:sp>
        <p:nvSpPr>
          <p:cNvPr id="3" name="Content Placeholder 2">
            <a:extLst>
              <a:ext uri="{FF2B5EF4-FFF2-40B4-BE49-F238E27FC236}">
                <a16:creationId xmlns:a16="http://schemas.microsoft.com/office/drawing/2014/main" id="{F5133335-81F3-48EE-8EEA-A467325128C7}"/>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dirty="0"/>
              <a:t>It should be obvious, I hope, where and how the insights of feminism and feminist theory overlap with aspects of the study of religion. For example:</a:t>
            </a:r>
          </a:p>
          <a:p>
            <a:pPr>
              <a:buFont typeface="Arial" panose="020B0604020202020204" pitchFamily="34" charset="0"/>
              <a:buChar char="•"/>
            </a:pPr>
            <a:r>
              <a:rPr lang="en-US" dirty="0"/>
              <a:t> If we are to study a religion, then we are studying those individuals who make up that religion, 50% of whom will be female.</a:t>
            </a:r>
          </a:p>
          <a:p>
            <a:pPr>
              <a:buFont typeface="Arial" panose="020B0604020202020204" pitchFamily="34" charset="0"/>
              <a:buChar char="•"/>
            </a:pPr>
            <a:r>
              <a:rPr lang="en-US" dirty="0"/>
              <a:t> Religions are social institutions that encourage their believers to interact in certain gendered ways.</a:t>
            </a:r>
          </a:p>
          <a:p>
            <a:pPr>
              <a:buFont typeface="Arial" panose="020B0604020202020204" pitchFamily="34" charset="0"/>
              <a:buChar char="•"/>
            </a:pPr>
            <a:r>
              <a:rPr lang="en-US" dirty="0"/>
              <a:t> Religions tell stories about human nature, including aspects of gender and sex, that make up the “innate” natures of the individual.</a:t>
            </a:r>
          </a:p>
          <a:p>
            <a:pPr marL="0" indent="0"/>
            <a:endParaRPr lang="en-US" dirty="0"/>
          </a:p>
          <a:p>
            <a:endParaRPr lang="en-US" dirty="0"/>
          </a:p>
        </p:txBody>
      </p:sp>
      <p:pic>
        <p:nvPicPr>
          <p:cNvPr id="6" name="Content Placeholder 5" descr="A picture containing yellow, bicycle, painting, black&#10;&#10;Description automatically generated">
            <a:extLst>
              <a:ext uri="{FF2B5EF4-FFF2-40B4-BE49-F238E27FC236}">
                <a16:creationId xmlns:a16="http://schemas.microsoft.com/office/drawing/2014/main" id="{7F5D37A2-2A38-4497-A08E-3A8E54AECA0A}"/>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5052" r="24544" b="-2"/>
          <a:stretch/>
        </p:blipFill>
        <p:spPr>
          <a:xfrm>
            <a:off x="7552266" y="10"/>
            <a:ext cx="4639733" cy="6857990"/>
          </a:xfrm>
          <a:prstGeom prst="rect">
            <a:avLst/>
          </a:prstGeom>
        </p:spPr>
      </p:pic>
    </p:spTree>
    <p:extLst>
      <p:ext uri="{BB962C8B-B14F-4D97-AF65-F5344CB8AC3E}">
        <p14:creationId xmlns:p14="http://schemas.microsoft.com/office/powerpoint/2010/main" val="28874700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38949E4-46AD-47AA-8B47-C797DD209E67}"/>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Feminism and Religion</a:t>
            </a:r>
          </a:p>
        </p:txBody>
      </p:sp>
      <p:sp>
        <p:nvSpPr>
          <p:cNvPr id="3" name="Content Placeholder 2">
            <a:extLst>
              <a:ext uri="{FF2B5EF4-FFF2-40B4-BE49-F238E27FC236}">
                <a16:creationId xmlns:a16="http://schemas.microsoft.com/office/drawing/2014/main" id="{1FB6CA71-0D4A-416D-9C3A-77CE6F2DE6BF}"/>
              </a:ext>
            </a:extLst>
          </p:cNvPr>
          <p:cNvSpPr>
            <a:spLocks noGrp="1"/>
          </p:cNvSpPr>
          <p:nvPr>
            <p:ph sz="half" idx="1"/>
          </p:nvPr>
        </p:nvSpPr>
        <p:spPr>
          <a:xfrm>
            <a:off x="1024128" y="2286000"/>
            <a:ext cx="6066818" cy="4023360"/>
          </a:xfrm>
        </p:spPr>
        <p:txBody>
          <a:bodyPr vert="horz" lIns="45720" tIns="45720" rIns="45720" bIns="45720" rtlCol="0">
            <a:normAutofit/>
          </a:bodyPr>
          <a:lstStyle/>
          <a:p>
            <a:pPr>
              <a:buFont typeface="Arial" panose="020B0604020202020204" pitchFamily="34" charset="0"/>
              <a:buChar char="•"/>
            </a:pPr>
            <a:r>
              <a:rPr lang="en-US" sz="2000"/>
              <a:t> Religions offer social patterns for individuals that are only open to particular genders.</a:t>
            </a:r>
          </a:p>
          <a:p>
            <a:pPr>
              <a:buFont typeface="Arial" panose="020B0604020202020204" pitchFamily="34" charset="0"/>
              <a:buChar char="•"/>
            </a:pPr>
            <a:r>
              <a:rPr lang="en-US" sz="2000"/>
              <a:t> Religions have a big impact on the secular valuation of gendered individuals and their social roles</a:t>
            </a:r>
          </a:p>
          <a:p>
            <a:pPr>
              <a:buFont typeface="Arial" panose="020B0604020202020204" pitchFamily="34" charset="0"/>
              <a:buChar char="•"/>
            </a:pPr>
            <a:r>
              <a:rPr lang="en-US" sz="2000"/>
              <a:t> Religions, through doctrines and stories told, value genders differently and distinctly</a:t>
            </a:r>
          </a:p>
          <a:p>
            <a:pPr>
              <a:buFont typeface="Arial" panose="020B0604020202020204" pitchFamily="34" charset="0"/>
              <a:buChar char="•"/>
            </a:pPr>
            <a:r>
              <a:rPr lang="en-US" sz="2000"/>
              <a:t> Religions, through doctrines and stories told, value different aspects of different genders differently.</a:t>
            </a:r>
          </a:p>
          <a:p>
            <a:pPr>
              <a:buFont typeface="Arial" panose="020B0604020202020204" pitchFamily="34" charset="0"/>
              <a:buChar char="•"/>
            </a:pPr>
            <a:r>
              <a:rPr lang="en-US" sz="2000"/>
              <a:t> Religions connect aspects of social performance to aspects of gender and sex, telling us the appropriate ways of enacting our gender.</a:t>
            </a:r>
          </a:p>
          <a:p>
            <a:endParaRPr lang="en-US" sz="2000"/>
          </a:p>
        </p:txBody>
      </p:sp>
      <p:pic>
        <p:nvPicPr>
          <p:cNvPr id="6" name="Content Placeholder 5" descr="A picture containing tree, graffiti, water&#10;&#10;Description automatically generated">
            <a:extLst>
              <a:ext uri="{FF2B5EF4-FFF2-40B4-BE49-F238E27FC236}">
                <a16:creationId xmlns:a16="http://schemas.microsoft.com/office/drawing/2014/main" id="{447EB94E-0117-4B4D-A706-D9EBEED546D4}"/>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1853" r="21318" b="2"/>
          <a:stretch/>
        </p:blipFill>
        <p:spPr>
          <a:xfrm>
            <a:off x="7552266" y="10"/>
            <a:ext cx="4639733" cy="6857990"/>
          </a:xfrm>
          <a:prstGeom prst="rect">
            <a:avLst/>
          </a:prstGeom>
        </p:spPr>
      </p:pic>
    </p:spTree>
    <p:extLst>
      <p:ext uri="{BB962C8B-B14F-4D97-AF65-F5344CB8AC3E}">
        <p14:creationId xmlns:p14="http://schemas.microsoft.com/office/powerpoint/2010/main" val="16640770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0A15D379-935E-4974-A2E5-27340CDE8D8C}"/>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Feminism and Religion</a:t>
            </a:r>
          </a:p>
        </p:txBody>
      </p:sp>
      <p:sp>
        <p:nvSpPr>
          <p:cNvPr id="3" name="Content Placeholder 2">
            <a:extLst>
              <a:ext uri="{FF2B5EF4-FFF2-40B4-BE49-F238E27FC236}">
                <a16:creationId xmlns:a16="http://schemas.microsoft.com/office/drawing/2014/main" id="{BBCDD27A-B5C9-4F1F-B1D9-E789CD719306}"/>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sz="2000"/>
              <a:t>This overlap opens up significant questions that we need to engage in when examining the interaction between feminism and religious questions. These include:</a:t>
            </a:r>
          </a:p>
          <a:p>
            <a:pPr marL="0" indent="0">
              <a:buNone/>
            </a:pPr>
            <a:r>
              <a:rPr lang="en-US" sz="2000"/>
              <a:t>How might a religion be read through a feminist lens?</a:t>
            </a:r>
          </a:p>
          <a:p>
            <a:pPr marL="0" indent="0">
              <a:buNone/>
            </a:pPr>
            <a:r>
              <a:rPr lang="en-US" sz="2000"/>
              <a:t>How central to religions are beliefs about the nature of gender?</a:t>
            </a:r>
          </a:p>
          <a:p>
            <a:pPr marL="0" indent="0">
              <a:buNone/>
            </a:pPr>
            <a:r>
              <a:rPr lang="en-US" sz="2000"/>
              <a:t>Why are matters of sex and gender so central to the social presentation of religions and their self-conceptions of society?</a:t>
            </a:r>
          </a:p>
          <a:p>
            <a:pPr marL="0" indent="0">
              <a:buNone/>
            </a:pPr>
            <a:r>
              <a:rPr lang="en-US" sz="2000"/>
              <a:t>Each of these questions has significant implications for our study of religion, and then inter-religious interaction. </a:t>
            </a:r>
          </a:p>
        </p:txBody>
      </p:sp>
      <p:pic>
        <p:nvPicPr>
          <p:cNvPr id="6" name="Content Placeholder 5" descr="A graffiti covered wall&#10;&#10;Description automatically generated">
            <a:extLst>
              <a:ext uri="{FF2B5EF4-FFF2-40B4-BE49-F238E27FC236}">
                <a16:creationId xmlns:a16="http://schemas.microsoft.com/office/drawing/2014/main" id="{9A1043FF-78B3-4298-A1D3-229475C905D4}"/>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9742" r="9717"/>
          <a:stretch/>
        </p:blipFill>
        <p:spPr>
          <a:xfrm>
            <a:off x="7552266" y="10"/>
            <a:ext cx="4639733" cy="6857990"/>
          </a:xfrm>
          <a:prstGeom prst="rect">
            <a:avLst/>
          </a:prstGeom>
        </p:spPr>
      </p:pic>
    </p:spTree>
    <p:extLst>
      <p:ext uri="{BB962C8B-B14F-4D97-AF65-F5344CB8AC3E}">
        <p14:creationId xmlns:p14="http://schemas.microsoft.com/office/powerpoint/2010/main" val="21041922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3941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C8DEEA-24DC-42EF-9F50-AA2BEC05F89E}"/>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a:solidFill>
                  <a:srgbClr val="FFFFFF"/>
                </a:solidFill>
              </a:rPr>
              <a:t>Feminism and religious dialogue</a:t>
            </a:r>
          </a:p>
        </p:txBody>
      </p:sp>
      <p:pic>
        <p:nvPicPr>
          <p:cNvPr id="6" name="Content Placeholder 5">
            <a:extLst>
              <a:ext uri="{FF2B5EF4-FFF2-40B4-BE49-F238E27FC236}">
                <a16:creationId xmlns:a16="http://schemas.microsoft.com/office/drawing/2014/main" id="{E8F6D35D-B084-4755-88DE-6737E9DFFD3E}"/>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r="1" b="2608"/>
          <a:stretch/>
        </p:blipFill>
        <p:spPr>
          <a:xfrm>
            <a:off x="327547" y="321733"/>
            <a:ext cx="7058306" cy="4107392"/>
          </a:xfrm>
          <a:prstGeom prst="rect">
            <a:avLst/>
          </a:prstGeom>
        </p:spPr>
      </p:pic>
      <p:sp>
        <p:nvSpPr>
          <p:cNvPr id="24" name="Rectangle 23">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980E3F4-0B0C-4EBB-9457-4A56A28B367A}"/>
              </a:ext>
            </a:extLst>
          </p:cNvPr>
          <p:cNvSpPr>
            <a:spLocks noGrp="1"/>
          </p:cNvSpPr>
          <p:nvPr>
            <p:ph sz="half" idx="1"/>
          </p:nvPr>
        </p:nvSpPr>
        <p:spPr>
          <a:xfrm>
            <a:off x="8029319" y="917725"/>
            <a:ext cx="3424739" cy="4852362"/>
          </a:xfrm>
        </p:spPr>
        <p:txBody>
          <a:bodyPr vert="horz" lIns="45720" tIns="45720" rIns="45720" bIns="45720" rtlCol="0" anchor="ctr">
            <a:normAutofit/>
          </a:bodyPr>
          <a:lstStyle/>
          <a:p>
            <a:pPr marL="0" indent="0">
              <a:buNone/>
            </a:pPr>
            <a:r>
              <a:rPr lang="en-US" sz="1700">
                <a:solidFill>
                  <a:srgbClr val="FFFFFF"/>
                </a:solidFill>
              </a:rPr>
              <a:t>A very interesting example of this overlap is the work of Majorie Suchocki, who states that feminist approaches to religion and feminist approaches to matters of inter-religious dialogue share similar ground (2003).</a:t>
            </a:r>
          </a:p>
          <a:p>
            <a:pPr marL="0" indent="0">
              <a:buNone/>
            </a:pPr>
            <a:r>
              <a:rPr lang="en-US" sz="1700">
                <a:solidFill>
                  <a:srgbClr val="FFFFFF"/>
                </a:solidFill>
              </a:rPr>
              <a:t>She does this on the basis that the critique of absolutism / exclusivism is the goal of both a theology of religions and a feminist theology – a critique of exclusivism predicated on the false universality of a specific position.</a:t>
            </a:r>
          </a:p>
          <a:p>
            <a:pPr marL="0" indent="0">
              <a:buNone/>
            </a:pPr>
            <a:r>
              <a:rPr lang="en-US" sz="1700">
                <a:solidFill>
                  <a:srgbClr val="FFFFFF"/>
                </a:solidFill>
              </a:rPr>
              <a:t>In each case, a position that is specific, has been presented as universal – Christianity &amp; misogyny respectively. </a:t>
            </a:r>
          </a:p>
          <a:p>
            <a:endParaRPr lang="en-US" sz="1700">
              <a:solidFill>
                <a:srgbClr val="FFFFFF"/>
              </a:solidFill>
            </a:endParaRPr>
          </a:p>
        </p:txBody>
      </p:sp>
    </p:spTree>
    <p:extLst>
      <p:ext uri="{BB962C8B-B14F-4D97-AF65-F5344CB8AC3E}">
        <p14:creationId xmlns:p14="http://schemas.microsoft.com/office/powerpoint/2010/main" val="23012225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8E62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90A979-0926-4B07-8DCC-9B033FE71A2A}"/>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a:solidFill>
                  <a:srgbClr val="FFFFFF"/>
                </a:solidFill>
              </a:rPr>
              <a:t>Feminism and religious dialogue</a:t>
            </a:r>
          </a:p>
        </p:txBody>
      </p:sp>
      <p:pic>
        <p:nvPicPr>
          <p:cNvPr id="6" name="Content Placeholder 5">
            <a:extLst>
              <a:ext uri="{FF2B5EF4-FFF2-40B4-BE49-F238E27FC236}">
                <a16:creationId xmlns:a16="http://schemas.microsoft.com/office/drawing/2014/main" id="{519CFA61-F9A8-4912-A0F5-40EAAA7FBA40}"/>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4744" r="1" b="8726"/>
          <a:stretch/>
        </p:blipFill>
        <p:spPr>
          <a:xfrm>
            <a:off x="327547" y="321733"/>
            <a:ext cx="7058306" cy="4107392"/>
          </a:xfrm>
          <a:prstGeom prst="rect">
            <a:avLst/>
          </a:prstGeom>
        </p:spPr>
      </p:pic>
      <p:sp>
        <p:nvSpPr>
          <p:cNvPr id="15" name="Rectangle 1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AB42B6C-5441-4F40-B655-DA4BDF2853DC}"/>
              </a:ext>
            </a:extLst>
          </p:cNvPr>
          <p:cNvSpPr>
            <a:spLocks noGrp="1"/>
          </p:cNvSpPr>
          <p:nvPr>
            <p:ph sz="half" idx="1"/>
          </p:nvPr>
        </p:nvSpPr>
        <p:spPr>
          <a:xfrm>
            <a:off x="8029319" y="917725"/>
            <a:ext cx="3424739" cy="5272618"/>
          </a:xfrm>
        </p:spPr>
        <p:txBody>
          <a:bodyPr vert="horz" lIns="45720" tIns="45720" rIns="45720" bIns="45720" rtlCol="0" anchor="ctr">
            <a:normAutofit/>
          </a:bodyPr>
          <a:lstStyle/>
          <a:p>
            <a:pPr marL="0" indent="0">
              <a:buNone/>
            </a:pPr>
            <a:r>
              <a:rPr lang="en-US" sz="1700" dirty="0">
                <a:solidFill>
                  <a:srgbClr val="FFFFFF"/>
                </a:solidFill>
              </a:rPr>
              <a:t>She connects religious absolutism with gender absolutism – resulting in a tendency towards religious pluralism in feminist approaches to dialogue.</a:t>
            </a:r>
          </a:p>
          <a:p>
            <a:pPr marL="0" indent="0">
              <a:buNone/>
            </a:pPr>
            <a:endParaRPr lang="en-US" sz="1700" dirty="0">
              <a:solidFill>
                <a:srgbClr val="FFFFFF"/>
              </a:solidFill>
            </a:endParaRPr>
          </a:p>
          <a:p>
            <a:pPr marL="0" indent="0">
              <a:buNone/>
            </a:pPr>
            <a:r>
              <a:rPr lang="en-US" sz="1700" dirty="0">
                <a:solidFill>
                  <a:srgbClr val="FFFFFF"/>
                </a:solidFill>
              </a:rPr>
              <a:t>Her work explores this convergence between feminist critiques of misogyny and pluralist critiques of exclusivism, ultimately resulting in arguing that a feminist approach to the theology of religions requires a pluralist position.</a:t>
            </a:r>
          </a:p>
          <a:p>
            <a:pPr marL="0" indent="0">
              <a:buNone/>
            </a:pPr>
            <a:endParaRPr lang="en-US" sz="1700" dirty="0">
              <a:solidFill>
                <a:srgbClr val="FFFFFF"/>
              </a:solidFill>
            </a:endParaRPr>
          </a:p>
          <a:p>
            <a:pPr marL="0" indent="0">
              <a:buNone/>
            </a:pPr>
            <a:r>
              <a:rPr lang="en-US" sz="1700" dirty="0">
                <a:solidFill>
                  <a:srgbClr val="FFFFFF"/>
                </a:solidFill>
              </a:rPr>
              <a:t>An awareness of the necessity of multiple perspectives on matters of gender, necessitates the same awareness when it comes to religious truth (</a:t>
            </a:r>
            <a:r>
              <a:rPr lang="en-US" sz="1700" dirty="0" err="1">
                <a:solidFill>
                  <a:srgbClr val="FFFFFF"/>
                </a:solidFill>
              </a:rPr>
              <a:t>Suchocki</a:t>
            </a:r>
            <a:r>
              <a:rPr lang="en-US" sz="1700" dirty="0">
                <a:solidFill>
                  <a:srgbClr val="FFFFFF"/>
                </a:solidFill>
              </a:rPr>
              <a:t>, 2003)</a:t>
            </a:r>
          </a:p>
          <a:p>
            <a:pPr marL="0" indent="0">
              <a:buNone/>
            </a:pPr>
            <a:endParaRPr lang="en-US" sz="1700" dirty="0">
              <a:solidFill>
                <a:srgbClr val="FFFFFF"/>
              </a:solidFill>
            </a:endParaRPr>
          </a:p>
          <a:p>
            <a:endParaRPr lang="en-US" sz="1700" dirty="0">
              <a:solidFill>
                <a:srgbClr val="FFFFFF"/>
              </a:solidFill>
            </a:endParaRPr>
          </a:p>
        </p:txBody>
      </p:sp>
    </p:spTree>
    <p:extLst>
      <p:ext uri="{BB962C8B-B14F-4D97-AF65-F5344CB8AC3E}">
        <p14:creationId xmlns:p14="http://schemas.microsoft.com/office/powerpoint/2010/main" val="21252328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7"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6" name="Content Placeholder 5" descr="A blurry photo of a fire&#10;&#10;Description automatically generated">
            <a:extLst>
              <a:ext uri="{FF2B5EF4-FFF2-40B4-BE49-F238E27FC236}">
                <a16:creationId xmlns:a16="http://schemas.microsoft.com/office/drawing/2014/main" id="{9FF4315F-B495-4DDF-8DCE-2591813F2AE0}"/>
              </a:ext>
            </a:extLst>
          </p:cNvPr>
          <p:cNvPicPr>
            <a:picLocks noGrp="1" noChangeAspect="1"/>
          </p:cNvPicPr>
          <p:nvPr>
            <p:ph sz="half" idx="2"/>
          </p:nvPr>
        </p:nvPicPr>
        <p:blipFill rotWithShape="1">
          <a:blip r:embed="rId2">
            <a:alphaModFix amt="25000"/>
            <a:extLst>
              <a:ext uri="{28A0092B-C50C-407E-A947-70E740481C1C}">
                <a14:useLocalDpi xmlns:a14="http://schemas.microsoft.com/office/drawing/2010/main" val="0"/>
              </a:ext>
            </a:extLst>
          </a:blip>
          <a:srcRect t="16357"/>
          <a:stretch/>
        </p:blipFill>
        <p:spPr>
          <a:xfrm>
            <a:off x="20" y="10"/>
            <a:ext cx="12191980" cy="6857990"/>
          </a:xfrm>
          <a:prstGeom prst="rect">
            <a:avLst/>
          </a:prstGeom>
        </p:spPr>
      </p:pic>
      <p:sp>
        <p:nvSpPr>
          <p:cNvPr id="2" name="Title 1">
            <a:extLst>
              <a:ext uri="{FF2B5EF4-FFF2-40B4-BE49-F238E27FC236}">
                <a16:creationId xmlns:a16="http://schemas.microsoft.com/office/drawing/2014/main" id="{9D576360-C3EF-441A-8224-072E6908A799}"/>
              </a:ext>
            </a:extLst>
          </p:cNvPr>
          <p:cNvSpPr>
            <a:spLocks noGrp="1"/>
          </p:cNvSpPr>
          <p:nvPr>
            <p:ph type="title"/>
          </p:nvPr>
        </p:nvSpPr>
        <p:spPr>
          <a:xfrm>
            <a:off x="1024128" y="585216"/>
            <a:ext cx="9720072" cy="1499616"/>
          </a:xfrm>
        </p:spPr>
        <p:txBody>
          <a:bodyPr vert="horz" lIns="91440" tIns="45720" rIns="91440" bIns="45720" rtlCol="0" anchor="ctr">
            <a:normAutofit/>
          </a:bodyPr>
          <a:lstStyle/>
          <a:p>
            <a:r>
              <a:rPr lang="en-US">
                <a:solidFill>
                  <a:srgbClr val="FFFFFF"/>
                </a:solidFill>
              </a:rPr>
              <a:t>Feminism and religious dialogue</a:t>
            </a:r>
          </a:p>
        </p:txBody>
      </p:sp>
      <p:cxnSp>
        <p:nvCxnSpPr>
          <p:cNvPr id="18" name="Straight Connector 12">
            <a:extLst>
              <a:ext uri="{FF2B5EF4-FFF2-40B4-BE49-F238E27FC236}">
                <a16:creationId xmlns:a16="http://schemas.microsoft.com/office/drawing/2014/main" id="{FBC3B7EE-8632-4756-A078-1B3B0DF3B5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1602A50-E14C-4CC5-9779-FF39A2D00614}"/>
              </a:ext>
            </a:extLst>
          </p:cNvPr>
          <p:cNvSpPr>
            <a:spLocks noGrp="1"/>
          </p:cNvSpPr>
          <p:nvPr>
            <p:ph sz="half" idx="1"/>
          </p:nvPr>
        </p:nvSpPr>
        <p:spPr>
          <a:xfrm>
            <a:off x="1024128" y="2286000"/>
            <a:ext cx="9720073" cy="4023360"/>
          </a:xfrm>
        </p:spPr>
        <p:txBody>
          <a:bodyPr vert="horz" lIns="45720" tIns="45720" rIns="45720" bIns="45720" rtlCol="0">
            <a:normAutofit/>
          </a:bodyPr>
          <a:lstStyle/>
          <a:p>
            <a:pPr marL="0" indent="0">
              <a:buNone/>
            </a:pPr>
            <a:r>
              <a:rPr lang="en-US" dirty="0">
                <a:solidFill>
                  <a:srgbClr val="FFFFFF"/>
                </a:solidFill>
              </a:rPr>
              <a:t>Take some time to reflect on the questions that this general approach, and </a:t>
            </a:r>
            <a:r>
              <a:rPr lang="en-US" dirty="0" err="1">
                <a:solidFill>
                  <a:srgbClr val="FFFFFF"/>
                </a:solidFill>
              </a:rPr>
              <a:t>Suchocki’s</a:t>
            </a:r>
            <a:r>
              <a:rPr lang="en-US" dirty="0">
                <a:solidFill>
                  <a:srgbClr val="FFFFFF"/>
                </a:solidFill>
              </a:rPr>
              <a:t> particular approach, raise in this context, such as those below:</a:t>
            </a:r>
          </a:p>
          <a:p>
            <a:pPr marL="0" indent="0">
              <a:buNone/>
            </a:pPr>
            <a:endParaRPr lang="en-US" dirty="0">
              <a:solidFill>
                <a:srgbClr val="FFFFFF"/>
              </a:solidFill>
            </a:endParaRPr>
          </a:p>
          <a:p>
            <a:pPr marL="0" indent="0">
              <a:buNone/>
            </a:pPr>
            <a:r>
              <a:rPr lang="en-US" dirty="0">
                <a:solidFill>
                  <a:srgbClr val="FFFFFF"/>
                </a:solidFill>
              </a:rPr>
              <a:t>How can feminist insights be brought into the practice of interfaith dialogue?</a:t>
            </a:r>
          </a:p>
          <a:p>
            <a:pPr marL="0" indent="0">
              <a:buNone/>
            </a:pPr>
            <a:r>
              <a:rPr lang="en-US" dirty="0">
                <a:solidFill>
                  <a:srgbClr val="FFFFFF"/>
                </a:solidFill>
              </a:rPr>
              <a:t>Why has interfaith dialogue been so andro-centric in practice?</a:t>
            </a:r>
          </a:p>
          <a:p>
            <a:pPr marL="0" indent="0">
              <a:buNone/>
            </a:pPr>
            <a:r>
              <a:rPr lang="en-US" dirty="0">
                <a:solidFill>
                  <a:srgbClr val="FFFFFF"/>
                </a:solidFill>
              </a:rPr>
              <a:t>How do feminist approaches open / close dialogue with alternative traditions?</a:t>
            </a:r>
          </a:p>
          <a:p>
            <a:pPr marL="0" indent="0">
              <a:buNone/>
            </a:pPr>
            <a:r>
              <a:rPr lang="en-US" dirty="0">
                <a:solidFill>
                  <a:srgbClr val="FFFFFF"/>
                </a:solidFill>
              </a:rPr>
              <a:t>Where does the feminist narrative regarding gender arise from?</a:t>
            </a:r>
          </a:p>
          <a:p>
            <a:pPr marL="0" indent="0">
              <a:buNone/>
            </a:pPr>
            <a:r>
              <a:rPr lang="en-US" dirty="0">
                <a:solidFill>
                  <a:srgbClr val="FFFFFF"/>
                </a:solidFill>
              </a:rPr>
              <a:t>Is it religiously situated? If it is, how does this relate to other religious traditions?</a:t>
            </a:r>
          </a:p>
          <a:p>
            <a:pPr marL="0" indent="0"/>
            <a:endParaRPr lang="en-US" dirty="0">
              <a:solidFill>
                <a:srgbClr val="FFFFFF"/>
              </a:solidFill>
            </a:endParaRPr>
          </a:p>
          <a:p>
            <a:endParaRPr lang="en-US" dirty="0">
              <a:solidFill>
                <a:srgbClr val="FFFFFF"/>
              </a:solidFill>
            </a:endParaRPr>
          </a:p>
        </p:txBody>
      </p:sp>
    </p:spTree>
    <p:extLst>
      <p:ext uri="{BB962C8B-B14F-4D97-AF65-F5344CB8AC3E}">
        <p14:creationId xmlns:p14="http://schemas.microsoft.com/office/powerpoint/2010/main" val="3233727181"/>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0C50E-3EC4-4D29-B8DE-B17D7FF4F023}"/>
              </a:ext>
            </a:extLst>
          </p:cNvPr>
          <p:cNvSpPr>
            <a:spLocks noGrp="1"/>
          </p:cNvSpPr>
          <p:nvPr>
            <p:ph type="title"/>
          </p:nvPr>
        </p:nvSpPr>
        <p:spPr/>
        <p:txBody>
          <a:bodyPr>
            <a:normAutofit fontScale="90000"/>
          </a:bodyPr>
          <a:lstStyle/>
          <a:p>
            <a:pPr algn="l"/>
            <a:r>
              <a:rPr lang="en-GB" dirty="0"/>
              <a:t>Postcolonialism and </a:t>
            </a:r>
            <a:r>
              <a:rPr lang="en-GB" dirty="0" err="1"/>
              <a:t>Postcolonialist</a:t>
            </a:r>
            <a:r>
              <a:rPr lang="en-GB" dirty="0"/>
              <a:t> Approaches to Interfaith Studies</a:t>
            </a:r>
          </a:p>
        </p:txBody>
      </p:sp>
      <p:sp>
        <p:nvSpPr>
          <p:cNvPr id="3" name="Text Placeholder 2">
            <a:extLst>
              <a:ext uri="{FF2B5EF4-FFF2-40B4-BE49-F238E27FC236}">
                <a16:creationId xmlns:a16="http://schemas.microsoft.com/office/drawing/2014/main" id="{37346F65-E1EF-4E40-A0A8-3D81BAE9B672}"/>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28003239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6" name="Straight Connector 15">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EAEDF56-89B0-46CE-BF91-11B1D0C37138}"/>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sz="3500"/>
              <a:t>Postcolonialism and Postcolonialist Approaches to Interfaith Studies</a:t>
            </a:r>
          </a:p>
        </p:txBody>
      </p:sp>
      <p:sp>
        <p:nvSpPr>
          <p:cNvPr id="3" name="Content Placeholder 2">
            <a:extLst>
              <a:ext uri="{FF2B5EF4-FFF2-40B4-BE49-F238E27FC236}">
                <a16:creationId xmlns:a16="http://schemas.microsoft.com/office/drawing/2014/main" id="{1B25E8D9-E7BB-42DB-A29A-912178B3A480}"/>
              </a:ext>
            </a:extLst>
          </p:cNvPr>
          <p:cNvSpPr>
            <a:spLocks noGrp="1"/>
          </p:cNvSpPr>
          <p:nvPr>
            <p:ph sz="half" idx="1"/>
          </p:nvPr>
        </p:nvSpPr>
        <p:spPr>
          <a:xfrm>
            <a:off x="1024128" y="2286000"/>
            <a:ext cx="6066818" cy="4023360"/>
          </a:xfrm>
        </p:spPr>
        <p:txBody>
          <a:bodyPr vert="horz" lIns="45720" tIns="45720" rIns="45720" bIns="45720" rtlCol="0">
            <a:normAutofit/>
          </a:bodyPr>
          <a:lstStyle/>
          <a:p>
            <a:r>
              <a:rPr lang="en-US" sz="1500"/>
              <a:t>The second of the ‘contextual’ approaches I want us to get to grips with in this section is the post-colonial approach – an approach which aims to disrupt the Eurocentric assumptions of much of our current thinking.</a:t>
            </a:r>
          </a:p>
          <a:p>
            <a:endParaRPr lang="en-US" sz="1500"/>
          </a:p>
          <a:p>
            <a:r>
              <a:rPr lang="en-US" sz="1500"/>
              <a:t>This is particularly important in the field of religious studies, and interfaith studies, as many of the assumptions we operate with emerge from a European Christian perspective – just think of the prominence of salvific models in the theology of religions and how awkwardly they work for non-Abrahamic religious faiths. </a:t>
            </a:r>
          </a:p>
          <a:p>
            <a:endParaRPr lang="en-US" sz="1500"/>
          </a:p>
          <a:p>
            <a:r>
              <a:rPr lang="en-US" sz="1500"/>
              <a:t>In order to begin this exploration of post-colonialism, I want to begin by introducing the related concept of Orientalism, originating with Edward Said, with which you may be familiar. </a:t>
            </a:r>
          </a:p>
        </p:txBody>
      </p:sp>
      <p:pic>
        <p:nvPicPr>
          <p:cNvPr id="6" name="Content Placeholder 5">
            <a:extLst>
              <a:ext uri="{FF2B5EF4-FFF2-40B4-BE49-F238E27FC236}">
                <a16:creationId xmlns:a16="http://schemas.microsoft.com/office/drawing/2014/main" id="{9A878E1D-5A11-43EF-B6FD-45F31F08CBCE}"/>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7496" r="143"/>
          <a:stretch/>
        </p:blipFill>
        <p:spPr>
          <a:xfrm>
            <a:off x="7552266" y="10"/>
            <a:ext cx="4639733" cy="6857990"/>
          </a:xfrm>
          <a:prstGeom prst="rect">
            <a:avLst/>
          </a:prstGeom>
        </p:spPr>
      </p:pic>
    </p:spTree>
    <p:extLst>
      <p:ext uri="{BB962C8B-B14F-4D97-AF65-F5344CB8AC3E}">
        <p14:creationId xmlns:p14="http://schemas.microsoft.com/office/powerpoint/2010/main" val="18438558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5" name="Content Placeholder 4">
            <a:extLst>
              <a:ext uri="{FF2B5EF4-FFF2-40B4-BE49-F238E27FC236}">
                <a16:creationId xmlns:a16="http://schemas.microsoft.com/office/drawing/2014/main" id="{A96B5114-928B-4E05-8D31-7D1B31023240}"/>
              </a:ext>
            </a:extLst>
          </p:cNvPr>
          <p:cNvPicPr>
            <a:picLocks noGrp="1" noChangeAspect="1"/>
          </p:cNvPicPr>
          <p:nvPr>
            <p:ph sz="half" idx="2"/>
          </p:nvPr>
        </p:nvPicPr>
        <p:blipFill rotWithShape="1">
          <a:blip r:embed="rId2">
            <a:alphaModFix amt="25000"/>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
        <p:nvSpPr>
          <p:cNvPr id="2" name="Title 1">
            <a:extLst>
              <a:ext uri="{FF2B5EF4-FFF2-40B4-BE49-F238E27FC236}">
                <a16:creationId xmlns:a16="http://schemas.microsoft.com/office/drawing/2014/main" id="{08BCD618-AF3C-4A51-BC0D-4FA24470375E}"/>
              </a:ext>
            </a:extLst>
          </p:cNvPr>
          <p:cNvSpPr>
            <a:spLocks noGrp="1"/>
          </p:cNvSpPr>
          <p:nvPr>
            <p:ph type="title"/>
          </p:nvPr>
        </p:nvSpPr>
        <p:spPr>
          <a:xfrm>
            <a:off x="1024128" y="585216"/>
            <a:ext cx="9720072" cy="1499616"/>
          </a:xfrm>
        </p:spPr>
        <p:txBody>
          <a:bodyPr vert="horz" lIns="91440" tIns="45720" rIns="91440" bIns="45720" rtlCol="0" anchor="ctr">
            <a:normAutofit/>
          </a:bodyPr>
          <a:lstStyle/>
          <a:p>
            <a:r>
              <a:rPr lang="en-US" dirty="0">
                <a:solidFill>
                  <a:srgbClr val="FFFFFF"/>
                </a:solidFill>
              </a:rPr>
              <a:t>Orientalism</a:t>
            </a:r>
          </a:p>
        </p:txBody>
      </p:sp>
      <p:cxnSp>
        <p:nvCxnSpPr>
          <p:cNvPr id="12" name="Straight Connector 11">
            <a:extLst>
              <a:ext uri="{FF2B5EF4-FFF2-40B4-BE49-F238E27FC236}">
                <a16:creationId xmlns:a16="http://schemas.microsoft.com/office/drawing/2014/main" id="{FBC3B7EE-8632-4756-A078-1B3B0DF3B5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5F8C594-2E2D-471D-B581-25D8B999B704}"/>
              </a:ext>
            </a:extLst>
          </p:cNvPr>
          <p:cNvSpPr>
            <a:spLocks noGrp="1"/>
          </p:cNvSpPr>
          <p:nvPr>
            <p:ph sz="half" idx="1"/>
          </p:nvPr>
        </p:nvSpPr>
        <p:spPr>
          <a:xfrm>
            <a:off x="1024128" y="2286000"/>
            <a:ext cx="9720073" cy="4023360"/>
          </a:xfrm>
        </p:spPr>
        <p:txBody>
          <a:bodyPr vert="horz" lIns="45720" tIns="45720" rIns="45720" bIns="45720" rtlCol="0">
            <a:normAutofit/>
          </a:bodyPr>
          <a:lstStyle/>
          <a:p>
            <a:pPr marL="0" indent="0">
              <a:buNone/>
            </a:pPr>
            <a:r>
              <a:rPr lang="en-US">
                <a:solidFill>
                  <a:srgbClr val="FFFFFF"/>
                </a:solidFill>
              </a:rPr>
              <a:t>We begin with orientalism because it functions as a precursor to many of the later post-colonial critique and explains many of the foundations that they emerge from. </a:t>
            </a:r>
          </a:p>
          <a:p>
            <a:pPr marL="0" indent="0">
              <a:buNone/>
            </a:pPr>
            <a:r>
              <a:rPr lang="en-US">
                <a:solidFill>
                  <a:srgbClr val="FFFFFF"/>
                </a:solidFill>
              </a:rPr>
              <a:t>As a term, Orientalism is popularised by the scholar Edward Said as a way of explaining the dynamic between the concepts of the ‘East’ and the ‘West’ as well as the structures of power which uphold this distinction.</a:t>
            </a:r>
          </a:p>
          <a:p>
            <a:pPr marL="0" indent="0">
              <a:buNone/>
            </a:pPr>
            <a:r>
              <a:rPr lang="en-US">
                <a:solidFill>
                  <a:srgbClr val="FFFFFF"/>
                </a:solidFill>
              </a:rPr>
              <a:t>For Said (1978), Orient signifies a system of representations framed by political forces that brought the “Orient” into Western learning, Western consciousness, and Western empire. </a:t>
            </a:r>
          </a:p>
          <a:p>
            <a:pPr marL="0" indent="0">
              <a:buNone/>
            </a:pPr>
            <a:r>
              <a:rPr lang="en-US">
                <a:solidFill>
                  <a:srgbClr val="FFFFFF"/>
                </a:solidFill>
              </a:rPr>
              <a:t>The Orient exists for the West, and is constructed by and in relation to the West. It is a mirror image of what is inferior and alien (‘other‘) to the West.</a:t>
            </a:r>
          </a:p>
        </p:txBody>
      </p:sp>
    </p:spTree>
    <p:extLst>
      <p:ext uri="{BB962C8B-B14F-4D97-AF65-F5344CB8AC3E}">
        <p14:creationId xmlns:p14="http://schemas.microsoft.com/office/powerpoint/2010/main" val="735892943"/>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5" name="Content Placeholder 4">
            <a:extLst>
              <a:ext uri="{FF2B5EF4-FFF2-40B4-BE49-F238E27FC236}">
                <a16:creationId xmlns:a16="http://schemas.microsoft.com/office/drawing/2014/main" id="{44D8345A-6EF5-4ED5-A4C0-1F9037DBF667}"/>
              </a:ext>
            </a:extLst>
          </p:cNvPr>
          <p:cNvPicPr>
            <a:picLocks noGrp="1" noChangeAspect="1"/>
          </p:cNvPicPr>
          <p:nvPr>
            <p:ph sz="half" idx="2"/>
          </p:nvPr>
        </p:nvPicPr>
        <p:blipFill rotWithShape="1">
          <a:blip r:embed="rId2" cstate="print">
            <a:alphaModFix amt="25000"/>
            <a:extLst>
              <a:ext uri="{28A0092B-C50C-407E-A947-70E740481C1C}">
                <a14:useLocalDpi xmlns:a14="http://schemas.microsoft.com/office/drawing/2010/main" val="0"/>
              </a:ext>
            </a:extLst>
          </a:blip>
          <a:srcRect r="444"/>
          <a:stretch/>
        </p:blipFill>
        <p:spPr>
          <a:xfrm>
            <a:off x="20" y="10"/>
            <a:ext cx="12191980" cy="6857990"/>
          </a:xfrm>
          <a:prstGeom prst="rect">
            <a:avLst/>
          </a:prstGeom>
        </p:spPr>
      </p:pic>
      <p:sp>
        <p:nvSpPr>
          <p:cNvPr id="2" name="Title 1">
            <a:extLst>
              <a:ext uri="{FF2B5EF4-FFF2-40B4-BE49-F238E27FC236}">
                <a16:creationId xmlns:a16="http://schemas.microsoft.com/office/drawing/2014/main" id="{ADB99C4F-7561-44F4-9AE8-6AD6C0C53B34}"/>
              </a:ext>
            </a:extLst>
          </p:cNvPr>
          <p:cNvSpPr>
            <a:spLocks noGrp="1"/>
          </p:cNvSpPr>
          <p:nvPr>
            <p:ph type="title"/>
          </p:nvPr>
        </p:nvSpPr>
        <p:spPr>
          <a:xfrm>
            <a:off x="1024128" y="585216"/>
            <a:ext cx="9720072" cy="1499616"/>
          </a:xfrm>
        </p:spPr>
        <p:txBody>
          <a:bodyPr vert="horz" lIns="91440" tIns="45720" rIns="91440" bIns="45720" rtlCol="0" anchor="ctr">
            <a:normAutofit/>
          </a:bodyPr>
          <a:lstStyle/>
          <a:p>
            <a:r>
              <a:rPr lang="en-US">
                <a:solidFill>
                  <a:srgbClr val="FFFFFF"/>
                </a:solidFill>
              </a:rPr>
              <a:t>Orientalism</a:t>
            </a:r>
          </a:p>
        </p:txBody>
      </p:sp>
      <p:cxnSp>
        <p:nvCxnSpPr>
          <p:cNvPr id="12" name="Straight Connector 11">
            <a:extLst>
              <a:ext uri="{FF2B5EF4-FFF2-40B4-BE49-F238E27FC236}">
                <a16:creationId xmlns:a16="http://schemas.microsoft.com/office/drawing/2014/main" id="{FBC3B7EE-8632-4756-A078-1B3B0DF3B5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3FD6921-E179-4F76-AC6F-7611F8358F43}"/>
              </a:ext>
            </a:extLst>
          </p:cNvPr>
          <p:cNvSpPr>
            <a:spLocks noGrp="1"/>
          </p:cNvSpPr>
          <p:nvPr>
            <p:ph sz="half" idx="1"/>
          </p:nvPr>
        </p:nvSpPr>
        <p:spPr>
          <a:xfrm>
            <a:off x="1024128" y="2286000"/>
            <a:ext cx="9720073" cy="4023360"/>
          </a:xfrm>
        </p:spPr>
        <p:txBody>
          <a:bodyPr vert="horz" lIns="45720" tIns="45720" rIns="45720" bIns="45720" rtlCol="0">
            <a:normAutofit/>
          </a:bodyPr>
          <a:lstStyle/>
          <a:p>
            <a:pPr marL="0" indent="0">
              <a:buNone/>
            </a:pPr>
            <a:r>
              <a:rPr lang="en-US" dirty="0">
                <a:solidFill>
                  <a:srgbClr val="FFFFFF"/>
                </a:solidFill>
              </a:rPr>
              <a:t>Central to Said's idea of Orientalism is its function of helping the West define itself by constructing an "Other" whose characteristics were understood as being in opposition to the West – it is a prism not only for the West to come to understand the East, but also to understand itself.</a:t>
            </a:r>
          </a:p>
          <a:p>
            <a:pPr marL="0" indent="0">
              <a:buNone/>
            </a:pPr>
            <a:r>
              <a:rPr lang="en-US" dirty="0">
                <a:solidFill>
                  <a:srgbClr val="FFFFFF"/>
                </a:solidFill>
              </a:rPr>
              <a:t>As an example, the Orient was understood to be static in time and place. It was understood as being eternal, uniform and incapable of defining itself. This was in opposition to the West which saw itself as being dynamic, innovative, and expansionist.</a:t>
            </a:r>
          </a:p>
          <a:p>
            <a:pPr marL="0" indent="0">
              <a:buNone/>
            </a:pPr>
            <a:r>
              <a:rPr lang="en-US" dirty="0">
                <a:solidFill>
                  <a:srgbClr val="FFFFFF"/>
                </a:solidFill>
              </a:rPr>
              <a:t>These oppositions don’t always have to be connected – the East is seen by the West as simultaneously sexually liberated and louche, and also intensely conservative and authoritarian socially. </a:t>
            </a:r>
          </a:p>
          <a:p>
            <a:endParaRPr lang="en-US" dirty="0">
              <a:solidFill>
                <a:srgbClr val="FFFFFF"/>
              </a:solidFill>
            </a:endParaRPr>
          </a:p>
        </p:txBody>
      </p:sp>
    </p:spTree>
    <p:extLst>
      <p:ext uri="{BB962C8B-B14F-4D97-AF65-F5344CB8AC3E}">
        <p14:creationId xmlns:p14="http://schemas.microsoft.com/office/powerpoint/2010/main" val="951728675"/>
      </p:ext>
    </p:extLst>
  </p:cSld>
  <p:clrMapOvr>
    <a:overrideClrMapping bg1="dk1" tx1="lt1" bg2="dk2" tx2="lt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6" name="Content Placeholder 5" descr="A picture containing person, red, standing, person&#10;&#10;Description automatically generated">
            <a:extLst>
              <a:ext uri="{FF2B5EF4-FFF2-40B4-BE49-F238E27FC236}">
                <a16:creationId xmlns:a16="http://schemas.microsoft.com/office/drawing/2014/main" id="{10F67CFE-04B2-4CD4-B67E-EB8DCBE7E02F}"/>
              </a:ext>
            </a:extLst>
          </p:cNvPr>
          <p:cNvPicPr>
            <a:picLocks noGrp="1" noChangeAspect="1"/>
          </p:cNvPicPr>
          <p:nvPr>
            <p:ph sz="half" idx="2"/>
          </p:nvPr>
        </p:nvPicPr>
        <p:blipFill rotWithShape="1">
          <a:blip r:embed="rId3">
            <a:alphaModFix amt="25000"/>
            <a:extLst>
              <a:ext uri="{28A0092B-C50C-407E-A947-70E740481C1C}">
                <a14:useLocalDpi xmlns:a14="http://schemas.microsoft.com/office/drawing/2010/main" val="0"/>
              </a:ext>
            </a:extLst>
          </a:blip>
          <a:srcRect t="34577" b="21267"/>
          <a:stretch/>
        </p:blipFill>
        <p:spPr>
          <a:xfrm>
            <a:off x="20" y="10"/>
            <a:ext cx="12191980" cy="6857990"/>
          </a:xfrm>
          <a:prstGeom prst="rect">
            <a:avLst/>
          </a:prstGeom>
        </p:spPr>
      </p:pic>
      <p:sp>
        <p:nvSpPr>
          <p:cNvPr id="2" name="Title 1">
            <a:extLst>
              <a:ext uri="{FF2B5EF4-FFF2-40B4-BE49-F238E27FC236}">
                <a16:creationId xmlns:a16="http://schemas.microsoft.com/office/drawing/2014/main" id="{CF80E2F9-011E-4ABD-A8E2-24C9804C907C}"/>
              </a:ext>
            </a:extLst>
          </p:cNvPr>
          <p:cNvSpPr>
            <a:spLocks noGrp="1"/>
          </p:cNvSpPr>
          <p:nvPr>
            <p:ph type="title"/>
          </p:nvPr>
        </p:nvSpPr>
        <p:spPr>
          <a:xfrm>
            <a:off x="1024128" y="585216"/>
            <a:ext cx="9720072" cy="1499616"/>
          </a:xfrm>
        </p:spPr>
        <p:txBody>
          <a:bodyPr vert="horz" lIns="91440" tIns="45720" rIns="91440" bIns="45720" rtlCol="0" anchor="ctr">
            <a:normAutofit/>
          </a:bodyPr>
          <a:lstStyle/>
          <a:p>
            <a:r>
              <a:rPr lang="en-US">
                <a:solidFill>
                  <a:srgbClr val="FFFFFF"/>
                </a:solidFill>
              </a:rPr>
              <a:t>Orientalism</a:t>
            </a:r>
          </a:p>
        </p:txBody>
      </p:sp>
      <p:cxnSp>
        <p:nvCxnSpPr>
          <p:cNvPr id="13" name="Straight Connector 12">
            <a:extLst>
              <a:ext uri="{FF2B5EF4-FFF2-40B4-BE49-F238E27FC236}">
                <a16:creationId xmlns:a16="http://schemas.microsoft.com/office/drawing/2014/main" id="{FBC3B7EE-8632-4756-A078-1B3B0DF3B5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6A73D37-76E7-4954-AA8F-5A9783DC304B}"/>
              </a:ext>
            </a:extLst>
          </p:cNvPr>
          <p:cNvSpPr>
            <a:spLocks noGrp="1"/>
          </p:cNvSpPr>
          <p:nvPr>
            <p:ph sz="half" idx="1"/>
          </p:nvPr>
        </p:nvSpPr>
        <p:spPr>
          <a:xfrm>
            <a:off x="1024128" y="2286000"/>
            <a:ext cx="9720073" cy="4023360"/>
          </a:xfrm>
        </p:spPr>
        <p:txBody>
          <a:bodyPr vert="horz" lIns="45720" tIns="45720" rIns="45720" bIns="45720" rtlCol="0">
            <a:normAutofit/>
          </a:bodyPr>
          <a:lstStyle/>
          <a:p>
            <a:pPr marL="0" indent="0">
              <a:buNone/>
            </a:pPr>
            <a:r>
              <a:rPr lang="en-US">
                <a:solidFill>
                  <a:srgbClr val="FFFFFF"/>
                </a:solidFill>
              </a:rPr>
              <a:t>This invention and construction of the non-West as a category of being was not just limited to the intellectual sphere, but also functioned in service to the economic, political, and religious impulses that drove colonialism across the world.</a:t>
            </a:r>
          </a:p>
          <a:p>
            <a:pPr marL="0" indent="0">
              <a:buNone/>
            </a:pPr>
            <a:r>
              <a:rPr lang="en-US">
                <a:solidFill>
                  <a:srgbClr val="FFFFFF"/>
                </a:solidFill>
              </a:rPr>
              <a:t>Colonialism needed a rationale, which orientalism provided – a series of legitimising and underpinning reasons for its righteousness and for its inevitability (Bhabha, 1994)</a:t>
            </a:r>
          </a:p>
          <a:p>
            <a:pPr marL="0" indent="0">
              <a:buNone/>
            </a:pPr>
            <a:r>
              <a:rPr lang="en-US">
                <a:solidFill>
                  <a:srgbClr val="FFFFFF"/>
                </a:solidFill>
              </a:rPr>
              <a:t>This legitimisation involved the construction of the non-West as undeveloped, unowned, uncivilised, and passive – and therefore a legitimate target.</a:t>
            </a:r>
          </a:p>
          <a:p>
            <a:endParaRPr lang="en-US">
              <a:solidFill>
                <a:srgbClr val="FFFFFF"/>
              </a:solidFill>
            </a:endParaRPr>
          </a:p>
        </p:txBody>
      </p:sp>
    </p:spTree>
    <p:extLst>
      <p:ext uri="{BB962C8B-B14F-4D97-AF65-F5344CB8AC3E}">
        <p14:creationId xmlns:p14="http://schemas.microsoft.com/office/powerpoint/2010/main" val="3966019824"/>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6" name="Content Placeholder 5" descr="A close up of an old building&#10;&#10;Description automatically generated">
            <a:extLst>
              <a:ext uri="{FF2B5EF4-FFF2-40B4-BE49-F238E27FC236}">
                <a16:creationId xmlns:a16="http://schemas.microsoft.com/office/drawing/2014/main" id="{7A5AFF0D-C6F2-485E-8C00-B8563059F928}"/>
              </a:ext>
            </a:extLst>
          </p:cNvPr>
          <p:cNvPicPr>
            <a:picLocks noGrp="1" noChangeAspect="1"/>
          </p:cNvPicPr>
          <p:nvPr>
            <p:ph sz="half" idx="2"/>
          </p:nvPr>
        </p:nvPicPr>
        <p:blipFill rotWithShape="1">
          <a:blip r:embed="rId2">
            <a:alphaModFix amt="25000"/>
            <a:extLst>
              <a:ext uri="{28A0092B-C50C-407E-A947-70E740481C1C}">
                <a14:useLocalDpi xmlns:a14="http://schemas.microsoft.com/office/drawing/2010/main" val="0"/>
              </a:ext>
            </a:extLst>
          </a:blip>
          <a:srcRect l="1525" r="405" b="5"/>
          <a:stretch/>
        </p:blipFill>
        <p:spPr>
          <a:xfrm>
            <a:off x="20" y="10"/>
            <a:ext cx="12191980" cy="6857990"/>
          </a:xfrm>
          <a:prstGeom prst="rect">
            <a:avLst/>
          </a:prstGeom>
        </p:spPr>
      </p:pic>
      <p:sp>
        <p:nvSpPr>
          <p:cNvPr id="2" name="Title 1">
            <a:extLst>
              <a:ext uri="{FF2B5EF4-FFF2-40B4-BE49-F238E27FC236}">
                <a16:creationId xmlns:a16="http://schemas.microsoft.com/office/drawing/2014/main" id="{37C23326-162A-42F2-BE58-643912895842}"/>
              </a:ext>
            </a:extLst>
          </p:cNvPr>
          <p:cNvSpPr>
            <a:spLocks noGrp="1"/>
          </p:cNvSpPr>
          <p:nvPr>
            <p:ph type="title"/>
          </p:nvPr>
        </p:nvSpPr>
        <p:spPr>
          <a:xfrm>
            <a:off x="1024128" y="585216"/>
            <a:ext cx="9720072" cy="1499616"/>
          </a:xfrm>
        </p:spPr>
        <p:txBody>
          <a:bodyPr vert="horz" lIns="91440" tIns="45720" rIns="91440" bIns="45720" rtlCol="0" anchor="ctr">
            <a:normAutofit/>
          </a:bodyPr>
          <a:lstStyle/>
          <a:p>
            <a:r>
              <a:rPr lang="en-US">
                <a:solidFill>
                  <a:srgbClr val="FFFFFF"/>
                </a:solidFill>
              </a:rPr>
              <a:t>Orientalism</a:t>
            </a:r>
          </a:p>
        </p:txBody>
      </p:sp>
      <p:cxnSp>
        <p:nvCxnSpPr>
          <p:cNvPr id="13" name="Straight Connector 12">
            <a:extLst>
              <a:ext uri="{FF2B5EF4-FFF2-40B4-BE49-F238E27FC236}">
                <a16:creationId xmlns:a16="http://schemas.microsoft.com/office/drawing/2014/main" id="{FBC3B7EE-8632-4756-A078-1B3B0DF3B5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5D63743-BD50-4333-BC88-050D48769ABA}"/>
              </a:ext>
            </a:extLst>
          </p:cNvPr>
          <p:cNvSpPr>
            <a:spLocks noGrp="1"/>
          </p:cNvSpPr>
          <p:nvPr>
            <p:ph sz="half" idx="1"/>
          </p:nvPr>
        </p:nvSpPr>
        <p:spPr>
          <a:xfrm>
            <a:off x="1024128" y="2286000"/>
            <a:ext cx="9720073" cy="4023360"/>
          </a:xfrm>
        </p:spPr>
        <p:txBody>
          <a:bodyPr vert="horz" lIns="45720" tIns="45720" rIns="45720" bIns="45720" rtlCol="0">
            <a:normAutofit/>
          </a:bodyPr>
          <a:lstStyle/>
          <a:p>
            <a:pPr marL="0" indent="0">
              <a:buNone/>
            </a:pPr>
            <a:r>
              <a:rPr lang="en-US" dirty="0">
                <a:solidFill>
                  <a:srgbClr val="FFFFFF"/>
                </a:solidFill>
              </a:rPr>
              <a:t>This construction of the Orient took place political, intellectually, and epistemologically.</a:t>
            </a:r>
          </a:p>
          <a:p>
            <a:pPr marL="0" indent="0">
              <a:buNone/>
            </a:pPr>
            <a:endParaRPr lang="en-US" dirty="0">
              <a:solidFill>
                <a:srgbClr val="FFFFFF"/>
              </a:solidFill>
            </a:endParaRPr>
          </a:p>
          <a:p>
            <a:pPr marL="0" indent="0">
              <a:buNone/>
            </a:pPr>
            <a:r>
              <a:rPr lang="en-US" dirty="0">
                <a:solidFill>
                  <a:srgbClr val="FFFFFF"/>
                </a:solidFill>
              </a:rPr>
              <a:t>Said (1978) used the term Orientalism in three interdependent senses: </a:t>
            </a:r>
          </a:p>
          <a:p>
            <a:pPr marL="514350" indent="-514350">
              <a:buFont typeface="+mj-lt"/>
              <a:buAutoNum type="romanLcPeriod"/>
            </a:pPr>
            <a:r>
              <a:rPr lang="en-US" dirty="0">
                <a:solidFill>
                  <a:srgbClr val="FFFFFF"/>
                </a:solidFill>
              </a:rPr>
              <a:t>Orientalism as an academic field (while we now have Middle Eastern or China Studies, the term Orientalism was once a similar institutional designation); </a:t>
            </a:r>
          </a:p>
          <a:p>
            <a:pPr marL="514350" indent="-514350">
              <a:buFont typeface="+mj-lt"/>
              <a:buAutoNum type="romanLcPeriod"/>
            </a:pPr>
            <a:r>
              <a:rPr lang="en-US" dirty="0">
                <a:solidFill>
                  <a:srgbClr val="FFFFFF"/>
                </a:solidFill>
              </a:rPr>
              <a:t>Orientalism as a style of thought based upon distinctions made between “the Orient” and “the Occident”; </a:t>
            </a:r>
          </a:p>
          <a:p>
            <a:pPr marL="514350" indent="-514350">
              <a:buFont typeface="+mj-lt"/>
              <a:buAutoNum type="romanLcPeriod"/>
            </a:pPr>
            <a:r>
              <a:rPr lang="en-US" dirty="0">
                <a:solidFill>
                  <a:srgbClr val="FFFFFF"/>
                </a:solidFill>
              </a:rPr>
              <a:t>Orientalism as “a Western style for dominating, restructuring, and having authority over the Orient.</a:t>
            </a:r>
          </a:p>
          <a:p>
            <a:endParaRPr lang="en-US" dirty="0">
              <a:solidFill>
                <a:srgbClr val="FFFFFF"/>
              </a:solidFill>
            </a:endParaRPr>
          </a:p>
        </p:txBody>
      </p:sp>
    </p:spTree>
    <p:extLst>
      <p:ext uri="{BB962C8B-B14F-4D97-AF65-F5344CB8AC3E}">
        <p14:creationId xmlns:p14="http://schemas.microsoft.com/office/powerpoint/2010/main" val="26529463"/>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D230089-3D61-47E5-821C-AFCD88ACE666}"/>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Post-Colonialism</a:t>
            </a:r>
          </a:p>
        </p:txBody>
      </p:sp>
      <p:sp>
        <p:nvSpPr>
          <p:cNvPr id="3" name="Content Placeholder 2">
            <a:extLst>
              <a:ext uri="{FF2B5EF4-FFF2-40B4-BE49-F238E27FC236}">
                <a16:creationId xmlns:a16="http://schemas.microsoft.com/office/drawing/2014/main" id="{9433EB33-522E-4F64-ADFA-3DBCA5E4AA7A}"/>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sz="1700"/>
              <a:t>The position of post-colonialism extends and deepens Said’s Orientalist critique of the way in which western systems of knowledge seek to control and position non-western forms of experience.</a:t>
            </a:r>
          </a:p>
          <a:p>
            <a:pPr marL="0" indent="0">
              <a:buNone/>
            </a:pPr>
            <a:r>
              <a:rPr lang="en-US" sz="1700"/>
              <a:t>This critique emerges in the 1990’s, drawing from both post-modern and orientalist critiques, and mounting an attack on universalist assumptions of truth, on the basis that universal claims necessarily ignore the reality of religious, cultural, social, and racial difference. </a:t>
            </a:r>
          </a:p>
          <a:p>
            <a:pPr marL="0" indent="0">
              <a:buNone/>
            </a:pPr>
            <a:r>
              <a:rPr lang="en-US" sz="1700"/>
              <a:t>There is a strong focus on the uniqueness of regional, national, cultural, ethnic, religious, and social differences and the differences of context and priority (like particularism!), and a concomitant argument that given this difference is real, then the specific white euro-centric perspective should not be privileged over others. </a:t>
            </a:r>
          </a:p>
          <a:p>
            <a:pPr marL="0" indent="0">
              <a:buNone/>
            </a:pPr>
            <a:endParaRPr lang="en-US" sz="1700"/>
          </a:p>
        </p:txBody>
      </p:sp>
      <p:pic>
        <p:nvPicPr>
          <p:cNvPr id="6" name="Content Placeholder 5" descr="A picture containing colorful, photo, train, covered&#10;&#10;Description automatically generated">
            <a:extLst>
              <a:ext uri="{FF2B5EF4-FFF2-40B4-BE49-F238E27FC236}">
                <a16:creationId xmlns:a16="http://schemas.microsoft.com/office/drawing/2014/main" id="{E9C65818-0CD6-4001-BC9C-C98F9204FDD0}"/>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6474" r="4213"/>
          <a:stretch/>
        </p:blipFill>
        <p:spPr>
          <a:xfrm>
            <a:off x="7552266" y="10"/>
            <a:ext cx="4639733" cy="6857990"/>
          </a:xfrm>
          <a:prstGeom prst="rect">
            <a:avLst/>
          </a:prstGeom>
        </p:spPr>
      </p:pic>
    </p:spTree>
    <p:extLst>
      <p:ext uri="{BB962C8B-B14F-4D97-AF65-F5344CB8AC3E}">
        <p14:creationId xmlns:p14="http://schemas.microsoft.com/office/powerpoint/2010/main" val="16770942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F04AAA9-656A-4D30-A9A6-68DBDD611DF0}"/>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Post-Colonialism</a:t>
            </a:r>
          </a:p>
        </p:txBody>
      </p:sp>
      <p:sp>
        <p:nvSpPr>
          <p:cNvPr id="3" name="Content Placeholder 2">
            <a:extLst>
              <a:ext uri="{FF2B5EF4-FFF2-40B4-BE49-F238E27FC236}">
                <a16:creationId xmlns:a16="http://schemas.microsoft.com/office/drawing/2014/main" id="{62F6402E-D08E-446F-B0BE-91837F897D70}"/>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altLang="en-US" sz="2000" dirty="0"/>
              <a:t>Post-colonialism, like feminism, contains within it both conceptual critiques of the way things are and descriptions of strategies to cause change.</a:t>
            </a:r>
          </a:p>
          <a:p>
            <a:pPr marL="0" indent="0">
              <a:buNone/>
            </a:pPr>
            <a:r>
              <a:rPr lang="en-US" altLang="en-US" sz="2000" dirty="0"/>
              <a:t>Generally, the first step for the “colonized” is to reclaim their own past -  a realization that history did not begin with the Europeans, but is embedded within the indigenous culture, language, and religions. </a:t>
            </a:r>
          </a:p>
          <a:p>
            <a:pPr marL="0" indent="0">
              <a:buNone/>
            </a:pPr>
            <a:r>
              <a:rPr lang="en-US" altLang="en-US" sz="2000" dirty="0"/>
              <a:t>The second step is to erode colonialist ideology that devalued that past, through a process of reclamation and challenge – challenging social attitudes promoted by the colonial power and reclaiming agency on behalf of subjective perspectives. </a:t>
            </a:r>
            <a:endParaRPr lang="en-US" altLang="en-US" sz="2000"/>
          </a:p>
          <a:p>
            <a:endParaRPr lang="en-US" altLang="en-US" sz="2000"/>
          </a:p>
          <a:p>
            <a:endParaRPr lang="en-US" sz="2000"/>
          </a:p>
        </p:txBody>
      </p:sp>
      <p:pic>
        <p:nvPicPr>
          <p:cNvPr id="6" name="Content Placeholder 5">
            <a:extLst>
              <a:ext uri="{FF2B5EF4-FFF2-40B4-BE49-F238E27FC236}">
                <a16:creationId xmlns:a16="http://schemas.microsoft.com/office/drawing/2014/main" id="{532922BD-6485-4E38-A49F-BAA0DA8C3008}"/>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7953"/>
          <a:stretch/>
        </p:blipFill>
        <p:spPr>
          <a:xfrm>
            <a:off x="7552266" y="10"/>
            <a:ext cx="4639733" cy="6857990"/>
          </a:xfrm>
          <a:prstGeom prst="rect">
            <a:avLst/>
          </a:prstGeom>
        </p:spPr>
      </p:pic>
    </p:spTree>
    <p:extLst>
      <p:ext uri="{BB962C8B-B14F-4D97-AF65-F5344CB8AC3E}">
        <p14:creationId xmlns:p14="http://schemas.microsoft.com/office/powerpoint/2010/main" val="9440594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C7037AFC-93E4-4263-B115-10D0B2FFF39E}"/>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Post-Colonialism</a:t>
            </a:r>
          </a:p>
        </p:txBody>
      </p:sp>
      <p:sp>
        <p:nvSpPr>
          <p:cNvPr id="3" name="Content Placeholder 2">
            <a:extLst>
              <a:ext uri="{FF2B5EF4-FFF2-40B4-BE49-F238E27FC236}">
                <a16:creationId xmlns:a16="http://schemas.microsoft.com/office/drawing/2014/main" id="{336557E5-0B57-4561-AD29-B4F9E7158273}"/>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altLang="en-US" sz="1700"/>
              <a:t>This results in a series of strategies and tactics to challenge the social power of the euro-centric social narratives. These include a concern with indigenous language - some conclude the colonizer's language is permanently tainted and to write in it involves acquiescence in colonial structures – this challenges the linguistic and epistemological erasure of the colonized people (Spivak, 2009). </a:t>
            </a:r>
          </a:p>
          <a:p>
            <a:pPr marL="0" indent="0">
              <a:buNone/>
            </a:pPr>
            <a:r>
              <a:rPr lang="en-US" altLang="en-US" sz="1700"/>
              <a:t>We also see an emphasis on identity as doubled or unstable (identifying with coloniser and colonized cultured) and the hybridisation of identity, which deconstructs the division between identities (Bhabha, 1994). </a:t>
            </a:r>
          </a:p>
          <a:p>
            <a:pPr marL="0" indent="0">
              <a:buNone/>
            </a:pPr>
            <a:r>
              <a:rPr lang="en-US" altLang="en-US" sz="1700"/>
              <a:t>This is picked up again in a stress on cross cultural interactions between the colonised and colonizer and the work that historical and social trends of racial categorisation and hierarchy played in maintaining these divisions.</a:t>
            </a:r>
          </a:p>
          <a:p>
            <a:endParaRPr lang="en-US" altLang="en-US" sz="1700"/>
          </a:p>
          <a:p>
            <a:endParaRPr lang="en-US" sz="1700"/>
          </a:p>
        </p:txBody>
      </p:sp>
      <p:pic>
        <p:nvPicPr>
          <p:cNvPr id="6" name="Content Placeholder 5">
            <a:extLst>
              <a:ext uri="{FF2B5EF4-FFF2-40B4-BE49-F238E27FC236}">
                <a16:creationId xmlns:a16="http://schemas.microsoft.com/office/drawing/2014/main" id="{48645E80-186F-4651-88AE-26A27FF8737C}"/>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r="15432"/>
          <a:stretch/>
        </p:blipFill>
        <p:spPr>
          <a:xfrm>
            <a:off x="7552266" y="10"/>
            <a:ext cx="4639733" cy="6857990"/>
          </a:xfrm>
          <a:prstGeom prst="rect">
            <a:avLst/>
          </a:prstGeom>
        </p:spPr>
      </p:pic>
    </p:spTree>
    <p:extLst>
      <p:ext uri="{BB962C8B-B14F-4D97-AF65-F5344CB8AC3E}">
        <p14:creationId xmlns:p14="http://schemas.microsoft.com/office/powerpoint/2010/main" val="5231016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4"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6" name="Content Placeholder 5" descr="A close up of a logo&#10;&#10;Description automatically generated">
            <a:extLst>
              <a:ext uri="{FF2B5EF4-FFF2-40B4-BE49-F238E27FC236}">
                <a16:creationId xmlns:a16="http://schemas.microsoft.com/office/drawing/2014/main" id="{FFCE4484-A564-4D33-AE74-E5BC0A31F771}"/>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r="10303" b="9091"/>
          <a:stretch/>
        </p:blipFill>
        <p:spPr>
          <a:xfrm>
            <a:off x="20" y="10"/>
            <a:ext cx="12191980" cy="6857990"/>
          </a:xfrm>
          <a:prstGeom prst="rect">
            <a:avLst/>
          </a:prstGeom>
        </p:spPr>
      </p:pic>
      <p:sp>
        <p:nvSpPr>
          <p:cNvPr id="13" name="Rectangle 12">
            <a:extLst>
              <a:ext uri="{FF2B5EF4-FFF2-40B4-BE49-F238E27FC236}">
                <a16:creationId xmlns:a16="http://schemas.microsoft.com/office/drawing/2014/main" id="{57D175FC-84CC-4D12-A5E2-FA27D934E9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5" cy="6858000"/>
          </a:xfrm>
          <a:prstGeom prst="rect">
            <a:avLst/>
          </a:prstGeom>
          <a:solidFill>
            <a:srgbClr val="FFFFF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BFFB3776-1FFD-4DA7-979C-72C9928D48D1}"/>
              </a:ext>
            </a:extLst>
          </p:cNvPr>
          <p:cNvSpPr>
            <a:spLocks noGrp="1"/>
          </p:cNvSpPr>
          <p:nvPr>
            <p:ph type="title"/>
          </p:nvPr>
        </p:nvSpPr>
        <p:spPr>
          <a:xfrm>
            <a:off x="1024128" y="585216"/>
            <a:ext cx="6066816" cy="1499616"/>
          </a:xfrm>
        </p:spPr>
        <p:txBody>
          <a:bodyPr vert="horz" lIns="91440" tIns="45720" rIns="91440" bIns="45720" rtlCol="0" anchor="ctr">
            <a:normAutofit/>
          </a:bodyPr>
          <a:lstStyle/>
          <a:p>
            <a:r>
              <a:rPr lang="en-US">
                <a:solidFill>
                  <a:srgbClr val="000000"/>
                </a:solidFill>
              </a:rPr>
              <a:t>Post-Colonialism</a:t>
            </a:r>
          </a:p>
        </p:txBody>
      </p:sp>
      <p:cxnSp>
        <p:nvCxnSpPr>
          <p:cNvPr id="15" name="Straight Connector 14">
            <a:extLst>
              <a:ext uri="{FF2B5EF4-FFF2-40B4-BE49-F238E27FC236}">
                <a16:creationId xmlns:a16="http://schemas.microsoft.com/office/drawing/2014/main" id="{8AC38328-2D50-4DDB-BD20-28DE12E4996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3B32AD9-C63F-481B-A27D-D27C6C4B3621}"/>
              </a:ext>
            </a:extLst>
          </p:cNvPr>
          <p:cNvSpPr>
            <a:spLocks noGrp="1"/>
          </p:cNvSpPr>
          <p:nvPr>
            <p:ph sz="half" idx="1"/>
          </p:nvPr>
        </p:nvSpPr>
        <p:spPr>
          <a:xfrm>
            <a:off x="1024128" y="2286000"/>
            <a:ext cx="6066816" cy="4023360"/>
          </a:xfrm>
        </p:spPr>
        <p:txBody>
          <a:bodyPr vert="horz" lIns="45720" tIns="45720" rIns="45720" bIns="45720" rtlCol="0">
            <a:normAutofit/>
          </a:bodyPr>
          <a:lstStyle/>
          <a:p>
            <a:pPr marL="0" indent="0">
              <a:buNone/>
            </a:pPr>
            <a:r>
              <a:rPr lang="en-US" altLang="en-US" sz="1900">
                <a:solidFill>
                  <a:srgbClr val="000000"/>
                </a:solidFill>
              </a:rPr>
              <a:t>Beyond these direct critiques, we also see post-colonialism highlighting the intersectionality of the impact of colonialism and the continuation of colonial attitudes.</a:t>
            </a:r>
          </a:p>
          <a:p>
            <a:pPr marL="0" indent="0">
              <a:buNone/>
            </a:pPr>
            <a:r>
              <a:rPr lang="en-US" altLang="en-US" sz="1900">
                <a:solidFill>
                  <a:srgbClr val="000000"/>
                </a:solidFill>
              </a:rPr>
              <a:t>These include a strong awareness of the interconnection of the process of colonisation with economics, politics, and religion in both the cultures of the coloniser and the colonised (Acheraiou, 1988)</a:t>
            </a:r>
          </a:p>
          <a:p>
            <a:pPr marL="0" indent="0">
              <a:buNone/>
            </a:pPr>
            <a:r>
              <a:rPr lang="en-US" altLang="en-US" sz="1900">
                <a:solidFill>
                  <a:srgbClr val="000000"/>
                </a:solidFill>
              </a:rPr>
              <a:t>This awareness is not just a case of historical impact but also is an awareness of the continuing economic, political, and religious impacts of colonialism on our contemporary world and its economic and social systems (Gregory, 2004)</a:t>
            </a:r>
          </a:p>
          <a:p>
            <a:pPr marL="0" indent="0">
              <a:buNone/>
            </a:pPr>
            <a:r>
              <a:rPr lang="en-US" altLang="en-US" sz="1900">
                <a:solidFill>
                  <a:srgbClr val="000000"/>
                </a:solidFill>
              </a:rPr>
              <a:t>The social and economic systems are seen to perpetuate the impact of colonialism, even as the physicality of it has waned. </a:t>
            </a:r>
            <a:endParaRPr lang="en-US" sz="1900">
              <a:solidFill>
                <a:srgbClr val="000000"/>
              </a:solidFill>
            </a:endParaRPr>
          </a:p>
        </p:txBody>
      </p:sp>
    </p:spTree>
    <p:extLst>
      <p:ext uri="{BB962C8B-B14F-4D97-AF65-F5344CB8AC3E}">
        <p14:creationId xmlns:p14="http://schemas.microsoft.com/office/powerpoint/2010/main" val="15248381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7"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CD60D4E9-0922-4A2A-80AC-0D9C915D8AAA}"/>
              </a:ext>
            </a:extLst>
          </p:cNvPr>
          <p:cNvSpPr>
            <a:spLocks noGrp="1"/>
          </p:cNvSpPr>
          <p:nvPr>
            <p:ph type="title"/>
          </p:nvPr>
        </p:nvSpPr>
        <p:spPr>
          <a:xfrm>
            <a:off x="1024128" y="585216"/>
            <a:ext cx="6066818" cy="1499616"/>
          </a:xfrm>
        </p:spPr>
        <p:txBody>
          <a:bodyPr vert="horz" lIns="91440" tIns="45720" rIns="91440" bIns="45720" rtlCol="0" anchor="ctr">
            <a:normAutofit/>
          </a:bodyPr>
          <a:lstStyle/>
          <a:p>
            <a:r>
              <a:rPr lang="en-US"/>
              <a:t>Post-Colonialism</a:t>
            </a:r>
          </a:p>
        </p:txBody>
      </p:sp>
      <p:sp>
        <p:nvSpPr>
          <p:cNvPr id="3" name="Content Placeholder 2">
            <a:extLst>
              <a:ext uri="{FF2B5EF4-FFF2-40B4-BE49-F238E27FC236}">
                <a16:creationId xmlns:a16="http://schemas.microsoft.com/office/drawing/2014/main" id="{BE291B63-ABCE-4769-93A3-A30EFC0C01FE}"/>
              </a:ext>
            </a:extLst>
          </p:cNvPr>
          <p:cNvSpPr>
            <a:spLocks noGrp="1"/>
          </p:cNvSpPr>
          <p:nvPr>
            <p:ph sz="half" idx="1"/>
          </p:nvPr>
        </p:nvSpPr>
        <p:spPr>
          <a:xfrm>
            <a:off x="1024128" y="2286000"/>
            <a:ext cx="6066818" cy="4023360"/>
          </a:xfrm>
        </p:spPr>
        <p:txBody>
          <a:bodyPr vert="horz" lIns="45720" tIns="45720" rIns="45720" bIns="45720" rtlCol="0">
            <a:normAutofit/>
          </a:bodyPr>
          <a:lstStyle/>
          <a:p>
            <a:pPr marL="0" indent="0">
              <a:buNone/>
            </a:pPr>
            <a:r>
              <a:rPr lang="en-US"/>
              <a:t>This outline of a post-colonialist critique opens up a number of questions for us, such as:</a:t>
            </a:r>
            <a:br>
              <a:rPr lang="en-US"/>
            </a:br>
            <a:br>
              <a:rPr lang="en-US"/>
            </a:br>
            <a:r>
              <a:rPr lang="en-US"/>
              <a:t>What are the procedural and methodological similarities between the approaches of post-colonialism and feminism?</a:t>
            </a:r>
          </a:p>
          <a:p>
            <a:pPr marL="0" indent="0">
              <a:buNone/>
            </a:pPr>
            <a:r>
              <a:rPr lang="en-US"/>
              <a:t>What other contextual approaches may have an impact on the formation of identity / dialogue?</a:t>
            </a:r>
          </a:p>
          <a:p>
            <a:pPr marL="0" indent="0">
              <a:buNone/>
            </a:pPr>
            <a:r>
              <a:rPr lang="en-US"/>
              <a:t>What else do we just “assume” as universal in common forms of dialogue?</a:t>
            </a:r>
          </a:p>
          <a:p>
            <a:pPr marL="0" indent="0">
              <a:buNone/>
            </a:pPr>
            <a:r>
              <a:rPr lang="en-US"/>
              <a:t> </a:t>
            </a:r>
          </a:p>
        </p:txBody>
      </p:sp>
      <p:pic>
        <p:nvPicPr>
          <p:cNvPr id="6" name="Content Placeholder 5" descr="A picture containing water, colorful, tree, street&#10;&#10;Description automatically generated">
            <a:extLst>
              <a:ext uri="{FF2B5EF4-FFF2-40B4-BE49-F238E27FC236}">
                <a16:creationId xmlns:a16="http://schemas.microsoft.com/office/drawing/2014/main" id="{C38D1D0A-D692-4090-A063-95943F7F0822}"/>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6752" r="28596" b="-1"/>
          <a:stretch/>
        </p:blipFill>
        <p:spPr>
          <a:xfrm>
            <a:off x="7552266" y="10"/>
            <a:ext cx="4639733" cy="6857990"/>
          </a:xfrm>
          <a:prstGeom prst="rect">
            <a:avLst/>
          </a:prstGeom>
        </p:spPr>
      </p:pic>
    </p:spTree>
    <p:extLst>
      <p:ext uri="{BB962C8B-B14F-4D97-AF65-F5344CB8AC3E}">
        <p14:creationId xmlns:p14="http://schemas.microsoft.com/office/powerpoint/2010/main" val="25572381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7C57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C49776-5C90-414D-B401-1E730DA135FC}"/>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a:solidFill>
                  <a:srgbClr val="FFFFFF"/>
                </a:solidFill>
              </a:rPr>
              <a:t>Postcolonialism and dialogue</a:t>
            </a:r>
          </a:p>
        </p:txBody>
      </p:sp>
      <p:pic>
        <p:nvPicPr>
          <p:cNvPr id="6" name="Content Placeholder 5" descr="A picture containing riding, wave, water, person&#10;&#10;Description automatically generated">
            <a:extLst>
              <a:ext uri="{FF2B5EF4-FFF2-40B4-BE49-F238E27FC236}">
                <a16:creationId xmlns:a16="http://schemas.microsoft.com/office/drawing/2014/main" id="{8F4F469F-83E5-44D5-A292-60A258AC4E3C}"/>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2733" r="1" b="10737"/>
          <a:stretch/>
        </p:blipFill>
        <p:spPr>
          <a:xfrm>
            <a:off x="327547" y="321733"/>
            <a:ext cx="7058306" cy="4107392"/>
          </a:xfrm>
          <a:prstGeom prst="rect">
            <a:avLst/>
          </a:prstGeom>
        </p:spPr>
      </p:pic>
      <p:sp>
        <p:nvSpPr>
          <p:cNvPr id="15" name="Rectangle 1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7C587B6-9AE6-4D25-95F6-49FD6E0A3AF4}"/>
              </a:ext>
            </a:extLst>
          </p:cNvPr>
          <p:cNvSpPr>
            <a:spLocks noGrp="1"/>
          </p:cNvSpPr>
          <p:nvPr>
            <p:ph sz="half" idx="1"/>
          </p:nvPr>
        </p:nvSpPr>
        <p:spPr>
          <a:xfrm>
            <a:off x="8029319" y="917725"/>
            <a:ext cx="3424739" cy="4852362"/>
          </a:xfrm>
        </p:spPr>
        <p:txBody>
          <a:bodyPr vert="horz" lIns="45720" tIns="45720" rIns="45720" bIns="45720" rtlCol="0" anchor="ctr">
            <a:normAutofit/>
          </a:bodyPr>
          <a:lstStyle/>
          <a:p>
            <a:r>
              <a:rPr lang="en-US" sz="2000">
                <a:solidFill>
                  <a:srgbClr val="FFFFFF"/>
                </a:solidFill>
              </a:rPr>
              <a:t>As I am sure you can already see, the contextual critique offered by postcolonialism has a significant impact on the way we conceptualise our assumptions about the area of inter-religious interaction and dialogue –indeed much of the material we have already covered betrays a euro-centric and Christo-centric bias.</a:t>
            </a:r>
            <a:br>
              <a:rPr lang="en-US" sz="2000">
                <a:solidFill>
                  <a:srgbClr val="FFFFFF"/>
                </a:solidFill>
              </a:rPr>
            </a:br>
            <a:br>
              <a:rPr lang="en-US" sz="2000">
                <a:solidFill>
                  <a:srgbClr val="FFFFFF"/>
                </a:solidFill>
              </a:rPr>
            </a:br>
            <a:r>
              <a:rPr lang="en-US" sz="2000">
                <a:solidFill>
                  <a:srgbClr val="FFFFFF"/>
                </a:solidFill>
              </a:rPr>
              <a:t>Take some time to think through the following questions raised by the post-colonial critique, relating them to your existing knowledge. </a:t>
            </a:r>
          </a:p>
        </p:txBody>
      </p:sp>
    </p:spTree>
    <p:extLst>
      <p:ext uri="{BB962C8B-B14F-4D97-AF65-F5344CB8AC3E}">
        <p14:creationId xmlns:p14="http://schemas.microsoft.com/office/powerpoint/2010/main" val="3690215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4454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A41633-409E-4BE6-84DB-73E6BF2D787F}"/>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a:solidFill>
                  <a:srgbClr val="FFFFFF"/>
                </a:solidFill>
              </a:rPr>
              <a:t>Postcolonialism and dialogue</a:t>
            </a:r>
          </a:p>
        </p:txBody>
      </p:sp>
      <p:pic>
        <p:nvPicPr>
          <p:cNvPr id="6" name="Content Placeholder 5" descr="A picture containing food, animal&#10;&#10;Description automatically generated">
            <a:extLst>
              <a:ext uri="{FF2B5EF4-FFF2-40B4-BE49-F238E27FC236}">
                <a16:creationId xmlns:a16="http://schemas.microsoft.com/office/drawing/2014/main" id="{12DEACD1-B922-4415-B8C1-26D5C090D3E3}"/>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2851" r="1" b="10618"/>
          <a:stretch/>
        </p:blipFill>
        <p:spPr>
          <a:xfrm>
            <a:off x="327547" y="321733"/>
            <a:ext cx="7058306" cy="4107392"/>
          </a:xfrm>
          <a:prstGeom prst="rect">
            <a:avLst/>
          </a:prstGeom>
        </p:spPr>
      </p:pic>
      <p:sp>
        <p:nvSpPr>
          <p:cNvPr id="15" name="Rectangle 1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775CAC7-C5BA-4780-826B-D2F1662FD0EC}"/>
              </a:ext>
            </a:extLst>
          </p:cNvPr>
          <p:cNvSpPr>
            <a:spLocks noGrp="1"/>
          </p:cNvSpPr>
          <p:nvPr>
            <p:ph sz="half" idx="1"/>
          </p:nvPr>
        </p:nvSpPr>
        <p:spPr>
          <a:xfrm>
            <a:off x="8029319" y="917725"/>
            <a:ext cx="3424739" cy="4852362"/>
          </a:xfrm>
        </p:spPr>
        <p:txBody>
          <a:bodyPr vert="horz" lIns="45720" tIns="45720" rIns="45720" bIns="45720" rtlCol="0" anchor="ctr">
            <a:normAutofit/>
          </a:bodyPr>
          <a:lstStyle/>
          <a:p>
            <a:pPr marL="0" indent="0">
              <a:buNone/>
            </a:pPr>
            <a:r>
              <a:rPr lang="en-US" sz="1700">
                <a:solidFill>
                  <a:srgbClr val="FFFFFF"/>
                </a:solidFill>
              </a:rPr>
              <a:t>What is the relationship between religion and colonialism – how does one support or detract from the other?</a:t>
            </a:r>
          </a:p>
          <a:p>
            <a:pPr marL="0" indent="0">
              <a:buNone/>
            </a:pPr>
            <a:r>
              <a:rPr lang="en-US" sz="1700">
                <a:solidFill>
                  <a:srgbClr val="FFFFFF"/>
                </a:solidFill>
              </a:rPr>
              <a:t>How is this expressed today – how do current systems of exploitation draw on aspects of religious belief?</a:t>
            </a:r>
          </a:p>
          <a:p>
            <a:pPr marL="0" indent="0">
              <a:buNone/>
            </a:pPr>
            <a:r>
              <a:rPr lang="en-US" sz="1700">
                <a:solidFill>
                  <a:srgbClr val="FFFFFF"/>
                </a:solidFill>
              </a:rPr>
              <a:t>How can religions interact with the constructed nature of identity and of history – can religions adopt this for their own?</a:t>
            </a:r>
          </a:p>
          <a:p>
            <a:pPr marL="0" indent="0">
              <a:buNone/>
            </a:pPr>
            <a:r>
              <a:rPr lang="en-US" sz="1700">
                <a:solidFill>
                  <a:srgbClr val="FFFFFF"/>
                </a:solidFill>
              </a:rPr>
              <a:t>How is religion related to matters of race / identity / gender – how do the stories told interact with each other?</a:t>
            </a:r>
          </a:p>
          <a:p>
            <a:pPr marL="0" indent="0">
              <a:buNone/>
            </a:pPr>
            <a:r>
              <a:rPr lang="en-US" sz="1700">
                <a:solidFill>
                  <a:srgbClr val="FFFFFF"/>
                </a:solidFill>
              </a:rPr>
              <a:t>It is all very well being critical, but how theologically and practically can we disrupt our western-centricity?</a:t>
            </a:r>
          </a:p>
        </p:txBody>
      </p:sp>
    </p:spTree>
    <p:extLst>
      <p:ext uri="{BB962C8B-B14F-4D97-AF65-F5344CB8AC3E}">
        <p14:creationId xmlns:p14="http://schemas.microsoft.com/office/powerpoint/2010/main" val="38365609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9" name="Straight Connector 28">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1" name="Rectangle 30">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7A3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C5B725-1093-4634-B18F-EF22E134BD77}"/>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a:solidFill>
                  <a:srgbClr val="FFFFFF"/>
                </a:solidFill>
              </a:rPr>
              <a:t>Postcolonialism and dialogue</a:t>
            </a:r>
          </a:p>
        </p:txBody>
      </p:sp>
      <p:pic>
        <p:nvPicPr>
          <p:cNvPr id="6" name="Content Placeholder 5">
            <a:extLst>
              <a:ext uri="{FF2B5EF4-FFF2-40B4-BE49-F238E27FC236}">
                <a16:creationId xmlns:a16="http://schemas.microsoft.com/office/drawing/2014/main" id="{55303400-9764-4530-A5FC-0E88911533BD}"/>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3617" r="1" b="37603"/>
          <a:stretch/>
        </p:blipFill>
        <p:spPr>
          <a:xfrm>
            <a:off x="327547" y="321733"/>
            <a:ext cx="7058306" cy="4107392"/>
          </a:xfrm>
          <a:prstGeom prst="rect">
            <a:avLst/>
          </a:prstGeom>
        </p:spPr>
      </p:pic>
      <p:sp>
        <p:nvSpPr>
          <p:cNvPr id="33" name="Rectangle 3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4ECD994-0FB4-4E13-921E-9390FF4B1352}"/>
              </a:ext>
            </a:extLst>
          </p:cNvPr>
          <p:cNvSpPr>
            <a:spLocks noGrp="1"/>
          </p:cNvSpPr>
          <p:nvPr>
            <p:ph sz="half" idx="1"/>
          </p:nvPr>
        </p:nvSpPr>
        <p:spPr>
          <a:xfrm>
            <a:off x="8029319" y="917725"/>
            <a:ext cx="3424739" cy="4852362"/>
          </a:xfrm>
        </p:spPr>
        <p:txBody>
          <a:bodyPr vert="horz" lIns="45720" tIns="45720" rIns="45720" bIns="45720" rtlCol="0" anchor="ctr">
            <a:normAutofit/>
          </a:bodyPr>
          <a:lstStyle/>
          <a:p>
            <a:pPr marL="0" indent="0">
              <a:buNone/>
            </a:pPr>
            <a:br>
              <a:rPr lang="en-US" sz="1500" dirty="0">
                <a:solidFill>
                  <a:srgbClr val="FFFFFF"/>
                </a:solidFill>
              </a:rPr>
            </a:br>
            <a:br>
              <a:rPr lang="en-US" sz="1500" dirty="0">
                <a:solidFill>
                  <a:srgbClr val="FFFFFF"/>
                </a:solidFill>
              </a:rPr>
            </a:br>
            <a:br>
              <a:rPr lang="en-US" sz="1500" dirty="0">
                <a:solidFill>
                  <a:srgbClr val="FFFFFF"/>
                </a:solidFill>
              </a:rPr>
            </a:br>
            <a:r>
              <a:rPr lang="en-US" sz="1500" dirty="0">
                <a:solidFill>
                  <a:srgbClr val="FFFFFF"/>
                </a:solidFill>
              </a:rPr>
              <a:t>Does difference, and identification within that difference, always result in hierarchy?</a:t>
            </a:r>
          </a:p>
          <a:p>
            <a:pPr marL="0" indent="0">
              <a:buNone/>
            </a:pPr>
            <a:r>
              <a:rPr lang="en-US" sz="1500" dirty="0">
                <a:solidFill>
                  <a:srgbClr val="FFFFFF"/>
                </a:solidFill>
              </a:rPr>
              <a:t>Is hierarchy bad? If so, why?</a:t>
            </a:r>
          </a:p>
          <a:p>
            <a:pPr marL="0" indent="0">
              <a:buNone/>
            </a:pPr>
            <a:r>
              <a:rPr lang="en-US" sz="1500" dirty="0">
                <a:solidFill>
                  <a:srgbClr val="FFFFFF"/>
                </a:solidFill>
              </a:rPr>
              <a:t>Are their neutral hierarchical forms that do not rely on the oppressive construction of knowledge? If so, what?</a:t>
            </a:r>
          </a:p>
          <a:p>
            <a:pPr marL="0" indent="0">
              <a:buNone/>
            </a:pPr>
            <a:endParaRPr lang="en-US" sz="1500" dirty="0">
              <a:solidFill>
                <a:srgbClr val="FFFFFF"/>
              </a:solidFill>
            </a:endParaRPr>
          </a:p>
          <a:p>
            <a:pPr marL="0" indent="0">
              <a:buNone/>
            </a:pPr>
            <a:r>
              <a:rPr lang="en-US" sz="1500" dirty="0">
                <a:solidFill>
                  <a:srgbClr val="FFFFFF"/>
                </a:solidFill>
              </a:rPr>
              <a:t>In providing contextual viewpoints from specific locations, do feminism and post-colonialism escape or re-inscribe the oppressive power dynamics they critique?</a:t>
            </a:r>
          </a:p>
          <a:p>
            <a:pPr marL="0" indent="0">
              <a:buNone/>
            </a:pPr>
            <a:r>
              <a:rPr lang="en-US" sz="1500" dirty="0">
                <a:solidFill>
                  <a:srgbClr val="FFFFFF"/>
                </a:solidFill>
              </a:rPr>
              <a:t>Is there any way to escape the power of the normative?</a:t>
            </a:r>
          </a:p>
          <a:p>
            <a:pPr marL="0" indent="0">
              <a:buNone/>
            </a:pPr>
            <a:r>
              <a:rPr lang="en-US" sz="1500" dirty="0">
                <a:solidFill>
                  <a:srgbClr val="FFFFFF"/>
                </a:solidFill>
              </a:rPr>
              <a:t>Is specificity always exclusionary?</a:t>
            </a:r>
          </a:p>
          <a:p>
            <a:pPr marL="0" indent="0"/>
            <a:endParaRPr lang="en-US" sz="1500" dirty="0">
              <a:solidFill>
                <a:srgbClr val="FFFFFF"/>
              </a:solidFill>
            </a:endParaRPr>
          </a:p>
          <a:p>
            <a:endParaRPr lang="en-US" sz="1500" dirty="0">
              <a:solidFill>
                <a:srgbClr val="FFFFFF"/>
              </a:solidFill>
            </a:endParaRPr>
          </a:p>
        </p:txBody>
      </p:sp>
    </p:spTree>
    <p:extLst>
      <p:ext uri="{BB962C8B-B14F-4D97-AF65-F5344CB8AC3E}">
        <p14:creationId xmlns:p14="http://schemas.microsoft.com/office/powerpoint/2010/main" val="18921078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0E871-5417-4454-8557-A2B765E8FD6B}"/>
              </a:ext>
            </a:extLst>
          </p:cNvPr>
          <p:cNvSpPr>
            <a:spLocks noGrp="1"/>
          </p:cNvSpPr>
          <p:nvPr>
            <p:ph type="title"/>
          </p:nvPr>
        </p:nvSpPr>
        <p:spPr/>
        <p:txBody>
          <a:bodyPr/>
          <a:lstStyle/>
          <a:p>
            <a:pPr algn="l"/>
            <a:r>
              <a:rPr lang="en-GB" dirty="0"/>
              <a:t>Round-Up</a:t>
            </a:r>
          </a:p>
        </p:txBody>
      </p:sp>
      <p:sp>
        <p:nvSpPr>
          <p:cNvPr id="3" name="Text Placeholder 2">
            <a:extLst>
              <a:ext uri="{FF2B5EF4-FFF2-40B4-BE49-F238E27FC236}">
                <a16:creationId xmlns:a16="http://schemas.microsoft.com/office/drawing/2014/main" id="{9DE4F5CF-72AC-472F-AE85-36FD87815FF8}"/>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144732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6" name="Content Placeholder 5" descr="A close up of a colorful wall&#10;&#10;Description automatically generated">
            <a:extLst>
              <a:ext uri="{FF2B5EF4-FFF2-40B4-BE49-F238E27FC236}">
                <a16:creationId xmlns:a16="http://schemas.microsoft.com/office/drawing/2014/main" id="{318947B7-C48C-43A5-8CC3-9FB31691682B}"/>
              </a:ext>
            </a:extLst>
          </p:cNvPr>
          <p:cNvPicPr>
            <a:picLocks noGrp="1" noChangeAspect="1"/>
          </p:cNvPicPr>
          <p:nvPr>
            <p:ph sz="half" idx="2"/>
          </p:nvPr>
        </p:nvPicPr>
        <p:blipFill rotWithShape="1">
          <a:blip r:embed="rId2">
            <a:alphaModFix amt="25000"/>
            <a:extLst>
              <a:ext uri="{28A0092B-C50C-407E-A947-70E740481C1C}">
                <a14:useLocalDpi xmlns:a14="http://schemas.microsoft.com/office/drawing/2010/main" val="0"/>
              </a:ext>
            </a:extLst>
          </a:blip>
          <a:srcRect t="5077" b="10654"/>
          <a:stretch/>
        </p:blipFill>
        <p:spPr>
          <a:xfrm>
            <a:off x="20" y="10"/>
            <a:ext cx="12191980" cy="6857990"/>
          </a:xfrm>
          <a:prstGeom prst="rect">
            <a:avLst/>
          </a:prstGeom>
        </p:spPr>
      </p:pic>
      <p:sp>
        <p:nvSpPr>
          <p:cNvPr id="2" name="Title 1">
            <a:extLst>
              <a:ext uri="{FF2B5EF4-FFF2-40B4-BE49-F238E27FC236}">
                <a16:creationId xmlns:a16="http://schemas.microsoft.com/office/drawing/2014/main" id="{9E73E86B-0ADA-4782-9031-64AF12319ECD}"/>
              </a:ext>
            </a:extLst>
          </p:cNvPr>
          <p:cNvSpPr>
            <a:spLocks noGrp="1"/>
          </p:cNvSpPr>
          <p:nvPr>
            <p:ph type="title"/>
          </p:nvPr>
        </p:nvSpPr>
        <p:spPr>
          <a:xfrm>
            <a:off x="1024128" y="585216"/>
            <a:ext cx="9720072" cy="1499616"/>
          </a:xfrm>
        </p:spPr>
        <p:txBody>
          <a:bodyPr vert="horz" lIns="91440" tIns="45720" rIns="91440" bIns="45720" rtlCol="0" anchor="ctr">
            <a:normAutofit/>
          </a:bodyPr>
          <a:lstStyle/>
          <a:p>
            <a:r>
              <a:rPr lang="en-US">
                <a:solidFill>
                  <a:srgbClr val="FFFFFF"/>
                </a:solidFill>
              </a:rPr>
              <a:t>Round-UP</a:t>
            </a:r>
          </a:p>
        </p:txBody>
      </p:sp>
      <p:cxnSp>
        <p:nvCxnSpPr>
          <p:cNvPr id="13" name="Straight Connector 12">
            <a:extLst>
              <a:ext uri="{FF2B5EF4-FFF2-40B4-BE49-F238E27FC236}">
                <a16:creationId xmlns:a16="http://schemas.microsoft.com/office/drawing/2014/main" id="{FBC3B7EE-8632-4756-A078-1B3B0DF3B5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8C0BBC0-2247-4A76-874E-E5C352D2550D}"/>
              </a:ext>
            </a:extLst>
          </p:cNvPr>
          <p:cNvSpPr>
            <a:spLocks noGrp="1"/>
          </p:cNvSpPr>
          <p:nvPr>
            <p:ph sz="half" idx="1"/>
          </p:nvPr>
        </p:nvSpPr>
        <p:spPr>
          <a:xfrm>
            <a:off x="1024128" y="2286000"/>
            <a:ext cx="9720073" cy="4023360"/>
          </a:xfrm>
        </p:spPr>
        <p:txBody>
          <a:bodyPr vert="horz" lIns="45720" tIns="45720" rIns="45720" bIns="45720" rtlCol="0">
            <a:normAutofit/>
          </a:bodyPr>
          <a:lstStyle/>
          <a:p>
            <a:pPr marL="0" indent="0">
              <a:buNone/>
            </a:pPr>
            <a:r>
              <a:rPr lang="en-US" dirty="0">
                <a:solidFill>
                  <a:srgbClr val="FFFFFF"/>
                </a:solidFill>
              </a:rPr>
              <a:t>In this section, we have examined (quickly!) two particular approaches to matters of faith and interfaith dynamics that raise interesting and difficult questions for our practice.</a:t>
            </a:r>
          </a:p>
          <a:p>
            <a:pPr marL="0" indent="0">
              <a:buNone/>
            </a:pPr>
            <a:endParaRPr lang="en-US" dirty="0">
              <a:solidFill>
                <a:srgbClr val="FFFFFF"/>
              </a:solidFill>
            </a:endParaRPr>
          </a:p>
          <a:p>
            <a:pPr marL="0" indent="0">
              <a:buNone/>
            </a:pPr>
            <a:endParaRPr lang="en-US" dirty="0">
              <a:solidFill>
                <a:srgbClr val="FFFFFF"/>
              </a:solidFill>
            </a:endParaRPr>
          </a:p>
          <a:p>
            <a:pPr marL="0" indent="0">
              <a:buNone/>
            </a:pPr>
            <a:r>
              <a:rPr lang="en-US" dirty="0">
                <a:solidFill>
                  <a:srgbClr val="FFFFFF"/>
                </a:solidFill>
              </a:rPr>
              <a:t>Both approaches disrupt the assumptions on which our general approaches in interfaith studies operate – either a Eurocentric and Christocentric one or a masculine gendered one respectively – and provide a rationale for seeking to work toward less of a reliance on false universality to make conclusions.</a:t>
            </a:r>
          </a:p>
        </p:txBody>
      </p:sp>
    </p:spTree>
    <p:extLst>
      <p:ext uri="{BB962C8B-B14F-4D97-AF65-F5344CB8AC3E}">
        <p14:creationId xmlns:p14="http://schemas.microsoft.com/office/powerpoint/2010/main" val="1972339357"/>
      </p:ext>
    </p:extLst>
  </p:cSld>
  <p:clrMapOvr>
    <a:overrideClrMapping bg1="dk1" tx1="lt1" bg2="dk2" tx2="lt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C5CE6-8875-43B7-9CC4-FC2026981346}"/>
              </a:ext>
            </a:extLst>
          </p:cNvPr>
          <p:cNvSpPr>
            <a:spLocks noGrp="1"/>
          </p:cNvSpPr>
          <p:nvPr>
            <p:ph type="title"/>
          </p:nvPr>
        </p:nvSpPr>
        <p:spPr/>
        <p:txBody>
          <a:bodyPr/>
          <a:lstStyle/>
          <a:p>
            <a:r>
              <a:rPr lang="en-GB" dirty="0"/>
              <a:t>Readings</a:t>
            </a:r>
          </a:p>
        </p:txBody>
      </p:sp>
      <p:sp>
        <p:nvSpPr>
          <p:cNvPr id="3" name="Content Placeholder 2">
            <a:extLst>
              <a:ext uri="{FF2B5EF4-FFF2-40B4-BE49-F238E27FC236}">
                <a16:creationId xmlns:a16="http://schemas.microsoft.com/office/drawing/2014/main" id="{B40C5963-A2F9-4CA0-BDE4-6BC0F4BE75F1}"/>
              </a:ext>
            </a:extLst>
          </p:cNvPr>
          <p:cNvSpPr>
            <a:spLocks noGrp="1"/>
          </p:cNvSpPr>
          <p:nvPr>
            <p:ph sz="half" idx="1"/>
          </p:nvPr>
        </p:nvSpPr>
        <p:spPr/>
        <p:txBody>
          <a:bodyPr>
            <a:normAutofit/>
          </a:bodyPr>
          <a:lstStyle/>
          <a:p>
            <a:pPr marL="0" indent="0">
              <a:buNone/>
            </a:pPr>
            <a:r>
              <a:rPr lang="en-GB" dirty="0"/>
              <a:t>Tanner K (1993) “Respect For Other Religions: A Christian Antidote to Colonialist Discourse”, </a:t>
            </a:r>
            <a:r>
              <a:rPr lang="en-GB" i="1" dirty="0"/>
              <a:t>Modern Theology</a:t>
            </a:r>
            <a:r>
              <a:rPr lang="en-GB" dirty="0"/>
              <a:t>, Vol 9 No 1, pp. 1-18</a:t>
            </a:r>
          </a:p>
          <a:p>
            <a:pPr marL="0" indent="0">
              <a:buNone/>
            </a:pPr>
            <a:endParaRPr lang="en-GB" dirty="0"/>
          </a:p>
          <a:p>
            <a:pPr marL="0" indent="0">
              <a:buNone/>
            </a:pPr>
            <a:r>
              <a:rPr lang="en-GB" dirty="0" err="1"/>
              <a:t>Egnell</a:t>
            </a:r>
            <a:r>
              <a:rPr lang="en-GB" dirty="0"/>
              <a:t> H (2003) “Dialogue For Life: Feminist Approaches to Interfaith Dialogue” in Mortensen V (ed) </a:t>
            </a:r>
            <a:r>
              <a:rPr lang="en-GB" i="1" dirty="0"/>
              <a:t>Theology and the Religions: A Dialogue</a:t>
            </a:r>
            <a:r>
              <a:rPr lang="en-GB" dirty="0"/>
              <a:t>, Grand  Rapids: Eerdmans, pp. 113-120</a:t>
            </a:r>
          </a:p>
        </p:txBody>
      </p:sp>
      <p:sp>
        <p:nvSpPr>
          <p:cNvPr id="4" name="Content Placeholder 3">
            <a:extLst>
              <a:ext uri="{FF2B5EF4-FFF2-40B4-BE49-F238E27FC236}">
                <a16:creationId xmlns:a16="http://schemas.microsoft.com/office/drawing/2014/main" id="{E709C9B8-B94F-4746-98DD-A396519E8D0A}"/>
              </a:ext>
            </a:extLst>
          </p:cNvPr>
          <p:cNvSpPr>
            <a:spLocks noGrp="1"/>
          </p:cNvSpPr>
          <p:nvPr>
            <p:ph sz="half" idx="2"/>
          </p:nvPr>
        </p:nvSpPr>
        <p:spPr/>
        <p:txBody>
          <a:bodyPr>
            <a:normAutofit/>
          </a:bodyPr>
          <a:lstStyle/>
          <a:p>
            <a:r>
              <a:rPr lang="en-GB" dirty="0"/>
              <a:t>Gross R (2002) “Feminist theology as theology of religions” in S. Parsons (ed) </a:t>
            </a:r>
            <a:r>
              <a:rPr lang="en-GB" i="1" dirty="0"/>
              <a:t>The Cambridge Companion to Feminist Theology,</a:t>
            </a:r>
            <a:r>
              <a:rPr lang="en-GB" dirty="0"/>
              <a:t> Cambridge: Cambridge University Press, pp. 60-78</a:t>
            </a:r>
          </a:p>
          <a:p>
            <a:endParaRPr lang="en-GB" dirty="0"/>
          </a:p>
          <a:p>
            <a:r>
              <a:rPr lang="en-GB" dirty="0" err="1"/>
              <a:t>Suomala</a:t>
            </a:r>
            <a:r>
              <a:rPr lang="en-GB" dirty="0"/>
              <a:t>, K (2012) “Complex religious identity in the context of interfaith dialogue” </a:t>
            </a:r>
            <a:r>
              <a:rPr lang="en-GB" i="1" dirty="0" err="1"/>
              <a:t>CrossCurrents</a:t>
            </a:r>
            <a:r>
              <a:rPr lang="en-GB" i="1" dirty="0"/>
              <a:t>,</a:t>
            </a:r>
            <a:r>
              <a:rPr lang="en-GB" dirty="0"/>
              <a:t> Vol 62(3), pp. 360-370</a:t>
            </a:r>
          </a:p>
        </p:txBody>
      </p:sp>
    </p:spTree>
    <p:extLst>
      <p:ext uri="{BB962C8B-B14F-4D97-AF65-F5344CB8AC3E}">
        <p14:creationId xmlns:p14="http://schemas.microsoft.com/office/powerpoint/2010/main" val="221818498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3645</Words>
  <Application>Microsoft Office PowerPoint</Application>
  <PresentationFormat>Widescreen</PresentationFormat>
  <Paragraphs>177</Paragraphs>
  <Slides>38</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Tw Cen MT</vt:lpstr>
      <vt:lpstr>Tw Cen MT Condensed</vt:lpstr>
      <vt:lpstr>Wingdings 3</vt:lpstr>
      <vt:lpstr>Integral</vt:lpstr>
      <vt:lpstr>Methods and Approaches in Interfaith Studies</vt:lpstr>
      <vt:lpstr>Contextual Hermeneutics and Interfaith Studies</vt:lpstr>
      <vt:lpstr>Revision</vt:lpstr>
      <vt:lpstr>Revision</vt:lpstr>
      <vt:lpstr>Contextual Hermeneutics and Interfaith Studies</vt:lpstr>
      <vt:lpstr>Contextual Hermeneutics</vt:lpstr>
      <vt:lpstr>Contextual Hermeneutics</vt:lpstr>
      <vt:lpstr>Contextual Hermeneutics</vt:lpstr>
      <vt:lpstr>Feminism and Feminist Approaches to Interfaith Studies</vt:lpstr>
      <vt:lpstr>Feminism and Feminist Approaches to Interfaith Studies</vt:lpstr>
      <vt:lpstr>Feminism and Feminist Approaches to Interfaith Studies</vt:lpstr>
      <vt:lpstr>1st Wave &amp; 2nd Wave</vt:lpstr>
      <vt:lpstr>3rd Wave &amp; 4th Wave</vt:lpstr>
      <vt:lpstr>Feminist Theory</vt:lpstr>
      <vt:lpstr>Feminist Theory</vt:lpstr>
      <vt:lpstr>Feminism and Religion</vt:lpstr>
      <vt:lpstr>Feminism and Religion</vt:lpstr>
      <vt:lpstr>Feminism and Religion</vt:lpstr>
      <vt:lpstr>Feminism and religious dialogue</vt:lpstr>
      <vt:lpstr>Feminism and religious dialogue</vt:lpstr>
      <vt:lpstr>Feminism and religious dialogue</vt:lpstr>
      <vt:lpstr>Postcolonialism and Postcolonialist Approaches to Interfaith Studies</vt:lpstr>
      <vt:lpstr>Postcolonialism and Postcolonialist Approaches to Interfaith Studies</vt:lpstr>
      <vt:lpstr>Orientalism</vt:lpstr>
      <vt:lpstr>Orientalism</vt:lpstr>
      <vt:lpstr>Orientalism</vt:lpstr>
      <vt:lpstr>Orientalism</vt:lpstr>
      <vt:lpstr>Post-Colonialism</vt:lpstr>
      <vt:lpstr>Post-Colonialism</vt:lpstr>
      <vt:lpstr>Post-Colonialism</vt:lpstr>
      <vt:lpstr>Post-Colonialism</vt:lpstr>
      <vt:lpstr>Post-Colonialism</vt:lpstr>
      <vt:lpstr>Postcolonialism and dialogue</vt:lpstr>
      <vt:lpstr>Postcolonialism and dialogue</vt:lpstr>
      <vt:lpstr>Postcolonialism and dialogue</vt:lpstr>
      <vt:lpstr>Round-Up</vt:lpstr>
      <vt:lpstr>Round-UP</vt:lpstr>
      <vt:lpstr>Readings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Methods and Approaches in Interfaith Studies</dc:title>
  <dc:creator>John Smith</dc:creator>
  <cp:lastModifiedBy>John Smith</cp:lastModifiedBy>
  <cp:revision>1</cp:revision>
  <dcterms:created xsi:type="dcterms:W3CDTF">2020-06-26T11:36:36Z</dcterms:created>
  <dcterms:modified xsi:type="dcterms:W3CDTF">2020-06-26T11:36:53Z</dcterms:modified>
</cp:coreProperties>
</file>