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4510"/>
    <p:restoredTop sz="94633"/>
  </p:normalViewPr>
  <p:slideViewPr>
    <p:cSldViewPr snapToGrid="0" snapToObjects="1">
      <p:cViewPr>
        <p:scale>
          <a:sx n="92" d="100"/>
          <a:sy n="92" d="100"/>
        </p:scale>
        <p:origin x="840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www.sec-ed.co.uk/best-practice/distributed-leadership-explained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forbes.com/sites/brentgleeson/2016/11/09/10-unique-perspectives-on-what-makes-a-great-leader/#3b4ff17c5dd1" TargetMode="External"/><Relationship Id="rId5" Type="http://schemas.openxmlformats.org/officeDocument/2006/relationships/hyperlink" Target="https://www.bbc.co.uk/news/uk-wales-44522981" TargetMode="External"/><Relationship Id="rId4" Type="http://schemas.openxmlformats.org/officeDocument/2006/relationships/hyperlink" Target="https://www.walesonline.co.uk/news/wales-news/the-donaldson-report-an-at-a-glance-guide-871367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D7864-024D-304C-839C-BAFCBE5EE3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fontAlgn="base" hangingPunct="0"/>
            <a:r>
              <a:rPr lang="en-GB" sz="4800" dirty="0"/>
              <a:t>What makes an effective educational leader in times of change?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25AA1D-6049-A64E-8636-802E3BC78E6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P146061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80C4015-D7A0-F040-8407-752D55CF1F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518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72"/>
    </mc:Choice>
    <mc:Fallback xmlns="">
      <p:transition spd="slow" advTm="10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886D6-998C-9444-BB85-6B00A52E7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01754-C96C-6A4D-A613-91094B0CC7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Qualities, skills and approaches to be an effective educational leader</a:t>
            </a:r>
          </a:p>
          <a:p>
            <a:r>
              <a:rPr lang="en-GB" dirty="0"/>
              <a:t>Change in the Welsh Curriculum</a:t>
            </a:r>
          </a:p>
          <a:p>
            <a:r>
              <a:rPr lang="en-GB" dirty="0"/>
              <a:t>Graham Donaldson </a:t>
            </a:r>
          </a:p>
          <a:p>
            <a:r>
              <a:rPr lang="en-GB" dirty="0"/>
              <a:t>PISA Rankings at a low</a:t>
            </a:r>
          </a:p>
          <a:p>
            <a:r>
              <a:rPr lang="en-GB" dirty="0"/>
              <a:t>Change models and leadership strategies</a:t>
            </a:r>
          </a:p>
          <a:p>
            <a:r>
              <a:rPr lang="en-GB" dirty="0"/>
              <a:t>Times of change</a:t>
            </a:r>
          </a:p>
          <a:p>
            <a:r>
              <a:rPr lang="en-GB" dirty="0"/>
              <a:t>Distributed leadership</a:t>
            </a:r>
          </a:p>
          <a:p>
            <a:r>
              <a:rPr lang="en-GB" dirty="0"/>
              <a:t>Kotter’s 8 step change model</a:t>
            </a:r>
          </a:p>
          <a:p>
            <a:r>
              <a:rPr lang="en-GB" dirty="0"/>
              <a:t>Prediction and room from improvement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B975B1C-5647-BE4F-9DC5-6618BDF1BB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121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397"/>
    </mc:Choice>
    <mc:Fallback xmlns="">
      <p:transition spd="slow" advTm="106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7F80E-744A-C84A-8904-4F3117897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Definitions of an effective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387E4-BB35-AD4F-96E2-9066873814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‘makes the hard choice, and self-sacrifice in order to enhance the lives of others around them’ (Gleeson, 2016)</a:t>
            </a:r>
          </a:p>
          <a:p>
            <a:r>
              <a:rPr lang="en-GB" dirty="0"/>
              <a:t>‘make the decisions and stick by them through adversity and see them through’ (Fraser, 2014) </a:t>
            </a:r>
          </a:p>
          <a:p>
            <a:r>
              <a:rPr lang="en-GB" dirty="0"/>
              <a:t>Highlights the same idea of sacrificing ones credibility in order to achieve success</a:t>
            </a:r>
          </a:p>
          <a:p>
            <a:r>
              <a:rPr lang="en-GB" dirty="0"/>
              <a:t>‘candidate who can perform in times of change, has strategic thinking, a degree of flexibility and kindness’ (Boland, 2015, p. 30).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8EC1E89-4370-B543-A7BF-62BC123760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845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461"/>
    </mc:Choice>
    <mc:Fallback xmlns="">
      <p:transition spd="slow" advTm="80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2864D-36CE-544D-B7EB-1918356F1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Graham Donaldson’s influence on the Welsh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E0A1D-ECE3-E346-9A49-7C357EB31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Adapting to modern education</a:t>
            </a:r>
          </a:p>
          <a:p>
            <a:r>
              <a:rPr lang="en-GB" dirty="0"/>
              <a:t>Technology was a big influence</a:t>
            </a:r>
          </a:p>
          <a:p>
            <a:r>
              <a:rPr lang="en-GB" dirty="0"/>
              <a:t>Testing should be ‘kept to a minimum’ (Evans, 2015)</a:t>
            </a:r>
          </a:p>
          <a:p>
            <a:r>
              <a:rPr lang="en-GB" dirty="0"/>
              <a:t>‘Low position’ in the ‘PISA rankings’ (OECD, 2017, p. 66)</a:t>
            </a:r>
          </a:p>
          <a:p>
            <a:r>
              <a:rPr lang="en-GB" dirty="0"/>
              <a:t>Digital Competence Framework (DCF)</a:t>
            </a:r>
          </a:p>
          <a:p>
            <a:r>
              <a:rPr lang="en-GB" dirty="0"/>
              <a:t>Key role in leadership and management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B87B1FE-645E-6D48-9DBA-0BF61734C9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510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324"/>
    </mc:Choice>
    <mc:Fallback xmlns="">
      <p:transition spd="slow" advTm="903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9ED11-A84D-D843-A419-1D1D350EE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B3EAF-CCE3-A245-A810-A69FDE80D0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‘Increase the leadership capacity within a school so that a school can improve and grow in an authentic manner’ (Solly, 2018)</a:t>
            </a:r>
          </a:p>
          <a:p>
            <a:r>
              <a:rPr lang="en-GB" dirty="0"/>
              <a:t>Education institution can become more effective in achieving their goals</a:t>
            </a:r>
          </a:p>
          <a:p>
            <a:r>
              <a:rPr lang="en-GB" dirty="0"/>
              <a:t>Not the same as delegation</a:t>
            </a:r>
          </a:p>
          <a:p>
            <a:r>
              <a:rPr lang="en-GB" dirty="0"/>
              <a:t>‘Same direction, guided by the same vision and values towards a common set of goals’ (Solly, 2018)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9B13B36-B9C0-1F4A-AAC6-4B4BA1874C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987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607"/>
    </mc:Choice>
    <mc:Fallback xmlns="">
      <p:transition spd="slow" advTm="60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54C32-8999-004F-8D03-C2FE9A24A7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3F64B-9AE2-C445-BB97-E07431FED9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Three Key Principles </a:t>
            </a:r>
          </a:p>
          <a:p>
            <a:r>
              <a:rPr lang="en-GB" dirty="0"/>
              <a:t>Autonomy </a:t>
            </a:r>
          </a:p>
          <a:p>
            <a:r>
              <a:rPr lang="en-GB" dirty="0"/>
              <a:t>Accountability</a:t>
            </a:r>
          </a:p>
          <a:p>
            <a:r>
              <a:rPr lang="en-GB" dirty="0"/>
              <a:t>Capacity</a:t>
            </a:r>
          </a:p>
          <a:p>
            <a:r>
              <a:rPr lang="en-GB" dirty="0"/>
              <a:t>Crucial factors in achieving success</a:t>
            </a:r>
          </a:p>
          <a:p>
            <a:r>
              <a:rPr lang="en-GB" dirty="0"/>
              <a:t>To adapt to new changes, the process needs to be trusted</a:t>
            </a:r>
          </a:p>
          <a:p>
            <a:pPr marL="0" indent="0">
              <a:buNone/>
            </a:pPr>
            <a:r>
              <a:rPr lang="en-GB" dirty="0"/>
              <a:t>(Solly, 2018)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F916813-27DA-894C-8468-3D224F39E7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774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716"/>
    </mc:Choice>
    <mc:Fallback xmlns="">
      <p:transition spd="slow" advTm="119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79A77-5877-7643-85FA-F62A7A43B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Kotter’s eight step change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D1223-47DD-1D4C-AD3D-120CED300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Urgency</a:t>
            </a:r>
          </a:p>
          <a:p>
            <a:r>
              <a:rPr lang="en-GB" dirty="0"/>
              <a:t>Coalition</a:t>
            </a:r>
          </a:p>
          <a:p>
            <a:r>
              <a:rPr lang="en-GB" dirty="0"/>
              <a:t>Goals</a:t>
            </a:r>
          </a:p>
          <a:p>
            <a:r>
              <a:rPr lang="en-GB" dirty="0"/>
              <a:t>Communication </a:t>
            </a:r>
          </a:p>
          <a:p>
            <a:r>
              <a:rPr lang="en-GB" dirty="0"/>
              <a:t>Roadblocks </a:t>
            </a:r>
          </a:p>
          <a:p>
            <a:r>
              <a:rPr lang="en-GB" dirty="0"/>
              <a:t>Small Wins</a:t>
            </a:r>
          </a:p>
          <a:p>
            <a:r>
              <a:rPr lang="en-GB" dirty="0"/>
              <a:t>Consolidate</a:t>
            </a:r>
          </a:p>
          <a:p>
            <a:r>
              <a:rPr lang="en-GB" dirty="0"/>
              <a:t>Institutionalise </a:t>
            </a:r>
          </a:p>
          <a:p>
            <a:pPr marL="0" indent="0">
              <a:buNone/>
            </a:pPr>
            <a:r>
              <a:rPr lang="en-GB" dirty="0"/>
              <a:t>(Kotter, 1996) 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8525109-FBCA-7B47-8488-D289EE06CD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790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750"/>
    </mc:Choice>
    <mc:Fallback xmlns="">
      <p:transition spd="slow" advTm="1287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FE5D0-7898-164F-9C77-A0B235434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&amp;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EB4BD-F04A-BC43-AEE8-0245972F7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Advantages:</a:t>
            </a:r>
          </a:p>
          <a:p>
            <a:r>
              <a:rPr lang="en-GB" dirty="0"/>
              <a:t>Easy step by step model</a:t>
            </a:r>
          </a:p>
          <a:p>
            <a:r>
              <a:rPr lang="en-GB" dirty="0"/>
              <a:t>Clear steps for guidance and transitioning</a:t>
            </a:r>
          </a:p>
          <a:p>
            <a:pPr marL="0" indent="0">
              <a:buNone/>
            </a:pPr>
            <a:r>
              <a:rPr lang="en-GB" dirty="0"/>
              <a:t>Disadvantages:</a:t>
            </a:r>
          </a:p>
          <a:p>
            <a:r>
              <a:rPr lang="en-GB" dirty="0"/>
              <a:t>All steps need to be conducted correctly or there is a high chance for failure</a:t>
            </a:r>
          </a:p>
          <a:p>
            <a:r>
              <a:rPr lang="en-GB" dirty="0"/>
              <a:t>If any of these steps are neglected, that can ‘be enough for the whole initiative to fail’ (Kotter, 1996) </a:t>
            </a:r>
          </a:p>
          <a:p>
            <a:r>
              <a:rPr lang="en-GB" dirty="0"/>
              <a:t>No room for change and adapting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14B4F6C-DF9B-0742-AF00-0BA2485230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092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34"/>
    </mc:Choice>
    <mc:Fallback xmlns="">
      <p:transition spd="slow" advTm="631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2C433-9881-FC49-A9E7-7F2C85701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Will graham Donaldson be a success and effective?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F8AB3-9AC1-1C47-B2CB-08861A83C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Donaldson’s experience in reforming the newly improved education curriculum in Scotland</a:t>
            </a:r>
          </a:p>
          <a:p>
            <a:r>
              <a:rPr lang="en-GB" dirty="0"/>
              <a:t>Donaldson ‘who also was involved in the development’ of the new Scottish Curriculum (Gillespie, 2018) </a:t>
            </a:r>
          </a:p>
          <a:p>
            <a:r>
              <a:rPr lang="en-GB" dirty="0"/>
              <a:t>WJEC chief executive of the exam board - Roderic Gillespie says that ‘lessons need to be learned from Scotland’ (Gillespie, 2018) </a:t>
            </a:r>
          </a:p>
          <a:p>
            <a:r>
              <a:rPr lang="en-GB" dirty="0"/>
              <a:t>‘Scotland’s progress was closely monitored’ before appointing Graham Donaldson to reform the new Welsh Curriculum (Gillespie, 2018)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330459F-4CBE-6140-B757-D7757D19EB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10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046"/>
    </mc:Choice>
    <mc:Fallback xmlns="">
      <p:transition spd="slow" advTm="610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D1778-EC04-BF4F-933E-A6B488E68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254B0-83D8-9A4B-9546-24E31C858A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What makes an effective educational leader in times of change?</a:t>
            </a:r>
          </a:p>
          <a:p>
            <a:r>
              <a:rPr lang="en-GB" dirty="0"/>
              <a:t>Willing to make the hard choices</a:t>
            </a:r>
          </a:p>
          <a:p>
            <a:r>
              <a:rPr lang="en-GB" dirty="0"/>
              <a:t>Sacrifices their credibility to achieve goals</a:t>
            </a:r>
          </a:p>
          <a:p>
            <a:r>
              <a:rPr lang="en-GB" dirty="0"/>
              <a:t>Strategic and have a degree of flexibility</a:t>
            </a:r>
          </a:p>
          <a:p>
            <a:r>
              <a:rPr lang="en-GB" dirty="0"/>
              <a:t>Qualities that Graham Donaldson possesses and has shown</a:t>
            </a:r>
          </a:p>
          <a:p>
            <a:r>
              <a:rPr lang="en-GB" dirty="0"/>
              <a:t>Shown experiences with his involvement in the Scottish curriculum</a:t>
            </a:r>
          </a:p>
          <a:p>
            <a:r>
              <a:rPr lang="en-GB" dirty="0"/>
              <a:t>Good coalition and good group of leaders</a:t>
            </a:r>
          </a:p>
          <a:p>
            <a:r>
              <a:rPr lang="en-GB" dirty="0"/>
              <a:t>Positive impact on the Welsh Education and improve Welsh standards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DA66DAE-8D3A-054E-B692-8AC8E8A6B5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09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657"/>
    </mc:Choice>
    <mc:Fallback xmlns="">
      <p:transition spd="slow" advTm="98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BBF24-97DE-4E42-8FC2-17E89C9E3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48A25-9C2E-E140-8B16-5587CBA218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Boland, J. (2015). Leadership CHANGE. </a:t>
            </a:r>
            <a:r>
              <a:rPr lang="en-US" i="1" dirty="0" err="1"/>
              <a:t>NonProfit</a:t>
            </a:r>
            <a:r>
              <a:rPr lang="en-US" i="1" dirty="0"/>
              <a:t> Pro</a:t>
            </a:r>
            <a:r>
              <a:rPr lang="en-US" dirty="0"/>
              <a:t>, 28-30.</a:t>
            </a:r>
            <a:endParaRPr lang="en-GB" dirty="0"/>
          </a:p>
          <a:p>
            <a:r>
              <a:rPr lang="en-US" dirty="0"/>
              <a:t>Evans, G. (2015, February 25). </a:t>
            </a:r>
            <a:r>
              <a:rPr lang="en-US" i="1" dirty="0"/>
              <a:t>The Donaldson Report: An at-a-glance-guide</a:t>
            </a:r>
            <a:r>
              <a:rPr lang="en-US" dirty="0"/>
              <a:t>. Retrieved from Wales Online: </a:t>
            </a:r>
            <a:r>
              <a:rPr lang="en-US" dirty="0">
                <a:hlinkClick r:id="rId4"/>
              </a:rPr>
              <a:t>https://www.walesonline.co.uk/news/wales-news/the-donaldson-report-an-at-a-glance-guide-8713671</a:t>
            </a:r>
            <a:endParaRPr lang="en-US" dirty="0"/>
          </a:p>
          <a:p>
            <a:r>
              <a:rPr lang="en-US" dirty="0"/>
              <a:t>Fraser, S. (2014). </a:t>
            </a:r>
            <a:r>
              <a:rPr lang="en-US" i="1" dirty="0"/>
              <a:t>What makes a good leader? .</a:t>
            </a:r>
            <a:r>
              <a:rPr lang="en-US" dirty="0"/>
              <a:t> Foreign &amp; Commonwealth Office.</a:t>
            </a:r>
            <a:endParaRPr lang="en-GB" dirty="0"/>
          </a:p>
          <a:p>
            <a:r>
              <a:rPr lang="en-US" dirty="0"/>
              <a:t>Gillespie, R. (2018, June 19). </a:t>
            </a:r>
            <a:r>
              <a:rPr lang="en-US" i="1" dirty="0"/>
              <a:t>Curriculum reform: 'Lessons to be learned from Scotland'</a:t>
            </a:r>
            <a:r>
              <a:rPr lang="en-US" dirty="0"/>
              <a:t>. Retrieved from BBC News: </a:t>
            </a:r>
            <a:r>
              <a:rPr lang="en-US" dirty="0">
                <a:hlinkClick r:id="rId5"/>
              </a:rPr>
              <a:t>https://www.bbc.co.uk/news/uk-wales-44522981</a:t>
            </a:r>
            <a:endParaRPr lang="en-GB" dirty="0"/>
          </a:p>
          <a:p>
            <a:r>
              <a:rPr lang="en-US" dirty="0"/>
              <a:t>Gleeson, B. (2016, November 9). </a:t>
            </a:r>
            <a:r>
              <a:rPr lang="en-US" i="1" dirty="0"/>
              <a:t>10 Unique Perspectives On What Makes A Great Leader </a:t>
            </a:r>
            <a:r>
              <a:rPr lang="en-US" dirty="0"/>
              <a:t>. Retrieved from Forbes: </a:t>
            </a:r>
            <a:r>
              <a:rPr lang="en-US" dirty="0">
                <a:hlinkClick r:id="rId6"/>
              </a:rPr>
              <a:t>https://www.forbes.com/sites/brentgleeson/2016/11/09/10-unique-perspectives-on-what-makes-a-great-leader/#3b4ff17c5dd1</a:t>
            </a:r>
            <a:endParaRPr lang="en-GB" dirty="0"/>
          </a:p>
          <a:p>
            <a:r>
              <a:rPr lang="en-US" dirty="0"/>
              <a:t>Kotter, J. (1996). </a:t>
            </a:r>
            <a:r>
              <a:rPr lang="en-US" i="1" dirty="0"/>
              <a:t>Leading Change.</a:t>
            </a:r>
            <a:r>
              <a:rPr lang="en-US" dirty="0"/>
              <a:t> Boston: Harvard Business School Press.</a:t>
            </a:r>
            <a:endParaRPr lang="en-GB" dirty="0"/>
          </a:p>
          <a:p>
            <a:r>
              <a:rPr lang="en-US" dirty="0"/>
              <a:t>OECD. (2017). </a:t>
            </a:r>
            <a:r>
              <a:rPr lang="en-US" i="1" dirty="0"/>
              <a:t>The Welsh Education Reform Journey.</a:t>
            </a:r>
            <a:r>
              <a:rPr lang="en-US" dirty="0"/>
              <a:t> </a:t>
            </a:r>
            <a:endParaRPr lang="en-GB" dirty="0"/>
          </a:p>
          <a:p>
            <a:r>
              <a:rPr lang="en-US" dirty="0"/>
              <a:t>Solly, B. (2018, January 24). </a:t>
            </a:r>
            <a:r>
              <a:rPr lang="en-US" i="1" dirty="0"/>
              <a:t>Distributed leadership explained</a:t>
            </a:r>
            <a:r>
              <a:rPr lang="en-US" dirty="0"/>
              <a:t>. Retrieved from SEC ED: </a:t>
            </a:r>
            <a:r>
              <a:rPr lang="en-US" dirty="0">
                <a:hlinkClick r:id="rId7"/>
              </a:rPr>
              <a:t>http://www.sec-ed.co.uk/best-practice/distributed-leadership-explained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4492BCB-91DE-D948-92B9-32791FA0A3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938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80"/>
    </mc:Choice>
    <mc:Fallback xmlns="">
      <p:transition spd="slow" advTm="118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1634</TotalTime>
  <Words>750</Words>
  <Application>Microsoft Macintosh PowerPoint</Application>
  <PresentationFormat>Widescreen</PresentationFormat>
  <Paragraphs>80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Gallery</vt:lpstr>
      <vt:lpstr>What makes an effective educational leader in times of change? </vt:lpstr>
      <vt:lpstr>Introduction</vt:lpstr>
      <vt:lpstr>Definitions of an effective leader</vt:lpstr>
      <vt:lpstr>Graham Donaldson’s influence on the Welsh curriculum</vt:lpstr>
      <vt:lpstr>Distributed leadership</vt:lpstr>
      <vt:lpstr>Distributed leadership</vt:lpstr>
      <vt:lpstr>Kotter’s eight step change model</vt:lpstr>
      <vt:lpstr>Advantages &amp; disadvantages</vt:lpstr>
      <vt:lpstr>Will graham Donaldson be a success and effective?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an effective educational leader in times of change? </dc:title>
  <dc:creator>Microsoft Office User</dc:creator>
  <cp:lastModifiedBy>Microsoft Office User</cp:lastModifiedBy>
  <cp:revision>29</cp:revision>
  <dcterms:created xsi:type="dcterms:W3CDTF">2020-02-06T17:08:27Z</dcterms:created>
  <dcterms:modified xsi:type="dcterms:W3CDTF">2020-02-07T20:24:51Z</dcterms:modified>
</cp:coreProperties>
</file>