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8" r:id="rId1"/>
  </p:sldMasterIdLst>
  <p:notesMasterIdLst>
    <p:notesMasterId r:id="rId63"/>
  </p:notesMasterIdLst>
  <p:handoutMasterIdLst>
    <p:handoutMasterId r:id="rId64"/>
  </p:handoutMasterIdLst>
  <p:sldIdLst>
    <p:sldId id="271" r:id="rId2"/>
    <p:sldId id="320" r:id="rId3"/>
    <p:sldId id="319" r:id="rId4"/>
    <p:sldId id="355" r:id="rId5"/>
    <p:sldId id="374" r:id="rId6"/>
    <p:sldId id="301" r:id="rId7"/>
    <p:sldId id="321" r:id="rId8"/>
    <p:sldId id="318" r:id="rId9"/>
    <p:sldId id="323" r:id="rId10"/>
    <p:sldId id="375" r:id="rId11"/>
    <p:sldId id="334" r:id="rId12"/>
    <p:sldId id="335" r:id="rId13"/>
    <p:sldId id="337" r:id="rId14"/>
    <p:sldId id="331" r:id="rId15"/>
    <p:sldId id="336" r:id="rId16"/>
    <p:sldId id="324" r:id="rId17"/>
    <p:sldId id="296" r:id="rId18"/>
    <p:sldId id="326" r:id="rId19"/>
    <p:sldId id="327" r:id="rId20"/>
    <p:sldId id="356" r:id="rId21"/>
    <p:sldId id="358" r:id="rId22"/>
    <p:sldId id="359" r:id="rId23"/>
    <p:sldId id="360" r:id="rId24"/>
    <p:sldId id="361" r:id="rId25"/>
    <p:sldId id="362" r:id="rId26"/>
    <p:sldId id="363" r:id="rId27"/>
    <p:sldId id="364" r:id="rId28"/>
    <p:sldId id="366" r:id="rId29"/>
    <p:sldId id="345" r:id="rId30"/>
    <p:sldId id="367" r:id="rId31"/>
    <p:sldId id="368" r:id="rId32"/>
    <p:sldId id="365" r:id="rId33"/>
    <p:sldId id="372" r:id="rId34"/>
    <p:sldId id="332" r:id="rId35"/>
    <p:sldId id="369" r:id="rId36"/>
    <p:sldId id="370" r:id="rId37"/>
    <p:sldId id="340" r:id="rId38"/>
    <p:sldId id="341" r:id="rId39"/>
    <p:sldId id="333" r:id="rId40"/>
    <p:sldId id="349" r:id="rId41"/>
    <p:sldId id="338" r:id="rId42"/>
    <p:sldId id="292" r:id="rId43"/>
    <p:sldId id="348" r:id="rId44"/>
    <p:sldId id="308" r:id="rId45"/>
    <p:sldId id="309" r:id="rId46"/>
    <p:sldId id="310" r:id="rId47"/>
    <p:sldId id="342" r:id="rId48"/>
    <p:sldId id="351" r:id="rId49"/>
    <p:sldId id="343" r:id="rId50"/>
    <p:sldId id="352" r:id="rId51"/>
    <p:sldId id="350" r:id="rId52"/>
    <p:sldId id="353" r:id="rId53"/>
    <p:sldId id="316" r:id="rId54"/>
    <p:sldId id="317" r:id="rId55"/>
    <p:sldId id="314" r:id="rId56"/>
    <p:sldId id="315" r:id="rId57"/>
    <p:sldId id="303" r:id="rId58"/>
    <p:sldId id="300" r:id="rId59"/>
    <p:sldId id="347" r:id="rId60"/>
    <p:sldId id="371" r:id="rId61"/>
    <p:sldId id="287" r:id="rId6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xmlns:mv="urn:schemas-microsoft-com:mac:vml" xmlns:mc="http://schemas.openxmlformats.org/markup-compatibility/2006">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xmlns:mv="urn:schemas-microsoft-com:mac:vml" xmlns:mc="http://schemas.openxmlformats.org/markup-compatibility/2006"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339" autoAdjust="0"/>
    <p:restoredTop sz="94624" autoAdjust="0"/>
  </p:normalViewPr>
  <p:slideViewPr>
    <p:cSldViewPr snapToGrid="0" snapToObjects="1">
      <p:cViewPr>
        <p:scale>
          <a:sx n="75" d="100"/>
          <a:sy n="75" d="100"/>
        </p:scale>
        <p:origin x="-3336" y="-10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16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8" y="0"/>
            <a:ext cx="2889938" cy="487680"/>
          </a:xfrm>
          <a:prstGeom prst="rect">
            <a:avLst/>
          </a:prstGeom>
        </p:spPr>
        <p:txBody>
          <a:bodyPr vert="horz" lIns="91440" tIns="45720" rIns="91440" bIns="45720" rtlCol="0"/>
          <a:lstStyle>
            <a:lvl1pPr algn="r">
              <a:defRPr sz="1200"/>
            </a:lvl1pPr>
          </a:lstStyle>
          <a:p>
            <a:fld id="{BCF12FD1-8B30-4D3C-9882-D1D40485142A}" type="datetimeFigureOut">
              <a:rPr lang="en-US" smtClean="0"/>
              <a:pPr/>
              <a:t>10/3/2018</a:t>
            </a:fld>
            <a:endParaRPr lang="en-US"/>
          </a:p>
        </p:txBody>
      </p:sp>
      <p:sp>
        <p:nvSpPr>
          <p:cNvPr id="4" name="Footer Placeholder 3"/>
          <p:cNvSpPr>
            <a:spLocks noGrp="1"/>
          </p:cNvSpPr>
          <p:nvPr>
            <p:ph type="ftr" sz="quarter" idx="2"/>
          </p:nvPr>
        </p:nvSpPr>
        <p:spPr>
          <a:xfrm>
            <a:off x="1"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8" y="9264227"/>
            <a:ext cx="2889938" cy="487680"/>
          </a:xfrm>
          <a:prstGeom prst="rect">
            <a:avLst/>
          </a:prstGeom>
        </p:spPr>
        <p:txBody>
          <a:bodyPr vert="horz" lIns="91440" tIns="45720" rIns="91440" bIns="45720" rtlCol="0" anchor="b"/>
          <a:lstStyle>
            <a:lvl1pPr algn="r">
              <a:defRPr sz="1200"/>
            </a:lvl1pPr>
          </a:lstStyle>
          <a:p>
            <a:fld id="{18526BDA-FC4F-4EA5-81F9-0844255C748A}" type="slidenum">
              <a:rPr lang="en-US" smtClean="0"/>
              <a:pPr/>
              <a:t>‹#›</a:t>
            </a:fld>
            <a:endParaRPr lang="en-US"/>
          </a:p>
        </p:txBody>
      </p:sp>
    </p:spTree>
    <p:extLst>
      <p:ext uri="{BB962C8B-B14F-4D97-AF65-F5344CB8AC3E}">
        <p14:creationId xmlns:p14="http://schemas.microsoft.com/office/powerpoint/2010/main" val="29547867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8" y="0"/>
            <a:ext cx="2889938" cy="487680"/>
          </a:xfrm>
          <a:prstGeom prst="rect">
            <a:avLst/>
          </a:prstGeom>
        </p:spPr>
        <p:txBody>
          <a:bodyPr vert="horz" lIns="91440" tIns="45720" rIns="91440" bIns="45720" rtlCol="0"/>
          <a:lstStyle>
            <a:lvl1pPr algn="r">
              <a:defRPr sz="1200"/>
            </a:lvl1pPr>
          </a:lstStyle>
          <a:p>
            <a:fld id="{5F7CCD1A-61D2-1E45-962A-BF49F1150ED6}" type="datetimeFigureOut">
              <a:rPr lang="en-US" smtClean="0"/>
              <a:pPr/>
              <a:t>10/3/2018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1"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8" y="9264227"/>
            <a:ext cx="2889938" cy="487680"/>
          </a:xfrm>
          <a:prstGeom prst="rect">
            <a:avLst/>
          </a:prstGeom>
        </p:spPr>
        <p:txBody>
          <a:bodyPr vert="horz" lIns="91440" tIns="45720" rIns="91440" bIns="45720" rtlCol="0" anchor="b"/>
          <a:lstStyle>
            <a:lvl1pPr algn="r">
              <a:defRPr sz="1200"/>
            </a:lvl1pPr>
          </a:lstStyle>
          <a:p>
            <a:fld id="{EB1508D1-2A63-C84E-80FE-C4042A513CC4}" type="slidenum">
              <a:rPr lang="en-US" smtClean="0"/>
              <a:pPr/>
              <a:t>‹#›</a:t>
            </a:fld>
            <a:endParaRPr lang="en-US"/>
          </a:p>
        </p:txBody>
      </p:sp>
    </p:spTree>
    <p:extLst>
      <p:ext uri="{BB962C8B-B14F-4D97-AF65-F5344CB8AC3E}">
        <p14:creationId xmlns:p14="http://schemas.microsoft.com/office/powerpoint/2010/main" val="300627127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09D7CD-9E4A-4137-8653-C16D9C8D0FFF}" type="slidenum">
              <a:rPr lang="en-US" altLang="en-US">
                <a:latin typeface="Arial" panose="020B0604020202020204" pitchFamily="34" charset="0"/>
              </a:rPr>
              <a:pPr eaLnBrk="1" hangingPunct="1">
                <a:spcBef>
                  <a:spcPct val="0"/>
                </a:spcBef>
              </a:pPr>
              <a:t>53</a:t>
            </a:fld>
            <a:endParaRPr lang="en-US" altLang="en-US">
              <a:latin typeface="Arial" panose="020B0604020202020204" pitchFamily="34" charset="0"/>
            </a:endParaRPr>
          </a:p>
        </p:txBody>
      </p:sp>
    </p:spTree>
    <p:extLst>
      <p:ext uri="{BB962C8B-B14F-4D97-AF65-F5344CB8AC3E}">
        <p14:creationId xmlns:p14="http://schemas.microsoft.com/office/powerpoint/2010/main" val="7332853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4DB4E0D4-E9E3-4A42-83C4-8E118E46F851}" type="datetimeFigureOut">
              <a:rPr lang="en-US" smtClean="0"/>
              <a:pPr/>
              <a:t>10/3/2018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D50387C5-A673-4747-8967-762BC4418AD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DB4E0D4-E9E3-4A42-83C4-8E118E46F851}"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387C5-A673-4747-8967-762BC4418AD1}" type="slidenum">
              <a:rPr lang="en-US" smtClean="0"/>
              <a:pPr/>
              <a:t>‹#›</a:t>
            </a:fld>
            <a:endParaRPr lang="en-US"/>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DB4E0D4-E9E3-4A42-83C4-8E118E46F851}"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387C5-A673-4747-8967-762BC4418AD1}"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DB4E0D4-E9E3-4A42-83C4-8E118E46F851}" type="datetimeFigureOut">
              <a:rPr lang="en-US" smtClean="0"/>
              <a:pPr/>
              <a:t>10/3/2018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387C5-A673-4747-8967-762BC4418AD1}" type="slidenum">
              <a:rPr lang="en-US" smtClean="0"/>
              <a:pPr/>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DB4E0D4-E9E3-4A42-83C4-8E118E46F851}" type="datetimeFigureOut">
              <a:rPr lang="en-US" smtClean="0"/>
              <a:pPr/>
              <a:t>10/3/2018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0387C5-A673-4747-8967-762BC4418AD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DB4E0D4-E9E3-4A42-83C4-8E118E46F851}" type="datetimeFigureOut">
              <a:rPr lang="en-US" smtClean="0"/>
              <a:pPr/>
              <a:t>10/3/2018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0387C5-A673-4747-8967-762BC4418AD1}" type="slidenum">
              <a:rPr lang="en-US" smtClean="0"/>
              <a:pPr/>
              <a:t>‹#›</a:t>
            </a:fld>
            <a:endParaRPr lang="en-US"/>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B4E0D4-E9E3-4A42-83C4-8E118E46F851}" type="datetimeFigureOut">
              <a:rPr lang="en-US" smtClean="0"/>
              <a:pPr/>
              <a:t>10/3/2018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0387C5-A673-4747-8967-762BC4418AD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DB4E0D4-E9E3-4A42-83C4-8E118E46F851}" type="datetimeFigureOut">
              <a:rPr lang="en-US" smtClean="0"/>
              <a:pPr/>
              <a:t>10/3/2018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387C5-A673-4747-8967-762BC4418AD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4DB4E0D4-E9E3-4A42-83C4-8E118E46F851}" type="datetimeFigureOut">
              <a:rPr lang="en-US" smtClean="0"/>
              <a:pPr/>
              <a:t>10/3/2018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D50387C5-A673-4747-8967-762BC4418AD1}"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DB4E0D4-E9E3-4A42-83C4-8E118E46F851}"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387C5-A673-4747-8967-762BC4418AD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DB4E0D4-E9E3-4A42-83C4-8E118E46F851}" type="datetimeFigureOut">
              <a:rPr lang="en-US" smtClean="0"/>
              <a:pPr/>
              <a:t>10/3/2018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387C5-A673-4747-8967-762BC4418AD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4DB4E0D4-E9E3-4A42-83C4-8E118E46F851}" type="datetimeFigureOut">
              <a:rPr lang="en-US" smtClean="0"/>
              <a:pPr/>
              <a:t>10/3/2018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fld id="{D50387C5-A673-4747-8967-762BC4418AD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hwb.wales.gov.uk/Resources/browse?sort=recommendation&amp;language=en&amp;category=Focus%20on%20Science&amp;tags=Year%20of%20Science&amp;tags=Focus%20on%20Science" TargetMode="External"/><Relationship Id="rId7" Type="http://schemas.openxmlformats.org/officeDocument/2006/relationships/hyperlink" Target="https://www.tes.com/" TargetMode="External"/><Relationship Id="rId2" Type="http://schemas.openxmlformats.org/officeDocument/2006/relationships/hyperlink" Target="https://www.stem.org.uk/cross-curricular-topics-resources" TargetMode="External"/><Relationship Id="rId1" Type="http://schemas.openxmlformats.org/officeDocument/2006/relationships/slideLayout" Target="../slideLayouts/slideLayout2.xml"/><Relationship Id="rId6" Type="http://schemas.openxmlformats.org/officeDocument/2006/relationships/hyperlink" Target="https://explorify.wellcome.ac.uk/" TargetMode="External"/><Relationship Id="rId5" Type="http://schemas.openxmlformats.org/officeDocument/2006/relationships/hyperlink" Target="http://www.crestawards.org/all-star-activities/" TargetMode="External"/><Relationship Id="rId4" Type="http://schemas.openxmlformats.org/officeDocument/2006/relationships/hyperlink" Target="http://enews.pearson.com/rsps/m/mpTHYqT802Zy92SrPzlAxY3qNv741vaqoJbN1vmV1cQ"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lang=en" TargetMode="External"/><Relationship Id="rId2" Type="http://schemas.openxmlformats.org/officeDocument/2006/relationships/hyperlink" Target="http://learning.gov.wales/docs/learningwales/publications/140624-science-standards-of-progression-poster-en.pdf" TargetMode="External"/><Relationship Id="rId1" Type="http://schemas.openxmlformats.org/officeDocument/2006/relationships/slideLayout" Target="../slideLayouts/slideLayout2.xml"/><Relationship Id="rId4" Type="http://schemas.openxmlformats.org/officeDocument/2006/relationships/hyperlink" Target="http://learning.gov.wales/?skip=1&amp;lang=cy"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data.org.uk/for-education/primary/" TargetMode="Externa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learning.gov.wales/docs/learningwales/publications/150803-fp-framework-cy.pdf" TargetMode="External"/><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learning.gov.wales/docs/learningwales/publications/150803-fp-framework-cy.pdf" TargetMode="External"/><Relationship Id="rId2" Type="http://schemas.openxmlformats.org/officeDocument/2006/relationships/hyperlink" Target="http://learning.gov.wales/resources/browse-all/foundation-phase-framework/?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324" dirty="0" smtClean="0">
                <a:latin typeface="Arial" panose="020B0604020202020204" pitchFamily="34" charset="0"/>
                <a:cs typeface="Arial" panose="020B0604020202020204" pitchFamily="34" charset="0"/>
              </a:rPr>
              <a:t>Learning and Teaching in the Primary School / </a:t>
            </a:r>
            <a:r>
              <a:rPr lang="en-GB" sz="4324" dirty="0" err="1" smtClean="0">
                <a:latin typeface="Arial" panose="020B0604020202020204" pitchFamily="34" charset="0"/>
                <a:cs typeface="Arial" panose="020B0604020202020204" pitchFamily="34" charset="0"/>
              </a:rPr>
              <a:t>Dysgu</a:t>
            </a:r>
            <a:r>
              <a:rPr lang="en-GB" sz="4324" dirty="0" smtClean="0">
                <a:latin typeface="Arial" panose="020B0604020202020204" pitchFamily="34" charset="0"/>
                <a:cs typeface="Arial" panose="020B0604020202020204" pitchFamily="34" charset="0"/>
              </a:rPr>
              <a:t> ac </a:t>
            </a:r>
            <a:r>
              <a:rPr lang="en-GB" sz="4324" dirty="0" err="1" smtClean="0">
                <a:latin typeface="Arial" panose="020B0604020202020204" pitchFamily="34" charset="0"/>
                <a:cs typeface="Arial" panose="020B0604020202020204" pitchFamily="34" charset="0"/>
              </a:rPr>
              <a:t>Addysgu</a:t>
            </a:r>
            <a:r>
              <a:rPr lang="en-GB" sz="4324" dirty="0" smtClean="0">
                <a:latin typeface="Arial" panose="020B0604020202020204" pitchFamily="34" charset="0"/>
                <a:cs typeface="Arial" panose="020B0604020202020204" pitchFamily="34" charset="0"/>
              </a:rPr>
              <a:t> </a:t>
            </a:r>
            <a:r>
              <a:rPr lang="en-GB" sz="4324" dirty="0" err="1" smtClean="0">
                <a:latin typeface="Arial" panose="020B0604020202020204" pitchFamily="34" charset="0"/>
                <a:cs typeface="Arial" panose="020B0604020202020204" pitchFamily="34" charset="0"/>
              </a:rPr>
              <a:t>yn</a:t>
            </a:r>
            <a:r>
              <a:rPr lang="en-GB" sz="4324" dirty="0" smtClean="0">
                <a:latin typeface="Arial" panose="020B0604020202020204" pitchFamily="34" charset="0"/>
                <a:cs typeface="Arial" panose="020B0604020202020204" pitchFamily="34" charset="0"/>
              </a:rPr>
              <a:t> yr </a:t>
            </a:r>
            <a:r>
              <a:rPr lang="en-GB" sz="4324" dirty="0" err="1" smtClean="0">
                <a:latin typeface="Arial" panose="020B0604020202020204" pitchFamily="34" charset="0"/>
                <a:cs typeface="Arial" panose="020B0604020202020204" pitchFamily="34" charset="0"/>
              </a:rPr>
              <a:t>Ysgol</a:t>
            </a:r>
            <a:r>
              <a:rPr lang="en-GB" sz="4324" dirty="0" smtClean="0">
                <a:latin typeface="Arial" panose="020B0604020202020204" pitchFamily="34" charset="0"/>
                <a:cs typeface="Arial" panose="020B0604020202020204" pitchFamily="34" charset="0"/>
              </a:rPr>
              <a:t> </a:t>
            </a:r>
            <a:r>
              <a:rPr lang="en-GB" sz="4324" dirty="0" err="1">
                <a:latin typeface="Arial" panose="020B0604020202020204" pitchFamily="34" charset="0"/>
                <a:cs typeface="Arial" panose="020B0604020202020204" pitchFamily="34" charset="0"/>
              </a:rPr>
              <a:t>G</a:t>
            </a:r>
            <a:r>
              <a:rPr lang="en-GB" sz="4324" dirty="0" err="1" smtClean="0">
                <a:latin typeface="Arial" panose="020B0604020202020204" pitchFamily="34" charset="0"/>
                <a:cs typeface="Arial" panose="020B0604020202020204" pitchFamily="34" charset="0"/>
              </a:rPr>
              <a:t>ynradd</a:t>
            </a:r>
            <a:endParaRPr lang="en-GB" sz="4324" dirty="0" smtClean="0">
              <a:latin typeface="Arial" panose="020B0604020202020204" pitchFamily="34" charset="0"/>
              <a:cs typeface="Arial" panose="020B0604020202020204" pitchFamily="34" charset="0"/>
            </a:endParaRPr>
          </a:p>
          <a:p>
            <a:pPr marL="0" indent="0" algn="ctr">
              <a:buNone/>
            </a:pPr>
            <a:r>
              <a:rPr lang="en-GB" sz="2400" dirty="0" smtClean="0">
                <a:latin typeface="Arial" panose="020B0604020202020204" pitchFamily="34" charset="0"/>
                <a:cs typeface="Arial" panose="020B0604020202020204" pitchFamily="34" charset="0"/>
              </a:rPr>
              <a:t>Dr. </a:t>
            </a:r>
            <a:r>
              <a:rPr lang="en-GB" sz="2400" dirty="0" err="1" smtClean="0">
                <a:latin typeface="Arial" panose="020B0604020202020204" pitchFamily="34" charset="0"/>
                <a:cs typeface="Arial" panose="020B0604020202020204" pitchFamily="34" charset="0"/>
              </a:rPr>
              <a:t>Ceri</a:t>
            </a:r>
            <a:r>
              <a:rPr lang="en-GB" sz="2400" dirty="0" smtClean="0">
                <a:latin typeface="Arial" panose="020B0604020202020204" pitchFamily="34" charset="0"/>
                <a:cs typeface="Arial" panose="020B0604020202020204" pitchFamily="34" charset="0"/>
              </a:rPr>
              <a:t> Lewis</a:t>
            </a:r>
          </a:p>
          <a:p>
            <a:pPr marL="0" indent="0" algn="ctr">
              <a:buNone/>
            </a:pPr>
            <a:r>
              <a:rPr lang="en-GB" sz="2400" dirty="0" smtClean="0">
                <a:latin typeface="Arial" panose="020B0604020202020204" pitchFamily="34" charset="0"/>
                <a:cs typeface="Arial" panose="020B0604020202020204" pitchFamily="34" charset="0"/>
              </a:rPr>
              <a:t>Mathew Jones</a:t>
            </a:r>
          </a:p>
          <a:p>
            <a:pPr marL="0" indent="0" algn="ctr">
              <a:buNone/>
            </a:pPr>
            <a:r>
              <a:rPr lang="en-GB" sz="2400" dirty="0" smtClean="0">
                <a:latin typeface="Arial" panose="020B0604020202020204" pitchFamily="34" charset="0"/>
                <a:cs typeface="Arial" panose="020B0604020202020204" pitchFamily="34" charset="0"/>
              </a:rPr>
              <a:t>Iwan Ellis-Williams</a:t>
            </a:r>
          </a:p>
          <a:p>
            <a:pPr marL="0" indent="0" algn="ctr">
              <a:buNone/>
            </a:pPr>
            <a:r>
              <a:rPr lang="en-US" sz="2400" dirty="0" err="1" smtClean="0">
                <a:latin typeface="Arial" panose="020B0604020202020204" pitchFamily="34" charset="0"/>
                <a:cs typeface="Arial" panose="020B0604020202020204" pitchFamily="34" charset="0"/>
              </a:rPr>
              <a:t>Hydref</a:t>
            </a:r>
            <a:r>
              <a:rPr lang="en-US" sz="2400" dirty="0" smtClean="0">
                <a:latin typeface="Arial" panose="020B0604020202020204" pitchFamily="34" charset="0"/>
                <a:cs typeface="Arial" panose="020B0604020202020204" pitchFamily="34" charset="0"/>
              </a:rPr>
              <a:t> / October 2018</a:t>
            </a:r>
            <a:endParaRPr lang="en-GB" sz="2400" dirty="0" smtClean="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800" dirty="0" smtClean="0"/>
              <a:t>Science and Technology / </a:t>
            </a:r>
            <a:br>
              <a:rPr lang="en-GB" sz="2800" dirty="0" smtClean="0"/>
            </a:br>
            <a:r>
              <a:rPr lang="en-GB" sz="2800" dirty="0" err="1" smtClean="0"/>
              <a:t>Gwyddoniaeth</a:t>
            </a:r>
            <a:r>
              <a:rPr lang="en-GB" sz="2800" dirty="0" smtClean="0"/>
              <a:t> a </a:t>
            </a:r>
            <a:r>
              <a:rPr lang="en-GB" sz="2800" dirty="0" err="1" smtClean="0"/>
              <a:t>Thechnoleg</a:t>
            </a:r>
            <a:r>
              <a:rPr lang="en-GB" sz="2800" dirty="0" smtClean="0"/>
              <a:t/>
            </a:r>
            <a:br>
              <a:rPr lang="en-GB" sz="2800" dirty="0" smtClean="0"/>
            </a:br>
            <a:r>
              <a:rPr lang="en-GB" sz="2800" dirty="0" err="1" smtClean="0"/>
              <a:t>Darlith</a:t>
            </a:r>
            <a:r>
              <a:rPr lang="en-GB" sz="2800" dirty="0" smtClean="0"/>
              <a:t> 1 / Lecture 1:</a:t>
            </a:r>
            <a:endParaRPr lang="en-US" sz="2800" dirty="0"/>
          </a:p>
        </p:txBody>
      </p:sp>
    </p:spTree>
    <p:extLst>
      <p:ext uri="{BB962C8B-B14F-4D97-AF65-F5344CB8AC3E}">
        <p14:creationId xmlns:p14="http://schemas.microsoft.com/office/powerpoint/2010/main" val="5597596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ccess-Quotes-July-23.jpg"/>
          <p:cNvPicPr>
            <a:picLocks noGrp="1" noChangeAspect="1"/>
          </p:cNvPicPr>
          <p:nvPr>
            <p:ph idx="1"/>
          </p:nvPr>
        </p:nvPicPr>
        <p:blipFill>
          <a:blip r:embed="rId2"/>
          <a:stretch>
            <a:fillRect/>
          </a:stretch>
        </p:blipFill>
        <p:spPr>
          <a:xfrm>
            <a:off x="1191498" y="1036638"/>
            <a:ext cx="6761004" cy="4525962"/>
          </a:xfrm>
        </p:spPr>
      </p:pic>
    </p:spTree>
    <p:extLst>
      <p:ext uri="{BB962C8B-B14F-4D97-AF65-F5344CB8AC3E}">
        <p14:creationId xmlns:p14="http://schemas.microsoft.com/office/powerpoint/2010/main" val="3531990657"/>
      </p:ext>
    </p:extLst>
  </p:cSld>
  <p:clrMapOvr>
    <a:masterClrMapping/>
  </p:clrMapOvr>
  <p:transition advTm="30547"/>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err="1" smtClean="0"/>
              <a:t>Dyfodol</a:t>
            </a:r>
            <a:r>
              <a:rPr lang="en-US" dirty="0" smtClean="0"/>
              <a:t> </a:t>
            </a:r>
            <a:r>
              <a:rPr lang="en-US" dirty="0" err="1" smtClean="0"/>
              <a:t>Llwyddiannus</a:t>
            </a:r>
            <a:r>
              <a:rPr lang="en-US" dirty="0" smtClean="0"/>
              <a:t> / </a:t>
            </a:r>
            <a:br>
              <a:rPr lang="en-US" dirty="0" smtClean="0"/>
            </a:br>
            <a:r>
              <a:rPr lang="en-US" dirty="0" smtClean="0"/>
              <a:t>Successful Futures</a:t>
            </a:r>
            <a:endParaRPr lang="en-US" dirty="0"/>
          </a:p>
        </p:txBody>
      </p:sp>
      <p:sp>
        <p:nvSpPr>
          <p:cNvPr id="8" name="Text Placeholder 7"/>
          <p:cNvSpPr>
            <a:spLocks noGrp="1"/>
          </p:cNvSpPr>
          <p:nvPr>
            <p:ph type="body" idx="1"/>
          </p:nvPr>
        </p:nvSpPr>
        <p:spPr/>
        <p:txBody>
          <a:bodyPr>
            <a:normAutofit lnSpcReduction="10000"/>
          </a:bodyPr>
          <a:lstStyle/>
          <a:p>
            <a:r>
              <a:rPr lang="en-US" dirty="0" err="1" smtClean="0"/>
              <a:t>Cyd-ddibyniaeth</a:t>
            </a:r>
            <a:r>
              <a:rPr lang="en-US" dirty="0" smtClean="0"/>
              <a:t> / Interdependence</a:t>
            </a:r>
            <a:endParaRPr lang="en-US" dirty="0"/>
          </a:p>
        </p:txBody>
      </p:sp>
      <p:sp>
        <p:nvSpPr>
          <p:cNvPr id="9" name="Text Placeholder 8"/>
          <p:cNvSpPr>
            <a:spLocks noGrp="1"/>
          </p:cNvSpPr>
          <p:nvPr>
            <p:ph type="body" sz="half" idx="3"/>
          </p:nvPr>
        </p:nvSpPr>
        <p:spPr/>
        <p:txBody>
          <a:bodyPr/>
          <a:lstStyle/>
          <a:p>
            <a:endParaRPr lang="en-US"/>
          </a:p>
        </p:txBody>
      </p:sp>
      <p:sp>
        <p:nvSpPr>
          <p:cNvPr id="2" name="Content Placeholder 1"/>
          <p:cNvSpPr>
            <a:spLocks noGrp="1"/>
          </p:cNvSpPr>
          <p:nvPr>
            <p:ph sz="quarter" idx="2"/>
          </p:nvPr>
        </p:nvSpPr>
        <p:spPr/>
        <p:txBody>
          <a:bodyPr/>
          <a:lstStyle/>
          <a:p>
            <a:endParaRPr lang="en-GB" dirty="0" smtClean="0"/>
          </a:p>
          <a:p>
            <a:pPr>
              <a:buNone/>
            </a:pPr>
            <a:endParaRPr lang="en-GB" dirty="0" smtClean="0"/>
          </a:p>
        </p:txBody>
      </p:sp>
      <p:sp>
        <p:nvSpPr>
          <p:cNvPr id="10" name="Content Placeholder 9"/>
          <p:cNvSpPr>
            <a:spLocks noGrp="1"/>
          </p:cNvSpPr>
          <p:nvPr>
            <p:ph sz="quarter" idx="4"/>
          </p:nvPr>
        </p:nvSpPr>
        <p:spPr/>
        <p:txBody>
          <a:bodyPr/>
          <a:lstStyle/>
          <a:p>
            <a:endParaRPr lang="en-US"/>
          </a:p>
        </p:txBody>
      </p:sp>
      <p:sp>
        <p:nvSpPr>
          <p:cNvPr id="11" name="TextBox 10"/>
          <p:cNvSpPr txBox="1"/>
          <p:nvPr/>
        </p:nvSpPr>
        <p:spPr>
          <a:xfrm>
            <a:off x="3031067" y="2946400"/>
            <a:ext cx="184666" cy="369332"/>
          </a:xfrm>
          <a:prstGeom prst="rect">
            <a:avLst/>
          </a:prstGeom>
          <a:noFill/>
        </p:spPr>
        <p:txBody>
          <a:bodyPr wrap="none" rtlCol="0">
            <a:spAutoFit/>
          </a:bodyPr>
          <a:lstStyle/>
          <a:p>
            <a:endParaRPr lang="en-US" dirty="0"/>
          </a:p>
        </p:txBody>
      </p:sp>
      <p:pic>
        <p:nvPicPr>
          <p:cNvPr id="12" name="Picture 11" descr="cyd-ddibyniaeth.jpeg"/>
          <p:cNvPicPr>
            <a:picLocks noChangeAspect="1"/>
          </p:cNvPicPr>
          <p:nvPr/>
        </p:nvPicPr>
        <p:blipFill>
          <a:blip r:embed="rId2"/>
          <a:stretch>
            <a:fillRect/>
          </a:stretch>
        </p:blipFill>
        <p:spPr>
          <a:xfrm>
            <a:off x="457201" y="1870412"/>
            <a:ext cx="4096914" cy="2890639"/>
          </a:xfrm>
          <a:prstGeom prst="rect">
            <a:avLst/>
          </a:prstGeom>
        </p:spPr>
      </p:pic>
      <p:pic>
        <p:nvPicPr>
          <p:cNvPr id="13" name="Content Placeholder 8" descr="GwyddTec.png"/>
          <p:cNvPicPr>
            <a:picLocks noGrp="1" noChangeAspect="1"/>
          </p:cNvPicPr>
          <p:nvPr/>
        </p:nvPicPr>
        <p:blipFill>
          <a:blip r:embed="rId3"/>
          <a:srcRect t="-55647" b="-55647"/>
          <a:stretch>
            <a:fillRect/>
          </a:stretch>
        </p:blipFill>
        <p:spPr>
          <a:xfrm>
            <a:off x="4497388" y="50795"/>
            <a:ext cx="4402667" cy="4710256"/>
          </a:xfrm>
          <a:prstGeom prst="rect">
            <a:avLst/>
          </a:prstGeom>
        </p:spPr>
      </p:pic>
      <p:pic>
        <p:nvPicPr>
          <p:cNvPr id="15" name="Picture 14" descr="SciTech.png"/>
          <p:cNvPicPr>
            <a:picLocks noChangeAspect="1"/>
          </p:cNvPicPr>
          <p:nvPr/>
        </p:nvPicPr>
        <p:blipFill>
          <a:blip r:embed="rId4"/>
          <a:stretch>
            <a:fillRect/>
          </a:stretch>
        </p:blipFill>
        <p:spPr>
          <a:xfrm>
            <a:off x="4963055" y="3327400"/>
            <a:ext cx="3937000" cy="2082800"/>
          </a:xfrm>
          <a:prstGeom prst="rect">
            <a:avLst/>
          </a:prstGeom>
        </p:spPr>
      </p:pic>
    </p:spTree>
    <p:extLst>
      <p:ext uri="{BB962C8B-B14F-4D97-AF65-F5344CB8AC3E}">
        <p14:creationId xmlns:p14="http://schemas.microsoft.com/office/powerpoint/2010/main" val="15672325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Pedwar</a:t>
            </a:r>
            <a:r>
              <a:rPr lang="en-US" dirty="0" smtClean="0"/>
              <a:t> </a:t>
            </a:r>
            <a:r>
              <a:rPr lang="en-US" dirty="0" err="1" smtClean="0"/>
              <a:t>Pwrpas</a:t>
            </a:r>
            <a:r>
              <a:rPr lang="en-US" dirty="0" smtClean="0"/>
              <a:t> / Four purposes</a:t>
            </a:r>
            <a:endParaRPr lang="en-US" dirty="0"/>
          </a:p>
        </p:txBody>
      </p:sp>
      <p:sp>
        <p:nvSpPr>
          <p:cNvPr id="3" name="Text Placeholder 2"/>
          <p:cNvSpPr>
            <a:spLocks noGrp="1"/>
          </p:cNvSpPr>
          <p:nvPr>
            <p:ph type="body" idx="1"/>
          </p:nvPr>
        </p:nvSpPr>
        <p:spPr>
          <a:xfrm>
            <a:off x="457200" y="1444294"/>
            <a:ext cx="4040188" cy="4727906"/>
          </a:xfrm>
        </p:spPr>
        <p:txBody>
          <a:bodyPr>
            <a:normAutofit/>
          </a:bodyPr>
          <a:lstStyle/>
          <a:p>
            <a:r>
              <a:rPr lang="en-US" dirty="0" err="1" smtClean="0"/>
              <a:t>Unigolion</a:t>
            </a:r>
            <a:r>
              <a:rPr lang="en-US" dirty="0" smtClean="0"/>
              <a:t> </a:t>
            </a:r>
            <a:r>
              <a:rPr lang="en-US" dirty="0" err="1" smtClean="0"/>
              <a:t>iach/hyderus</a:t>
            </a:r>
            <a:endParaRPr lang="en-US" dirty="0" smtClean="0"/>
          </a:p>
          <a:p>
            <a:r>
              <a:rPr lang="en-US" dirty="0" err="1" smtClean="0"/>
              <a:t>Dysgwyr</a:t>
            </a:r>
            <a:r>
              <a:rPr lang="en-US" dirty="0" smtClean="0"/>
              <a:t> </a:t>
            </a:r>
            <a:r>
              <a:rPr lang="en-US" dirty="0" err="1" smtClean="0"/>
              <a:t>uchelgeisiol</a:t>
            </a:r>
            <a:r>
              <a:rPr lang="en-US" dirty="0" smtClean="0"/>
              <a:t>, </a:t>
            </a:r>
            <a:r>
              <a:rPr lang="en-US" dirty="0" err="1" smtClean="0"/>
              <a:t>galluog</a:t>
            </a:r>
            <a:endParaRPr lang="en-US" dirty="0" smtClean="0"/>
          </a:p>
          <a:p>
            <a:r>
              <a:rPr lang="en-US" dirty="0" err="1" smtClean="0"/>
              <a:t>Cyfranwyr</a:t>
            </a:r>
            <a:r>
              <a:rPr lang="en-US" dirty="0" smtClean="0"/>
              <a:t> </a:t>
            </a:r>
            <a:r>
              <a:rPr lang="en-US" dirty="0" err="1" smtClean="0"/>
              <a:t>mentrus</a:t>
            </a:r>
            <a:r>
              <a:rPr lang="en-US" dirty="0" smtClean="0"/>
              <a:t>, </a:t>
            </a:r>
            <a:r>
              <a:rPr lang="en-US" dirty="0" err="1" smtClean="0"/>
              <a:t>creadigol</a:t>
            </a:r>
            <a:r>
              <a:rPr lang="en-US" dirty="0" smtClean="0"/>
              <a:t>.</a:t>
            </a:r>
          </a:p>
          <a:p>
            <a:r>
              <a:rPr lang="en-US" dirty="0" err="1" smtClean="0"/>
              <a:t>Dinasyddion</a:t>
            </a:r>
            <a:r>
              <a:rPr lang="en-US" dirty="0" smtClean="0"/>
              <a:t> </a:t>
            </a:r>
            <a:r>
              <a:rPr lang="en-US" dirty="0" err="1" smtClean="0"/>
              <a:t>egwyddorol</a:t>
            </a:r>
            <a:r>
              <a:rPr lang="en-US" dirty="0" smtClean="0"/>
              <a:t> </a:t>
            </a:r>
            <a:r>
              <a:rPr lang="en-US" dirty="0" err="1" smtClean="0"/>
              <a:t>gwybodus</a:t>
            </a:r>
            <a:endParaRPr lang="en-US" dirty="0" smtClean="0"/>
          </a:p>
          <a:p>
            <a:endParaRPr lang="en-US" dirty="0"/>
          </a:p>
        </p:txBody>
      </p:sp>
      <p:sp>
        <p:nvSpPr>
          <p:cNvPr id="4" name="Text Placeholder 3"/>
          <p:cNvSpPr>
            <a:spLocks noGrp="1"/>
          </p:cNvSpPr>
          <p:nvPr>
            <p:ph type="body" sz="half" idx="3"/>
          </p:nvPr>
        </p:nvSpPr>
        <p:spPr>
          <a:xfrm>
            <a:off x="4645026" y="1444294"/>
            <a:ext cx="4041775" cy="4727906"/>
          </a:xfrm>
        </p:spPr>
        <p:txBody>
          <a:bodyPr>
            <a:normAutofit/>
          </a:bodyPr>
          <a:lstStyle/>
          <a:p>
            <a:r>
              <a:rPr lang="en-US" dirty="0" smtClean="0"/>
              <a:t>Healthy confident individuals</a:t>
            </a:r>
          </a:p>
          <a:p>
            <a:r>
              <a:rPr lang="en-US" dirty="0" smtClean="0"/>
              <a:t>Ambitious capable learners</a:t>
            </a:r>
          </a:p>
          <a:p>
            <a:r>
              <a:rPr lang="en-US" dirty="0" smtClean="0"/>
              <a:t>Creative and enterprising contributors</a:t>
            </a:r>
          </a:p>
          <a:p>
            <a:r>
              <a:rPr lang="en-US" dirty="0" smtClean="0"/>
              <a:t>Ethically informed citizens</a:t>
            </a:r>
          </a:p>
          <a:p>
            <a:endParaRPr lang="en-US" dirty="0"/>
          </a:p>
        </p:txBody>
      </p:sp>
      <p:sp>
        <p:nvSpPr>
          <p:cNvPr id="5" name="Content Placeholder 4"/>
          <p:cNvSpPr>
            <a:spLocks noGrp="1"/>
          </p:cNvSpPr>
          <p:nvPr>
            <p:ph sz="quarter" idx="2"/>
          </p:nvPr>
        </p:nvSpPr>
        <p:spPr/>
        <p:txBody>
          <a:bodyPr/>
          <a:lstStyle/>
          <a:p>
            <a:endParaRPr lang="en-US" dirty="0"/>
          </a:p>
        </p:txBody>
      </p:sp>
      <p:sp>
        <p:nvSpPr>
          <p:cNvPr id="6" name="Content Placeholder 5"/>
          <p:cNvSpPr>
            <a:spLocks noGrp="1"/>
          </p:cNvSpPr>
          <p:nvPr>
            <p:ph sz="quarter" idx="4"/>
          </p:nvPr>
        </p:nvSpPr>
        <p:spPr/>
        <p:txBody>
          <a:bodyPr/>
          <a:lstStyle/>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546100" y="457200"/>
            <a:ext cx="8064500" cy="5435600"/>
          </a:xfrm>
        </p:spPr>
        <p:txBody>
          <a:bodyPr>
            <a:normAutofit/>
          </a:bodyPr>
          <a:lstStyle/>
          <a:p>
            <a:pPr marL="109728" indent="0">
              <a:buNone/>
            </a:pPr>
            <a:r>
              <a:rPr lang="en-US" sz="2800" dirty="0" smtClean="0"/>
              <a:t>This </a:t>
            </a:r>
            <a:r>
              <a:rPr lang="en-US" sz="2800" dirty="0"/>
              <a:t>Area of Learning and Experience </a:t>
            </a:r>
            <a:r>
              <a:rPr lang="en-US" sz="2800" dirty="0" err="1"/>
              <a:t>capitalises</a:t>
            </a:r>
            <a:r>
              <a:rPr lang="en-US" sz="2800" dirty="0"/>
              <a:t> on children and young people’s </a:t>
            </a:r>
            <a:r>
              <a:rPr lang="en-US" sz="2800" i="1" dirty="0"/>
              <a:t>curiosity</a:t>
            </a:r>
            <a:r>
              <a:rPr lang="en-US" sz="2800" dirty="0"/>
              <a:t> about our natural, physical world and universe though </a:t>
            </a:r>
            <a:r>
              <a:rPr lang="en-US" sz="2800" i="1" dirty="0"/>
              <a:t>investigating</a:t>
            </a:r>
            <a:r>
              <a:rPr lang="en-US" sz="2800" dirty="0"/>
              <a:t>, </a:t>
            </a:r>
            <a:r>
              <a:rPr lang="en-US" sz="2800" i="1" dirty="0"/>
              <a:t>understanding</a:t>
            </a:r>
            <a:r>
              <a:rPr lang="en-US" sz="2800" dirty="0"/>
              <a:t>, and </a:t>
            </a:r>
            <a:r>
              <a:rPr lang="en-US" sz="2800" i="1" dirty="0"/>
              <a:t>explaining</a:t>
            </a:r>
            <a:r>
              <a:rPr lang="en-US" sz="2800" dirty="0"/>
              <a:t>. They learn to generate and </a:t>
            </a:r>
            <a:r>
              <a:rPr lang="en-US" sz="2800" i="1" dirty="0"/>
              <a:t>test ideas</a:t>
            </a:r>
            <a:r>
              <a:rPr lang="en-US" sz="2800" dirty="0"/>
              <a:t>, </a:t>
            </a:r>
            <a:r>
              <a:rPr lang="en-US" sz="2800" i="1" dirty="0"/>
              <a:t>gather evidence</a:t>
            </a:r>
            <a:r>
              <a:rPr lang="en-US" sz="2800" dirty="0"/>
              <a:t>, </a:t>
            </a:r>
            <a:r>
              <a:rPr lang="en-US" sz="2800" i="1" dirty="0"/>
              <a:t>make observations</a:t>
            </a:r>
            <a:r>
              <a:rPr lang="en-US" sz="2800" dirty="0"/>
              <a:t>, carry out </a:t>
            </a:r>
            <a:r>
              <a:rPr lang="en-US" sz="2800" i="1" dirty="0"/>
              <a:t>practical investigations</a:t>
            </a:r>
            <a:r>
              <a:rPr lang="en-US" sz="2800" dirty="0"/>
              <a:t>, and </a:t>
            </a:r>
            <a:r>
              <a:rPr lang="en-US" sz="2800" i="1" dirty="0"/>
              <a:t>communicate</a:t>
            </a:r>
            <a:r>
              <a:rPr lang="en-US" sz="2800" dirty="0"/>
              <a:t> with others. They also learn </a:t>
            </a:r>
            <a:r>
              <a:rPr lang="en-US" sz="2800" dirty="0" smtClean="0"/>
              <a:t>how, </a:t>
            </a:r>
            <a:r>
              <a:rPr lang="en-US" sz="2800" dirty="0"/>
              <a:t>through computer science, the horizons of what is possible can be extended beyond our current imagination. </a:t>
            </a:r>
            <a:endParaRPr lang="en-GB" sz="2800" dirty="0"/>
          </a:p>
        </p:txBody>
      </p:sp>
    </p:spTree>
    <p:extLst>
      <p:ext uri="{BB962C8B-B14F-4D97-AF65-F5344CB8AC3E}">
        <p14:creationId xmlns:p14="http://schemas.microsoft.com/office/powerpoint/2010/main" val="14702395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latin typeface="Arial" panose="020B0604020202020204" pitchFamily="34" charset="0"/>
              <a:cs typeface="Arial" panose="020B0604020202020204" pitchFamily="34" charset="0"/>
            </a:endParaRPr>
          </a:p>
          <a:p>
            <a:pPr marL="109728" indent="0">
              <a:buNone/>
            </a:pPr>
            <a:r>
              <a:rPr lang="en-GB" dirty="0" smtClean="0">
                <a:latin typeface="Arial" panose="020B0604020202020204" pitchFamily="34" charset="0"/>
                <a:cs typeface="Arial" panose="020B0604020202020204" pitchFamily="34" charset="0"/>
              </a:rPr>
              <a:t>Changing room</a:t>
            </a:r>
          </a:p>
          <a:p>
            <a:pPr marL="109728"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Pool side - Sitting on the edge, toes in</a:t>
            </a:r>
          </a:p>
          <a:p>
            <a:pPr marL="109728"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Shallow end</a:t>
            </a:r>
          </a:p>
          <a:p>
            <a:pPr marL="109728"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Deep end</a:t>
            </a:r>
          </a:p>
          <a:p>
            <a:pPr marL="109728"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Diving board</a:t>
            </a:r>
          </a:p>
          <a:p>
            <a:pPr marL="109728" indent="0">
              <a:buNone/>
            </a:pP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Lifeguard!</a:t>
            </a:r>
            <a:endParaRPr lang="en-GB"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normAutofit fontScale="90000"/>
          </a:bodyPr>
          <a:lstStyle/>
          <a:p>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Where are you in the Science Swimming </a:t>
            </a:r>
            <a:r>
              <a:rPr lang="en-GB" dirty="0">
                <a:latin typeface="Arial" panose="020B0604020202020204" pitchFamily="34" charset="0"/>
                <a:cs typeface="Arial" panose="020B0604020202020204" pitchFamily="34" charset="0"/>
              </a:rPr>
              <a:t>Pool</a:t>
            </a:r>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US" dirty="0"/>
          </a:p>
        </p:txBody>
      </p:sp>
    </p:spTree>
    <p:extLst>
      <p:ext uri="{BB962C8B-B14F-4D97-AF65-F5344CB8AC3E}">
        <p14:creationId xmlns:p14="http://schemas.microsoft.com/office/powerpoint/2010/main" val="8768928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dirty="0" smtClean="0"/>
          </a:p>
          <a:p>
            <a:r>
              <a:rPr lang="en-GB" b="1" dirty="0" smtClean="0"/>
              <a:t>Activity: </a:t>
            </a:r>
            <a:r>
              <a:rPr lang="en-GB" dirty="0" smtClean="0"/>
              <a:t>Eliciting initial ideas and experiences to encourage </a:t>
            </a:r>
            <a:r>
              <a:rPr lang="en-GB" b="1" dirty="0" smtClean="0"/>
              <a:t>thinking and talking </a:t>
            </a:r>
            <a:r>
              <a:rPr lang="en-GB" dirty="0" smtClean="0"/>
              <a:t>about science concepts – Concept Cartoons.</a:t>
            </a:r>
          </a:p>
          <a:p>
            <a:endParaRPr lang="en-GB" dirty="0"/>
          </a:p>
          <a:p>
            <a:r>
              <a:rPr lang="en-GB" dirty="0" smtClean="0"/>
              <a:t>Do you agree? Disagree? Not sure? </a:t>
            </a:r>
          </a:p>
          <a:p>
            <a:endParaRPr lang="en-GB" dirty="0"/>
          </a:p>
          <a:p>
            <a:r>
              <a:rPr lang="en-GB" dirty="0" smtClean="0"/>
              <a:t>What can we do to find out more?</a:t>
            </a:r>
          </a:p>
          <a:p>
            <a:endParaRPr lang="en-GB" dirty="0"/>
          </a:p>
          <a:p>
            <a:r>
              <a:rPr lang="en-GB" dirty="0" smtClean="0"/>
              <a:t>“The Science You Need to Know” on Moodle</a:t>
            </a:r>
          </a:p>
          <a:p>
            <a:pPr marL="109728" indent="0">
              <a:buNone/>
            </a:pPr>
            <a:endParaRPr lang="en-GB" dirty="0" smtClean="0"/>
          </a:p>
        </p:txBody>
      </p:sp>
      <p:sp>
        <p:nvSpPr>
          <p:cNvPr id="3" name="Title 2"/>
          <p:cNvSpPr>
            <a:spLocks noGrp="1"/>
          </p:cNvSpPr>
          <p:nvPr>
            <p:ph type="title"/>
          </p:nvPr>
        </p:nvSpPr>
        <p:spPr/>
        <p:txBody>
          <a:bodyPr>
            <a:normAutofit fontScale="90000"/>
          </a:bodyPr>
          <a:lstStyle/>
          <a:p>
            <a:r>
              <a:rPr lang="en-GB" sz="2800" dirty="0" smtClean="0"/>
              <a:t>Teacher knowledge confidence to develop learners’ scientific knowledge and understanding</a:t>
            </a:r>
            <a:endParaRPr lang="en-GB" sz="2800" dirty="0"/>
          </a:p>
        </p:txBody>
      </p:sp>
    </p:spTree>
    <p:extLst>
      <p:ext uri="{BB962C8B-B14F-4D97-AF65-F5344CB8AC3E}">
        <p14:creationId xmlns:p14="http://schemas.microsoft.com/office/powerpoint/2010/main" val="28764820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marL="109728" indent="0">
              <a:buNone/>
            </a:pPr>
            <a:r>
              <a:rPr lang="en-GB" u="sng" dirty="0" smtClean="0"/>
              <a:t>STEM </a:t>
            </a:r>
            <a:r>
              <a:rPr lang="en-GB" u="sng" dirty="0"/>
              <a:t>LINKS </a:t>
            </a:r>
            <a:r>
              <a:rPr lang="en-GB" u="sng" dirty="0" smtClean="0"/>
              <a:t>2018</a:t>
            </a:r>
            <a:endParaRPr lang="en-GB" dirty="0"/>
          </a:p>
          <a:p>
            <a:r>
              <a:rPr lang="en-GB" u="sng" dirty="0">
                <a:hlinkClick r:id="rId2"/>
              </a:rPr>
              <a:t>https://</a:t>
            </a:r>
            <a:r>
              <a:rPr lang="en-GB" u="sng" dirty="0" smtClean="0">
                <a:hlinkClick r:id="rId2"/>
              </a:rPr>
              <a:t>www.stem.org.uk/cross-curricular-topics-resources</a:t>
            </a:r>
            <a:endParaRPr lang="en-GB" dirty="0"/>
          </a:p>
          <a:p>
            <a:pPr marL="109728" indent="0">
              <a:buNone/>
            </a:pPr>
            <a:endParaRPr lang="en-GB" u="sng" dirty="0" smtClean="0"/>
          </a:p>
          <a:p>
            <a:pPr marL="109728" indent="0">
              <a:buNone/>
            </a:pPr>
            <a:r>
              <a:rPr lang="en-GB" u="sng" dirty="0" smtClean="0"/>
              <a:t>HWB </a:t>
            </a:r>
            <a:r>
              <a:rPr lang="en-GB" u="sng" dirty="0"/>
              <a:t>SCIENCE</a:t>
            </a:r>
            <a:endParaRPr lang="en-GB" dirty="0"/>
          </a:p>
          <a:p>
            <a:r>
              <a:rPr lang="en-GB" u="sng" dirty="0">
                <a:hlinkClick r:id="rId3"/>
              </a:rPr>
              <a:t>http://hwb.wales.gov.uk/Resources/browse?sort=recommendation&amp;language=en&amp;category=Focus%20on%20Science&amp;tags=Year%20of%20Science&amp;tags=Focus%20on%20Science</a:t>
            </a:r>
            <a:endParaRPr lang="en-GB" dirty="0"/>
          </a:p>
          <a:p>
            <a:pPr marL="109728" indent="0">
              <a:buNone/>
            </a:pPr>
            <a:endParaRPr lang="en-GB" u="sng" dirty="0" smtClean="0"/>
          </a:p>
          <a:p>
            <a:pPr marL="109728" indent="0">
              <a:buNone/>
            </a:pPr>
            <a:r>
              <a:rPr lang="en-GB" u="sng" dirty="0" smtClean="0"/>
              <a:t>The Crunch</a:t>
            </a:r>
          </a:p>
          <a:p>
            <a:r>
              <a:rPr lang="en-GB" b="1" u="sng" dirty="0" smtClean="0">
                <a:hlinkClick r:id="rId4"/>
              </a:rPr>
              <a:t>thecrunch.wellcome.ac.uk/schools</a:t>
            </a:r>
            <a:endParaRPr lang="en-GB" b="1" u="sng" dirty="0" smtClean="0"/>
          </a:p>
          <a:p>
            <a:pPr marL="109728" indent="0">
              <a:buNone/>
            </a:pPr>
            <a:endParaRPr lang="en-GB" b="1" u="sng" dirty="0" smtClean="0"/>
          </a:p>
          <a:p>
            <a:pPr marL="109728" indent="0">
              <a:buNone/>
            </a:pPr>
            <a:r>
              <a:rPr lang="en-GB" b="1" u="sng" dirty="0" smtClean="0"/>
              <a:t>Crest Star Science</a:t>
            </a:r>
          </a:p>
          <a:p>
            <a:r>
              <a:rPr lang="en-GB" dirty="0" smtClean="0">
                <a:hlinkClick r:id="rId5"/>
              </a:rPr>
              <a:t>http</a:t>
            </a:r>
            <a:r>
              <a:rPr lang="en-GB" dirty="0">
                <a:hlinkClick r:id="rId5"/>
              </a:rPr>
              <a:t>://www.crestawards.org/all-star-activities</a:t>
            </a:r>
            <a:r>
              <a:rPr lang="en-GB" dirty="0" smtClean="0">
                <a:hlinkClick r:id="rId5"/>
              </a:rPr>
              <a:t>/</a:t>
            </a:r>
            <a:endParaRPr lang="en-GB" u="sng" dirty="0" smtClean="0">
              <a:hlinkClick r:id="rId6"/>
            </a:endParaRPr>
          </a:p>
          <a:p>
            <a:pPr marL="109728" indent="0">
              <a:buNone/>
            </a:pPr>
            <a:endParaRPr lang="en-GB" b="1" u="sng" dirty="0" smtClean="0"/>
          </a:p>
          <a:p>
            <a:pPr marL="109728" indent="0">
              <a:buNone/>
            </a:pPr>
            <a:r>
              <a:rPr lang="en-GB" b="1" u="sng" dirty="0" smtClean="0"/>
              <a:t>EXPLORIFY</a:t>
            </a:r>
            <a:endParaRPr lang="en-GB" u="sng" dirty="0">
              <a:hlinkClick r:id="rId6"/>
            </a:endParaRPr>
          </a:p>
          <a:p>
            <a:r>
              <a:rPr lang="en-GB" u="sng" dirty="0" smtClean="0">
                <a:hlinkClick r:id="rId6"/>
              </a:rPr>
              <a:t>https</a:t>
            </a:r>
            <a:r>
              <a:rPr lang="en-GB" u="sng" dirty="0">
                <a:hlinkClick r:id="rId6"/>
              </a:rPr>
              <a:t>://explorify.wellcome.ac.uk</a:t>
            </a:r>
            <a:r>
              <a:rPr lang="en-GB" u="sng" dirty="0" smtClean="0">
                <a:hlinkClick r:id="rId6"/>
              </a:rPr>
              <a:t>/</a:t>
            </a:r>
            <a:r>
              <a:rPr lang="en-GB" u="sng" dirty="0" smtClean="0"/>
              <a:t> </a:t>
            </a:r>
          </a:p>
          <a:p>
            <a:pPr marL="109728" indent="0">
              <a:buNone/>
            </a:pPr>
            <a:r>
              <a:rPr lang="en-GB" b="1" u="sng" dirty="0" smtClean="0"/>
              <a:t>TES</a:t>
            </a:r>
            <a:endParaRPr lang="en-GB" u="sng" dirty="0">
              <a:hlinkClick r:id="rId7"/>
            </a:endParaRPr>
          </a:p>
          <a:p>
            <a:r>
              <a:rPr lang="en-GB" u="sng" dirty="0" smtClean="0">
                <a:hlinkClick r:id="rId7"/>
              </a:rPr>
              <a:t>https</a:t>
            </a:r>
            <a:r>
              <a:rPr lang="en-GB" u="sng" dirty="0">
                <a:hlinkClick r:id="rId7"/>
              </a:rPr>
              <a:t>://www.tes.com/</a:t>
            </a:r>
            <a:endParaRPr lang="en-GB" dirty="0"/>
          </a:p>
          <a:p>
            <a:endParaRPr lang="en-GB" dirty="0" smtClean="0"/>
          </a:p>
          <a:p>
            <a:endParaRPr lang="en-GB" dirty="0"/>
          </a:p>
          <a:p>
            <a:pPr marL="109728" indent="0">
              <a:buNone/>
            </a:pPr>
            <a:endParaRPr lang="en-GB" u="sng" dirty="0"/>
          </a:p>
        </p:txBody>
      </p:sp>
      <p:sp>
        <p:nvSpPr>
          <p:cNvPr id="3" name="Title 2"/>
          <p:cNvSpPr>
            <a:spLocks noGrp="1"/>
          </p:cNvSpPr>
          <p:nvPr>
            <p:ph type="title"/>
          </p:nvPr>
        </p:nvSpPr>
        <p:spPr/>
        <p:txBody>
          <a:bodyPr/>
          <a:lstStyle/>
          <a:p>
            <a:r>
              <a:rPr lang="en-GB" dirty="0" smtClean="0"/>
              <a:t>Useful links</a:t>
            </a:r>
            <a:endParaRPr lang="en-GB" dirty="0"/>
          </a:p>
        </p:txBody>
      </p:sp>
    </p:spTree>
    <p:extLst>
      <p:ext uri="{BB962C8B-B14F-4D97-AF65-F5344CB8AC3E}">
        <p14:creationId xmlns:p14="http://schemas.microsoft.com/office/powerpoint/2010/main" val="41815135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i="1" dirty="0" smtClean="0"/>
              <a:t>In the hand out</a:t>
            </a:r>
            <a:r>
              <a:rPr lang="en-GB" dirty="0" smtClean="0"/>
              <a:t>:</a:t>
            </a:r>
          </a:p>
          <a:p>
            <a:endParaRPr lang="en-GB" dirty="0" smtClean="0"/>
          </a:p>
          <a:p>
            <a:r>
              <a:rPr lang="en-GB" dirty="0" smtClean="0"/>
              <a:t>The big ideas</a:t>
            </a:r>
          </a:p>
          <a:p>
            <a:r>
              <a:rPr lang="en-GB" dirty="0" smtClean="0"/>
              <a:t>A science enquiry model</a:t>
            </a:r>
          </a:p>
          <a:p>
            <a:endParaRPr lang="en-GB" dirty="0"/>
          </a:p>
          <a:p>
            <a:pPr marL="109728" indent="0">
              <a:buNone/>
            </a:pPr>
            <a:r>
              <a:rPr lang="en-GB" b="1" dirty="0" smtClean="0"/>
              <a:t>Directed reading on Moodle:</a:t>
            </a:r>
          </a:p>
          <a:p>
            <a:r>
              <a:rPr lang="en-GB" b="1" dirty="0" smtClean="0"/>
              <a:t>Harlen, W. (2015) </a:t>
            </a:r>
            <a:r>
              <a:rPr lang="en-GB" b="1" i="1" dirty="0" smtClean="0"/>
              <a:t>Working with the Big Ideas of science education</a:t>
            </a:r>
            <a:r>
              <a:rPr lang="en-GB" b="1" dirty="0" smtClean="0"/>
              <a:t>. Trieste. SEP.</a:t>
            </a:r>
            <a:endParaRPr lang="en-GB" b="1" dirty="0"/>
          </a:p>
        </p:txBody>
      </p:sp>
      <p:sp>
        <p:nvSpPr>
          <p:cNvPr id="3" name="Title 2"/>
          <p:cNvSpPr>
            <a:spLocks noGrp="1"/>
          </p:cNvSpPr>
          <p:nvPr>
            <p:ph type="title"/>
          </p:nvPr>
        </p:nvSpPr>
        <p:spPr/>
        <p:txBody>
          <a:bodyPr>
            <a:normAutofit fontScale="90000"/>
          </a:bodyPr>
          <a:lstStyle/>
          <a:p>
            <a:r>
              <a:rPr lang="en-GB" dirty="0" smtClean="0"/>
              <a:t>Publication used to develop the new “Donaldson” S&amp;T AOLE</a:t>
            </a:r>
            <a:endParaRPr lang="en-GB" dirty="0"/>
          </a:p>
        </p:txBody>
      </p:sp>
    </p:spTree>
    <p:extLst>
      <p:ext uri="{BB962C8B-B14F-4D97-AF65-F5344CB8AC3E}">
        <p14:creationId xmlns:p14="http://schemas.microsoft.com/office/powerpoint/2010/main" val="21349192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7b2cdc0-c69c-42b2-b10b-15d83116f795@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74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430353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marL="109728" indent="0">
              <a:buNone/>
            </a:pPr>
            <a:endParaRPr lang="en-GB" altLang="en-US" sz="3300" dirty="0">
              <a:latin typeface="Arial" panose="020B0604020202020204" pitchFamily="34" charset="0"/>
              <a:cs typeface="Arial" panose="020B0604020202020204" pitchFamily="34" charset="0"/>
            </a:endParaRPr>
          </a:p>
          <a:p>
            <a:r>
              <a:rPr lang="en-GB" altLang="en-US" sz="3300" dirty="0">
                <a:latin typeface="Arial" panose="020B0604020202020204" pitchFamily="34" charset="0"/>
                <a:cs typeface="Arial" panose="020B0604020202020204" pitchFamily="34" charset="0"/>
              </a:rPr>
              <a:t>Key Stage 2 Programme of Study (7-11 years):</a:t>
            </a:r>
          </a:p>
          <a:p>
            <a:endParaRPr lang="en-GB" altLang="en-US" sz="3300" dirty="0">
              <a:latin typeface="Arial" panose="020B0604020202020204" pitchFamily="34" charset="0"/>
              <a:cs typeface="Arial" panose="020B0604020202020204" pitchFamily="34" charset="0"/>
            </a:endParaRPr>
          </a:p>
          <a:p>
            <a:r>
              <a:rPr lang="en-GB" altLang="en-US" sz="3300" dirty="0" smtClean="0">
                <a:latin typeface="Arial" panose="020B0604020202020204" pitchFamily="34" charset="0"/>
                <a:cs typeface="Arial" panose="020B0604020202020204" pitchFamily="34" charset="0"/>
              </a:rPr>
              <a:t>Skills </a:t>
            </a:r>
            <a:r>
              <a:rPr lang="en-GB" altLang="en-US" sz="3300" dirty="0">
                <a:latin typeface="Arial" panose="020B0604020202020204" pitchFamily="34" charset="0"/>
                <a:cs typeface="Arial" panose="020B0604020202020204" pitchFamily="34" charset="0"/>
              </a:rPr>
              <a:t>(</a:t>
            </a:r>
            <a:r>
              <a:rPr lang="en-GB" altLang="en-US" sz="3300" dirty="0" smtClean="0">
                <a:latin typeface="Arial" panose="020B0604020202020204" pitchFamily="34" charset="0"/>
                <a:cs typeface="Arial" panose="020B0604020202020204" pitchFamily="34" charset="0"/>
              </a:rPr>
              <a:t>Science </a:t>
            </a:r>
            <a:r>
              <a:rPr lang="en-GB" altLang="en-US" sz="3300" dirty="0">
                <a:latin typeface="Arial" panose="020B0604020202020204" pitchFamily="34" charset="0"/>
                <a:cs typeface="Arial" panose="020B0604020202020204" pitchFamily="34" charset="0"/>
              </a:rPr>
              <a:t>enquiry skills)</a:t>
            </a:r>
          </a:p>
          <a:p>
            <a:pPr>
              <a:buNone/>
            </a:pPr>
            <a:r>
              <a:rPr lang="en-GB" altLang="en-US" sz="3300" dirty="0">
                <a:latin typeface="Arial" panose="020B0604020202020204" pitchFamily="34" charset="0"/>
                <a:cs typeface="Arial" panose="020B0604020202020204" pitchFamily="34" charset="0"/>
              </a:rPr>
              <a:t>	</a:t>
            </a:r>
          </a:p>
          <a:p>
            <a:r>
              <a:rPr lang="en-GB" altLang="en-US" sz="3300" dirty="0" smtClean="0">
                <a:latin typeface="Arial" panose="020B0604020202020204" pitchFamily="34" charset="0"/>
                <a:cs typeface="Arial" panose="020B0604020202020204" pitchFamily="34" charset="0"/>
              </a:rPr>
              <a:t>Range </a:t>
            </a:r>
            <a:r>
              <a:rPr lang="en-GB" altLang="en-US" sz="3300" dirty="0">
                <a:latin typeface="Arial" panose="020B0604020202020204" pitchFamily="34" charset="0"/>
                <a:cs typeface="Arial" panose="020B0604020202020204" pitchFamily="34" charset="0"/>
              </a:rPr>
              <a:t>(knowledge and understanding of </a:t>
            </a:r>
            <a:r>
              <a:rPr lang="en-GB" altLang="en-US" sz="3300" dirty="0" smtClean="0">
                <a:latin typeface="Arial" panose="020B0604020202020204" pitchFamily="34" charset="0"/>
                <a:cs typeface="Arial" panose="020B0604020202020204" pitchFamily="34" charset="0"/>
              </a:rPr>
              <a:t>science  concepts</a:t>
            </a:r>
            <a:r>
              <a:rPr lang="en-GB" altLang="en-US" sz="3300" dirty="0">
                <a:latin typeface="Arial" panose="020B0604020202020204" pitchFamily="34" charset="0"/>
                <a:cs typeface="Arial" panose="020B0604020202020204" pitchFamily="34" charset="0"/>
              </a:rPr>
              <a:t>).</a:t>
            </a:r>
          </a:p>
          <a:p>
            <a:endParaRPr lang="en-GB" altLang="en-US" sz="3300" dirty="0">
              <a:latin typeface="Arial" panose="020B0604020202020204" pitchFamily="34" charset="0"/>
              <a:cs typeface="Arial" panose="020B0604020202020204" pitchFamily="34" charset="0"/>
            </a:endParaRPr>
          </a:p>
          <a:p>
            <a:pPr marL="109728" indent="0">
              <a:buNone/>
            </a:pPr>
            <a:endParaRPr lang="en-GB" sz="3300" dirty="0">
              <a:latin typeface="Arial" panose="020B0604020202020204" pitchFamily="34" charset="0"/>
              <a:cs typeface="Arial" panose="020B0604020202020204" pitchFamily="34" charset="0"/>
            </a:endParaRPr>
          </a:p>
          <a:p>
            <a:pPr marL="109728" indent="0">
              <a:buNone/>
            </a:pPr>
            <a:r>
              <a:rPr lang="en-GB" sz="4200" b="1" u="sng" dirty="0">
                <a:latin typeface="Arial" panose="020B0604020202020204" pitchFamily="34" charset="0"/>
                <a:cs typeface="Arial" panose="020B0604020202020204" pitchFamily="34" charset="0"/>
              </a:rPr>
              <a:t>Directed reading task:</a:t>
            </a:r>
            <a:r>
              <a:rPr lang="en-GB" sz="4200" b="1" dirty="0">
                <a:latin typeface="Arial" panose="020B0604020202020204" pitchFamily="34" charset="0"/>
                <a:cs typeface="Arial" panose="020B0604020202020204" pitchFamily="34" charset="0"/>
              </a:rPr>
              <a:t> Begin to familiarize yourself with the guidance documents for science referenced here.</a:t>
            </a:r>
          </a:p>
          <a:p>
            <a:pPr marL="109728" indent="0">
              <a:buNone/>
            </a:pPr>
            <a:endParaRPr lang="en-US" sz="1600" dirty="0">
              <a:latin typeface="Arial" panose="020B0604020202020204" pitchFamily="34" charset="0"/>
              <a:cs typeface="Arial" panose="020B0604020202020204" pitchFamily="34" charset="0"/>
              <a:hlinkClick r:id="rId2"/>
            </a:endParaRPr>
          </a:p>
          <a:p>
            <a:pPr marL="109728" indent="0">
              <a:buNone/>
            </a:pPr>
            <a:endParaRPr lang="en-US" sz="1600" dirty="0">
              <a:latin typeface="Arial" panose="020B0604020202020204" pitchFamily="34" charset="0"/>
              <a:cs typeface="Arial" panose="020B0604020202020204" pitchFamily="34" charset="0"/>
              <a:hlinkClick r:id="rId2"/>
            </a:endParaRPr>
          </a:p>
          <a:p>
            <a:pPr marL="109728" indent="0">
              <a:buNone/>
            </a:pPr>
            <a:endParaRPr lang="en-US" sz="1600" dirty="0">
              <a:latin typeface="Arial" panose="020B0604020202020204" pitchFamily="34" charset="0"/>
              <a:cs typeface="Arial" panose="020B0604020202020204" pitchFamily="34" charset="0"/>
              <a:hlinkClick r:id="rId2"/>
            </a:endParaRPr>
          </a:p>
          <a:p>
            <a:pPr marL="109728" indent="0">
              <a:buNone/>
            </a:pPr>
            <a:endParaRPr lang="en-US" sz="1600" dirty="0">
              <a:latin typeface="Arial" panose="020B0604020202020204" pitchFamily="34" charset="0"/>
              <a:cs typeface="Arial" panose="020B0604020202020204" pitchFamily="34" charset="0"/>
              <a:hlinkClick r:id="rId2"/>
            </a:endParaRPr>
          </a:p>
          <a:p>
            <a:endParaRPr lang="en-US" dirty="0"/>
          </a:p>
        </p:txBody>
      </p:sp>
      <p:sp>
        <p:nvSpPr>
          <p:cNvPr id="3" name="Title 2"/>
          <p:cNvSpPr>
            <a:spLocks noGrp="1"/>
          </p:cNvSpPr>
          <p:nvPr>
            <p:ph type="title"/>
          </p:nvPr>
        </p:nvSpPr>
        <p:spPr/>
        <p:txBody>
          <a:bodyPr>
            <a:noAutofit/>
          </a:bodyPr>
          <a:lstStyle/>
          <a:p>
            <a:r>
              <a:rPr lang="en-GB" altLang="en-US" sz="2000" dirty="0" smtClean="0"/>
              <a:t/>
            </a:r>
            <a:br>
              <a:rPr lang="en-GB" altLang="en-US" sz="2000" dirty="0" smtClean="0"/>
            </a:br>
            <a:r>
              <a:rPr lang="en-GB" altLang="en-US" sz="2000" dirty="0" smtClean="0"/>
              <a:t>Science </a:t>
            </a:r>
            <a:r>
              <a:rPr lang="en-GB" altLang="en-US" sz="2000" dirty="0"/>
              <a:t>in the National Curriculum for Wales </a:t>
            </a:r>
            <a:r>
              <a:rPr lang="en-GB" altLang="en-US" sz="2000" dirty="0" smtClean="0"/>
              <a:t>Guidance </a:t>
            </a:r>
            <a:r>
              <a:rPr lang="en-GB" altLang="en-US" sz="2000" dirty="0"/>
              <a:t>at </a:t>
            </a:r>
            <a:r>
              <a:rPr lang="en-GB" altLang="en-US" sz="2000" dirty="0">
                <a:hlinkClick r:id="rId3"/>
              </a:rPr>
              <a:t>http</a:t>
            </a:r>
            <a:r>
              <a:rPr lang="en-GB" altLang="en-US" sz="2000" dirty="0" smtClean="0">
                <a:hlinkClick r:id="rId3"/>
              </a:rPr>
              <a:t>://learning.gov.wales</a:t>
            </a:r>
            <a:r>
              <a:rPr lang="en-GB" altLang="en-US" sz="2000" dirty="0">
                <a:hlinkClick r:id="rId3"/>
              </a:rPr>
              <a:t>/?</a:t>
            </a:r>
            <a:r>
              <a:rPr lang="en-GB" altLang="en-US" sz="2000" dirty="0" smtClean="0">
                <a:hlinkClick r:id="rId3"/>
              </a:rPr>
              <a:t>lang=en</a:t>
            </a:r>
            <a:r>
              <a:rPr lang="en-GB" altLang="en-US" sz="2000" dirty="0" smtClean="0"/>
              <a:t> </a:t>
            </a:r>
            <a:r>
              <a:rPr lang="en-GB" altLang="en-US" sz="2000" dirty="0"/>
              <a:t/>
            </a:r>
            <a:br>
              <a:rPr lang="en-GB" altLang="en-US" sz="2000" dirty="0"/>
            </a:br>
            <a:r>
              <a:rPr lang="en-GB" altLang="en-US" sz="2000" dirty="0">
                <a:hlinkClick r:id="rId4"/>
              </a:rPr>
              <a:t>http://learning.gov.wales/?</a:t>
            </a:r>
            <a:r>
              <a:rPr lang="en-GB" altLang="en-US" sz="2000" dirty="0" smtClean="0">
                <a:hlinkClick r:id="rId4"/>
              </a:rPr>
              <a:t>skip=1&amp;lang=cy</a:t>
            </a:r>
            <a:r>
              <a:rPr lang="en-GB" altLang="en-US" sz="2400" dirty="0" smtClean="0"/>
              <a:t/>
            </a:r>
            <a:br>
              <a:rPr lang="en-GB" altLang="en-US" sz="2400" dirty="0" smtClean="0"/>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15592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The Interdependence of Organisms</a:t>
            </a:r>
          </a:p>
          <a:p>
            <a:endParaRPr lang="en-GB" dirty="0"/>
          </a:p>
          <a:p>
            <a:r>
              <a:rPr lang="en-GB" dirty="0" smtClean="0"/>
              <a:t>The Sustainable Earth</a:t>
            </a:r>
          </a:p>
          <a:p>
            <a:endParaRPr lang="en-GB" dirty="0"/>
          </a:p>
          <a:p>
            <a:r>
              <a:rPr lang="en-GB" dirty="0" smtClean="0"/>
              <a:t>How Things Work</a:t>
            </a:r>
            <a:endParaRPr lang="en-GB" dirty="0"/>
          </a:p>
        </p:txBody>
      </p:sp>
      <p:sp>
        <p:nvSpPr>
          <p:cNvPr id="3" name="Title 2"/>
          <p:cNvSpPr>
            <a:spLocks noGrp="1"/>
          </p:cNvSpPr>
          <p:nvPr>
            <p:ph type="title"/>
          </p:nvPr>
        </p:nvSpPr>
        <p:spPr/>
        <p:txBody>
          <a:bodyPr/>
          <a:lstStyle/>
          <a:p>
            <a:r>
              <a:rPr lang="en-GB" dirty="0" smtClean="0"/>
              <a:t>Key Stage Two Range:</a:t>
            </a:r>
            <a:endParaRPr lang="en-GB" dirty="0"/>
          </a:p>
        </p:txBody>
      </p:sp>
    </p:spTree>
    <p:extLst>
      <p:ext uri="{BB962C8B-B14F-4D97-AF65-F5344CB8AC3E}">
        <p14:creationId xmlns:p14="http://schemas.microsoft.com/office/powerpoint/2010/main" val="35261926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What is Science Enquiry? </a:t>
            </a:r>
            <a:endParaRPr lang="en-US" altLang="en-US" smtClean="0"/>
          </a:p>
        </p:txBody>
      </p:sp>
      <p:sp>
        <p:nvSpPr>
          <p:cNvPr id="7171" name="Content Placeholder 2"/>
          <p:cNvSpPr>
            <a:spLocks noGrp="1"/>
          </p:cNvSpPr>
          <p:nvPr>
            <p:ph idx="1"/>
          </p:nvPr>
        </p:nvSpPr>
        <p:spPr/>
        <p:txBody>
          <a:bodyPr/>
          <a:lstStyle/>
          <a:p>
            <a:endParaRPr lang="en-GB" altLang="en-US" dirty="0" smtClean="0"/>
          </a:p>
          <a:p>
            <a:endParaRPr lang="en-GB" altLang="en-US" dirty="0" smtClean="0">
              <a:solidFill>
                <a:srgbClr val="333399"/>
              </a:solidFill>
            </a:endParaRPr>
          </a:p>
          <a:p>
            <a:r>
              <a:rPr lang="en-GB" altLang="en-US" sz="3600" dirty="0" smtClean="0"/>
              <a:t>Science enquiry is what children do in order to answer scientific questions about the world around them.</a:t>
            </a:r>
            <a:endParaRPr lang="en-US" altLang="en-US" sz="3600" dirty="0" smtClean="0"/>
          </a:p>
        </p:txBody>
      </p:sp>
    </p:spTree>
    <p:extLst>
      <p:ext uri="{BB962C8B-B14F-4D97-AF65-F5344CB8AC3E}">
        <p14:creationId xmlns:p14="http://schemas.microsoft.com/office/powerpoint/2010/main" val="2881690820"/>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endParaRPr lang="en-GB" dirty="0" smtClean="0"/>
          </a:p>
          <a:p>
            <a:r>
              <a:rPr lang="en-GB" b="1" dirty="0" smtClean="0"/>
              <a:t>Fair test </a:t>
            </a:r>
            <a:r>
              <a:rPr lang="en-GB" dirty="0" smtClean="0"/>
              <a:t>– alter one factor and observe/ measure the effect, while keeping other factors the same</a:t>
            </a:r>
          </a:p>
          <a:p>
            <a:r>
              <a:rPr lang="en-GB" b="1" dirty="0" smtClean="0"/>
              <a:t>Classifying and identifying </a:t>
            </a:r>
            <a:r>
              <a:rPr lang="en-GB" dirty="0" smtClean="0"/>
              <a:t>– group according to features/ properties</a:t>
            </a:r>
          </a:p>
          <a:p>
            <a:r>
              <a:rPr lang="en-GB" b="1" dirty="0" smtClean="0"/>
              <a:t>Exploring</a:t>
            </a:r>
            <a:r>
              <a:rPr lang="en-GB" dirty="0" smtClean="0"/>
              <a:t>, e.g. by observing/ measuring over time</a:t>
            </a:r>
          </a:p>
          <a:p>
            <a:r>
              <a:rPr lang="en-GB" b="1" dirty="0" smtClean="0"/>
              <a:t>Pattern seeking </a:t>
            </a:r>
            <a:r>
              <a:rPr lang="en-GB" dirty="0" smtClean="0"/>
              <a:t>– e.g. do a survey</a:t>
            </a:r>
          </a:p>
          <a:p>
            <a:r>
              <a:rPr lang="en-GB" b="1" dirty="0" smtClean="0"/>
              <a:t>Making things – </a:t>
            </a:r>
            <a:r>
              <a:rPr lang="en-GB" dirty="0" smtClean="0"/>
              <a:t>e.g. to solve a problem (direct technology link)</a:t>
            </a:r>
          </a:p>
          <a:p>
            <a:r>
              <a:rPr lang="en-GB" b="1" dirty="0" smtClean="0"/>
              <a:t>Using and applying models </a:t>
            </a:r>
            <a:r>
              <a:rPr lang="en-GB" dirty="0" smtClean="0"/>
              <a:t>– testing an explanation/model to see if it works e.g. water cycle</a:t>
            </a:r>
          </a:p>
          <a:p>
            <a:endParaRPr lang="en-GB" dirty="0" smtClean="0"/>
          </a:p>
          <a:p>
            <a:r>
              <a:rPr lang="en-GB" dirty="0" smtClean="0"/>
              <a:t>Reference/ Research contextualises and supports all enquiry processes.</a:t>
            </a:r>
            <a:endParaRPr lang="en-GB" dirty="0"/>
          </a:p>
        </p:txBody>
      </p:sp>
      <p:sp>
        <p:nvSpPr>
          <p:cNvPr id="3" name="Title 2"/>
          <p:cNvSpPr>
            <a:spLocks noGrp="1"/>
          </p:cNvSpPr>
          <p:nvPr>
            <p:ph type="title"/>
          </p:nvPr>
        </p:nvSpPr>
        <p:spPr/>
        <p:txBody>
          <a:bodyPr>
            <a:normAutofit/>
          </a:bodyPr>
          <a:lstStyle/>
          <a:p>
            <a:r>
              <a:rPr lang="en-GB" sz="3200" dirty="0" smtClean="0"/>
              <a:t>Children can answer scientific questions using the science enquiry processes:</a:t>
            </a:r>
            <a:endParaRPr lang="en-GB" sz="3200" dirty="0"/>
          </a:p>
        </p:txBody>
      </p:sp>
    </p:spTree>
    <p:extLst>
      <p:ext uri="{BB962C8B-B14F-4D97-AF65-F5344CB8AC3E}">
        <p14:creationId xmlns:p14="http://schemas.microsoft.com/office/powerpoint/2010/main" val="22355064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tLang="en-US" smtClean="0"/>
              <a:t>The stages of enquiry can be identified for all enquiry types</a:t>
            </a:r>
            <a:endParaRPr lang="en-US" altLang="en-US" smtClean="0"/>
          </a:p>
        </p:txBody>
      </p:sp>
      <p:graphicFrame>
        <p:nvGraphicFramePr>
          <p:cNvPr id="4" name="Content Placeholder 3"/>
          <p:cNvGraphicFramePr>
            <a:graphicFrameLocks noGrp="1"/>
          </p:cNvGraphicFramePr>
          <p:nvPr>
            <p:ph idx="1"/>
          </p:nvPr>
        </p:nvGraphicFramePr>
        <p:xfrm>
          <a:off x="457200" y="1600200"/>
          <a:ext cx="8229600" cy="4663638"/>
        </p:xfrm>
        <a:graphic>
          <a:graphicData uri="http://schemas.openxmlformats.org/drawingml/2006/table">
            <a:tbl>
              <a:tblPr firstRow="1" bandRow="1">
                <a:tableStyleId>{93296810-A885-4BE3-A3E7-6D5BEEA58F35}</a:tableStyleId>
              </a:tblPr>
              <a:tblGrid>
                <a:gridCol w="4114800"/>
                <a:gridCol w="4114800"/>
              </a:tblGrid>
              <a:tr h="1188806">
                <a:tc>
                  <a:txBody>
                    <a:bodyPr/>
                    <a:lstStyle/>
                    <a:p>
                      <a:r>
                        <a:rPr lang="en-GB" sz="1800" dirty="0" smtClean="0"/>
                        <a:t>Exploring</a:t>
                      </a:r>
                      <a:endParaRPr lang="en-US" sz="1800" dirty="0"/>
                    </a:p>
                  </a:txBody>
                  <a:tcPr marT="45723" marB="45723"/>
                </a:tc>
                <a:tc>
                  <a:txBody>
                    <a:bodyPr/>
                    <a:lstStyle/>
                    <a:p>
                      <a:r>
                        <a:rPr lang="en-GB" sz="1800" dirty="0" smtClean="0"/>
                        <a:t>Children explore a question, statement, problem, idea, artefact, living thing or event as a starting point to enquiry.</a:t>
                      </a:r>
                      <a:endParaRPr lang="en-US" sz="1800" dirty="0"/>
                    </a:p>
                  </a:txBody>
                  <a:tcPr marT="45723" marB="45723"/>
                </a:tc>
              </a:tr>
              <a:tr h="1463146">
                <a:tc>
                  <a:txBody>
                    <a:bodyPr/>
                    <a:lstStyle/>
                    <a:p>
                      <a:r>
                        <a:rPr lang="en-GB" sz="1800" dirty="0" smtClean="0"/>
                        <a:t>Collecting and analysing evidence</a:t>
                      </a:r>
                      <a:endParaRPr lang="en-US" sz="1800" dirty="0"/>
                    </a:p>
                  </a:txBody>
                  <a:tcPr marT="45723" marB="45723"/>
                </a:tc>
                <a:tc>
                  <a:txBody>
                    <a:bodyPr/>
                    <a:lstStyle/>
                    <a:p>
                      <a:r>
                        <a:rPr lang="en-GB" sz="1800" dirty="0" smtClean="0"/>
                        <a:t>Children observe over time, look for patterns, identify and classify, research using secondary sources or carry out a fair test, and record and analyse their findings.</a:t>
                      </a:r>
                      <a:endParaRPr lang="en-US" sz="1800" dirty="0"/>
                    </a:p>
                  </a:txBody>
                  <a:tcPr marT="45723" marB="45723"/>
                </a:tc>
              </a:tr>
              <a:tr h="1737486">
                <a:tc>
                  <a:txBody>
                    <a:bodyPr/>
                    <a:lstStyle/>
                    <a:p>
                      <a:r>
                        <a:rPr lang="en-GB" sz="1800" dirty="0" smtClean="0"/>
                        <a:t>Reaching a suitable and satisfying outcome</a:t>
                      </a:r>
                      <a:endParaRPr lang="en-US" sz="1800" dirty="0"/>
                    </a:p>
                  </a:txBody>
                  <a:tcPr marT="45723" marB="45723"/>
                </a:tc>
                <a:tc>
                  <a:txBody>
                    <a:bodyPr/>
                    <a:lstStyle/>
                    <a:p>
                      <a:r>
                        <a:rPr lang="en-GB" sz="1800" dirty="0" smtClean="0"/>
                        <a:t>Children solve a problem, answer a question, develop an explanation, make and evaluate</a:t>
                      </a:r>
                      <a:r>
                        <a:rPr lang="en-GB" sz="1800" baseline="0" dirty="0" smtClean="0"/>
                        <a:t> an artefact or system, provide evidence to justify why the outcome is appropriate, or raise more questions to investigate.</a:t>
                      </a:r>
                      <a:endParaRPr lang="en-US" sz="1800" dirty="0"/>
                    </a:p>
                  </a:txBody>
                  <a:tcPr marT="45723" marB="45723"/>
                </a:tc>
              </a:tr>
            </a:tbl>
          </a:graphicData>
        </a:graphic>
      </p:graphicFrame>
    </p:spTree>
    <p:extLst>
      <p:ext uri="{BB962C8B-B14F-4D97-AF65-F5344CB8AC3E}">
        <p14:creationId xmlns:p14="http://schemas.microsoft.com/office/powerpoint/2010/main" val="1948857746"/>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90259"/>
            <a:ext cx="8229600" cy="4525963"/>
          </a:xfrm>
        </p:spPr>
        <p:txBody>
          <a:bodyPr>
            <a:normAutofit fontScale="92500" lnSpcReduction="10000"/>
          </a:bodyPr>
          <a:lstStyle/>
          <a:p>
            <a:pPr>
              <a:defRPr/>
            </a:pPr>
            <a:endParaRPr lang="en-GB" sz="2400" dirty="0" smtClean="0">
              <a:latin typeface="Arial" pitchFamily="34" charset="0"/>
              <a:cs typeface="Arial" pitchFamily="34" charset="0"/>
            </a:endParaRPr>
          </a:p>
          <a:p>
            <a:pPr>
              <a:defRPr/>
            </a:pPr>
            <a:r>
              <a:rPr lang="en-GB" sz="2400" dirty="0" smtClean="0">
                <a:latin typeface="Arial" pitchFamily="34" charset="0"/>
                <a:cs typeface="Arial" pitchFamily="34" charset="0"/>
              </a:rPr>
              <a:t>Developing </a:t>
            </a:r>
            <a:r>
              <a:rPr lang="en-GB" sz="2400" dirty="0">
                <a:latin typeface="Arial" pitchFamily="34" charset="0"/>
                <a:cs typeface="Arial" pitchFamily="34" charset="0"/>
              </a:rPr>
              <a:t>the science enquiry </a:t>
            </a:r>
            <a:r>
              <a:rPr lang="en-GB" sz="2400" b="1" dirty="0" smtClean="0">
                <a:latin typeface="Arial" pitchFamily="34" charset="0"/>
                <a:cs typeface="Arial" pitchFamily="34" charset="0"/>
              </a:rPr>
              <a:t>SKILLS</a:t>
            </a:r>
            <a:r>
              <a:rPr lang="en-GB" sz="2400" dirty="0" smtClean="0">
                <a:latin typeface="Arial" pitchFamily="34" charset="0"/>
                <a:cs typeface="Arial" pitchFamily="34" charset="0"/>
              </a:rPr>
              <a:t> through </a:t>
            </a:r>
            <a:r>
              <a:rPr lang="en-GB" sz="2400" b="1" dirty="0">
                <a:latin typeface="Arial" pitchFamily="34" charset="0"/>
                <a:cs typeface="Arial" pitchFamily="34" charset="0"/>
              </a:rPr>
              <a:t>“planning, developing and reflecting” </a:t>
            </a:r>
            <a:r>
              <a:rPr lang="en-GB" sz="2400" dirty="0">
                <a:latin typeface="Arial" pitchFamily="34" charset="0"/>
                <a:cs typeface="Arial" pitchFamily="34" charset="0"/>
              </a:rPr>
              <a:t>using the full range of types of enquiry and contexts drawn from the </a:t>
            </a:r>
            <a:r>
              <a:rPr lang="en-GB" sz="2400" b="1" dirty="0" smtClean="0">
                <a:latin typeface="Arial" pitchFamily="34" charset="0"/>
                <a:cs typeface="Arial" pitchFamily="34" charset="0"/>
              </a:rPr>
              <a:t>RANGE</a:t>
            </a:r>
            <a:r>
              <a:rPr lang="en-GB" sz="2400" dirty="0" smtClean="0">
                <a:latin typeface="Arial" pitchFamily="34" charset="0"/>
                <a:cs typeface="Arial" pitchFamily="34" charset="0"/>
              </a:rPr>
              <a:t> of science contexts and related concepts.</a:t>
            </a:r>
            <a:endParaRPr lang="en-GB" sz="2400" dirty="0">
              <a:latin typeface="Arial" pitchFamily="34" charset="0"/>
              <a:cs typeface="Arial" pitchFamily="34" charset="0"/>
            </a:endParaRPr>
          </a:p>
          <a:p>
            <a:pPr>
              <a:defRPr/>
            </a:pPr>
            <a:endParaRPr lang="en-GB" sz="2400" dirty="0">
              <a:latin typeface="Arial" pitchFamily="34" charset="0"/>
              <a:cs typeface="Arial" pitchFamily="34" charset="0"/>
            </a:endParaRPr>
          </a:p>
          <a:p>
            <a:pPr>
              <a:defRPr/>
            </a:pPr>
            <a:r>
              <a:rPr lang="en-GB" sz="2400" b="1" dirty="0" smtClean="0">
                <a:latin typeface="Arial" pitchFamily="34" charset="0"/>
                <a:cs typeface="Arial" pitchFamily="34" charset="0"/>
              </a:rPr>
              <a:t>Communication/ Scientific Literacy:</a:t>
            </a:r>
            <a:r>
              <a:rPr lang="en-GB" sz="2400" dirty="0" smtClean="0">
                <a:latin typeface="Arial" pitchFamily="34" charset="0"/>
                <a:cs typeface="Arial" pitchFamily="34" charset="0"/>
              </a:rPr>
              <a:t>  </a:t>
            </a:r>
            <a:r>
              <a:rPr lang="en-GB" sz="2400" dirty="0">
                <a:latin typeface="Arial" pitchFamily="34" charset="0"/>
                <a:cs typeface="Arial" pitchFamily="34" charset="0"/>
              </a:rPr>
              <a:t>The expression and sharing of ideas and the collection and evaluation of evidence are at the heart of good science teaching and learning</a:t>
            </a:r>
            <a:r>
              <a:rPr lang="en-GB" sz="2400" dirty="0" smtClean="0">
                <a:latin typeface="Arial" pitchFamily="34" charset="0"/>
                <a:cs typeface="Arial" pitchFamily="34" charset="0"/>
              </a:rPr>
              <a:t>. This includes the use of ICT in the Digital Competence Framework.</a:t>
            </a:r>
          </a:p>
          <a:p>
            <a:pPr>
              <a:defRPr/>
            </a:pPr>
            <a:endParaRPr lang="en-GB" sz="2400" dirty="0">
              <a:latin typeface="Arial" pitchFamily="34" charset="0"/>
              <a:cs typeface="Arial" pitchFamily="34" charset="0"/>
            </a:endParaRPr>
          </a:p>
          <a:p>
            <a:pPr>
              <a:defRPr/>
            </a:pPr>
            <a:r>
              <a:rPr lang="en-GB" sz="2400" dirty="0" smtClean="0">
                <a:latin typeface="Arial" pitchFamily="34" charset="0"/>
                <a:cs typeface="Arial" pitchFamily="34" charset="0"/>
              </a:rPr>
              <a:t>What is scientific numeracy?</a:t>
            </a:r>
            <a:endParaRPr lang="en-GB" sz="2400"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normAutofit fontScale="90000"/>
          </a:bodyPr>
          <a:lstStyle/>
          <a:p>
            <a:r>
              <a:rPr lang="en-GB" dirty="0">
                <a:effectLst/>
                <a:latin typeface="Arial" panose="020B0604020202020204" pitchFamily="34" charset="0"/>
                <a:cs typeface="Arial" panose="020B0604020202020204" pitchFamily="34" charset="0"/>
              </a:rPr>
              <a:t>A </a:t>
            </a:r>
            <a:r>
              <a:rPr lang="en-GB" dirty="0" smtClean="0">
                <a:effectLst/>
                <a:latin typeface="Arial" panose="020B0604020202020204" pitchFamily="34" charset="0"/>
                <a:cs typeface="Arial" panose="020B0604020202020204" pitchFamily="34" charset="0"/>
              </a:rPr>
              <a:t>curriculum focus </a:t>
            </a:r>
            <a:r>
              <a:rPr lang="en-GB" dirty="0">
                <a:effectLst/>
                <a:latin typeface="Arial" panose="020B0604020202020204" pitchFamily="34" charset="0"/>
                <a:cs typeface="Arial" panose="020B0604020202020204" pitchFamily="34" charset="0"/>
              </a:rPr>
              <a:t>on </a:t>
            </a:r>
            <a:r>
              <a:rPr lang="en-GB" dirty="0" smtClean="0">
                <a:effectLst/>
                <a:latin typeface="Arial" panose="020B0604020202020204" pitchFamily="34" charset="0"/>
                <a:cs typeface="Arial" panose="020B0604020202020204" pitchFamily="34" charset="0"/>
              </a:rPr>
              <a:t>developing </a:t>
            </a:r>
            <a:r>
              <a:rPr lang="en-GB" dirty="0">
                <a:effectLst/>
                <a:latin typeface="Arial" panose="020B0604020202020204" pitchFamily="34" charset="0"/>
                <a:cs typeface="Arial" panose="020B0604020202020204" pitchFamily="34" charset="0"/>
              </a:rPr>
              <a:t>skills</a:t>
            </a:r>
            <a:endParaRPr lang="en-US"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98219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5014"/>
            <a:ext cx="8229600" cy="1023583"/>
          </a:xfrm>
        </p:spPr>
        <p:txBody>
          <a:bodyPr>
            <a:normAutofit/>
          </a:bodyPr>
          <a:lstStyle/>
          <a:p>
            <a:r>
              <a:rPr lang="en-US" sz="2400" dirty="0" smtClean="0"/>
              <a:t>Curriculum context: Science skills developed through:</a:t>
            </a:r>
            <a:endParaRPr lang="en-US" sz="24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699225995"/>
              </p:ext>
            </p:extLst>
          </p:nvPr>
        </p:nvGraphicFramePr>
        <p:xfrm>
          <a:off x="457200" y="846159"/>
          <a:ext cx="8229600" cy="2655302"/>
        </p:xfrm>
        <a:graphic>
          <a:graphicData uri="http://schemas.openxmlformats.org/drawingml/2006/table">
            <a:tbl>
              <a:tblPr firstRow="1" bandRow="1">
                <a:tableStyleId>{5C22544A-7EE6-4342-B048-85BDC9FD1C3A}</a:tableStyleId>
              </a:tblPr>
              <a:tblGrid>
                <a:gridCol w="8229600"/>
              </a:tblGrid>
              <a:tr h="537437">
                <a:tc>
                  <a:txBody>
                    <a:bodyPr/>
                    <a:lstStyle/>
                    <a:p>
                      <a:r>
                        <a:rPr lang="en-GB" dirty="0" smtClean="0"/>
                        <a:t>Planning</a:t>
                      </a:r>
                      <a:endParaRPr lang="en-US" dirty="0"/>
                    </a:p>
                  </a:txBody>
                  <a:tcPr/>
                </a:tc>
              </a:tr>
              <a:tr h="423573">
                <a:tc>
                  <a:txBody>
                    <a:bodyPr/>
                    <a:lstStyle/>
                    <a:p>
                      <a:r>
                        <a:rPr lang="en-GB" dirty="0" smtClean="0"/>
                        <a:t>Find evidence,</a:t>
                      </a:r>
                      <a:r>
                        <a:rPr lang="en-GB" baseline="0" dirty="0" smtClean="0"/>
                        <a:t> information and ideas</a:t>
                      </a:r>
                      <a:endParaRPr lang="en-US" dirty="0"/>
                    </a:p>
                  </a:txBody>
                  <a:tcPr/>
                </a:tc>
              </a:tr>
              <a:tr h="423573">
                <a:tc>
                  <a:txBody>
                    <a:bodyPr/>
                    <a:lstStyle/>
                    <a:p>
                      <a:r>
                        <a:rPr lang="en-GB" dirty="0" smtClean="0"/>
                        <a:t>Methods and strategies</a:t>
                      </a:r>
                      <a:endParaRPr lang="en-US" dirty="0"/>
                    </a:p>
                  </a:txBody>
                  <a:tcPr/>
                </a:tc>
              </a:tr>
              <a:tr h="423573">
                <a:tc>
                  <a:txBody>
                    <a:bodyPr/>
                    <a:lstStyle/>
                    <a:p>
                      <a:r>
                        <a:rPr lang="en-GB" dirty="0" smtClean="0"/>
                        <a:t>Predict</a:t>
                      </a:r>
                      <a:endParaRPr lang="en-US" dirty="0"/>
                    </a:p>
                  </a:txBody>
                  <a:tcPr/>
                </a:tc>
              </a:tr>
              <a:tr h="423573">
                <a:tc>
                  <a:txBody>
                    <a:bodyPr/>
                    <a:lstStyle/>
                    <a:p>
                      <a:r>
                        <a:rPr lang="en-GB" dirty="0" smtClean="0"/>
                        <a:t>Fair testing</a:t>
                      </a:r>
                      <a:endParaRPr lang="en-US" dirty="0"/>
                    </a:p>
                  </a:txBody>
                  <a:tcPr/>
                </a:tc>
              </a:tr>
              <a:tr h="423573">
                <a:tc>
                  <a:txBody>
                    <a:bodyPr/>
                    <a:lstStyle/>
                    <a:p>
                      <a:r>
                        <a:rPr lang="en-GB" dirty="0" smtClean="0"/>
                        <a:t>Determine success criteria</a:t>
                      </a:r>
                      <a:endParaRPr lang="en-US" dirty="0"/>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839766939"/>
              </p:ext>
            </p:extLst>
          </p:nvPr>
        </p:nvGraphicFramePr>
        <p:xfrm>
          <a:off x="4933665" y="1603061"/>
          <a:ext cx="3657601" cy="2756846"/>
        </p:xfrm>
        <a:graphic>
          <a:graphicData uri="http://schemas.openxmlformats.org/drawingml/2006/table">
            <a:tbl>
              <a:tblPr firstRow="1" bandRow="1">
                <a:tableStyleId>{5C22544A-7EE6-4342-B048-85BDC9FD1C3A}</a:tableStyleId>
              </a:tblPr>
              <a:tblGrid>
                <a:gridCol w="3657601"/>
              </a:tblGrid>
              <a:tr h="562286">
                <a:tc>
                  <a:txBody>
                    <a:bodyPr/>
                    <a:lstStyle/>
                    <a:p>
                      <a:r>
                        <a:rPr lang="en-GB" dirty="0" smtClean="0"/>
                        <a:t>Developing</a:t>
                      </a:r>
                      <a:endParaRPr lang="en-US" dirty="0"/>
                    </a:p>
                  </a:txBody>
                  <a:tcPr/>
                </a:tc>
              </a:tr>
              <a:tr h="275059">
                <a:tc>
                  <a:txBody>
                    <a:bodyPr/>
                    <a:lstStyle/>
                    <a:p>
                      <a:r>
                        <a:rPr lang="en-GB" dirty="0" smtClean="0"/>
                        <a:t>Observe and measure</a:t>
                      </a:r>
                      <a:endParaRPr lang="en-US" dirty="0"/>
                    </a:p>
                  </a:txBody>
                  <a:tcPr/>
                </a:tc>
              </a:tr>
              <a:tr h="275059">
                <a:tc>
                  <a:txBody>
                    <a:bodyPr/>
                    <a:lstStyle/>
                    <a:p>
                      <a:r>
                        <a:rPr lang="en-GB" dirty="0" smtClean="0"/>
                        <a:t>Monitor progress</a:t>
                      </a:r>
                      <a:endParaRPr lang="en-US" dirty="0"/>
                    </a:p>
                  </a:txBody>
                  <a:tcPr/>
                </a:tc>
              </a:tr>
              <a:tr h="275059">
                <a:tc>
                  <a:txBody>
                    <a:bodyPr/>
                    <a:lstStyle/>
                    <a:p>
                      <a:r>
                        <a:rPr lang="en-GB" dirty="0" smtClean="0"/>
                        <a:t>Communicate findings</a:t>
                      </a:r>
                      <a:endParaRPr lang="en-US" dirty="0"/>
                    </a:p>
                  </a:txBody>
                  <a:tcPr/>
                </a:tc>
              </a:tr>
              <a:tr h="275059">
                <a:tc>
                  <a:txBody>
                    <a:bodyPr/>
                    <a:lstStyle/>
                    <a:p>
                      <a:r>
                        <a:rPr lang="en-GB" dirty="0" smtClean="0"/>
                        <a:t>Review findings</a:t>
                      </a:r>
                      <a:endParaRPr lang="en-US" dirty="0"/>
                    </a:p>
                  </a:txBody>
                  <a:tcPr/>
                </a:tc>
              </a:tr>
              <a:tr h="275059">
                <a:tc>
                  <a:txBody>
                    <a:bodyPr/>
                    <a:lstStyle/>
                    <a:p>
                      <a:r>
                        <a:rPr lang="en-GB" dirty="0" smtClean="0"/>
                        <a:t>Explaining</a:t>
                      </a:r>
                      <a:endParaRPr lang="en-US" dirty="0"/>
                    </a:p>
                  </a:txBody>
                  <a:tcPr/>
                </a:tc>
              </a:tr>
              <a:tr h="275059">
                <a:tc>
                  <a:txBody>
                    <a:bodyPr/>
                    <a:lstStyle/>
                    <a:p>
                      <a:r>
                        <a:rPr lang="en-GB" dirty="0" smtClean="0"/>
                        <a:t>Conclusions and decisions</a:t>
                      </a:r>
                      <a:endParaRPr lang="en-US" dirty="0"/>
                    </a:p>
                  </a:txBody>
                  <a:tcPr/>
                </a:tc>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65658699"/>
              </p:ext>
            </p:extLst>
          </p:nvPr>
        </p:nvGraphicFramePr>
        <p:xfrm>
          <a:off x="593677" y="4476466"/>
          <a:ext cx="8140890" cy="2101755"/>
        </p:xfrm>
        <a:graphic>
          <a:graphicData uri="http://schemas.openxmlformats.org/drawingml/2006/table">
            <a:tbl>
              <a:tblPr firstRow="1" bandRow="1">
                <a:tableStyleId>{5C22544A-7EE6-4342-B048-85BDC9FD1C3A}</a:tableStyleId>
              </a:tblPr>
              <a:tblGrid>
                <a:gridCol w="8140890"/>
              </a:tblGrid>
              <a:tr h="783807">
                <a:tc>
                  <a:txBody>
                    <a:bodyPr/>
                    <a:lstStyle/>
                    <a:p>
                      <a:r>
                        <a:rPr lang="en-GB" dirty="0" smtClean="0"/>
                        <a:t>Reflecting</a:t>
                      </a:r>
                    </a:p>
                  </a:txBody>
                  <a:tcPr/>
                </a:tc>
              </a:tr>
              <a:tr h="472644">
                <a:tc>
                  <a:txBody>
                    <a:bodyPr/>
                    <a:lstStyle/>
                    <a:p>
                      <a:r>
                        <a:rPr lang="en-GB" dirty="0" smtClean="0"/>
                        <a:t>Review success</a:t>
                      </a:r>
                    </a:p>
                  </a:txBody>
                  <a:tcPr/>
                </a:tc>
              </a:tr>
              <a:tr h="472644">
                <a:tc>
                  <a:txBody>
                    <a:bodyPr/>
                    <a:lstStyle/>
                    <a:p>
                      <a:r>
                        <a:rPr lang="en-GB" dirty="0" smtClean="0"/>
                        <a:t>Evaluate learning</a:t>
                      </a:r>
                    </a:p>
                  </a:txBody>
                  <a:tcPr/>
                </a:tc>
              </a:tr>
              <a:tr h="372660">
                <a:tc>
                  <a:txBody>
                    <a:bodyPr/>
                    <a:lstStyle/>
                    <a:p>
                      <a:r>
                        <a:rPr lang="en-GB" dirty="0" smtClean="0"/>
                        <a:t>Link learning</a:t>
                      </a:r>
                    </a:p>
                  </a:txBody>
                  <a:tcPr/>
                </a:tc>
              </a:tr>
            </a:tbl>
          </a:graphicData>
        </a:graphic>
      </p:graphicFrame>
    </p:spTree>
    <p:extLst>
      <p:ext uri="{BB962C8B-B14F-4D97-AF65-F5344CB8AC3E}">
        <p14:creationId xmlns:p14="http://schemas.microsoft.com/office/powerpoint/2010/main" val="7651882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109728" indent="0">
              <a:buNone/>
            </a:pPr>
            <a:endParaRPr lang="en-GB" dirty="0" smtClean="0"/>
          </a:p>
          <a:p>
            <a:pPr marL="624078" indent="-514350">
              <a:buAutoNum type="arabicPeriod"/>
            </a:pPr>
            <a:r>
              <a:rPr lang="en-GB" dirty="0" smtClean="0"/>
              <a:t>Use the Glossary in the hand out to decide what type of science enquiry would be the best choice to use to gather the evidence to answer each question called out.</a:t>
            </a:r>
            <a:endParaRPr lang="en-GB" dirty="0"/>
          </a:p>
          <a:p>
            <a:pPr marL="624078" indent="-514350">
              <a:buAutoNum type="arabicPeriod"/>
            </a:pPr>
            <a:r>
              <a:rPr lang="en-GB" dirty="0" smtClean="0"/>
              <a:t>Use the guidance cards to decide what type of data/ evidence record is best for this enquiry type; Table; Bar Chart; Line Graph; Scatter Graph.</a:t>
            </a:r>
          </a:p>
          <a:p>
            <a:pPr marL="624078" indent="-514350">
              <a:buAutoNum type="arabicPeriod"/>
            </a:pPr>
            <a:r>
              <a:rPr lang="en-GB" dirty="0" smtClean="0"/>
              <a:t>Nominate a “Poser” to explain and show using these “poses”.</a:t>
            </a:r>
          </a:p>
          <a:p>
            <a:pPr marL="624078" indent="-514350">
              <a:buAutoNum type="arabicPeriod"/>
            </a:pPr>
            <a:endParaRPr lang="en-GB" dirty="0" smtClean="0"/>
          </a:p>
          <a:p>
            <a:pPr marL="624078" indent="-514350">
              <a:buAutoNum type="arabicPeriod"/>
            </a:pPr>
            <a:endParaRPr lang="en-GB" dirty="0"/>
          </a:p>
          <a:p>
            <a:pPr marL="624078" indent="-514350">
              <a:buAutoNum type="arabicPeriod"/>
            </a:pPr>
            <a:endParaRPr lang="en-GB" dirty="0" smtClean="0"/>
          </a:p>
          <a:p>
            <a:pPr marL="624078" indent="-514350">
              <a:buFont typeface="+mj-lt"/>
              <a:buAutoNum type="arabicPeriod"/>
            </a:pPr>
            <a:endParaRPr lang="en-GB" dirty="0"/>
          </a:p>
          <a:p>
            <a:endParaRPr lang="en-GB" dirty="0"/>
          </a:p>
        </p:txBody>
      </p:sp>
      <p:sp>
        <p:nvSpPr>
          <p:cNvPr id="3" name="Title 2"/>
          <p:cNvSpPr>
            <a:spLocks noGrp="1"/>
          </p:cNvSpPr>
          <p:nvPr>
            <p:ph type="title"/>
          </p:nvPr>
        </p:nvSpPr>
        <p:spPr/>
        <p:txBody>
          <a:bodyPr>
            <a:normAutofit/>
          </a:bodyPr>
          <a:lstStyle/>
          <a:p>
            <a:r>
              <a:rPr lang="en-GB" sz="3200" dirty="0" smtClean="0"/>
              <a:t>Science Enquiry Game: Planning Posers (Please don’t look at the answers!)</a:t>
            </a:r>
            <a:endParaRPr lang="en-GB" sz="3200" dirty="0"/>
          </a:p>
        </p:txBody>
      </p:sp>
    </p:spTree>
    <p:extLst>
      <p:ext uri="{BB962C8B-B14F-4D97-AF65-F5344CB8AC3E}">
        <p14:creationId xmlns:p14="http://schemas.microsoft.com/office/powerpoint/2010/main" val="18864105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sz="2800" b="1" dirty="0"/>
              <a:t>Goldsworthy, A. &amp; </a:t>
            </a:r>
            <a:r>
              <a:rPr lang="en-GB" sz="2800" b="1" dirty="0" err="1"/>
              <a:t>Ponchoud</a:t>
            </a:r>
            <a:r>
              <a:rPr lang="en-GB" sz="2800" b="1" dirty="0"/>
              <a:t>, R</a:t>
            </a:r>
            <a:r>
              <a:rPr lang="en-GB" sz="2800" b="1" dirty="0" smtClean="0"/>
              <a:t>. </a:t>
            </a:r>
            <a:r>
              <a:rPr lang="en-GB" sz="2800" b="1" dirty="0"/>
              <a:t>(2008) </a:t>
            </a:r>
            <a:r>
              <a:rPr lang="en-GB" sz="2800" b="1" i="1" dirty="0"/>
              <a:t>Science Enquiry Games.</a:t>
            </a:r>
            <a:r>
              <a:rPr lang="en-GB" sz="2800" b="1" dirty="0"/>
              <a:t> </a:t>
            </a:r>
            <a:r>
              <a:rPr lang="en-GB" sz="2800" b="1" dirty="0" err="1" smtClean="0"/>
              <a:t>Sandbach</a:t>
            </a:r>
            <a:r>
              <a:rPr lang="en-GB" sz="2800" b="1" dirty="0" smtClean="0"/>
              <a:t>: </a:t>
            </a:r>
            <a:r>
              <a:rPr lang="en-GB" sz="2800" b="1" dirty="0" err="1"/>
              <a:t>Millgate</a:t>
            </a:r>
            <a:r>
              <a:rPr lang="en-GB" sz="2800" b="1" dirty="0"/>
              <a:t> House</a:t>
            </a:r>
            <a:r>
              <a:rPr lang="en-GB" sz="2800" b="1" dirty="0" smtClean="0"/>
              <a:t>.</a:t>
            </a:r>
            <a:r>
              <a:rPr lang="en-US" sz="2800" b="1" dirty="0">
                <a:latin typeface="Arial" panose="020B0604020202020204" pitchFamily="34" charset="0"/>
                <a:cs typeface="Arial" panose="020B0604020202020204" pitchFamily="34" charset="0"/>
              </a:rPr>
              <a:t> </a:t>
            </a:r>
            <a:endParaRPr lang="en-US" sz="2800" b="1" dirty="0" smtClean="0">
              <a:latin typeface="Arial" panose="020B0604020202020204" pitchFamily="34" charset="0"/>
              <a:cs typeface="Arial" panose="020B0604020202020204" pitchFamily="34" charset="0"/>
            </a:endParaRPr>
          </a:p>
          <a:p>
            <a:endParaRPr lang="en-US" sz="2800" b="1" dirty="0">
              <a:latin typeface="Arial" panose="020B0604020202020204" pitchFamily="34" charset="0"/>
              <a:cs typeface="Arial" panose="020B0604020202020204" pitchFamily="34" charset="0"/>
            </a:endParaRPr>
          </a:p>
          <a:p>
            <a:r>
              <a:rPr lang="en-US" sz="2800" b="1" dirty="0" smtClean="0">
                <a:latin typeface="Arial" panose="020B0604020202020204" pitchFamily="34" charset="0"/>
                <a:cs typeface="Arial" panose="020B0604020202020204" pitchFamily="34" charset="0"/>
              </a:rPr>
              <a:t>Turner</a:t>
            </a:r>
            <a:r>
              <a:rPr lang="en-US" sz="2800" b="1" dirty="0">
                <a:latin typeface="Arial" panose="020B0604020202020204" pitchFamily="34" charset="0"/>
                <a:cs typeface="Arial" panose="020B0604020202020204" pitchFamily="34" charset="0"/>
              </a:rPr>
              <a:t>, J. et al. (2011)</a:t>
            </a:r>
            <a:r>
              <a:rPr lang="en-GB" sz="2800" b="1" dirty="0">
                <a:latin typeface="Arial" panose="020B0604020202020204" pitchFamily="34" charset="0"/>
                <a:cs typeface="Arial" panose="020B0604020202020204" pitchFamily="34" charset="0"/>
              </a:rPr>
              <a:t> </a:t>
            </a:r>
            <a:r>
              <a:rPr lang="en-GB" sz="2800" b="1" i="1" dirty="0">
                <a:latin typeface="Arial" panose="020B0604020202020204" pitchFamily="34" charset="0"/>
                <a:cs typeface="Arial" panose="020B0604020202020204" pitchFamily="34" charset="0"/>
              </a:rPr>
              <a:t>It’s not fair – or is it? A guide to developing children’s ideas through primary science enquiry. </a:t>
            </a:r>
            <a:r>
              <a:rPr lang="en-GB" sz="2800" b="1" dirty="0">
                <a:latin typeface="Arial" pitchFamily="34" charset="0"/>
                <a:cs typeface="Arial" pitchFamily="34" charset="0"/>
              </a:rPr>
              <a:t>Hatfield: ASE. </a:t>
            </a:r>
          </a:p>
          <a:p>
            <a:pPr marL="109728" indent="0">
              <a:buNone/>
            </a:pPr>
            <a:r>
              <a:rPr lang="en-GB" sz="2800" b="1" dirty="0">
                <a:latin typeface="Arial" pitchFamily="34" charset="0"/>
                <a:cs typeface="Arial" pitchFamily="34" charset="0"/>
              </a:rPr>
              <a:t>   THIS ONE IS HIGHLY RECOMMENDED</a:t>
            </a:r>
          </a:p>
          <a:p>
            <a:pPr lvl="0"/>
            <a:endParaRPr lang="en-GB" sz="2800" b="1" dirty="0" smtClean="0">
              <a:latin typeface="Arial" pitchFamily="34" charset="0"/>
              <a:cs typeface="Arial" pitchFamily="34" charset="0"/>
            </a:endParaRPr>
          </a:p>
          <a:p>
            <a:r>
              <a:rPr lang="en-GB" sz="2800" dirty="0" smtClean="0">
                <a:latin typeface="Arial" pitchFamily="34" charset="0"/>
                <a:cs typeface="Arial" pitchFamily="34" charset="0"/>
              </a:rPr>
              <a:t>Ward</a:t>
            </a:r>
            <a:r>
              <a:rPr lang="en-GB" sz="2800" dirty="0">
                <a:latin typeface="Arial" pitchFamily="34" charset="0"/>
                <a:cs typeface="Arial" pitchFamily="34" charset="0"/>
              </a:rPr>
              <a:t>, H. and </a:t>
            </a:r>
            <a:r>
              <a:rPr lang="en-GB" sz="2800" dirty="0" err="1">
                <a:latin typeface="Arial" pitchFamily="34" charset="0"/>
                <a:cs typeface="Arial" pitchFamily="34" charset="0"/>
              </a:rPr>
              <a:t>Roden</a:t>
            </a:r>
            <a:r>
              <a:rPr lang="en-GB" sz="2800" dirty="0">
                <a:latin typeface="Arial" pitchFamily="34" charset="0"/>
                <a:cs typeface="Arial" pitchFamily="34" charset="0"/>
              </a:rPr>
              <a:t>, J. (2016) </a:t>
            </a:r>
            <a:r>
              <a:rPr lang="en-GB" sz="2800" i="1" dirty="0">
                <a:latin typeface="Arial" panose="020B0604020202020204" pitchFamily="34" charset="0"/>
                <a:cs typeface="Arial" panose="020B0604020202020204" pitchFamily="34" charset="0"/>
              </a:rPr>
              <a:t>Teaching Science in The Primary Classroom.</a:t>
            </a:r>
            <a:r>
              <a:rPr lang="en-GB" sz="2800" dirty="0">
                <a:latin typeface="Arial" panose="020B0604020202020204" pitchFamily="34" charset="0"/>
                <a:cs typeface="Arial" panose="020B0604020202020204" pitchFamily="34" charset="0"/>
              </a:rPr>
              <a:t> London: Sage</a:t>
            </a:r>
            <a:r>
              <a:rPr lang="en-GB" sz="2800" dirty="0" smtClean="0">
                <a:latin typeface="Arial" panose="020B0604020202020204" pitchFamily="34" charset="0"/>
                <a:cs typeface="Arial" panose="020B0604020202020204" pitchFamily="34" charset="0"/>
              </a:rPr>
              <a:t>.</a:t>
            </a:r>
          </a:p>
          <a:p>
            <a:pPr marL="109728" indent="0">
              <a:buNone/>
            </a:pPr>
            <a:endParaRPr lang="en-GB" dirty="0">
              <a:latin typeface="Arial" pitchFamily="34" charset="0"/>
              <a:cs typeface="Arial" pitchFamily="34" charset="0"/>
            </a:endParaRPr>
          </a:p>
          <a:p>
            <a:endParaRPr lang="en-US" dirty="0"/>
          </a:p>
        </p:txBody>
      </p:sp>
      <p:sp>
        <p:nvSpPr>
          <p:cNvPr id="3" name="Title 2"/>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Science References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59596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Dylunio</a:t>
            </a:r>
            <a:r>
              <a:rPr lang="en-US" dirty="0" smtClean="0"/>
              <a:t> a </a:t>
            </a:r>
            <a:r>
              <a:rPr lang="en-US" dirty="0" err="1" smtClean="0"/>
              <a:t>Thechnoleg</a:t>
            </a:r>
            <a:r>
              <a:rPr lang="en-US" dirty="0" smtClean="0"/>
              <a:t> / </a:t>
            </a:r>
            <a:br>
              <a:rPr lang="en-US" dirty="0" smtClean="0"/>
            </a:br>
            <a:r>
              <a:rPr lang="en-US" dirty="0" smtClean="0"/>
              <a:t>Design Technology</a:t>
            </a:r>
            <a:endParaRPr lang="en-US" dirty="0"/>
          </a:p>
        </p:txBody>
      </p:sp>
      <p:sp>
        <p:nvSpPr>
          <p:cNvPr id="3" name="Text Placeholder 2"/>
          <p:cNvSpPr>
            <a:spLocks noGrp="1"/>
          </p:cNvSpPr>
          <p:nvPr>
            <p:ph type="body" idx="1"/>
          </p:nvPr>
        </p:nvSpPr>
        <p:spPr>
          <a:xfrm>
            <a:off x="457200" y="4724400"/>
            <a:ext cx="4040188" cy="1447800"/>
          </a:xfrm>
        </p:spPr>
        <p:txBody>
          <a:bodyPr>
            <a:normAutofit/>
          </a:bodyPr>
          <a:lstStyle/>
          <a:p>
            <a:endParaRPr lang="en-US" dirty="0"/>
          </a:p>
        </p:txBody>
      </p:sp>
      <p:sp>
        <p:nvSpPr>
          <p:cNvPr id="4" name="Text Placeholder 3"/>
          <p:cNvSpPr>
            <a:spLocks noGrp="1"/>
          </p:cNvSpPr>
          <p:nvPr>
            <p:ph type="body" sz="half" idx="3"/>
          </p:nvPr>
        </p:nvSpPr>
        <p:spPr>
          <a:xfrm>
            <a:off x="4645026" y="4724400"/>
            <a:ext cx="4041775" cy="1447800"/>
          </a:xfrm>
        </p:spPr>
        <p:txBody>
          <a:bodyPr>
            <a:normAutofit/>
          </a:bodyPr>
          <a:lstStyle/>
          <a:p>
            <a:endParaRPr lang="en-US" dirty="0"/>
          </a:p>
        </p:txBody>
      </p:sp>
      <p:sp>
        <p:nvSpPr>
          <p:cNvPr id="5" name="Content Placeholder 4"/>
          <p:cNvSpPr>
            <a:spLocks noGrp="1"/>
          </p:cNvSpPr>
          <p:nvPr>
            <p:ph sz="quarter" idx="2"/>
          </p:nvPr>
        </p:nvSpPr>
        <p:spPr>
          <a:xfrm>
            <a:off x="457200" y="1416050"/>
            <a:ext cx="4040188" cy="3941763"/>
          </a:xfrm>
        </p:spPr>
        <p:txBody>
          <a:bodyPr/>
          <a:lstStyle/>
          <a:p>
            <a:r>
              <a:rPr lang="en-US" dirty="0" err="1" smtClean="0"/>
              <a:t>Cynllunio</a:t>
            </a:r>
            <a:r>
              <a:rPr lang="en-US" dirty="0" smtClean="0"/>
              <a:t> </a:t>
            </a:r>
            <a:r>
              <a:rPr lang="en-US" dirty="0" err="1" smtClean="0"/>
              <a:t>i</a:t>
            </a:r>
            <a:r>
              <a:rPr lang="en-US" dirty="0" smtClean="0"/>
              <a:t> </a:t>
            </a:r>
            <a:r>
              <a:rPr lang="en-US" dirty="0" err="1" smtClean="0"/>
              <a:t>wella</a:t>
            </a:r>
            <a:r>
              <a:rPr lang="en-US" dirty="0" smtClean="0"/>
              <a:t> </a:t>
            </a:r>
            <a:r>
              <a:rPr lang="en-US" dirty="0" err="1" smtClean="0"/>
              <a:t>bywyd</a:t>
            </a:r>
            <a:r>
              <a:rPr lang="en-US" dirty="0" smtClean="0"/>
              <a:t> </a:t>
            </a:r>
            <a:r>
              <a:rPr lang="en-US" dirty="0" err="1" smtClean="0"/>
              <a:t>dynol</a:t>
            </a:r>
            <a:endParaRPr lang="en-US" dirty="0"/>
          </a:p>
        </p:txBody>
      </p:sp>
      <p:sp>
        <p:nvSpPr>
          <p:cNvPr id="6" name="Content Placeholder 5"/>
          <p:cNvSpPr>
            <a:spLocks noGrp="1"/>
          </p:cNvSpPr>
          <p:nvPr>
            <p:ph sz="quarter" idx="4"/>
          </p:nvPr>
        </p:nvSpPr>
        <p:spPr/>
        <p:txBody>
          <a:bodyPr/>
          <a:lstStyle/>
          <a:p>
            <a:r>
              <a:rPr lang="en-US" dirty="0" smtClean="0"/>
              <a:t>Products to improve human life</a:t>
            </a: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Teclun</a:t>
            </a:r>
            <a:r>
              <a:rPr lang="en-US" dirty="0" smtClean="0"/>
              <a:t> </a:t>
            </a:r>
            <a:r>
              <a:rPr lang="en-US" dirty="0" err="1" smtClean="0"/>
              <a:t>gwerthuso</a:t>
            </a:r>
            <a:r>
              <a:rPr lang="en-US" dirty="0" smtClean="0"/>
              <a:t> / Evaluation tool</a:t>
            </a:r>
            <a:endParaRPr lang="en-US" dirty="0"/>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a:p>
        </p:txBody>
      </p:sp>
      <p:sp>
        <p:nvSpPr>
          <p:cNvPr id="5" name="Content Placeholder 4"/>
          <p:cNvSpPr>
            <a:spLocks noGrp="1"/>
          </p:cNvSpPr>
          <p:nvPr>
            <p:ph sz="quarter" idx="2"/>
          </p:nvPr>
        </p:nvSpPr>
        <p:spPr/>
        <p:txBody>
          <a:bodyPr/>
          <a:lstStyle/>
          <a:p>
            <a:endParaRPr lang="en-US" dirty="0"/>
          </a:p>
        </p:txBody>
      </p:sp>
      <p:sp>
        <p:nvSpPr>
          <p:cNvPr id="6" name="Content Placeholder 5"/>
          <p:cNvSpPr>
            <a:spLocks noGrp="1"/>
          </p:cNvSpPr>
          <p:nvPr>
            <p:ph sz="quarter" idx="4"/>
          </p:nvPr>
        </p:nvSpPr>
        <p:spPr/>
        <p:txBody>
          <a:bodyPr/>
          <a:lstStyle/>
          <a:p>
            <a:endParaRPr lang="en-US"/>
          </a:p>
        </p:txBody>
      </p:sp>
      <p:pic>
        <p:nvPicPr>
          <p:cNvPr id="7" name="Content Placeholder 4" descr="DTEvaltool.png"/>
          <p:cNvPicPr>
            <a:picLocks noGrp="1" noChangeAspect="1"/>
          </p:cNvPicPr>
          <p:nvPr/>
        </p:nvPicPr>
        <p:blipFill>
          <a:blip r:embed="rId2"/>
          <a:srcRect t="-30195" b="-30195"/>
          <a:stretch>
            <a:fillRect/>
          </a:stretch>
        </p:blipFill>
        <p:spPr>
          <a:xfrm>
            <a:off x="237067" y="273050"/>
            <a:ext cx="8449733" cy="7514695"/>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a:p>
        </p:txBody>
      </p:sp>
      <p:sp>
        <p:nvSpPr>
          <p:cNvPr id="5" name="Content Placeholder 4"/>
          <p:cNvSpPr>
            <a:spLocks noGrp="1"/>
          </p:cNvSpPr>
          <p:nvPr>
            <p:ph sz="quarter" idx="2"/>
          </p:nvPr>
        </p:nvSpPr>
        <p:spPr/>
        <p:txBody>
          <a:bodyPr/>
          <a:lstStyle/>
          <a:p>
            <a:endParaRPr lang="en-US"/>
          </a:p>
        </p:txBody>
      </p:sp>
      <p:sp>
        <p:nvSpPr>
          <p:cNvPr id="6" name="Content Placeholder 5"/>
          <p:cNvSpPr>
            <a:spLocks noGrp="1"/>
          </p:cNvSpPr>
          <p:nvPr>
            <p:ph sz="quarter" idx="4"/>
          </p:nvPr>
        </p:nvSpPr>
        <p:spPr/>
        <p:txBody>
          <a:bodyPr/>
          <a:lstStyle/>
          <a:p>
            <a:endParaRPr lang="en-US"/>
          </a:p>
        </p:txBody>
      </p:sp>
      <p:pic>
        <p:nvPicPr>
          <p:cNvPr id="7" name="Content Placeholder 4" descr="rollbench.png"/>
          <p:cNvPicPr>
            <a:picLocks noGrp="1" noChangeAspect="1"/>
          </p:cNvPicPr>
          <p:nvPr/>
        </p:nvPicPr>
        <p:blipFill>
          <a:blip r:embed="rId2"/>
          <a:srcRect t="-24712" b="-24712"/>
          <a:stretch>
            <a:fillRect/>
          </a:stretch>
        </p:blipFill>
        <p:spPr>
          <a:xfrm>
            <a:off x="301624" y="-1230049"/>
            <a:ext cx="8686801" cy="9208221"/>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a:p>
        </p:txBody>
      </p:sp>
      <p:sp>
        <p:nvSpPr>
          <p:cNvPr id="5" name="Content Placeholder 4"/>
          <p:cNvSpPr>
            <a:spLocks noGrp="1"/>
          </p:cNvSpPr>
          <p:nvPr>
            <p:ph sz="quarter" idx="2"/>
          </p:nvPr>
        </p:nvSpPr>
        <p:spPr/>
        <p:txBody>
          <a:bodyPr/>
          <a:lstStyle/>
          <a:p>
            <a:endParaRPr lang="en-US"/>
          </a:p>
        </p:txBody>
      </p:sp>
      <p:sp>
        <p:nvSpPr>
          <p:cNvPr id="6" name="Content Placeholder 5"/>
          <p:cNvSpPr>
            <a:spLocks noGrp="1"/>
          </p:cNvSpPr>
          <p:nvPr>
            <p:ph sz="quarter" idx="4"/>
          </p:nvPr>
        </p:nvSpPr>
        <p:spPr/>
        <p:txBody>
          <a:bodyPr/>
          <a:lstStyle/>
          <a:p>
            <a:endParaRPr lang="en-US"/>
          </a:p>
        </p:txBody>
      </p:sp>
      <p:pic>
        <p:nvPicPr>
          <p:cNvPr id="7" name="Content Placeholder 4" descr="beirollwy.jpg"/>
          <p:cNvPicPr>
            <a:picLocks noGrp="1" noChangeAspect="1"/>
          </p:cNvPicPr>
          <p:nvPr/>
        </p:nvPicPr>
        <p:blipFill>
          <a:blip r:embed="rId2"/>
          <a:srcRect l="-1106" r="-1106"/>
          <a:stretch>
            <a:fillRect/>
          </a:stretch>
        </p:blipFill>
        <p:spPr>
          <a:xfrm>
            <a:off x="1" y="0"/>
            <a:ext cx="9381066" cy="6858000"/>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a:p>
        </p:txBody>
      </p:sp>
      <p:sp>
        <p:nvSpPr>
          <p:cNvPr id="5" name="Content Placeholder 4"/>
          <p:cNvSpPr>
            <a:spLocks noGrp="1"/>
          </p:cNvSpPr>
          <p:nvPr>
            <p:ph sz="quarter" idx="2"/>
          </p:nvPr>
        </p:nvSpPr>
        <p:spPr/>
        <p:txBody>
          <a:bodyPr/>
          <a:lstStyle/>
          <a:p>
            <a:endParaRPr lang="en-US"/>
          </a:p>
        </p:txBody>
      </p:sp>
      <p:sp>
        <p:nvSpPr>
          <p:cNvPr id="6" name="Content Placeholder 5"/>
          <p:cNvSpPr>
            <a:spLocks noGrp="1"/>
          </p:cNvSpPr>
          <p:nvPr>
            <p:ph sz="quarter" idx="4"/>
          </p:nvPr>
        </p:nvSpPr>
        <p:spPr/>
        <p:txBody>
          <a:bodyPr/>
          <a:lstStyle/>
          <a:p>
            <a:endParaRPr lang="en-US"/>
          </a:p>
        </p:txBody>
      </p:sp>
      <p:pic>
        <p:nvPicPr>
          <p:cNvPr id="7" name="Content Placeholder 4" descr="daycloc.png"/>
          <p:cNvPicPr>
            <a:picLocks noGrp="1" noChangeAspect="1"/>
          </p:cNvPicPr>
          <p:nvPr/>
        </p:nvPicPr>
        <p:blipFill>
          <a:blip r:embed="rId2"/>
          <a:srcRect t="-4547" b="-4547"/>
          <a:stretch>
            <a:fillRect/>
          </a:stretch>
        </p:blipFill>
        <p:spPr>
          <a:xfrm>
            <a:off x="-270932" y="-526604"/>
            <a:ext cx="9440334" cy="7943404"/>
          </a:xfrm>
          <a:prstGeom prst="rect">
            <a:avLst/>
          </a:prstGeo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descr="cupbicky.jpg"/>
          <p:cNvPicPr>
            <a:picLocks noGrp="1" noChangeAspect="1"/>
          </p:cNvPicPr>
          <p:nvPr/>
        </p:nvPicPr>
        <p:blipFill>
          <a:blip r:embed="rId2"/>
          <a:srcRect t="-1925" b="-1925"/>
          <a:stretch>
            <a:fillRect/>
          </a:stretch>
        </p:blipFill>
        <p:spPr>
          <a:xfrm>
            <a:off x="1275292" y="0"/>
            <a:ext cx="6739467" cy="6858000"/>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Y </a:t>
            </a:r>
            <a:r>
              <a:rPr lang="en-US" dirty="0" err="1" smtClean="0"/>
              <a:t>cwricwlwm</a:t>
            </a:r>
            <a:r>
              <a:rPr lang="en-US" dirty="0" smtClean="0"/>
              <a:t> </a:t>
            </a:r>
            <a:r>
              <a:rPr lang="en-US" dirty="0" err="1" smtClean="0"/>
              <a:t>presennol</a:t>
            </a:r>
            <a:r>
              <a:rPr lang="en-US" dirty="0" smtClean="0"/>
              <a:t> / </a:t>
            </a:r>
            <a:br>
              <a:rPr lang="en-US" dirty="0" smtClean="0"/>
            </a:br>
            <a:r>
              <a:rPr lang="en-US" dirty="0" smtClean="0"/>
              <a:t>The current curriculum</a:t>
            </a:r>
            <a:endParaRPr lang="en-US" dirty="0"/>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dirty="0"/>
          </a:p>
        </p:txBody>
      </p:sp>
      <p:sp>
        <p:nvSpPr>
          <p:cNvPr id="5" name="Content Placeholder 4"/>
          <p:cNvSpPr>
            <a:spLocks noGrp="1"/>
          </p:cNvSpPr>
          <p:nvPr>
            <p:ph sz="quarter" idx="2"/>
          </p:nvPr>
        </p:nvSpPr>
        <p:spPr/>
        <p:txBody>
          <a:bodyPr>
            <a:normAutofit lnSpcReduction="10000"/>
          </a:bodyPr>
          <a:lstStyle/>
          <a:p>
            <a:r>
              <a:rPr lang="en-US" dirty="0" err="1" smtClean="0"/>
              <a:t>Sgiliau</a:t>
            </a:r>
            <a:r>
              <a:rPr lang="en-US" dirty="0" smtClean="0"/>
              <a:t> </a:t>
            </a:r>
            <a:r>
              <a:rPr lang="en-US" dirty="0" err="1" smtClean="0"/>
              <a:t>ar</a:t>
            </a:r>
            <a:r>
              <a:rPr lang="en-US" dirty="0" smtClean="0"/>
              <a:t> draws</a:t>
            </a:r>
          </a:p>
          <a:p>
            <a:r>
              <a:rPr lang="en-US" dirty="0" err="1" smtClean="0"/>
              <a:t>Meddwl</a:t>
            </a:r>
            <a:endParaRPr lang="en-US" dirty="0" smtClean="0"/>
          </a:p>
          <a:p>
            <a:r>
              <a:rPr lang="en-US" dirty="0" err="1" smtClean="0"/>
              <a:t>Cyfathrebu</a:t>
            </a:r>
            <a:endParaRPr lang="en-US" dirty="0" smtClean="0"/>
          </a:p>
          <a:p>
            <a:r>
              <a:rPr lang="en-US" dirty="0" err="1" smtClean="0"/>
              <a:t>TGCh</a:t>
            </a:r>
            <a:endParaRPr lang="en-US" dirty="0" smtClean="0"/>
          </a:p>
          <a:p>
            <a:r>
              <a:rPr lang="en-US" dirty="0" err="1" smtClean="0"/>
              <a:t>Rhif</a:t>
            </a:r>
            <a:endParaRPr lang="en-US" dirty="0" smtClean="0"/>
          </a:p>
          <a:p>
            <a:r>
              <a:rPr lang="en-US" dirty="0" smtClean="0"/>
              <a:t>Y </a:t>
            </a:r>
            <a:r>
              <a:rPr lang="en-US" dirty="0" err="1" smtClean="0"/>
              <a:t>Cwricwlwm</a:t>
            </a:r>
            <a:r>
              <a:rPr lang="en-US" dirty="0" smtClean="0"/>
              <a:t> </a:t>
            </a:r>
            <a:r>
              <a:rPr lang="en-US" dirty="0" err="1" smtClean="0"/>
              <a:t>Cymraeg</a:t>
            </a:r>
            <a:endParaRPr lang="en-US" dirty="0" smtClean="0"/>
          </a:p>
          <a:p>
            <a:r>
              <a:rPr lang="en-US" dirty="0" err="1" smtClean="0"/>
              <a:t>Personol</a:t>
            </a:r>
            <a:r>
              <a:rPr lang="en-US" dirty="0" smtClean="0"/>
              <a:t> a </a:t>
            </a:r>
            <a:r>
              <a:rPr lang="en-US" dirty="0" err="1" smtClean="0"/>
              <a:t>Chymdeithasol</a:t>
            </a:r>
            <a:endParaRPr lang="en-US" dirty="0" smtClean="0"/>
          </a:p>
          <a:p>
            <a:r>
              <a:rPr lang="en-US" dirty="0" err="1" smtClean="0"/>
              <a:t>Gyrfaoedd</a:t>
            </a:r>
            <a:r>
              <a:rPr lang="en-US" dirty="0" smtClean="0"/>
              <a:t> a </a:t>
            </a:r>
            <a:r>
              <a:rPr lang="en-US" dirty="0" err="1" smtClean="0"/>
              <a:t>byd</a:t>
            </a:r>
            <a:r>
              <a:rPr lang="en-US" dirty="0" smtClean="0"/>
              <a:t> </a:t>
            </a:r>
            <a:r>
              <a:rPr lang="en-US" dirty="0" err="1" smtClean="0"/>
              <a:t>gwaith</a:t>
            </a:r>
            <a:endParaRPr lang="en-US" dirty="0" smtClean="0"/>
          </a:p>
          <a:p>
            <a:endParaRPr lang="en-US" dirty="0"/>
          </a:p>
        </p:txBody>
      </p:sp>
      <p:sp>
        <p:nvSpPr>
          <p:cNvPr id="6" name="Content Placeholder 5"/>
          <p:cNvSpPr>
            <a:spLocks noGrp="1"/>
          </p:cNvSpPr>
          <p:nvPr>
            <p:ph sz="quarter" idx="4"/>
          </p:nvPr>
        </p:nvSpPr>
        <p:spPr/>
        <p:txBody>
          <a:bodyPr/>
          <a:lstStyle/>
          <a:p>
            <a:r>
              <a:rPr lang="en-US" dirty="0" smtClean="0"/>
              <a:t>Skills across</a:t>
            </a:r>
          </a:p>
          <a:p>
            <a:r>
              <a:rPr lang="en-US" dirty="0" smtClean="0"/>
              <a:t>Thinking</a:t>
            </a:r>
          </a:p>
          <a:p>
            <a:r>
              <a:rPr lang="en-US" dirty="0" smtClean="0"/>
              <a:t>Communication</a:t>
            </a:r>
          </a:p>
          <a:p>
            <a:r>
              <a:rPr lang="en-US" dirty="0" smtClean="0"/>
              <a:t>ICT</a:t>
            </a:r>
          </a:p>
          <a:p>
            <a:r>
              <a:rPr lang="en-US" dirty="0" smtClean="0"/>
              <a:t>Number</a:t>
            </a:r>
          </a:p>
          <a:p>
            <a:r>
              <a:rPr lang="en-US" dirty="0" smtClean="0"/>
              <a:t>Y </a:t>
            </a:r>
            <a:r>
              <a:rPr lang="en-US" dirty="0" err="1" smtClean="0"/>
              <a:t>Cwricwlwm</a:t>
            </a:r>
            <a:r>
              <a:rPr lang="en-US" dirty="0" smtClean="0"/>
              <a:t> </a:t>
            </a:r>
            <a:r>
              <a:rPr lang="en-US" dirty="0" err="1" smtClean="0"/>
              <a:t>Cymraeg</a:t>
            </a:r>
            <a:endParaRPr lang="en-US" dirty="0" smtClean="0"/>
          </a:p>
          <a:p>
            <a:r>
              <a:rPr lang="en-US" dirty="0" smtClean="0"/>
              <a:t>Personal and Social</a:t>
            </a:r>
          </a:p>
          <a:p>
            <a:r>
              <a:rPr lang="en-US" dirty="0" smtClean="0"/>
              <a:t>Careers + work (sec)</a:t>
            </a:r>
          </a:p>
          <a:p>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CA2/ KS2</a:t>
            </a:r>
            <a:endParaRPr lang="en-US" dirty="0"/>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a:p>
        </p:txBody>
      </p:sp>
      <p:sp>
        <p:nvSpPr>
          <p:cNvPr id="5" name="Content Placeholder 4"/>
          <p:cNvSpPr>
            <a:spLocks noGrp="1"/>
          </p:cNvSpPr>
          <p:nvPr>
            <p:ph sz="quarter" idx="2"/>
          </p:nvPr>
        </p:nvSpPr>
        <p:spPr/>
        <p:txBody>
          <a:bodyPr/>
          <a:lstStyle/>
          <a:p>
            <a:r>
              <a:rPr lang="en-US" dirty="0" err="1" smtClean="0"/>
              <a:t>Dylunio</a:t>
            </a:r>
            <a:r>
              <a:rPr lang="en-US" dirty="0" smtClean="0"/>
              <a:t> a </a:t>
            </a:r>
            <a:r>
              <a:rPr lang="en-US" dirty="0" err="1" smtClean="0"/>
              <a:t>gwneud</a:t>
            </a:r>
            <a:endParaRPr lang="en-US" dirty="0" smtClean="0"/>
          </a:p>
          <a:p>
            <a:pPr>
              <a:buNone/>
            </a:pPr>
            <a:endParaRPr lang="en-US" dirty="0" smtClean="0"/>
          </a:p>
          <a:p>
            <a:pPr>
              <a:buFontTx/>
              <a:buChar char="-"/>
            </a:pPr>
            <a:r>
              <a:rPr lang="en-US" dirty="0" err="1" smtClean="0"/>
              <a:t>Ystod</a:t>
            </a:r>
            <a:endParaRPr lang="en-US" dirty="0" smtClean="0"/>
          </a:p>
          <a:p>
            <a:pPr>
              <a:buFontTx/>
              <a:buChar char="-"/>
            </a:pPr>
            <a:r>
              <a:rPr lang="en-US" dirty="0" err="1" smtClean="0"/>
              <a:t>Datblygu</a:t>
            </a:r>
            <a:r>
              <a:rPr lang="en-US" dirty="0" smtClean="0"/>
              <a:t> </a:t>
            </a:r>
            <a:r>
              <a:rPr lang="en-US" dirty="0" err="1" smtClean="0"/>
              <a:t>gallu</a:t>
            </a:r>
            <a:r>
              <a:rPr lang="en-US" dirty="0" smtClean="0"/>
              <a:t> </a:t>
            </a:r>
            <a:r>
              <a:rPr lang="en-US" dirty="0" err="1" smtClean="0"/>
              <a:t>TGCh</a:t>
            </a:r>
            <a:endParaRPr lang="en-US" dirty="0" smtClean="0"/>
          </a:p>
          <a:p>
            <a:pPr>
              <a:buFontTx/>
              <a:buChar char="-"/>
            </a:pPr>
            <a:r>
              <a:rPr lang="en-US" dirty="0" err="1" smtClean="0"/>
              <a:t>Bwyd</a:t>
            </a:r>
            <a:endParaRPr lang="en-US" dirty="0" smtClean="0"/>
          </a:p>
          <a:p>
            <a:pPr>
              <a:buFontTx/>
              <a:buChar char="-"/>
            </a:pPr>
            <a:r>
              <a:rPr lang="en-US" dirty="0" err="1" smtClean="0"/>
              <a:t>Defnyddiau</a:t>
            </a:r>
            <a:r>
              <a:rPr lang="en-US" dirty="0" smtClean="0"/>
              <a:t> </a:t>
            </a:r>
            <a:r>
              <a:rPr lang="en-US" dirty="0" err="1" smtClean="0"/>
              <a:t>hyblyg</a:t>
            </a:r>
            <a:r>
              <a:rPr lang="en-US" dirty="0" smtClean="0"/>
              <a:t> ac </a:t>
            </a:r>
            <a:r>
              <a:rPr lang="en-US" dirty="0" err="1" smtClean="0"/>
              <a:t>anhyblyg</a:t>
            </a:r>
            <a:endParaRPr lang="en-US" dirty="0" smtClean="0"/>
          </a:p>
          <a:p>
            <a:pPr>
              <a:buFontTx/>
              <a:buChar char="-"/>
            </a:pPr>
            <a:r>
              <a:rPr lang="en-US" dirty="0" err="1" smtClean="0"/>
              <a:t>Systemau</a:t>
            </a:r>
            <a:r>
              <a:rPr lang="en-US" dirty="0" smtClean="0"/>
              <a:t> a </a:t>
            </a:r>
            <a:r>
              <a:rPr lang="en-US" dirty="0" err="1" smtClean="0"/>
              <a:t>rheoli</a:t>
            </a:r>
            <a:endParaRPr lang="en-US" dirty="0" smtClean="0"/>
          </a:p>
          <a:p>
            <a:endParaRPr lang="en-US" dirty="0"/>
          </a:p>
        </p:txBody>
      </p:sp>
      <p:sp>
        <p:nvSpPr>
          <p:cNvPr id="6" name="Content Placeholder 5"/>
          <p:cNvSpPr>
            <a:spLocks noGrp="1"/>
          </p:cNvSpPr>
          <p:nvPr>
            <p:ph sz="quarter" idx="4"/>
          </p:nvPr>
        </p:nvSpPr>
        <p:spPr/>
        <p:txBody>
          <a:bodyPr/>
          <a:lstStyle/>
          <a:p>
            <a:r>
              <a:rPr lang="en-US" dirty="0" smtClean="0"/>
              <a:t>Designing and making</a:t>
            </a:r>
          </a:p>
          <a:p>
            <a:endParaRPr lang="en-US" dirty="0" smtClean="0"/>
          </a:p>
          <a:p>
            <a:pPr>
              <a:buFontTx/>
              <a:buChar char="-"/>
            </a:pPr>
            <a:r>
              <a:rPr lang="en-US" dirty="0" smtClean="0"/>
              <a:t>Range</a:t>
            </a:r>
          </a:p>
          <a:p>
            <a:pPr>
              <a:buFontTx/>
              <a:buChar char="-"/>
            </a:pPr>
            <a:r>
              <a:rPr lang="en-US" dirty="0" smtClean="0"/>
              <a:t>Developing ICT capability</a:t>
            </a:r>
          </a:p>
          <a:p>
            <a:pPr>
              <a:buFontTx/>
              <a:buChar char="-"/>
            </a:pPr>
            <a:r>
              <a:rPr lang="en-US" dirty="0" smtClean="0"/>
              <a:t>Food</a:t>
            </a:r>
          </a:p>
          <a:p>
            <a:pPr>
              <a:buFontTx/>
              <a:buChar char="-"/>
            </a:pPr>
            <a:r>
              <a:rPr lang="en-US" dirty="0" smtClean="0"/>
              <a:t>Rigid and flexible materials</a:t>
            </a:r>
          </a:p>
          <a:p>
            <a:pPr>
              <a:buFontTx/>
              <a:buChar char="-"/>
            </a:pPr>
            <a:r>
              <a:rPr lang="en-US" dirty="0" smtClean="0"/>
              <a:t>Systems and control</a:t>
            </a:r>
          </a:p>
          <a:p>
            <a:endParaRPr lang="en-US"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a:xfrm>
            <a:off x="508000" y="261938"/>
            <a:ext cx="8229600" cy="1143000"/>
          </a:xfrm>
        </p:spPr>
        <p:txBody>
          <a:bodyPr>
            <a:normAutofit fontScale="90000"/>
          </a:bodyPr>
          <a:lstStyle/>
          <a:p>
            <a:r>
              <a:rPr lang="en-US" dirty="0" smtClean="0"/>
              <a:t>Her </a:t>
            </a:r>
            <a:r>
              <a:rPr lang="en-US" dirty="0" err="1" smtClean="0"/>
              <a:t>yr</a:t>
            </a:r>
            <a:r>
              <a:rPr lang="en-US" dirty="0" smtClean="0"/>
              <a:t> </a:t>
            </a:r>
            <a:r>
              <a:rPr lang="en-US" dirty="0" err="1" smtClean="0"/>
              <a:t>hofrennydd</a:t>
            </a:r>
            <a:r>
              <a:rPr lang="en-US" dirty="0" smtClean="0"/>
              <a:t> </a:t>
            </a:r>
            <a:r>
              <a:rPr lang="en-US" smtClean="0"/>
              <a:t>/ </a:t>
            </a:r>
            <a:br>
              <a:rPr lang="en-US" smtClean="0"/>
            </a:br>
            <a:r>
              <a:rPr lang="en-US" smtClean="0"/>
              <a:t>Spinner </a:t>
            </a:r>
            <a:r>
              <a:rPr lang="en-US" dirty="0" smtClean="0"/>
              <a:t>challenge</a:t>
            </a:r>
            <a:endParaRPr lang="en-US" dirty="0"/>
          </a:p>
        </p:txBody>
      </p:sp>
      <p:pic>
        <p:nvPicPr>
          <p:cNvPr id="4" name="Content Placeholder 4" descr="spinner.jpg"/>
          <p:cNvPicPr>
            <a:picLocks noGrp="1" noChangeAspect="1"/>
          </p:cNvPicPr>
          <p:nvPr/>
        </p:nvPicPr>
        <p:blipFill>
          <a:blip r:embed="rId2"/>
          <a:srcRect t="-34643" b="-34643"/>
          <a:stretch>
            <a:fillRect/>
          </a:stretch>
        </p:blipFill>
        <p:spPr>
          <a:xfrm>
            <a:off x="748301" y="-203200"/>
            <a:ext cx="7464366" cy="8365138"/>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Hand out to include lesson plan, template and recording schedule used for a year 6 class.</a:t>
            </a:r>
          </a:p>
          <a:p>
            <a:endParaRPr lang="en-GB" dirty="0"/>
          </a:p>
          <a:p>
            <a:r>
              <a:rPr lang="en-GB" dirty="0" smtClean="0"/>
              <a:t>A fair test enquiry with balanced forces/ gravity and air resistance contexts for conceptual learning challenge</a:t>
            </a:r>
            <a:endParaRPr lang="en-GB" dirty="0"/>
          </a:p>
        </p:txBody>
      </p:sp>
      <p:sp>
        <p:nvSpPr>
          <p:cNvPr id="3" name="Title 2"/>
          <p:cNvSpPr>
            <a:spLocks noGrp="1"/>
          </p:cNvSpPr>
          <p:nvPr>
            <p:ph type="title"/>
          </p:nvPr>
        </p:nvSpPr>
        <p:spPr/>
        <p:txBody>
          <a:bodyPr/>
          <a:lstStyle/>
          <a:p>
            <a:r>
              <a:rPr lang="en-GB" dirty="0" smtClean="0"/>
              <a:t>Paper Spinners challenge</a:t>
            </a:r>
            <a:endParaRPr lang="en-GB" dirty="0"/>
          </a:p>
        </p:txBody>
      </p:sp>
    </p:spTree>
    <p:extLst>
      <p:ext uri="{BB962C8B-B14F-4D97-AF65-F5344CB8AC3E}">
        <p14:creationId xmlns:p14="http://schemas.microsoft.com/office/powerpoint/2010/main" val="405248553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 </a:t>
            </a:r>
            <a:r>
              <a:rPr lang="en-US" dirty="0" err="1" smtClean="0"/>
              <a:t>allwch</a:t>
            </a:r>
            <a:r>
              <a:rPr lang="en-US" dirty="0" smtClean="0"/>
              <a:t> </a:t>
            </a:r>
            <a:r>
              <a:rPr lang="en-US" dirty="0" err="1" smtClean="0"/>
              <a:t>ddatblygu</a:t>
            </a:r>
            <a:r>
              <a:rPr lang="en-US" dirty="0" smtClean="0"/>
              <a:t> </a:t>
            </a:r>
            <a:r>
              <a:rPr lang="en-US" dirty="0" err="1" smtClean="0"/>
              <a:t>pwrpas</a:t>
            </a:r>
            <a:r>
              <a:rPr lang="en-US" dirty="0" smtClean="0"/>
              <a:t> </a:t>
            </a:r>
            <a:r>
              <a:rPr lang="en-US" dirty="0" err="1" smtClean="0"/>
              <a:t>i</a:t>
            </a:r>
            <a:r>
              <a:rPr lang="en-US" dirty="0" smtClean="0"/>
              <a:t> </a:t>
            </a:r>
            <a:r>
              <a:rPr lang="en-US" dirty="0" err="1" smtClean="0"/>
              <a:t>hwn</a:t>
            </a:r>
            <a:r>
              <a:rPr lang="en-US" dirty="0" smtClean="0"/>
              <a:t>?</a:t>
            </a:r>
          </a:p>
          <a:p>
            <a:r>
              <a:rPr lang="en-US" dirty="0" smtClean="0"/>
              <a:t>Can you develop this for a purpose </a:t>
            </a:r>
            <a:endParaRPr lang="en-US" dirty="0"/>
          </a:p>
        </p:txBody>
      </p:sp>
      <p:sp>
        <p:nvSpPr>
          <p:cNvPr id="3" name="Title 2"/>
          <p:cNvSpPr>
            <a:spLocks noGrp="1"/>
          </p:cNvSpPr>
          <p:nvPr>
            <p:ph type="title"/>
          </p:nvPr>
        </p:nvSpPr>
        <p:spPr/>
        <p:txBody>
          <a:bodyPr>
            <a:normAutofit fontScale="90000"/>
          </a:bodyPr>
          <a:lstStyle/>
          <a:p>
            <a:r>
              <a:rPr lang="en-US" dirty="0" err="1" smtClean="0"/>
              <a:t>Datblygiad</a:t>
            </a:r>
            <a:r>
              <a:rPr lang="en-US" dirty="0" smtClean="0"/>
              <a:t> </a:t>
            </a:r>
            <a:r>
              <a:rPr lang="en-US" dirty="0" err="1" smtClean="0"/>
              <a:t>pellach</a:t>
            </a:r>
            <a:r>
              <a:rPr lang="en-US" dirty="0" smtClean="0"/>
              <a:t> / </a:t>
            </a:r>
            <a:r>
              <a:rPr lang="en-US" dirty="0" smtClean="0"/>
              <a:t/>
            </a:r>
            <a:br>
              <a:rPr lang="en-US" dirty="0" smtClean="0"/>
            </a:br>
            <a:r>
              <a:rPr lang="en-US" dirty="0" smtClean="0"/>
              <a:t>Further </a:t>
            </a:r>
            <a:r>
              <a:rPr lang="en-US" dirty="0" smtClean="0"/>
              <a:t>development?</a:t>
            </a:r>
            <a:endParaRPr lang="en-US" dirty="0"/>
          </a:p>
        </p:txBody>
      </p:sp>
      <p:pic>
        <p:nvPicPr>
          <p:cNvPr id="4" name="Content Placeholder 4" descr="whirlwind.jpg"/>
          <p:cNvPicPr>
            <a:picLocks noGrp="1" noChangeAspect="1"/>
          </p:cNvPicPr>
          <p:nvPr/>
        </p:nvPicPr>
        <p:blipFill>
          <a:blip r:embed="rId2"/>
          <a:srcRect t="-24421" b="-24421"/>
          <a:stretch>
            <a:fillRect/>
          </a:stretch>
        </p:blipFill>
        <p:spPr>
          <a:xfrm>
            <a:off x="1794933" y="1481328"/>
            <a:ext cx="5367867" cy="6216449"/>
          </a:xfrm>
          <a:prstGeom prst="rect">
            <a:avLst/>
          </a:prstGeo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0" y="2082800"/>
            <a:ext cx="8229600" cy="4525963"/>
          </a:xfrm>
        </p:spPr>
        <p:txBody>
          <a:bodyPr/>
          <a:lstStyle/>
          <a:p>
            <a:r>
              <a:rPr lang="en-US" dirty="0" smtClean="0"/>
              <a:t>Mae </a:t>
            </a:r>
            <a:r>
              <a:rPr lang="en-US" dirty="0" err="1" smtClean="0"/>
              <a:t>hwn</a:t>
            </a:r>
            <a:r>
              <a:rPr lang="en-US" dirty="0" smtClean="0"/>
              <a:t> </a:t>
            </a:r>
            <a:r>
              <a:rPr lang="en-US" dirty="0" err="1" smtClean="0"/>
              <a:t>yn</a:t>
            </a:r>
            <a:r>
              <a:rPr lang="en-US" dirty="0" smtClean="0"/>
              <a:t> ran </a:t>
            </a:r>
            <a:r>
              <a:rPr lang="en-US" dirty="0" err="1" smtClean="0"/>
              <a:t>holl</a:t>
            </a:r>
            <a:r>
              <a:rPr lang="en-US" dirty="0" smtClean="0"/>
              <a:t> </a:t>
            </a:r>
            <a:r>
              <a:rPr lang="en-US" dirty="0" err="1" smtClean="0"/>
              <a:t>bwysig</a:t>
            </a:r>
            <a:r>
              <a:rPr lang="en-US" dirty="0" smtClean="0"/>
              <a:t> o </a:t>
            </a:r>
            <a:r>
              <a:rPr lang="en-US" dirty="0" err="1" smtClean="0"/>
              <a:t>fywyd</a:t>
            </a:r>
            <a:r>
              <a:rPr lang="en-US" dirty="0" smtClean="0"/>
              <a:t> </a:t>
            </a:r>
            <a:r>
              <a:rPr lang="en-US" dirty="0" err="1" smtClean="0"/>
              <a:t>yn</a:t>
            </a:r>
            <a:r>
              <a:rPr lang="en-US" dirty="0" smtClean="0"/>
              <a:t> yr </a:t>
            </a:r>
            <a:r>
              <a:rPr lang="en-US" dirty="0" err="1" smtClean="0"/>
              <a:t>ysgol</a:t>
            </a:r>
            <a:r>
              <a:rPr lang="en-US" dirty="0" smtClean="0"/>
              <a:t> </a:t>
            </a:r>
            <a:r>
              <a:rPr lang="en-US" dirty="0" err="1" smtClean="0"/>
              <a:t>gynradd</a:t>
            </a:r>
            <a:r>
              <a:rPr lang="en-US" dirty="0" smtClean="0"/>
              <a:t> </a:t>
            </a:r>
            <a:r>
              <a:rPr lang="en-US" dirty="0" smtClean="0"/>
              <a:t>– </a:t>
            </a:r>
            <a:r>
              <a:rPr lang="en-US" dirty="0" err="1" smtClean="0"/>
              <a:t>Dinasyddion</a:t>
            </a:r>
            <a:r>
              <a:rPr lang="en-US" dirty="0" smtClean="0"/>
              <a:t> </a:t>
            </a:r>
            <a:r>
              <a:rPr lang="en-US" dirty="0" err="1" smtClean="0"/>
              <a:t>egwyddorol</a:t>
            </a:r>
            <a:r>
              <a:rPr lang="en-US" dirty="0" smtClean="0"/>
              <a:t> a </a:t>
            </a:r>
            <a:r>
              <a:rPr lang="en-US" dirty="0" err="1" smtClean="0"/>
              <a:t>gwybodus</a:t>
            </a:r>
            <a:r>
              <a:rPr lang="en-US" dirty="0" smtClean="0"/>
              <a:t>?</a:t>
            </a:r>
          </a:p>
          <a:p>
            <a:endParaRPr lang="en-US" dirty="0" smtClean="0"/>
          </a:p>
          <a:p>
            <a:r>
              <a:rPr lang="en-US" dirty="0" smtClean="0"/>
              <a:t>This is a centrally important part of the school life – Ethically informed citizens?</a:t>
            </a:r>
            <a:endParaRPr lang="en-US" dirty="0"/>
          </a:p>
        </p:txBody>
      </p:sp>
      <p:sp>
        <p:nvSpPr>
          <p:cNvPr id="3" name="Title 2"/>
          <p:cNvSpPr>
            <a:spLocks noGrp="1"/>
          </p:cNvSpPr>
          <p:nvPr>
            <p:ph type="title"/>
          </p:nvPr>
        </p:nvSpPr>
        <p:spPr/>
        <p:txBody>
          <a:bodyPr/>
          <a:lstStyle/>
          <a:p>
            <a:r>
              <a:rPr lang="en-US" dirty="0" err="1" smtClean="0"/>
              <a:t>Amser</a:t>
            </a:r>
            <a:r>
              <a:rPr lang="en-US" dirty="0" smtClean="0"/>
              <a:t> </a:t>
            </a:r>
            <a:r>
              <a:rPr lang="en-US" dirty="0" err="1" smtClean="0"/>
              <a:t>tacluso</a:t>
            </a:r>
            <a:r>
              <a:rPr lang="en-US" dirty="0" smtClean="0"/>
              <a:t> / Tidy time</a:t>
            </a:r>
            <a:endParaRPr lang="en-US"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Ffynonellau</a:t>
            </a:r>
            <a:r>
              <a:rPr lang="en-US" dirty="0" smtClean="0"/>
              <a:t> </a:t>
            </a:r>
            <a:r>
              <a:rPr lang="en-US" dirty="0" err="1" smtClean="0"/>
              <a:t>defnyddiol</a:t>
            </a:r>
            <a:r>
              <a:rPr lang="en-US" dirty="0" smtClean="0"/>
              <a:t> / </a:t>
            </a:r>
            <a:r>
              <a:rPr lang="en-US" dirty="0" smtClean="0"/>
              <a:t/>
            </a:r>
            <a:br>
              <a:rPr lang="en-US" dirty="0" smtClean="0"/>
            </a:br>
            <a:r>
              <a:rPr lang="en-US" dirty="0" smtClean="0"/>
              <a:t>Useful </a:t>
            </a:r>
            <a:r>
              <a:rPr lang="en-US" dirty="0" smtClean="0"/>
              <a:t>sources</a:t>
            </a:r>
            <a:endParaRPr lang="en-US" dirty="0"/>
          </a:p>
        </p:txBody>
      </p:sp>
      <p:sp>
        <p:nvSpPr>
          <p:cNvPr id="3" name="Text Placeholder 2"/>
          <p:cNvSpPr>
            <a:spLocks noGrp="1"/>
          </p:cNvSpPr>
          <p:nvPr>
            <p:ph type="body" idx="1"/>
          </p:nvPr>
        </p:nvSpPr>
        <p:spPr/>
        <p:txBody>
          <a:bodyPr/>
          <a:lstStyle/>
          <a:p>
            <a:endParaRPr lang="en-US"/>
          </a:p>
        </p:txBody>
      </p:sp>
      <p:sp>
        <p:nvSpPr>
          <p:cNvPr id="4" name="Text Placeholder 3"/>
          <p:cNvSpPr>
            <a:spLocks noGrp="1"/>
          </p:cNvSpPr>
          <p:nvPr>
            <p:ph type="body" sz="half" idx="3"/>
          </p:nvPr>
        </p:nvSpPr>
        <p:spPr/>
        <p:txBody>
          <a:bodyPr/>
          <a:lstStyle/>
          <a:p>
            <a:endParaRPr lang="en-US"/>
          </a:p>
        </p:txBody>
      </p:sp>
      <p:sp>
        <p:nvSpPr>
          <p:cNvPr id="5" name="Content Placeholder 4"/>
          <p:cNvSpPr>
            <a:spLocks noGrp="1"/>
          </p:cNvSpPr>
          <p:nvPr>
            <p:ph sz="quarter" idx="2"/>
          </p:nvPr>
        </p:nvSpPr>
        <p:spPr/>
        <p:txBody>
          <a:bodyPr/>
          <a:lstStyle/>
          <a:p>
            <a:r>
              <a:rPr lang="en-US" dirty="0" smtClean="0">
                <a:hlinkClick r:id="rId2"/>
              </a:rPr>
              <a:t>https://www.data.org.uk/for-education/primary/#</a:t>
            </a:r>
            <a:endParaRPr lang="en-US" dirty="0" smtClean="0"/>
          </a:p>
          <a:p>
            <a:endParaRPr lang="en-US" dirty="0" smtClean="0"/>
          </a:p>
          <a:p>
            <a:r>
              <a:rPr lang="en-US" dirty="0" err="1" smtClean="0"/>
              <a:t>www.stem.org.uk</a:t>
            </a:r>
            <a:r>
              <a:rPr lang="en-US" dirty="0" smtClean="0"/>
              <a:t>/audience/primary</a:t>
            </a:r>
            <a:endParaRPr lang="en-US" dirty="0"/>
          </a:p>
        </p:txBody>
      </p:sp>
      <p:sp>
        <p:nvSpPr>
          <p:cNvPr id="6" name="Content Placeholder 5"/>
          <p:cNvSpPr>
            <a:spLocks noGrp="1"/>
          </p:cNvSpPr>
          <p:nvPr>
            <p:ph sz="quarter" idx="4"/>
          </p:nvPr>
        </p:nvSpPr>
        <p:spPr/>
        <p:txBody>
          <a:bodyPr/>
          <a:lstStyle/>
          <a:p>
            <a:r>
              <a:rPr lang="en-US" dirty="0" smtClean="0"/>
              <a:t>The Design Technology Association</a:t>
            </a:r>
          </a:p>
          <a:p>
            <a:endParaRPr lang="en-US" dirty="0" smtClean="0"/>
          </a:p>
          <a:p>
            <a:endParaRPr lang="en-US" dirty="0" smtClean="0"/>
          </a:p>
          <a:p>
            <a:r>
              <a:rPr lang="en-US" dirty="0" smtClean="0"/>
              <a:t>Science Technology Engineering and </a:t>
            </a:r>
            <a:r>
              <a:rPr lang="en-US" dirty="0" err="1" smtClean="0"/>
              <a:t>Maths</a:t>
            </a:r>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324" dirty="0" smtClean="0">
                <a:latin typeface="Arial" panose="020B0604020202020204" pitchFamily="34" charset="0"/>
                <a:cs typeface="Arial" panose="020B0604020202020204" pitchFamily="34" charset="0"/>
              </a:rPr>
              <a:t>Learning and Teaching in the Primary School / </a:t>
            </a:r>
            <a:r>
              <a:rPr lang="en-GB" sz="4324" dirty="0" err="1" smtClean="0">
                <a:latin typeface="Arial" panose="020B0604020202020204" pitchFamily="34" charset="0"/>
                <a:cs typeface="Arial" panose="020B0604020202020204" pitchFamily="34" charset="0"/>
              </a:rPr>
              <a:t>Dysgu</a:t>
            </a:r>
            <a:r>
              <a:rPr lang="en-GB" sz="4324" dirty="0" smtClean="0">
                <a:latin typeface="Arial" panose="020B0604020202020204" pitchFamily="34" charset="0"/>
                <a:cs typeface="Arial" panose="020B0604020202020204" pitchFamily="34" charset="0"/>
              </a:rPr>
              <a:t> </a:t>
            </a:r>
            <a:r>
              <a:rPr lang="en-GB" sz="4324" dirty="0" smtClean="0">
                <a:latin typeface="Arial" panose="020B0604020202020204" pitchFamily="34" charset="0"/>
                <a:cs typeface="Arial" panose="020B0604020202020204" pitchFamily="34" charset="0"/>
              </a:rPr>
              <a:t>ac </a:t>
            </a:r>
            <a:r>
              <a:rPr lang="en-GB" sz="4324" dirty="0" err="1" smtClean="0">
                <a:latin typeface="Arial" panose="020B0604020202020204" pitchFamily="34" charset="0"/>
                <a:cs typeface="Arial" panose="020B0604020202020204" pitchFamily="34" charset="0"/>
              </a:rPr>
              <a:t>Addysgu</a:t>
            </a:r>
            <a:r>
              <a:rPr lang="en-GB" sz="4324" dirty="0" smtClean="0">
                <a:latin typeface="Arial" panose="020B0604020202020204" pitchFamily="34" charset="0"/>
                <a:cs typeface="Arial" panose="020B0604020202020204" pitchFamily="34" charset="0"/>
              </a:rPr>
              <a:t> </a:t>
            </a:r>
            <a:r>
              <a:rPr lang="en-GB" sz="4324" dirty="0" err="1" smtClean="0">
                <a:latin typeface="Arial" panose="020B0604020202020204" pitchFamily="34" charset="0"/>
                <a:cs typeface="Arial" panose="020B0604020202020204" pitchFamily="34" charset="0"/>
              </a:rPr>
              <a:t>yn</a:t>
            </a:r>
            <a:r>
              <a:rPr lang="en-GB" sz="4324" dirty="0" smtClean="0">
                <a:latin typeface="Arial" panose="020B0604020202020204" pitchFamily="34" charset="0"/>
                <a:cs typeface="Arial" panose="020B0604020202020204" pitchFamily="34" charset="0"/>
              </a:rPr>
              <a:t> yr </a:t>
            </a:r>
            <a:r>
              <a:rPr lang="en-GB" sz="4324" dirty="0" err="1" smtClean="0">
                <a:latin typeface="Arial" panose="020B0604020202020204" pitchFamily="34" charset="0"/>
                <a:cs typeface="Arial" panose="020B0604020202020204" pitchFamily="34" charset="0"/>
              </a:rPr>
              <a:t>Ysgol</a:t>
            </a:r>
            <a:r>
              <a:rPr lang="en-GB" sz="4324" dirty="0" smtClean="0">
                <a:latin typeface="Arial" panose="020B0604020202020204" pitchFamily="34" charset="0"/>
                <a:cs typeface="Arial" panose="020B0604020202020204" pitchFamily="34" charset="0"/>
              </a:rPr>
              <a:t> </a:t>
            </a:r>
            <a:r>
              <a:rPr lang="en-GB" sz="4324" dirty="0" err="1" smtClean="0">
                <a:latin typeface="Arial" panose="020B0604020202020204" pitchFamily="34" charset="0"/>
                <a:cs typeface="Arial" panose="020B0604020202020204" pitchFamily="34" charset="0"/>
              </a:rPr>
              <a:t>Gynradd</a:t>
            </a:r>
            <a:endParaRPr lang="en-GB" sz="4324" dirty="0" smtClean="0">
              <a:latin typeface="Arial" panose="020B0604020202020204" pitchFamily="34" charset="0"/>
              <a:cs typeface="Arial" panose="020B0604020202020204" pitchFamily="34" charset="0"/>
            </a:endParaRPr>
          </a:p>
          <a:p>
            <a:pPr marL="0" indent="0" algn="ctr">
              <a:buNone/>
            </a:pPr>
            <a:endParaRPr lang="en-GB" sz="2400" dirty="0" smtClean="0">
              <a:latin typeface="Arial" panose="020B0604020202020204" pitchFamily="34" charset="0"/>
              <a:cs typeface="Arial" panose="020B0604020202020204" pitchFamily="34" charset="0"/>
            </a:endParaRPr>
          </a:p>
          <a:p>
            <a:pPr marL="0" indent="0" algn="ctr">
              <a:buNone/>
            </a:pPr>
            <a:r>
              <a:rPr lang="en-GB" sz="2400" dirty="0" err="1" smtClean="0">
                <a:latin typeface="Arial" panose="020B0604020202020204" pitchFamily="34" charset="0"/>
                <a:cs typeface="Arial" panose="020B0604020202020204" pitchFamily="34" charset="0"/>
              </a:rPr>
              <a:t>Dr</a:t>
            </a:r>
            <a:r>
              <a:rPr lang="en-GB" sz="2400" dirty="0" err="1" smtClean="0">
                <a:latin typeface="Arial" panose="020B0604020202020204" pitchFamily="34" charset="0"/>
                <a:cs typeface="Arial" panose="020B0604020202020204" pitchFamily="34" charset="0"/>
              </a:rPr>
              <a:t>.</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Ceri</a:t>
            </a:r>
            <a:r>
              <a:rPr lang="en-GB" sz="2400" dirty="0" smtClean="0">
                <a:latin typeface="Arial" panose="020B0604020202020204" pitchFamily="34" charset="0"/>
                <a:cs typeface="Arial" panose="020B0604020202020204" pitchFamily="34" charset="0"/>
              </a:rPr>
              <a:t> Lewis</a:t>
            </a:r>
          </a:p>
          <a:p>
            <a:pPr marL="0" indent="0" algn="ctr">
              <a:buNone/>
            </a:pPr>
            <a:r>
              <a:rPr lang="en-GB" sz="2400" dirty="0" err="1" smtClean="0">
                <a:latin typeface="Arial" panose="020B0604020202020204" pitchFamily="34" charset="0"/>
                <a:cs typeface="Arial" panose="020B0604020202020204" pitchFamily="34" charset="0"/>
              </a:rPr>
              <a:t>Dr.</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Sioned</a:t>
            </a:r>
            <a:r>
              <a:rPr lang="en-GB" sz="2400" dirty="0" smtClean="0">
                <a:latin typeface="Arial" panose="020B0604020202020204" pitchFamily="34" charset="0"/>
                <a:cs typeface="Arial" panose="020B0604020202020204" pitchFamily="34" charset="0"/>
              </a:rPr>
              <a:t> Hughes</a:t>
            </a:r>
          </a:p>
          <a:p>
            <a:pPr marL="0" indent="0" algn="ctr">
              <a:buNone/>
            </a:pPr>
            <a:r>
              <a:rPr lang="en-GB" sz="2400" dirty="0" err="1" smtClean="0">
                <a:latin typeface="Arial" panose="020B0604020202020204" pitchFamily="34" charset="0"/>
                <a:cs typeface="Arial" panose="020B0604020202020204" pitchFamily="34" charset="0"/>
              </a:rPr>
              <a:t>Iwan</a:t>
            </a:r>
            <a:r>
              <a:rPr lang="en-GB" sz="2400" dirty="0" smtClean="0">
                <a:latin typeface="Arial" panose="020B0604020202020204" pitchFamily="34" charset="0"/>
                <a:cs typeface="Arial" panose="020B0604020202020204" pitchFamily="34" charset="0"/>
              </a:rPr>
              <a:t> Ellis-Williams</a:t>
            </a:r>
          </a:p>
          <a:p>
            <a:pPr marL="0" indent="0" algn="ctr">
              <a:buNone/>
            </a:pPr>
            <a:r>
              <a:rPr lang="en-US" sz="2400" dirty="0" err="1" smtClean="0">
                <a:latin typeface="Arial" panose="020B0604020202020204" pitchFamily="34" charset="0"/>
                <a:cs typeface="Arial" panose="020B0604020202020204" pitchFamily="34" charset="0"/>
              </a:rPr>
              <a:t>Hydref</a:t>
            </a:r>
            <a:r>
              <a:rPr lang="en-US" sz="2400" dirty="0" smtClean="0">
                <a:latin typeface="Arial" panose="020B0604020202020204" pitchFamily="34" charset="0"/>
                <a:cs typeface="Arial" panose="020B0604020202020204" pitchFamily="34" charset="0"/>
              </a:rPr>
              <a:t> </a:t>
            </a:r>
            <a:r>
              <a:rPr lang="en-US" sz="2400" dirty="0" smtClean="0">
                <a:latin typeface="Arial" panose="020B0604020202020204" pitchFamily="34" charset="0"/>
                <a:cs typeface="Arial" panose="020B0604020202020204" pitchFamily="34" charset="0"/>
              </a:rPr>
              <a:t>/ October 2018</a:t>
            </a:r>
            <a:endParaRPr lang="en-GB" sz="2400" dirty="0" smtClean="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800" dirty="0" smtClean="0"/>
              <a:t>Science and Technology / </a:t>
            </a:r>
            <a:r>
              <a:rPr lang="en-GB" sz="2800" dirty="0" smtClean="0"/>
              <a:t/>
            </a:r>
            <a:br>
              <a:rPr lang="en-GB" sz="2800" dirty="0" smtClean="0"/>
            </a:br>
            <a:r>
              <a:rPr lang="en-GB" sz="2800" dirty="0" err="1" smtClean="0"/>
              <a:t>Gwyddoniaeth</a:t>
            </a:r>
            <a:r>
              <a:rPr lang="en-GB" sz="2800" dirty="0" smtClean="0"/>
              <a:t> </a:t>
            </a:r>
            <a:r>
              <a:rPr lang="en-GB" sz="2800" dirty="0" smtClean="0"/>
              <a:t>a </a:t>
            </a:r>
            <a:r>
              <a:rPr lang="en-GB" sz="2800" dirty="0" err="1" smtClean="0"/>
              <a:t>Thechnoleg</a:t>
            </a:r>
            <a:r>
              <a:rPr lang="en-GB" sz="2800" dirty="0" smtClean="0"/>
              <a:t/>
            </a:r>
            <a:br>
              <a:rPr lang="en-GB" sz="2800" dirty="0" smtClean="0"/>
            </a:br>
            <a:r>
              <a:rPr lang="en-GB" sz="2800" dirty="0" err="1" smtClean="0"/>
              <a:t>Darlith</a:t>
            </a:r>
            <a:r>
              <a:rPr lang="en-GB" sz="2800" dirty="0" smtClean="0"/>
              <a:t> 2 / Lecture 2:</a:t>
            </a:r>
            <a:endParaRPr lang="en-US" sz="2800" dirty="0"/>
          </a:p>
        </p:txBody>
      </p:sp>
    </p:spTree>
    <p:extLst>
      <p:ext uri="{BB962C8B-B14F-4D97-AF65-F5344CB8AC3E}">
        <p14:creationId xmlns:p14="http://schemas.microsoft.com/office/powerpoint/2010/main" val="235278048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sz="4000" dirty="0" smtClean="0">
                <a:hlinkClick r:id="rId2"/>
              </a:rPr>
              <a:t>http</a:t>
            </a:r>
            <a:r>
              <a:rPr lang="en-GB" sz="4000" dirty="0">
                <a:hlinkClick r:id="rId2"/>
              </a:rPr>
              <a:t>://learning.gov.wales/docs/learningwales/publications/150803-fp-framework-en.pdf</a:t>
            </a:r>
            <a:endParaRPr lang="en-GB" sz="4000" dirty="0"/>
          </a:p>
          <a:p>
            <a:r>
              <a:rPr lang="en-GB" sz="4000" dirty="0">
                <a:hlinkClick r:id="rId3"/>
              </a:rPr>
              <a:t>http://learning.gov.wales/docs/learningwales/publications/150803-fp-framework-cy.pdf</a:t>
            </a:r>
            <a:endParaRPr lang="en-GB" sz="4000" dirty="0"/>
          </a:p>
          <a:p>
            <a:endParaRPr lang="en-GB" sz="5400" dirty="0"/>
          </a:p>
        </p:txBody>
      </p:sp>
      <p:sp>
        <p:nvSpPr>
          <p:cNvPr id="3" name="Title 2"/>
          <p:cNvSpPr>
            <a:spLocks noGrp="1"/>
          </p:cNvSpPr>
          <p:nvPr>
            <p:ph type="title"/>
          </p:nvPr>
        </p:nvSpPr>
        <p:spPr/>
        <p:txBody>
          <a:bodyPr>
            <a:normAutofit fontScale="90000"/>
          </a:bodyPr>
          <a:lstStyle/>
          <a:p>
            <a:r>
              <a:rPr lang="en-GB" sz="4400" dirty="0" smtClean="0"/>
              <a:t>Foundation Phase Framework / </a:t>
            </a:r>
            <a:r>
              <a:rPr lang="en-GB" sz="4400" dirty="0" err="1" smtClean="0"/>
              <a:t>Fframwaith</a:t>
            </a:r>
            <a:r>
              <a:rPr lang="en-GB" sz="4400" dirty="0" smtClean="0"/>
              <a:t> y </a:t>
            </a:r>
            <a:r>
              <a:rPr lang="en-GB" sz="4400" dirty="0" err="1" smtClean="0"/>
              <a:t>Cyfnod</a:t>
            </a:r>
            <a:r>
              <a:rPr lang="en-GB" sz="4400" dirty="0" smtClean="0"/>
              <a:t> </a:t>
            </a:r>
            <a:r>
              <a:rPr lang="en-GB" sz="4400" dirty="0" err="1" smtClean="0"/>
              <a:t>Sylfaen</a:t>
            </a:r>
            <a:endParaRPr lang="en-GB" sz="4400" dirty="0"/>
          </a:p>
        </p:txBody>
      </p:sp>
    </p:spTree>
    <p:extLst>
      <p:ext uri="{BB962C8B-B14F-4D97-AF65-F5344CB8AC3E}">
        <p14:creationId xmlns:p14="http://schemas.microsoft.com/office/powerpoint/2010/main" val="14214743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457200" y="2332037"/>
            <a:ext cx="4038600" cy="4525963"/>
          </a:xfrm>
        </p:spPr>
        <p:txBody>
          <a:bodyPr>
            <a:normAutofit fontScale="92500"/>
          </a:bodyPr>
          <a:lstStyle/>
          <a:p>
            <a:endParaRPr lang="en-US" dirty="0"/>
          </a:p>
        </p:txBody>
      </p:sp>
      <p:sp>
        <p:nvSpPr>
          <p:cNvPr id="5" name="Content Placeholder 4"/>
          <p:cNvSpPr>
            <a:spLocks noGrp="1"/>
          </p:cNvSpPr>
          <p:nvPr>
            <p:ph sz="half" idx="2"/>
          </p:nvPr>
        </p:nvSpPr>
        <p:spPr/>
        <p:txBody>
          <a:bodyPr>
            <a:normAutofit fontScale="92500"/>
          </a:bodyPr>
          <a:lstStyle/>
          <a:p>
            <a:r>
              <a:rPr lang="en-US" dirty="0" err="1" smtClean="0"/>
              <a:t>Iaith</a:t>
            </a:r>
            <a:r>
              <a:rPr lang="en-US" dirty="0" smtClean="0"/>
              <a:t> a </a:t>
            </a:r>
            <a:r>
              <a:rPr lang="en-US" dirty="0" err="1" smtClean="0"/>
              <a:t>Chyfathrebu</a:t>
            </a:r>
            <a:endParaRPr lang="en-US" dirty="0" smtClean="0"/>
          </a:p>
          <a:p>
            <a:r>
              <a:rPr lang="en-US" dirty="0" err="1" smtClean="0"/>
              <a:t>Datblygiad</a:t>
            </a:r>
            <a:r>
              <a:rPr lang="en-US" dirty="0" smtClean="0"/>
              <a:t> </a:t>
            </a:r>
            <a:r>
              <a:rPr lang="en-US" dirty="0" err="1" smtClean="0"/>
              <a:t>Cymraeg</a:t>
            </a:r>
            <a:endParaRPr lang="en-US" dirty="0" smtClean="0"/>
          </a:p>
          <a:p>
            <a:r>
              <a:rPr lang="en-US" dirty="0" err="1" smtClean="0"/>
              <a:t>Datblygiad</a:t>
            </a:r>
            <a:r>
              <a:rPr lang="en-US" dirty="0" smtClean="0"/>
              <a:t> </a:t>
            </a:r>
            <a:r>
              <a:rPr lang="en-US" dirty="0" err="1" smtClean="0"/>
              <a:t>Personol</a:t>
            </a:r>
            <a:r>
              <a:rPr lang="en-US" dirty="0" smtClean="0"/>
              <a:t> a </a:t>
            </a:r>
            <a:r>
              <a:rPr lang="en-US" dirty="0" err="1" smtClean="0"/>
              <a:t>Chymdeithasol</a:t>
            </a:r>
            <a:endParaRPr lang="en-US" dirty="0" smtClean="0"/>
          </a:p>
          <a:p>
            <a:r>
              <a:rPr lang="en-US" dirty="0" err="1" smtClean="0"/>
              <a:t>Datblygiad</a:t>
            </a:r>
            <a:r>
              <a:rPr lang="en-US" dirty="0" smtClean="0"/>
              <a:t> </a:t>
            </a:r>
            <a:r>
              <a:rPr lang="en-US" dirty="0" err="1" smtClean="0"/>
              <a:t>Mathemategol</a:t>
            </a:r>
            <a:endParaRPr lang="en-US" dirty="0" smtClean="0"/>
          </a:p>
          <a:p>
            <a:r>
              <a:rPr lang="en-US" dirty="0" err="1" smtClean="0"/>
              <a:t>Gwybodaeth</a:t>
            </a:r>
            <a:r>
              <a:rPr lang="en-US" dirty="0" smtClean="0"/>
              <a:t> a </a:t>
            </a:r>
            <a:r>
              <a:rPr lang="en-US" dirty="0" err="1" smtClean="0"/>
              <a:t>dealltwriaeth</a:t>
            </a:r>
            <a:r>
              <a:rPr lang="en-US" dirty="0" smtClean="0"/>
              <a:t> </a:t>
            </a:r>
            <a:r>
              <a:rPr lang="en-US" dirty="0" err="1" smtClean="0"/>
              <a:t>o’r</a:t>
            </a:r>
            <a:r>
              <a:rPr lang="en-US" dirty="0" smtClean="0"/>
              <a:t> </a:t>
            </a:r>
            <a:r>
              <a:rPr lang="en-US" dirty="0" err="1" smtClean="0"/>
              <a:t>byd</a:t>
            </a:r>
            <a:endParaRPr lang="en-US" dirty="0" smtClean="0"/>
          </a:p>
          <a:p>
            <a:r>
              <a:rPr lang="en-US" dirty="0" err="1" smtClean="0"/>
              <a:t>Datblygiad</a:t>
            </a:r>
            <a:r>
              <a:rPr lang="en-US" dirty="0" smtClean="0"/>
              <a:t> </a:t>
            </a:r>
            <a:r>
              <a:rPr lang="en-US" dirty="0" err="1" smtClean="0"/>
              <a:t>creadigol</a:t>
            </a:r>
            <a:endParaRPr lang="en-US" dirty="0" smtClean="0"/>
          </a:p>
          <a:p>
            <a:r>
              <a:rPr lang="en-US" dirty="0" err="1" smtClean="0"/>
              <a:t>Datblygiad</a:t>
            </a:r>
            <a:r>
              <a:rPr lang="en-US" dirty="0" smtClean="0"/>
              <a:t> </a:t>
            </a:r>
            <a:r>
              <a:rPr lang="en-US" dirty="0" err="1" smtClean="0"/>
              <a:t>corfforol</a:t>
            </a:r>
            <a:endParaRPr lang="en-US" dirty="0" smtClean="0"/>
          </a:p>
          <a:p>
            <a:endParaRPr lang="en-US" dirty="0"/>
          </a:p>
        </p:txBody>
      </p:sp>
      <p:sp>
        <p:nvSpPr>
          <p:cNvPr id="3" name="Title 2"/>
          <p:cNvSpPr>
            <a:spLocks noGrp="1"/>
          </p:cNvSpPr>
          <p:nvPr>
            <p:ph type="title"/>
          </p:nvPr>
        </p:nvSpPr>
        <p:spPr/>
        <p:txBody>
          <a:bodyPr>
            <a:normAutofit fontScale="90000"/>
          </a:bodyPr>
          <a:lstStyle/>
          <a:p>
            <a:r>
              <a:rPr lang="en-US" dirty="0" smtClean="0"/>
              <a:t>Y </a:t>
            </a:r>
            <a:r>
              <a:rPr lang="en-US" dirty="0" err="1" smtClean="0"/>
              <a:t>Cyfnod</a:t>
            </a:r>
            <a:r>
              <a:rPr lang="en-US" dirty="0" smtClean="0"/>
              <a:t> </a:t>
            </a:r>
            <a:r>
              <a:rPr lang="en-US" dirty="0" err="1" smtClean="0"/>
              <a:t>Sylfaen</a:t>
            </a:r>
            <a:r>
              <a:rPr lang="en-US" dirty="0" smtClean="0"/>
              <a:t> </a:t>
            </a:r>
            <a:r>
              <a:rPr lang="en-US" dirty="0" err="1" smtClean="0"/>
              <a:t>Cyfredol</a:t>
            </a:r>
            <a:r>
              <a:rPr lang="en-US" dirty="0" smtClean="0"/>
              <a:t> </a:t>
            </a:r>
            <a:r>
              <a:rPr lang="en-US" dirty="0" smtClean="0"/>
              <a:t>/ </a:t>
            </a:r>
            <a:br>
              <a:rPr lang="en-US" dirty="0" smtClean="0"/>
            </a:br>
            <a:r>
              <a:rPr lang="en-US" dirty="0" smtClean="0"/>
              <a:t>The </a:t>
            </a:r>
            <a:r>
              <a:rPr lang="en-US" dirty="0" smtClean="0"/>
              <a:t>Current Foundation Phase</a:t>
            </a:r>
            <a:endParaRPr lang="en-US" dirty="0"/>
          </a:p>
        </p:txBody>
      </p:sp>
      <p:pic>
        <p:nvPicPr>
          <p:cNvPr id="6" name="Content Placeholder 4" descr="flower areas of learning new.jpg"/>
          <p:cNvPicPr>
            <a:picLocks noGrp="1" noChangeAspect="1"/>
          </p:cNvPicPr>
          <p:nvPr/>
        </p:nvPicPr>
        <p:blipFill>
          <a:blip r:embed="rId2"/>
          <a:srcRect t="-7323" b="-7323"/>
          <a:stretch>
            <a:fillRect/>
          </a:stretch>
        </p:blipFill>
        <p:spPr>
          <a:xfrm>
            <a:off x="186267" y="1481328"/>
            <a:ext cx="4309533" cy="4829591"/>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r>
              <a:rPr lang="en-US" dirty="0" err="1" smtClean="0"/>
              <a:t>Crefft</a:t>
            </a:r>
            <a:r>
              <a:rPr lang="en-US" dirty="0" smtClean="0"/>
              <a:t> a </a:t>
            </a:r>
            <a:r>
              <a:rPr lang="en-US" dirty="0" err="1" smtClean="0"/>
              <a:t>dylunio</a:t>
            </a:r>
            <a:r>
              <a:rPr lang="en-US" dirty="0" smtClean="0"/>
              <a:t> </a:t>
            </a:r>
            <a:r>
              <a:rPr lang="en-US" dirty="0" err="1" smtClean="0"/>
              <a:t>o</a:t>
            </a:r>
            <a:r>
              <a:rPr lang="en-US" dirty="0" smtClean="0"/>
              <a:t> </a:t>
            </a:r>
            <a:r>
              <a:rPr lang="en-US" dirty="0" err="1" smtClean="0"/>
              <a:t>Gymru</a:t>
            </a:r>
            <a:r>
              <a:rPr lang="en-US" dirty="0" smtClean="0"/>
              <a:t> a </a:t>
            </a:r>
            <a:r>
              <a:rPr lang="en-US" dirty="0" err="1" smtClean="0"/>
              <a:t>diwylliannau</a:t>
            </a:r>
            <a:r>
              <a:rPr lang="en-US" dirty="0" smtClean="0"/>
              <a:t> </a:t>
            </a:r>
            <a:r>
              <a:rPr lang="en-US" dirty="0" err="1" smtClean="0"/>
              <a:t>eraill</a:t>
            </a:r>
            <a:endParaRPr lang="en-US" dirty="0" smtClean="0"/>
          </a:p>
          <a:p>
            <a:r>
              <a:rPr lang="en-US" dirty="0" err="1" smtClean="0"/>
              <a:t>Creadigrwydd</a:t>
            </a:r>
            <a:r>
              <a:rPr lang="en-US" dirty="0" smtClean="0"/>
              <a:t> a </a:t>
            </a:r>
            <a:r>
              <a:rPr lang="en-US" dirty="0" err="1" smtClean="0"/>
              <a:t>mynegiant</a:t>
            </a:r>
            <a:r>
              <a:rPr lang="en-US" dirty="0" smtClean="0"/>
              <a:t> </a:t>
            </a:r>
            <a:r>
              <a:rPr lang="en-US" dirty="0" err="1" smtClean="0"/>
              <a:t>rhydd</a:t>
            </a:r>
            <a:endParaRPr lang="en-US" dirty="0" smtClean="0"/>
          </a:p>
          <a:p>
            <a:r>
              <a:rPr lang="en-US" dirty="0" err="1" smtClean="0"/>
              <a:t>Archwilio</a:t>
            </a:r>
            <a:endParaRPr lang="en-US" dirty="0" smtClean="0"/>
          </a:p>
          <a:p>
            <a:r>
              <a:rPr lang="en-US" dirty="0" err="1" smtClean="0"/>
              <a:t>Arbrofi</a:t>
            </a:r>
            <a:r>
              <a:rPr lang="en-US" dirty="0" smtClean="0"/>
              <a:t> </a:t>
            </a:r>
            <a:r>
              <a:rPr lang="en-US" dirty="0" smtClean="0"/>
              <a:t>â </a:t>
            </a:r>
            <a:r>
              <a:rPr lang="en-US" dirty="0" err="1" smtClean="0"/>
              <a:t>thechnegau</a:t>
            </a:r>
            <a:r>
              <a:rPr lang="en-US" dirty="0" smtClean="0"/>
              <a:t> a </a:t>
            </a:r>
            <a:r>
              <a:rPr lang="en-US" dirty="0" err="1" smtClean="0"/>
              <a:t>deunyddiau</a:t>
            </a:r>
            <a:endParaRPr lang="en-US" dirty="0" smtClean="0"/>
          </a:p>
          <a:p>
            <a:r>
              <a:rPr lang="en-US" dirty="0" err="1" smtClean="0"/>
              <a:t>Cynllunio</a:t>
            </a:r>
            <a:r>
              <a:rPr lang="en-US" dirty="0" smtClean="0"/>
              <a:t>, </a:t>
            </a:r>
            <a:r>
              <a:rPr lang="en-US" dirty="0" err="1" smtClean="0"/>
              <a:t>newid</a:t>
            </a:r>
            <a:r>
              <a:rPr lang="en-US" dirty="0" smtClean="0"/>
              <a:t>, </a:t>
            </a:r>
            <a:r>
              <a:rPr lang="en-US" dirty="0" err="1" smtClean="0"/>
              <a:t>adfyfyrio</a:t>
            </a:r>
            <a:endParaRPr lang="en-US" dirty="0" smtClean="0"/>
          </a:p>
          <a:p>
            <a:r>
              <a:rPr lang="en-US" dirty="0" err="1" smtClean="0"/>
              <a:t>Dylunio</a:t>
            </a:r>
            <a:r>
              <a:rPr lang="en-US" dirty="0" smtClean="0"/>
              <a:t> </a:t>
            </a:r>
            <a:r>
              <a:rPr lang="en-US" dirty="0" err="1" smtClean="0"/>
              <a:t>cynhyrchion</a:t>
            </a:r>
            <a:r>
              <a:rPr lang="en-US" dirty="0" smtClean="0"/>
              <a:t> a </a:t>
            </a:r>
            <a:r>
              <a:rPr lang="en-US" dirty="0" err="1" smtClean="0"/>
              <a:t>mecanweithiau</a:t>
            </a:r>
            <a:endParaRPr lang="en-US" dirty="0"/>
          </a:p>
        </p:txBody>
      </p:sp>
      <p:sp>
        <p:nvSpPr>
          <p:cNvPr id="3" name="Content Placeholder 2"/>
          <p:cNvSpPr>
            <a:spLocks noGrp="1"/>
          </p:cNvSpPr>
          <p:nvPr>
            <p:ph sz="half" idx="2"/>
          </p:nvPr>
        </p:nvSpPr>
        <p:spPr/>
        <p:txBody>
          <a:bodyPr>
            <a:normAutofit fontScale="92500" lnSpcReduction="20000"/>
          </a:bodyPr>
          <a:lstStyle/>
          <a:p>
            <a:r>
              <a:rPr lang="en-US" dirty="0" smtClean="0"/>
              <a:t>Craft and design from Wales and other cultures</a:t>
            </a:r>
          </a:p>
          <a:p>
            <a:r>
              <a:rPr lang="en-US" dirty="0" smtClean="0"/>
              <a:t>Creativity and free expression</a:t>
            </a:r>
          </a:p>
          <a:p>
            <a:r>
              <a:rPr lang="en-US" dirty="0" smtClean="0"/>
              <a:t>Exploring</a:t>
            </a:r>
          </a:p>
          <a:p>
            <a:r>
              <a:rPr lang="en-US" dirty="0" smtClean="0"/>
              <a:t>Experimenting with techniques and materials.</a:t>
            </a:r>
          </a:p>
          <a:p>
            <a:r>
              <a:rPr lang="en-US" dirty="0" smtClean="0"/>
              <a:t>Planning, modifying, reflecting</a:t>
            </a:r>
          </a:p>
          <a:p>
            <a:r>
              <a:rPr lang="en-US" dirty="0" smtClean="0"/>
              <a:t>Designing products and mechanisms</a:t>
            </a:r>
            <a:endParaRPr lang="en-US" dirty="0"/>
          </a:p>
        </p:txBody>
      </p:sp>
      <p:sp>
        <p:nvSpPr>
          <p:cNvPr id="4" name="Title 3"/>
          <p:cNvSpPr>
            <a:spLocks noGrp="1"/>
          </p:cNvSpPr>
          <p:nvPr>
            <p:ph type="title"/>
          </p:nvPr>
        </p:nvSpPr>
        <p:spPr/>
        <p:txBody>
          <a:bodyPr>
            <a:normAutofit fontScale="90000"/>
          </a:bodyPr>
          <a:lstStyle/>
          <a:p>
            <a:r>
              <a:rPr lang="en-US" dirty="0" err="1" smtClean="0"/>
              <a:t>Datblygiad</a:t>
            </a:r>
            <a:r>
              <a:rPr lang="en-US" dirty="0" smtClean="0"/>
              <a:t> </a:t>
            </a:r>
            <a:r>
              <a:rPr lang="en-US" dirty="0" err="1" smtClean="0"/>
              <a:t>creadigol</a:t>
            </a:r>
            <a:r>
              <a:rPr lang="en-US" dirty="0" smtClean="0"/>
              <a:t> / </a:t>
            </a:r>
            <a:r>
              <a:rPr lang="en-US" dirty="0" smtClean="0"/>
              <a:t/>
            </a:r>
            <a:br>
              <a:rPr lang="en-US" dirty="0" smtClean="0"/>
            </a:br>
            <a:r>
              <a:rPr lang="en-US" dirty="0" smtClean="0"/>
              <a:t>Creative </a:t>
            </a:r>
            <a:r>
              <a:rPr lang="en-US" dirty="0" smtClean="0"/>
              <a:t>development</a:t>
            </a:r>
            <a:endParaRPr lang="en-US"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endParaRPr lang="en-GB" dirty="0" smtClean="0"/>
          </a:p>
          <a:p>
            <a:r>
              <a:rPr lang="en-GB" b="1" dirty="0" smtClean="0"/>
              <a:t>explore</a:t>
            </a:r>
            <a:r>
              <a:rPr lang="en-GB" dirty="0" smtClean="0"/>
              <a:t> a wide range of stimuli</a:t>
            </a:r>
          </a:p>
          <a:p>
            <a:r>
              <a:rPr lang="en-GB" b="1" dirty="0" smtClean="0"/>
              <a:t>engage</a:t>
            </a:r>
            <a:r>
              <a:rPr lang="en-GB" dirty="0" smtClean="0"/>
              <a:t> with resources from a variety of contexts including interactive forms</a:t>
            </a:r>
          </a:p>
          <a:p>
            <a:r>
              <a:rPr lang="en-GB" b="1" dirty="0" smtClean="0"/>
              <a:t>investigate</a:t>
            </a:r>
            <a:r>
              <a:rPr lang="en-GB" dirty="0" smtClean="0"/>
              <a:t> indoor and outdoor learning environments, as well as including natural conditions as they arise</a:t>
            </a:r>
          </a:p>
          <a:p>
            <a:r>
              <a:rPr lang="en-GB" b="1" dirty="0" smtClean="0"/>
              <a:t>participate</a:t>
            </a:r>
            <a:r>
              <a:rPr lang="en-GB" dirty="0" smtClean="0"/>
              <a:t> in different types of play and a range of planned activities, including those that are </a:t>
            </a:r>
            <a:r>
              <a:rPr lang="en-GB" b="1" dirty="0" smtClean="0"/>
              <a:t>child initiated </a:t>
            </a:r>
            <a:r>
              <a:rPr lang="en-GB" dirty="0" smtClean="0"/>
              <a:t>and those that build on previous experiences</a:t>
            </a:r>
          </a:p>
          <a:p>
            <a:r>
              <a:rPr lang="en-GB" b="1" dirty="0" smtClean="0"/>
              <a:t>work on their own and in pairs and small groups.</a:t>
            </a:r>
          </a:p>
          <a:p>
            <a:pPr marL="109728" indent="0">
              <a:buNone/>
            </a:pPr>
            <a:r>
              <a:rPr lang="en-GB" dirty="0" smtClean="0"/>
              <a:t>	</a:t>
            </a:r>
          </a:p>
          <a:p>
            <a:endParaRPr lang="en-GB" dirty="0" smtClean="0"/>
          </a:p>
          <a:p>
            <a:pPr marL="109728" indent="0">
              <a:buNone/>
            </a:pPr>
            <a:endParaRPr lang="en-GB" dirty="0" smtClean="0"/>
          </a:p>
          <a:p>
            <a:endParaRPr lang="en-GB" dirty="0" smtClean="0"/>
          </a:p>
          <a:p>
            <a:endParaRPr lang="en-US" dirty="0"/>
          </a:p>
        </p:txBody>
      </p:sp>
      <p:sp>
        <p:nvSpPr>
          <p:cNvPr id="3" name="Title 2"/>
          <p:cNvSpPr>
            <a:spLocks noGrp="1"/>
          </p:cNvSpPr>
          <p:nvPr>
            <p:ph type="title"/>
          </p:nvPr>
        </p:nvSpPr>
        <p:spPr/>
        <p:txBody>
          <a:bodyPr>
            <a:normAutofit/>
          </a:bodyPr>
          <a:lstStyle/>
          <a:p>
            <a:r>
              <a:rPr lang="en-GB" sz="2800" dirty="0"/>
              <a:t>Throughout the Foundation Phase children should be given opportunities to:</a:t>
            </a:r>
          </a:p>
        </p:txBody>
      </p:sp>
    </p:spTree>
    <p:extLst>
      <p:ext uri="{BB962C8B-B14F-4D97-AF65-F5344CB8AC3E}">
        <p14:creationId xmlns:p14="http://schemas.microsoft.com/office/powerpoint/2010/main" val="302707675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learn </a:t>
            </a:r>
            <a:r>
              <a:rPr lang="en-GB" dirty="0"/>
              <a:t>the </a:t>
            </a:r>
            <a:r>
              <a:rPr lang="en-GB" b="1" dirty="0"/>
              <a:t>names</a:t>
            </a:r>
            <a:r>
              <a:rPr lang="en-GB" dirty="0"/>
              <a:t> and uses of the main external parts of the human body and plants</a:t>
            </a:r>
          </a:p>
          <a:p>
            <a:r>
              <a:rPr lang="en-GB" b="1" dirty="0"/>
              <a:t>observe differences </a:t>
            </a:r>
            <a:r>
              <a:rPr lang="en-GB" dirty="0"/>
              <a:t>between animals and plants, different animals, and different plants in order to </a:t>
            </a:r>
            <a:r>
              <a:rPr lang="en-GB" b="1" dirty="0"/>
              <a:t>group</a:t>
            </a:r>
            <a:r>
              <a:rPr lang="en-GB" dirty="0"/>
              <a:t> them</a:t>
            </a:r>
          </a:p>
          <a:p>
            <a:r>
              <a:rPr lang="en-GB" dirty="0"/>
              <a:t>identify the </a:t>
            </a:r>
            <a:r>
              <a:rPr lang="en-GB" b="1" dirty="0"/>
              <a:t>similarities and differences </a:t>
            </a:r>
            <a:r>
              <a:rPr lang="en-GB" dirty="0"/>
              <a:t>between themselves and other children</a:t>
            </a:r>
          </a:p>
          <a:p>
            <a:r>
              <a:rPr lang="en-GB" dirty="0"/>
              <a:t>learn about </a:t>
            </a:r>
            <a:r>
              <a:rPr lang="en-GB" b="1" dirty="0"/>
              <a:t>the senses </a:t>
            </a:r>
            <a:r>
              <a:rPr lang="en-GB" dirty="0"/>
              <a:t>that humans and other animals have and use to enable them to be aware of the world around them</a:t>
            </a:r>
          </a:p>
          <a:p>
            <a:r>
              <a:rPr lang="en-GB" b="1" dirty="0"/>
              <a:t>identify </a:t>
            </a:r>
            <a:r>
              <a:rPr lang="en-GB" dirty="0"/>
              <a:t>some animals and plants that live in the outdoor environment</a:t>
            </a:r>
          </a:p>
          <a:p>
            <a:r>
              <a:rPr lang="en-GB" b="1" dirty="0"/>
              <a:t>identify</a:t>
            </a:r>
            <a:r>
              <a:rPr lang="en-GB" dirty="0"/>
              <a:t> the effects the different seasons have on some animals and </a:t>
            </a:r>
            <a:r>
              <a:rPr lang="en-GB" dirty="0" smtClean="0"/>
              <a:t>plants</a:t>
            </a:r>
            <a:endParaRPr lang="en-GB" dirty="0"/>
          </a:p>
          <a:p>
            <a:pPr marL="109728" indent="0">
              <a:buNone/>
            </a:pPr>
            <a:r>
              <a:rPr lang="en-GB" dirty="0"/>
              <a:t>	</a:t>
            </a:r>
          </a:p>
          <a:p>
            <a:endParaRPr lang="en-GB" dirty="0"/>
          </a:p>
        </p:txBody>
      </p:sp>
      <p:sp>
        <p:nvSpPr>
          <p:cNvPr id="3" name="Title 2"/>
          <p:cNvSpPr>
            <a:spLocks noGrp="1"/>
          </p:cNvSpPr>
          <p:nvPr>
            <p:ph type="title"/>
          </p:nvPr>
        </p:nvSpPr>
        <p:spPr/>
        <p:txBody>
          <a:bodyPr>
            <a:normAutofit/>
          </a:bodyPr>
          <a:lstStyle/>
          <a:p>
            <a:r>
              <a:rPr lang="en-GB" sz="2800" dirty="0"/>
              <a:t>Myself and </a:t>
            </a:r>
            <a:r>
              <a:rPr lang="en-GB" sz="2800" i="1" dirty="0"/>
              <a:t>other living things</a:t>
            </a:r>
            <a:r>
              <a:rPr lang="en-GB" sz="2800" dirty="0"/>
              <a:t/>
            </a:r>
            <a:br>
              <a:rPr lang="en-GB" sz="2800" dirty="0"/>
            </a:br>
            <a:endParaRPr lang="en-GB" sz="2800" dirty="0"/>
          </a:p>
        </p:txBody>
      </p:sp>
    </p:spTree>
    <p:extLst>
      <p:ext uri="{BB962C8B-B14F-4D97-AF65-F5344CB8AC3E}">
        <p14:creationId xmlns:p14="http://schemas.microsoft.com/office/powerpoint/2010/main" val="5122527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experiment </a:t>
            </a:r>
            <a:r>
              <a:rPr lang="en-GB" dirty="0"/>
              <a:t>with different everyday objects and use their senses to </a:t>
            </a:r>
            <a:r>
              <a:rPr lang="en-GB" b="1" dirty="0"/>
              <a:t>sort them into groups </a:t>
            </a:r>
            <a:r>
              <a:rPr lang="en-GB" dirty="0"/>
              <a:t>according to simple features</a:t>
            </a:r>
          </a:p>
          <a:p>
            <a:r>
              <a:rPr lang="en-GB" dirty="0"/>
              <a:t>experiment with different everyday materials and use their </a:t>
            </a:r>
            <a:r>
              <a:rPr lang="en-GB" b="1" dirty="0"/>
              <a:t>senses to sort them into groups </a:t>
            </a:r>
            <a:r>
              <a:rPr lang="en-GB" dirty="0"/>
              <a:t>according to simple properties</a:t>
            </a:r>
          </a:p>
          <a:p>
            <a:r>
              <a:rPr lang="en-GB" dirty="0"/>
              <a:t>develop an awareness of, and be able to </a:t>
            </a:r>
            <a:r>
              <a:rPr lang="en-GB" b="1" dirty="0"/>
              <a:t>distinguish between</a:t>
            </a:r>
            <a:r>
              <a:rPr lang="en-GB" dirty="0"/>
              <a:t>, made and natural materials</a:t>
            </a:r>
          </a:p>
          <a:p>
            <a:r>
              <a:rPr lang="en-GB" dirty="0"/>
              <a:t>understand </a:t>
            </a:r>
            <a:r>
              <a:rPr lang="en-GB" b="1" dirty="0"/>
              <a:t>how some everyday materials change </a:t>
            </a:r>
            <a:r>
              <a:rPr lang="en-GB" dirty="0"/>
              <a:t>in shape when stretched, squashed, bent and twisted, and when heated or cooled</a:t>
            </a:r>
          </a:p>
          <a:p>
            <a:r>
              <a:rPr lang="en-GB" dirty="0"/>
              <a:t>understand that </a:t>
            </a:r>
            <a:r>
              <a:rPr lang="en-GB" b="1" dirty="0"/>
              <a:t>light</a:t>
            </a:r>
            <a:r>
              <a:rPr lang="en-GB" dirty="0"/>
              <a:t> comes from a variety of </a:t>
            </a:r>
            <a:r>
              <a:rPr lang="en-GB" b="1" dirty="0"/>
              <a:t>sources, </a:t>
            </a:r>
            <a:r>
              <a:rPr lang="en-GB" dirty="0"/>
              <a:t>such as the Sun, and that darkness is the absence of light</a:t>
            </a:r>
          </a:p>
          <a:p>
            <a:r>
              <a:rPr lang="en-GB" dirty="0"/>
              <a:t>understand that there are many kinds and </a:t>
            </a:r>
            <a:r>
              <a:rPr lang="en-GB" b="1" dirty="0"/>
              <a:t>sources of </a:t>
            </a:r>
            <a:r>
              <a:rPr lang="en-GB" b="1" dirty="0" smtClean="0"/>
              <a:t>sound</a:t>
            </a:r>
            <a:endParaRPr lang="en-GB" b="1" dirty="0"/>
          </a:p>
          <a:p>
            <a:pPr marL="109728" indent="0">
              <a:buNone/>
            </a:pPr>
            <a:r>
              <a:rPr lang="en-GB" dirty="0"/>
              <a:t>	</a:t>
            </a:r>
          </a:p>
          <a:p>
            <a:endParaRPr lang="en-GB" dirty="0"/>
          </a:p>
        </p:txBody>
      </p:sp>
      <p:sp>
        <p:nvSpPr>
          <p:cNvPr id="3" name="Title 2"/>
          <p:cNvSpPr>
            <a:spLocks noGrp="1"/>
          </p:cNvSpPr>
          <p:nvPr>
            <p:ph type="title"/>
          </p:nvPr>
        </p:nvSpPr>
        <p:spPr/>
        <p:txBody>
          <a:bodyPr>
            <a:normAutofit fontScale="90000"/>
          </a:bodyPr>
          <a:lstStyle/>
          <a:p>
            <a:r>
              <a:rPr lang="en-GB" sz="3200" dirty="0" smtClean="0"/>
              <a:t/>
            </a:r>
            <a:br>
              <a:rPr lang="en-GB" sz="3200" dirty="0" smtClean="0"/>
            </a:br>
            <a:r>
              <a:rPr lang="en-GB" sz="3200" dirty="0" smtClean="0"/>
              <a:t>Myself </a:t>
            </a:r>
            <a:r>
              <a:rPr lang="en-GB" sz="3200" dirty="0"/>
              <a:t>and </a:t>
            </a:r>
            <a:r>
              <a:rPr lang="en-GB" sz="3200" i="1" dirty="0"/>
              <a:t>non-living things</a:t>
            </a:r>
            <a:r>
              <a:rPr lang="en-GB" sz="3200" dirty="0"/>
              <a:t/>
            </a:r>
            <a:br>
              <a:rPr lang="en-GB" sz="3200" dirty="0"/>
            </a:br>
            <a:r>
              <a:rPr lang="en-GB" sz="3200" dirty="0"/>
              <a:t/>
            </a:r>
            <a:br>
              <a:rPr lang="en-GB" sz="3200" dirty="0"/>
            </a:br>
            <a:endParaRPr lang="en-GB" sz="3200" dirty="0"/>
          </a:p>
        </p:txBody>
      </p:sp>
    </p:spTree>
    <p:extLst>
      <p:ext uri="{BB962C8B-B14F-4D97-AF65-F5344CB8AC3E}">
        <p14:creationId xmlns:p14="http://schemas.microsoft.com/office/powerpoint/2010/main" val="29184726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a:t>
            </a:r>
            <a:r>
              <a:rPr lang="en-GB" dirty="0"/>
              <a:t>Working with young children is an exhilarating experience. Young learners are typically enthusiastic and interested in everything they see and do. Science is a wonderful subject for catching their attention and providing the “wow” factor in the classroom…”</a:t>
            </a:r>
          </a:p>
          <a:p>
            <a:endParaRPr lang="en-GB" dirty="0"/>
          </a:p>
        </p:txBody>
      </p:sp>
      <p:sp>
        <p:nvSpPr>
          <p:cNvPr id="3" name="Title 2"/>
          <p:cNvSpPr>
            <a:spLocks noGrp="1"/>
          </p:cNvSpPr>
          <p:nvPr>
            <p:ph type="title"/>
          </p:nvPr>
        </p:nvSpPr>
        <p:spPr>
          <a:xfrm>
            <a:off x="555172" y="335380"/>
            <a:ext cx="8229600" cy="1143000"/>
          </a:xfrm>
        </p:spPr>
        <p:txBody>
          <a:bodyPr>
            <a:normAutofit/>
          </a:bodyPr>
          <a:lstStyle/>
          <a:p>
            <a:r>
              <a:rPr lang="en-GB" sz="2800" dirty="0" err="1"/>
              <a:t>Gaenor</a:t>
            </a:r>
            <a:r>
              <a:rPr lang="en-GB" sz="2800" dirty="0"/>
              <a:t> Weavers “Made you look, made you think, made you talk” 2008</a:t>
            </a:r>
          </a:p>
        </p:txBody>
      </p:sp>
    </p:spTree>
    <p:extLst>
      <p:ext uri="{BB962C8B-B14F-4D97-AF65-F5344CB8AC3E}">
        <p14:creationId xmlns:p14="http://schemas.microsoft.com/office/powerpoint/2010/main" val="19027499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What is Science Enquiry? </a:t>
            </a:r>
            <a:endParaRPr lang="en-US" altLang="en-US" smtClean="0"/>
          </a:p>
        </p:txBody>
      </p:sp>
      <p:sp>
        <p:nvSpPr>
          <p:cNvPr id="7171" name="Content Placeholder 2"/>
          <p:cNvSpPr>
            <a:spLocks noGrp="1"/>
          </p:cNvSpPr>
          <p:nvPr>
            <p:ph idx="1"/>
          </p:nvPr>
        </p:nvSpPr>
        <p:spPr/>
        <p:txBody>
          <a:bodyPr/>
          <a:lstStyle/>
          <a:p>
            <a:endParaRPr lang="en-GB" altLang="en-US" dirty="0" smtClean="0"/>
          </a:p>
          <a:p>
            <a:endParaRPr lang="en-GB" altLang="en-US" dirty="0" smtClean="0">
              <a:solidFill>
                <a:srgbClr val="333399"/>
              </a:solidFill>
            </a:endParaRPr>
          </a:p>
          <a:p>
            <a:r>
              <a:rPr lang="en-GB" altLang="en-US" sz="3600" dirty="0" smtClean="0"/>
              <a:t>Science enquiry is what children do in order to answer scientific questions about the world around them.</a:t>
            </a:r>
            <a:endParaRPr lang="en-US" altLang="en-US" sz="3600" dirty="0" smtClean="0"/>
          </a:p>
        </p:txBody>
      </p:sp>
    </p:spTree>
    <p:extLst>
      <p:ext uri="{BB962C8B-B14F-4D97-AF65-F5344CB8AC3E}">
        <p14:creationId xmlns:p14="http://schemas.microsoft.com/office/powerpoint/2010/main" val="4258354820"/>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latin typeface="Arial" pitchFamily="34" charset="0"/>
                <a:cs typeface="Arial" pitchFamily="34" charset="0"/>
              </a:rPr>
              <a:t>We want to develop </a:t>
            </a:r>
            <a:r>
              <a:rPr lang="en-GB" i="1" dirty="0">
                <a:latin typeface="Arial" pitchFamily="34" charset="0"/>
                <a:cs typeface="Arial" pitchFamily="34" charset="0"/>
              </a:rPr>
              <a:t>understanding</a:t>
            </a:r>
            <a:r>
              <a:rPr lang="en-GB" dirty="0">
                <a:latin typeface="Arial" pitchFamily="34" charset="0"/>
                <a:cs typeface="Arial" pitchFamily="34" charset="0"/>
              </a:rPr>
              <a:t>, and this depends on the learners working things out for themselves.</a:t>
            </a:r>
          </a:p>
          <a:p>
            <a:endParaRPr lang="en-GB" dirty="0">
              <a:latin typeface="Arial" pitchFamily="34" charset="0"/>
              <a:cs typeface="Arial" pitchFamily="34" charset="0"/>
            </a:endParaRPr>
          </a:p>
          <a:p>
            <a:r>
              <a:rPr lang="en-GB" dirty="0">
                <a:latin typeface="Arial" pitchFamily="34" charset="0"/>
                <a:cs typeface="Arial" pitchFamily="34" charset="0"/>
              </a:rPr>
              <a:t>It reflects the way that scientists work. They use existing ideas, make predictions and then make observations to see whether the predictions fit the facts</a:t>
            </a:r>
            <a:r>
              <a:rPr lang="en-GB" dirty="0" smtClean="0">
                <a:latin typeface="Arial" pitchFamily="34" charset="0"/>
                <a:cs typeface="Arial" pitchFamily="34" charset="0"/>
              </a:rPr>
              <a:t>. (Science Enquiry Model)</a:t>
            </a:r>
            <a:endParaRPr lang="en-GB" dirty="0">
              <a:latin typeface="Arial" pitchFamily="34" charset="0"/>
              <a:cs typeface="Arial" pitchFamily="34" charset="0"/>
            </a:endParaRPr>
          </a:p>
          <a:p>
            <a:endParaRPr lang="en-GB" dirty="0">
              <a:latin typeface="Arial" pitchFamily="34" charset="0"/>
              <a:cs typeface="Arial" pitchFamily="34" charset="0"/>
            </a:endParaRPr>
          </a:p>
          <a:p>
            <a:r>
              <a:rPr lang="en-GB" dirty="0">
                <a:latin typeface="Arial" pitchFamily="34" charset="0"/>
                <a:cs typeface="Arial" pitchFamily="34" charset="0"/>
              </a:rPr>
              <a:t>It is in tune with the way children learn. At the primary level thinking and doing are closely related and understanding depends on children being able to see and work things out for themselves.</a:t>
            </a:r>
          </a:p>
          <a:p>
            <a:endParaRPr lang="en-US" dirty="0"/>
          </a:p>
        </p:txBody>
      </p:sp>
      <p:sp>
        <p:nvSpPr>
          <p:cNvPr id="3" name="Title 2"/>
          <p:cNvSpPr>
            <a:spLocks noGrp="1"/>
          </p:cNvSpPr>
          <p:nvPr>
            <p:ph type="title"/>
          </p:nvPr>
        </p:nvSpPr>
        <p:spPr/>
        <p:txBody>
          <a:bodyPr>
            <a:normAutofit fontScale="90000"/>
          </a:bodyPr>
          <a:lstStyle/>
          <a:p>
            <a:r>
              <a:rPr lang="en-GB" dirty="0">
                <a:effectLst/>
                <a:latin typeface="Arial" pitchFamily="34" charset="0"/>
                <a:cs typeface="Arial" pitchFamily="34" charset="0"/>
              </a:rPr>
              <a:t>Why </a:t>
            </a:r>
            <a:r>
              <a:rPr lang="en-GB" dirty="0" smtClean="0">
                <a:effectLst/>
                <a:latin typeface="Arial" pitchFamily="34" charset="0"/>
                <a:cs typeface="Arial" pitchFamily="34" charset="0"/>
              </a:rPr>
              <a:t>is learning </a:t>
            </a:r>
            <a:r>
              <a:rPr lang="en-GB" dirty="0">
                <a:effectLst/>
                <a:latin typeface="Arial" pitchFamily="34" charset="0"/>
                <a:cs typeface="Arial" pitchFamily="34" charset="0"/>
              </a:rPr>
              <a:t>through scientific enquiry </a:t>
            </a:r>
            <a:r>
              <a:rPr lang="en-GB" dirty="0" smtClean="0">
                <a:effectLst/>
                <a:latin typeface="Arial" pitchFamily="34" charset="0"/>
                <a:cs typeface="Arial" pitchFamily="34" charset="0"/>
              </a:rPr>
              <a:t>important</a:t>
            </a:r>
            <a:r>
              <a:rPr lang="en-GB" dirty="0">
                <a:effectLst/>
                <a:latin typeface="Arial" pitchFamily="34" charset="0"/>
                <a:cs typeface="Arial" pitchFamily="34" charset="0"/>
              </a:rPr>
              <a:t>?</a:t>
            </a:r>
            <a:endParaRPr lang="en-US" dirty="0">
              <a:effectLst/>
            </a:endParaRPr>
          </a:p>
        </p:txBody>
      </p:sp>
    </p:spTree>
    <p:extLst>
      <p:ext uri="{BB962C8B-B14F-4D97-AF65-F5344CB8AC3E}">
        <p14:creationId xmlns:p14="http://schemas.microsoft.com/office/powerpoint/2010/main" val="87704918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r>
              <a:rPr lang="en-GB" altLang="en-US" smtClean="0"/>
              <a:t>The stages of enquiry can be identified for all enquiry types</a:t>
            </a:r>
            <a:endParaRPr lang="en-US" altLang="en-US" smtClean="0"/>
          </a:p>
        </p:txBody>
      </p:sp>
      <p:graphicFrame>
        <p:nvGraphicFramePr>
          <p:cNvPr id="4" name="Content Placeholder 3"/>
          <p:cNvGraphicFramePr>
            <a:graphicFrameLocks noGrp="1"/>
          </p:cNvGraphicFramePr>
          <p:nvPr>
            <p:ph idx="1"/>
          </p:nvPr>
        </p:nvGraphicFramePr>
        <p:xfrm>
          <a:off x="457200" y="1600200"/>
          <a:ext cx="8229600" cy="4663638"/>
        </p:xfrm>
        <a:graphic>
          <a:graphicData uri="http://schemas.openxmlformats.org/drawingml/2006/table">
            <a:tbl>
              <a:tblPr firstRow="1" bandRow="1">
                <a:tableStyleId>{93296810-A885-4BE3-A3E7-6D5BEEA58F35}</a:tableStyleId>
              </a:tblPr>
              <a:tblGrid>
                <a:gridCol w="4114800"/>
                <a:gridCol w="4114800"/>
              </a:tblGrid>
              <a:tr h="1188806">
                <a:tc>
                  <a:txBody>
                    <a:bodyPr/>
                    <a:lstStyle/>
                    <a:p>
                      <a:r>
                        <a:rPr lang="en-GB" sz="1800" dirty="0" smtClean="0"/>
                        <a:t>Exploring</a:t>
                      </a:r>
                      <a:endParaRPr lang="en-US" sz="1800" dirty="0"/>
                    </a:p>
                  </a:txBody>
                  <a:tcPr marT="45723" marB="45723"/>
                </a:tc>
                <a:tc>
                  <a:txBody>
                    <a:bodyPr/>
                    <a:lstStyle/>
                    <a:p>
                      <a:r>
                        <a:rPr lang="en-GB" sz="1800" dirty="0" smtClean="0"/>
                        <a:t>Children explore a question, statement, problem, idea, artefact, living thing or event as a starting point to enquiry.</a:t>
                      </a:r>
                      <a:endParaRPr lang="en-US" sz="1800" dirty="0"/>
                    </a:p>
                  </a:txBody>
                  <a:tcPr marT="45723" marB="45723"/>
                </a:tc>
              </a:tr>
              <a:tr h="1463146">
                <a:tc>
                  <a:txBody>
                    <a:bodyPr/>
                    <a:lstStyle/>
                    <a:p>
                      <a:r>
                        <a:rPr lang="en-GB" sz="1800" dirty="0" smtClean="0"/>
                        <a:t>Collecting and analysing evidence</a:t>
                      </a:r>
                      <a:endParaRPr lang="en-US" sz="1800" dirty="0"/>
                    </a:p>
                  </a:txBody>
                  <a:tcPr marT="45723" marB="45723"/>
                </a:tc>
                <a:tc>
                  <a:txBody>
                    <a:bodyPr/>
                    <a:lstStyle/>
                    <a:p>
                      <a:r>
                        <a:rPr lang="en-GB" sz="1800" dirty="0" smtClean="0"/>
                        <a:t>Children observe over time, look for patterns, identify and classify, research using secondary sources or carry out a fair test, and record and analyse their findings.</a:t>
                      </a:r>
                      <a:endParaRPr lang="en-US" sz="1800" dirty="0"/>
                    </a:p>
                  </a:txBody>
                  <a:tcPr marT="45723" marB="45723"/>
                </a:tc>
              </a:tr>
              <a:tr h="1737486">
                <a:tc>
                  <a:txBody>
                    <a:bodyPr/>
                    <a:lstStyle/>
                    <a:p>
                      <a:r>
                        <a:rPr lang="en-GB" sz="1800" dirty="0" smtClean="0"/>
                        <a:t>Reaching a suitable and satisfying outcome</a:t>
                      </a:r>
                      <a:endParaRPr lang="en-US" sz="1800" dirty="0"/>
                    </a:p>
                  </a:txBody>
                  <a:tcPr marT="45723" marB="45723"/>
                </a:tc>
                <a:tc>
                  <a:txBody>
                    <a:bodyPr/>
                    <a:lstStyle/>
                    <a:p>
                      <a:r>
                        <a:rPr lang="en-GB" sz="1800" dirty="0" smtClean="0"/>
                        <a:t>Children solve a problem, answer a question, develop an explanation, make and evaluate</a:t>
                      </a:r>
                      <a:r>
                        <a:rPr lang="en-GB" sz="1800" baseline="0" dirty="0" smtClean="0"/>
                        <a:t> an artefact or system, provide evidence to justify why the outcome is appropriate, or raise more questions to investigate.</a:t>
                      </a:r>
                      <a:endParaRPr lang="en-US" sz="1800" dirty="0"/>
                    </a:p>
                  </a:txBody>
                  <a:tcPr marT="45723" marB="45723"/>
                </a:tc>
              </a:tr>
            </a:tbl>
          </a:graphicData>
        </a:graphic>
      </p:graphicFrame>
    </p:spTree>
    <p:extLst>
      <p:ext uri="{BB962C8B-B14F-4D97-AF65-F5344CB8AC3E}">
        <p14:creationId xmlns:p14="http://schemas.microsoft.com/office/powerpoint/2010/main" val="2613437737"/>
      </p:ext>
    </p:extLst>
  </p:cSld>
  <p:clrMapOvr>
    <a:masterClrMapping/>
  </p:clrMapOvr>
  <mc:AlternateContent xmlns:mc="http://schemas.openxmlformats.org/markup-compatibility/2006" xmlns:p14="http://schemas.microsoft.com/office/powerpoint/2010/main">
    <mc:Choice Requires="p14">
      <p:transition spd="slow" p14:dur="2000"/>
    </mc:Choice>
    <mc:Fallback xmlns="" xmlns:mv="urn:schemas-microsoft-com:mac:vml">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p:txBody>
          <a:bodyPr>
            <a:normAutofit fontScale="90000"/>
          </a:bodyPr>
          <a:lstStyle/>
          <a:p>
            <a:pPr eaLnBrk="1" hangingPunct="1"/>
            <a:r>
              <a:rPr lang="en-GB" altLang="en-US" sz="2800" smtClean="0"/>
              <a:t>The Foundation Phase Philosophy mirrors the promotion of learning opportunities through active exploration and enquiry</a:t>
            </a:r>
          </a:p>
        </p:txBody>
      </p:sp>
      <p:sp>
        <p:nvSpPr>
          <p:cNvPr id="6147" name="Rectangle 3"/>
          <p:cNvSpPr>
            <a:spLocks noGrp="1" noChangeArrowheads="1"/>
          </p:cNvSpPr>
          <p:nvPr>
            <p:ph type="body" idx="1"/>
          </p:nvPr>
        </p:nvSpPr>
        <p:spPr/>
        <p:txBody>
          <a:bodyPr/>
          <a:lstStyle/>
          <a:p>
            <a:pPr eaLnBrk="1" hangingPunct="1"/>
            <a:endParaRPr lang="en-GB" altLang="en-US" dirty="0" smtClean="0"/>
          </a:p>
          <a:p>
            <a:pPr eaLnBrk="1" hangingPunct="1"/>
            <a:r>
              <a:rPr lang="en-GB" altLang="en-US" dirty="0" smtClean="0"/>
              <a:t>The </a:t>
            </a:r>
            <a:r>
              <a:rPr lang="en-GB" altLang="en-US" b="1" i="1" dirty="0" smtClean="0"/>
              <a:t>foundations</a:t>
            </a:r>
            <a:r>
              <a:rPr lang="en-GB" altLang="en-US" dirty="0" smtClean="0"/>
              <a:t> of controlled objective scientific enquiry later on in the primary school reside in the promotion of opportunities for children in the early years to observe the world around them.</a:t>
            </a:r>
          </a:p>
          <a:p>
            <a:pPr eaLnBrk="1" hangingPunct="1"/>
            <a:endParaRPr lang="en-GB" altLang="en-US" sz="2000" dirty="0" smtClean="0"/>
          </a:p>
          <a:p>
            <a:pPr eaLnBrk="1" hangingPunct="1"/>
            <a:r>
              <a:rPr lang="en-GB" altLang="en-US" sz="2000" dirty="0" smtClean="0"/>
              <a:t>See </a:t>
            </a:r>
            <a:r>
              <a:rPr lang="en-GB" altLang="en-US" sz="2000" b="1" dirty="0" smtClean="0"/>
              <a:t>Johnston, J. (2009) “Observation as an important science enquiry skill” </a:t>
            </a:r>
            <a:r>
              <a:rPr lang="en-GB" altLang="en-US" sz="2000" b="1" i="1" dirty="0" smtClean="0"/>
              <a:t>Primary Science, </a:t>
            </a:r>
            <a:r>
              <a:rPr lang="en-GB" altLang="en-US" sz="2000" b="1" dirty="0" smtClean="0"/>
              <a:t>106, January, p15-17. (On Moodle)</a:t>
            </a:r>
            <a:endParaRPr lang="en-GB" altLang="en-US" dirty="0" smtClean="0"/>
          </a:p>
        </p:txBody>
      </p:sp>
    </p:spTree>
    <p:extLst>
      <p:ext uri="{BB962C8B-B14F-4D97-AF65-F5344CB8AC3E}">
        <p14:creationId xmlns:p14="http://schemas.microsoft.com/office/powerpoint/2010/main" val="305436745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AutoShape 2"/>
          <p:cNvSpPr>
            <a:spLocks noGrp="1" noChangeArrowheads="1"/>
          </p:cNvSpPr>
          <p:nvPr>
            <p:ph type="title"/>
          </p:nvPr>
        </p:nvSpPr>
        <p:spPr/>
        <p:txBody>
          <a:bodyPr/>
          <a:lstStyle/>
          <a:p>
            <a:pPr eaLnBrk="1" hangingPunct="1"/>
            <a:r>
              <a:rPr lang="en-GB" altLang="en-US" sz="3200" smtClean="0"/>
              <a:t>A list of indicators for Observing as a skill that can be planned for.</a:t>
            </a:r>
          </a:p>
        </p:txBody>
      </p:sp>
      <p:sp>
        <p:nvSpPr>
          <p:cNvPr id="7171"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sz="2000" dirty="0" smtClean="0"/>
              <a:t>Using all appropriate senses.</a:t>
            </a:r>
          </a:p>
          <a:p>
            <a:pPr eaLnBrk="1" hangingPunct="1">
              <a:lnSpc>
                <a:spcPct val="90000"/>
              </a:lnSpc>
            </a:pPr>
            <a:r>
              <a:rPr lang="en-GB" altLang="en-US" sz="2000" b="1" dirty="0" smtClean="0"/>
              <a:t>Describing</a:t>
            </a:r>
            <a:r>
              <a:rPr lang="en-GB" altLang="en-US" sz="2000" dirty="0" smtClean="0"/>
              <a:t> observations.</a:t>
            </a:r>
          </a:p>
          <a:p>
            <a:pPr eaLnBrk="1" hangingPunct="1">
              <a:lnSpc>
                <a:spcPct val="90000"/>
              </a:lnSpc>
            </a:pPr>
            <a:r>
              <a:rPr lang="en-GB" altLang="en-US" sz="2000" dirty="0" smtClean="0"/>
              <a:t>Noting similarities and differences.</a:t>
            </a:r>
          </a:p>
          <a:p>
            <a:pPr eaLnBrk="1" hangingPunct="1">
              <a:lnSpc>
                <a:spcPct val="90000"/>
              </a:lnSpc>
            </a:pPr>
            <a:r>
              <a:rPr lang="en-GB" altLang="en-US" sz="2000" b="1" dirty="0" smtClean="0"/>
              <a:t>Comparing</a:t>
            </a:r>
            <a:r>
              <a:rPr lang="en-GB" altLang="en-US" sz="2000" dirty="0" smtClean="0"/>
              <a:t> – lighter than, harder than etc.</a:t>
            </a:r>
          </a:p>
          <a:p>
            <a:pPr eaLnBrk="1" hangingPunct="1">
              <a:lnSpc>
                <a:spcPct val="90000"/>
              </a:lnSpc>
            </a:pPr>
            <a:r>
              <a:rPr lang="en-GB" altLang="en-US" sz="2000" dirty="0" smtClean="0"/>
              <a:t>Noting the unexpected.</a:t>
            </a:r>
          </a:p>
          <a:p>
            <a:pPr eaLnBrk="1" hangingPunct="1">
              <a:lnSpc>
                <a:spcPct val="90000"/>
              </a:lnSpc>
            </a:pPr>
            <a:r>
              <a:rPr lang="en-GB" altLang="en-US" sz="2000" b="1" dirty="0" smtClean="0"/>
              <a:t>Describing</a:t>
            </a:r>
            <a:r>
              <a:rPr lang="en-GB" altLang="en-US" sz="2000" dirty="0" smtClean="0"/>
              <a:t> patterns.</a:t>
            </a:r>
          </a:p>
          <a:p>
            <a:pPr eaLnBrk="1" hangingPunct="1">
              <a:lnSpc>
                <a:spcPct val="90000"/>
              </a:lnSpc>
            </a:pPr>
            <a:r>
              <a:rPr lang="en-GB" altLang="en-US" sz="2000" dirty="0" smtClean="0"/>
              <a:t>Identifying where and when examples fit into a stated pattern</a:t>
            </a:r>
          </a:p>
          <a:p>
            <a:pPr eaLnBrk="1" hangingPunct="1">
              <a:lnSpc>
                <a:spcPct val="90000"/>
              </a:lnSpc>
            </a:pPr>
            <a:r>
              <a:rPr lang="en-GB" altLang="en-US" sz="2000" dirty="0" smtClean="0"/>
              <a:t>Classifying – sorting according to one/several attributes; </a:t>
            </a:r>
            <a:r>
              <a:rPr lang="en-GB" altLang="en-US" sz="2000" b="1" dirty="0" smtClean="0"/>
              <a:t>recognizing criteria </a:t>
            </a:r>
            <a:r>
              <a:rPr lang="en-GB" altLang="en-US" sz="2000" dirty="0" smtClean="0"/>
              <a:t>used for sorting; </a:t>
            </a:r>
            <a:r>
              <a:rPr lang="en-GB" altLang="en-US" sz="2000" b="1" dirty="0" smtClean="0"/>
              <a:t>devising own criteria </a:t>
            </a:r>
            <a:r>
              <a:rPr lang="en-GB" altLang="en-US" sz="2000" dirty="0" smtClean="0"/>
              <a:t>for sorting (links to </a:t>
            </a:r>
            <a:r>
              <a:rPr lang="en-GB" altLang="en-US" sz="2000" b="1" dirty="0" smtClean="0"/>
              <a:t>explaining</a:t>
            </a:r>
            <a:r>
              <a:rPr lang="en-GB" altLang="en-US" sz="2000" dirty="0" smtClean="0"/>
              <a:t>).</a:t>
            </a:r>
          </a:p>
          <a:p>
            <a:pPr eaLnBrk="1" hangingPunct="1">
              <a:lnSpc>
                <a:spcPct val="90000"/>
              </a:lnSpc>
            </a:pPr>
            <a:endParaRPr lang="en-GB" altLang="en-US" sz="2000" dirty="0" smtClean="0"/>
          </a:p>
          <a:p>
            <a:pPr eaLnBrk="1" hangingPunct="1">
              <a:lnSpc>
                <a:spcPct val="90000"/>
              </a:lnSpc>
            </a:pPr>
            <a:r>
              <a:rPr lang="en-GB" altLang="en-US" sz="2000" dirty="0" smtClean="0"/>
              <a:t>Remember the describe, compare, explain rule of thumb for acknowledging different levels of pupils’ engagement in “learning outcomes” that you can acknowledge and assess</a:t>
            </a:r>
          </a:p>
          <a:p>
            <a:pPr eaLnBrk="1" hangingPunct="1">
              <a:lnSpc>
                <a:spcPct val="90000"/>
              </a:lnSpc>
            </a:pPr>
            <a:endParaRPr lang="en-GB" altLang="en-US" sz="2000" dirty="0"/>
          </a:p>
          <a:p>
            <a:pPr eaLnBrk="1" hangingPunct="1">
              <a:lnSpc>
                <a:spcPct val="90000"/>
              </a:lnSpc>
            </a:pPr>
            <a:r>
              <a:rPr lang="en-GB" altLang="en-US" sz="1300" dirty="0" smtClean="0"/>
              <a:t>See Outcomes 4 - 6</a:t>
            </a:r>
          </a:p>
        </p:txBody>
      </p:sp>
    </p:spTree>
    <p:extLst>
      <p:ext uri="{BB962C8B-B14F-4D97-AF65-F5344CB8AC3E}">
        <p14:creationId xmlns:p14="http://schemas.microsoft.com/office/powerpoint/2010/main" val="323540577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p:cNvSpPr>
            <a:spLocks noGrp="1" noChangeArrowheads="1"/>
          </p:cNvSpPr>
          <p:nvPr>
            <p:ph type="title"/>
          </p:nvPr>
        </p:nvSpPr>
        <p:spPr/>
        <p:txBody>
          <a:bodyPr/>
          <a:lstStyle/>
          <a:p>
            <a:pPr eaLnBrk="1" hangingPunct="1"/>
            <a:r>
              <a:rPr lang="en-GB" altLang="en-US" sz="3200" smtClean="0"/>
              <a:t>How can we encourage children’s observation skills?</a:t>
            </a:r>
          </a:p>
        </p:txBody>
      </p:sp>
      <p:sp>
        <p:nvSpPr>
          <p:cNvPr id="8195" name="Rectangle 3"/>
          <p:cNvSpPr>
            <a:spLocks noGrp="1" noChangeArrowheads="1"/>
          </p:cNvSpPr>
          <p:nvPr>
            <p:ph type="body" idx="1"/>
          </p:nvPr>
        </p:nvSpPr>
        <p:spPr>
          <a:xfrm>
            <a:off x="457200" y="1760729"/>
            <a:ext cx="8229600" cy="3928872"/>
          </a:xfrm>
        </p:spPr>
        <p:txBody>
          <a:bodyPr/>
          <a:lstStyle/>
          <a:p>
            <a:pPr eaLnBrk="1" hangingPunct="1"/>
            <a:r>
              <a:rPr lang="en-GB" altLang="en-US" sz="2400" dirty="0" smtClean="0"/>
              <a:t>Plan activities using the skill indicators noted above.</a:t>
            </a:r>
          </a:p>
          <a:p>
            <a:pPr eaLnBrk="1" hangingPunct="1"/>
            <a:r>
              <a:rPr lang="en-GB" altLang="en-US" sz="2400" i="1" dirty="0" smtClean="0"/>
              <a:t>Questioning – what did you notice? What can you say about? Such questions encourage children to describe, compare and explain based upon their level of experience and understanding.</a:t>
            </a:r>
          </a:p>
          <a:p>
            <a:pPr eaLnBrk="1" hangingPunct="1"/>
            <a:r>
              <a:rPr lang="en-GB" altLang="en-US" sz="2400" dirty="0" smtClean="0"/>
              <a:t>Resources – extending the range of the senses e.g. magnifier jars, hand lenses, digital microscope etc.</a:t>
            </a:r>
          </a:p>
        </p:txBody>
      </p:sp>
    </p:spTree>
    <p:extLst>
      <p:ext uri="{BB962C8B-B14F-4D97-AF65-F5344CB8AC3E}">
        <p14:creationId xmlns:p14="http://schemas.microsoft.com/office/powerpoint/2010/main" val="411869649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A simple activity that provokes lots of thinking and talking. It encourages children to use senses other than sight for their observations. It will raise children’s awareness of how we use and depend on all of our senses.</a:t>
            </a:r>
            <a:endParaRPr lang="en-GB" dirty="0"/>
          </a:p>
        </p:txBody>
      </p:sp>
      <p:sp>
        <p:nvSpPr>
          <p:cNvPr id="3" name="Title 2"/>
          <p:cNvSpPr>
            <a:spLocks noGrp="1"/>
          </p:cNvSpPr>
          <p:nvPr>
            <p:ph type="title"/>
          </p:nvPr>
        </p:nvSpPr>
        <p:spPr/>
        <p:txBody>
          <a:bodyPr/>
          <a:lstStyle/>
          <a:p>
            <a:r>
              <a:rPr lang="en-GB" dirty="0" smtClean="0"/>
              <a:t>Blindfold Challenge</a:t>
            </a:r>
            <a:endParaRPr lang="en-GB" dirty="0"/>
          </a:p>
        </p:txBody>
      </p:sp>
    </p:spTree>
    <p:extLst>
      <p:ext uri="{BB962C8B-B14F-4D97-AF65-F5344CB8AC3E}">
        <p14:creationId xmlns:p14="http://schemas.microsoft.com/office/powerpoint/2010/main" val="374482321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3daf7fd-a056-4c9b-bb51-0d239b14ccc1@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3435" y="726622"/>
            <a:ext cx="6096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578542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dirty="0" smtClean="0"/>
              <a:t>Young children are asked to look closely at, and sketch, a partners face. They are astonished by how much better their work is after they have observed carefully.</a:t>
            </a:r>
            <a:endParaRPr lang="en-GB" dirty="0"/>
          </a:p>
        </p:txBody>
      </p:sp>
      <p:sp>
        <p:nvSpPr>
          <p:cNvPr id="3" name="Title 2"/>
          <p:cNvSpPr>
            <a:spLocks noGrp="1"/>
          </p:cNvSpPr>
          <p:nvPr>
            <p:ph type="title"/>
          </p:nvPr>
        </p:nvSpPr>
        <p:spPr/>
        <p:txBody>
          <a:bodyPr/>
          <a:lstStyle/>
          <a:p>
            <a:r>
              <a:rPr lang="en-GB" dirty="0" smtClean="0"/>
              <a:t>Drawing Partners</a:t>
            </a:r>
            <a:endParaRPr lang="en-GB" dirty="0"/>
          </a:p>
        </p:txBody>
      </p:sp>
    </p:spTree>
    <p:extLst>
      <p:ext uri="{BB962C8B-B14F-4D97-AF65-F5344CB8AC3E}">
        <p14:creationId xmlns:p14="http://schemas.microsoft.com/office/powerpoint/2010/main" val="293135320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b880176-dbac-40b0-9c87-77503ac038f8@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1793" y="1559379"/>
            <a:ext cx="6096000" cy="337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3315535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Raisins dropped in lemonade will sink and rise continuously until the gas has dispersed from the liquid.</a:t>
            </a:r>
          </a:p>
          <a:p>
            <a:endParaRPr lang="en-GB" dirty="0"/>
          </a:p>
          <a:p>
            <a:r>
              <a:rPr lang="en-GB" dirty="0" smtClean="0"/>
              <a:t>Children love watching this happen. Discussing exactly what they can see can produce a wealth of language. The focus is on what children observe, and NOT on scientific explanations involving mass and density.</a:t>
            </a:r>
            <a:endParaRPr lang="en-GB" dirty="0"/>
          </a:p>
        </p:txBody>
      </p:sp>
      <p:sp>
        <p:nvSpPr>
          <p:cNvPr id="3" name="Title 2"/>
          <p:cNvSpPr>
            <a:spLocks noGrp="1"/>
          </p:cNvSpPr>
          <p:nvPr>
            <p:ph type="title"/>
          </p:nvPr>
        </p:nvSpPr>
        <p:spPr/>
        <p:txBody>
          <a:bodyPr/>
          <a:lstStyle/>
          <a:p>
            <a:r>
              <a:rPr lang="en-GB" dirty="0" smtClean="0"/>
              <a:t>Up and Down</a:t>
            </a:r>
            <a:endParaRPr lang="en-GB" dirty="0"/>
          </a:p>
        </p:txBody>
      </p:sp>
    </p:spTree>
    <p:extLst>
      <p:ext uri="{BB962C8B-B14F-4D97-AF65-F5344CB8AC3E}">
        <p14:creationId xmlns:p14="http://schemas.microsoft.com/office/powerpoint/2010/main" val="225307095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9f4bebd-d7a9-4708-87d2-1e65be0e7b37@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530677"/>
            <a:ext cx="6096000" cy="581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28486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r>
              <a:rPr lang="en-GB" altLang="en-US" dirty="0" smtClean="0"/>
              <a:t>“Up and down” (Use devices to film and slow down)</a:t>
            </a:r>
          </a:p>
        </p:txBody>
      </p:sp>
      <p:sp>
        <p:nvSpPr>
          <p:cNvPr id="9219" name="Content Placeholder 2"/>
          <p:cNvSpPr>
            <a:spLocks noGrp="1"/>
          </p:cNvSpPr>
          <p:nvPr>
            <p:ph idx="1"/>
          </p:nvPr>
        </p:nvSpPr>
        <p:spPr/>
        <p:txBody>
          <a:bodyPr/>
          <a:lstStyle/>
          <a:p>
            <a:pPr eaLnBrk="1" hangingPunct="1">
              <a:defRPr/>
            </a:pPr>
            <a:r>
              <a:rPr lang="en-GB" sz="2000" dirty="0" smtClean="0"/>
              <a:t>Working in pairs:</a:t>
            </a:r>
          </a:p>
          <a:p>
            <a:pPr marL="514350" indent="-514350" eaLnBrk="1" hangingPunct="1">
              <a:buFont typeface="Wingdings" panose="05000000000000000000" pitchFamily="2" charset="2"/>
              <a:buAutoNum type="arabicPeriod"/>
              <a:defRPr/>
            </a:pPr>
            <a:r>
              <a:rPr lang="en-GB" sz="2000" dirty="0" smtClean="0"/>
              <a:t>Pour lemonade into the glass tumbler – think about and note down how you would encourage children to experience the effect of the gas in the lemonade.</a:t>
            </a:r>
          </a:p>
          <a:p>
            <a:pPr marL="514350" indent="-514350" eaLnBrk="1" hangingPunct="1">
              <a:buFont typeface="Wingdings" panose="05000000000000000000" pitchFamily="2" charset="2"/>
              <a:buAutoNum type="arabicPeriod"/>
              <a:defRPr/>
            </a:pPr>
            <a:r>
              <a:rPr lang="en-GB" sz="2000" dirty="0" smtClean="0"/>
              <a:t>Drop in some raisins and observe and </a:t>
            </a:r>
            <a:r>
              <a:rPr lang="en-GB" sz="2000" b="1" dirty="0" smtClean="0"/>
              <a:t>record in detailed annotated drawings </a:t>
            </a:r>
            <a:r>
              <a:rPr lang="en-GB" sz="2000" dirty="0" smtClean="0"/>
              <a:t>what happens. Think about how you could use your teacher observations to encourage children’s observations of this phenomenon.</a:t>
            </a:r>
          </a:p>
          <a:p>
            <a:pPr marL="514350" indent="-514350" eaLnBrk="1" hangingPunct="1">
              <a:buFont typeface="Wingdings" panose="05000000000000000000" pitchFamily="2" charset="2"/>
              <a:buAutoNum type="arabicPeriod"/>
              <a:defRPr/>
            </a:pPr>
            <a:r>
              <a:rPr lang="en-GB" sz="2000" dirty="0" smtClean="0"/>
              <a:t>List the questions that you could ask the children to encourage their observations – what should they notice?</a:t>
            </a:r>
          </a:p>
          <a:p>
            <a:pPr marL="514350" indent="-514350" eaLnBrk="1" hangingPunct="1">
              <a:buFont typeface="Wingdings" panose="05000000000000000000" pitchFamily="2" charset="2"/>
              <a:buAutoNum type="arabicPeriod"/>
              <a:defRPr/>
            </a:pPr>
            <a:r>
              <a:rPr lang="en-GB" sz="2000" dirty="0" smtClean="0"/>
              <a:t>Stir the lemonade until there are no gas bubbles – how could you use this to encourage pupils’ observations? Can they explain the difference?</a:t>
            </a:r>
          </a:p>
          <a:p>
            <a:pPr eaLnBrk="1" hangingPunct="1">
              <a:defRPr/>
            </a:pPr>
            <a:endParaRPr lang="en-GB" dirty="0" smtClean="0"/>
          </a:p>
        </p:txBody>
      </p:sp>
    </p:spTree>
    <p:extLst>
      <p:ext uri="{BB962C8B-B14F-4D97-AF65-F5344CB8AC3E}">
        <p14:creationId xmlns:p14="http://schemas.microsoft.com/office/powerpoint/2010/main" val="1889456196"/>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Questions to ask</a:t>
            </a:r>
          </a:p>
        </p:txBody>
      </p:sp>
      <p:sp>
        <p:nvSpPr>
          <p:cNvPr id="22531" name="Content Placeholder 2"/>
          <p:cNvSpPr>
            <a:spLocks noGrp="1"/>
          </p:cNvSpPr>
          <p:nvPr>
            <p:ph idx="1"/>
          </p:nvPr>
        </p:nvSpPr>
        <p:spPr/>
        <p:txBody>
          <a:bodyPr/>
          <a:lstStyle/>
          <a:p>
            <a:r>
              <a:rPr lang="en-GB" altLang="en-US" smtClean="0"/>
              <a:t>What do the bubbles feel like on your face?</a:t>
            </a:r>
          </a:p>
          <a:p>
            <a:r>
              <a:rPr lang="en-GB" altLang="en-US" smtClean="0"/>
              <a:t>What can you see in the lemonade?</a:t>
            </a:r>
          </a:p>
          <a:p>
            <a:r>
              <a:rPr lang="en-GB" altLang="en-US" smtClean="0"/>
              <a:t>Why do you think the raisins are going up and down?</a:t>
            </a:r>
          </a:p>
          <a:p>
            <a:r>
              <a:rPr lang="en-GB" altLang="en-US" smtClean="0"/>
              <a:t>What happens if you stir the lemonade?</a:t>
            </a:r>
          </a:p>
          <a:p>
            <a:pPr>
              <a:buFont typeface="Wingdings" panose="05000000000000000000" pitchFamily="2" charset="2"/>
              <a:buNone/>
            </a:pPr>
            <a:endParaRPr lang="en-GB" altLang="en-US" smtClean="0"/>
          </a:p>
        </p:txBody>
      </p:sp>
    </p:spTree>
    <p:extLst>
      <p:ext uri="{BB962C8B-B14F-4D97-AF65-F5344CB8AC3E}">
        <p14:creationId xmlns:p14="http://schemas.microsoft.com/office/powerpoint/2010/main" val="46258370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a:bodyPr>
          <a:lstStyle/>
          <a:p>
            <a:r>
              <a:rPr lang="en-GB" altLang="en-US" dirty="0" smtClean="0"/>
              <a:t>Reception class - Spider</a:t>
            </a:r>
            <a:endParaRPr lang="en-US" altLang="en-US" dirty="0" smtClean="0"/>
          </a:p>
        </p:txBody>
      </p:sp>
      <p:sp>
        <p:nvSpPr>
          <p:cNvPr id="3" name="Content Placeholder 2"/>
          <p:cNvSpPr>
            <a:spLocks noGrp="1"/>
          </p:cNvSpPr>
          <p:nvPr>
            <p:ph idx="1"/>
          </p:nvPr>
        </p:nvSpPr>
        <p:spPr/>
        <p:txBody>
          <a:bodyPr/>
          <a:lstStyle/>
          <a:p>
            <a:pPr marL="514350" indent="-514350">
              <a:buFont typeface="Wingdings" panose="05000000000000000000" pitchFamily="2" charset="2"/>
              <a:buAutoNum type="arabicPeriod"/>
              <a:defRPr/>
            </a:pPr>
            <a:endParaRPr lang="en-GB" sz="2400" dirty="0" smtClean="0"/>
          </a:p>
          <a:p>
            <a:pPr marL="514350" indent="-514350">
              <a:buFont typeface="Wingdings" panose="05000000000000000000" pitchFamily="2" charset="2"/>
              <a:buAutoNum type="arabicPeriod"/>
              <a:defRPr/>
            </a:pPr>
            <a:r>
              <a:rPr lang="en-GB" sz="2400" dirty="0" smtClean="0"/>
              <a:t>The pupils collected some small creatures from the school grounds and made observational drawings (not helped).</a:t>
            </a:r>
          </a:p>
          <a:p>
            <a:pPr marL="514350" indent="-514350">
              <a:buFont typeface="Wingdings" panose="05000000000000000000" pitchFamily="2" charset="2"/>
              <a:buAutoNum type="arabicPeriod"/>
              <a:defRPr/>
            </a:pPr>
            <a:r>
              <a:rPr lang="en-GB" sz="2400" dirty="0" smtClean="0"/>
              <a:t>Three weeks later the digital microscope was used to project magnified images of </a:t>
            </a:r>
            <a:r>
              <a:rPr lang="en-GB" sz="2400" dirty="0" err="1" smtClean="0"/>
              <a:t>minibeasts</a:t>
            </a:r>
            <a:r>
              <a:rPr lang="en-GB" sz="2400" dirty="0" smtClean="0"/>
              <a:t> onto a IWB.</a:t>
            </a:r>
          </a:p>
          <a:p>
            <a:pPr marL="514350" indent="-514350">
              <a:buFont typeface="Wingdings" panose="05000000000000000000" pitchFamily="2" charset="2"/>
              <a:buAutoNum type="arabicPeriod"/>
              <a:defRPr/>
            </a:pPr>
            <a:r>
              <a:rPr lang="en-GB" sz="2400" dirty="0" smtClean="0"/>
              <a:t>The pupils made further drawings and compared their before and after attempts.</a:t>
            </a:r>
          </a:p>
          <a:p>
            <a:pPr marL="514350" indent="-514350">
              <a:buFont typeface="Wingdings" panose="05000000000000000000" pitchFamily="2" charset="2"/>
              <a:buAutoNum type="arabicPeriod"/>
              <a:defRPr/>
            </a:pPr>
            <a:endParaRPr lang="en-GB" dirty="0" smtClean="0"/>
          </a:p>
          <a:p>
            <a:pPr marL="514350" indent="-514350">
              <a:buFont typeface="Wingdings" panose="05000000000000000000" pitchFamily="2" charset="2"/>
              <a:buAutoNum type="arabicPeriod"/>
              <a:defRPr/>
            </a:pPr>
            <a:endParaRPr lang="en-US" dirty="0"/>
          </a:p>
        </p:txBody>
      </p:sp>
    </p:spTree>
    <p:extLst>
      <p:ext uri="{BB962C8B-B14F-4D97-AF65-F5344CB8AC3E}">
        <p14:creationId xmlns:p14="http://schemas.microsoft.com/office/powerpoint/2010/main" val="2095062"/>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dirty="0" smtClean="0"/>
              <a:t>What children do and say</a:t>
            </a:r>
            <a:endParaRPr lang="en-US" altLang="en-US" dirty="0" smtClean="0"/>
          </a:p>
        </p:txBody>
      </p:sp>
      <p:sp>
        <p:nvSpPr>
          <p:cNvPr id="16387" name="Content Placeholder 2"/>
          <p:cNvSpPr>
            <a:spLocks noGrp="1"/>
          </p:cNvSpPr>
          <p:nvPr>
            <p:ph idx="1"/>
          </p:nvPr>
        </p:nvSpPr>
        <p:spPr/>
        <p:txBody>
          <a:bodyPr/>
          <a:lstStyle/>
          <a:p>
            <a:pPr marL="109728" indent="0">
              <a:buNone/>
            </a:pPr>
            <a:endParaRPr lang="en-US" altLang="en-US" dirty="0" smtClean="0"/>
          </a:p>
        </p:txBody>
      </p:sp>
      <p:pic>
        <p:nvPicPr>
          <p:cNvPr id="1638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1" y="1481328"/>
            <a:ext cx="4141787" cy="4113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4531" y="1511301"/>
            <a:ext cx="4105275" cy="429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045904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sz="4800" b="1" dirty="0" smtClean="0"/>
          </a:p>
          <a:p>
            <a:r>
              <a:rPr lang="en-GB" sz="4800" b="1" dirty="0" smtClean="0"/>
              <a:t> What’s in the box?</a:t>
            </a:r>
            <a:endParaRPr lang="en-US" sz="4800" b="1" dirty="0"/>
          </a:p>
        </p:txBody>
      </p:sp>
      <p:sp>
        <p:nvSpPr>
          <p:cNvPr id="3" name="Title 2"/>
          <p:cNvSpPr>
            <a:spLocks noGrp="1"/>
          </p:cNvSpPr>
          <p:nvPr>
            <p:ph type="title"/>
          </p:nvPr>
        </p:nvSpPr>
        <p:spPr/>
        <p:txBody>
          <a:bodyPr/>
          <a:lstStyle/>
          <a:p>
            <a:r>
              <a:rPr lang="en-GB" dirty="0" smtClean="0"/>
              <a:t>Activity: Asking questions</a:t>
            </a:r>
            <a:endParaRPr lang="en-US" dirty="0"/>
          </a:p>
        </p:txBody>
      </p:sp>
    </p:spTree>
    <p:extLst>
      <p:ext uri="{BB962C8B-B14F-4D97-AF65-F5344CB8AC3E}">
        <p14:creationId xmlns:p14="http://schemas.microsoft.com/office/powerpoint/2010/main" val="201800579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b="1" dirty="0" smtClean="0"/>
          </a:p>
          <a:p>
            <a:endParaRPr lang="en-GB" b="1" dirty="0"/>
          </a:p>
          <a:p>
            <a:r>
              <a:rPr lang="en-GB" sz="4000" b="1" dirty="0" smtClean="0"/>
              <a:t>Question Quibble</a:t>
            </a:r>
          </a:p>
          <a:p>
            <a:endParaRPr lang="en-GB" sz="4000" b="1" dirty="0"/>
          </a:p>
          <a:p>
            <a:endParaRPr lang="en-GB" sz="4000" b="1" dirty="0" smtClean="0"/>
          </a:p>
          <a:p>
            <a:endParaRPr lang="en-GB" sz="4000" b="1" dirty="0"/>
          </a:p>
          <a:p>
            <a:pPr marL="109728" indent="0">
              <a:buNone/>
            </a:pPr>
            <a:r>
              <a:rPr lang="en-GB" sz="2400" dirty="0" smtClean="0"/>
              <a:t>Reference: </a:t>
            </a:r>
            <a:r>
              <a:rPr lang="en-GB" sz="2400" dirty="0" err="1" smtClean="0"/>
              <a:t>Backlock</a:t>
            </a:r>
            <a:r>
              <a:rPr lang="en-GB" sz="2400" dirty="0" smtClean="0"/>
              <a:t>, K. et al. (2011) </a:t>
            </a:r>
            <a:r>
              <a:rPr lang="en-GB" sz="2400" i="1" dirty="0" smtClean="0"/>
              <a:t>Science Enquiry Games 4 -7 years</a:t>
            </a:r>
            <a:r>
              <a:rPr lang="en-GB" sz="2400" dirty="0" smtClean="0"/>
              <a:t>. </a:t>
            </a:r>
            <a:r>
              <a:rPr lang="en-GB" sz="2400" dirty="0" err="1" smtClean="0"/>
              <a:t>Sandbach</a:t>
            </a:r>
            <a:r>
              <a:rPr lang="en-GB" sz="2400" dirty="0" smtClean="0"/>
              <a:t>: Millgate House Education.</a:t>
            </a:r>
            <a:endParaRPr lang="en-US" sz="2400" dirty="0"/>
          </a:p>
        </p:txBody>
      </p:sp>
      <p:sp>
        <p:nvSpPr>
          <p:cNvPr id="3" name="Title 2"/>
          <p:cNvSpPr>
            <a:spLocks noGrp="1"/>
          </p:cNvSpPr>
          <p:nvPr>
            <p:ph type="title"/>
          </p:nvPr>
        </p:nvSpPr>
        <p:spPr/>
        <p:txBody>
          <a:bodyPr/>
          <a:lstStyle/>
          <a:p>
            <a:r>
              <a:rPr lang="en-GB" dirty="0" smtClean="0"/>
              <a:t>Activity: Asking questions </a:t>
            </a:r>
            <a:endParaRPr lang="en-US" dirty="0"/>
          </a:p>
        </p:txBody>
      </p:sp>
    </p:spTree>
    <p:extLst>
      <p:ext uri="{BB962C8B-B14F-4D97-AF65-F5344CB8AC3E}">
        <p14:creationId xmlns:p14="http://schemas.microsoft.com/office/powerpoint/2010/main" val="4145485303"/>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Dilynwch</a:t>
            </a:r>
            <a:r>
              <a:rPr lang="en-GB" dirty="0" smtClean="0"/>
              <a:t> </a:t>
            </a:r>
            <a:r>
              <a:rPr lang="en-GB" dirty="0" err="1" smtClean="0"/>
              <a:t>y</a:t>
            </a:r>
            <a:r>
              <a:rPr lang="en-GB" dirty="0" smtClean="0"/>
              <a:t> </a:t>
            </a:r>
            <a:r>
              <a:rPr lang="en-GB" dirty="0" err="1" smtClean="0"/>
              <a:t>cyfarwyddiadau</a:t>
            </a:r>
            <a:r>
              <a:rPr lang="en-GB" dirty="0" smtClean="0"/>
              <a:t> </a:t>
            </a:r>
            <a:r>
              <a:rPr lang="en-GB" dirty="0" err="1" smtClean="0"/>
              <a:t>i</a:t>
            </a:r>
            <a:r>
              <a:rPr lang="en-GB" dirty="0" smtClean="0"/>
              <a:t> </a:t>
            </a:r>
            <a:r>
              <a:rPr lang="en-GB" dirty="0" err="1" smtClean="0"/>
              <a:t>greu</a:t>
            </a:r>
            <a:r>
              <a:rPr lang="en-GB" dirty="0" smtClean="0"/>
              <a:t> ‘</a:t>
            </a:r>
            <a:r>
              <a:rPr lang="en-GB" dirty="0" err="1" smtClean="0"/>
              <a:t>Broga</a:t>
            </a:r>
            <a:r>
              <a:rPr lang="en-GB" dirty="0" smtClean="0"/>
              <a:t>’</a:t>
            </a:r>
          </a:p>
          <a:p>
            <a:r>
              <a:rPr lang="en-GB" dirty="0" err="1" smtClean="0"/>
              <a:t>Dilynwch</a:t>
            </a:r>
            <a:r>
              <a:rPr lang="en-GB" dirty="0" smtClean="0"/>
              <a:t> </a:t>
            </a:r>
            <a:r>
              <a:rPr lang="en-GB" dirty="0" err="1" smtClean="0"/>
              <a:t>syniadau</a:t>
            </a:r>
            <a:r>
              <a:rPr lang="en-GB" dirty="0" smtClean="0"/>
              <a:t> </a:t>
            </a:r>
            <a:r>
              <a:rPr lang="en-GB" dirty="0" err="1" smtClean="0"/>
              <a:t>gwyddonol/technolegol</a:t>
            </a:r>
            <a:r>
              <a:rPr lang="en-GB" dirty="0" smtClean="0"/>
              <a:t> </a:t>
            </a:r>
            <a:r>
              <a:rPr lang="en-GB" dirty="0" err="1" smtClean="0"/>
              <a:t>gyda’ch</a:t>
            </a:r>
            <a:r>
              <a:rPr lang="en-GB" dirty="0" smtClean="0"/>
              <a:t> </a:t>
            </a:r>
            <a:r>
              <a:rPr lang="en-GB" dirty="0" err="1" smtClean="0"/>
              <a:t>ffrind</a:t>
            </a:r>
            <a:r>
              <a:rPr lang="en-GB" dirty="0" smtClean="0"/>
              <a:t> </a:t>
            </a:r>
            <a:r>
              <a:rPr lang="en-GB" dirty="0" err="1" smtClean="0"/>
              <a:t>amffibaidd</a:t>
            </a:r>
            <a:r>
              <a:rPr lang="en-GB" dirty="0" smtClean="0"/>
              <a:t>! </a:t>
            </a:r>
          </a:p>
          <a:p>
            <a:endParaRPr lang="en-GB" dirty="0" smtClean="0"/>
          </a:p>
          <a:p>
            <a:r>
              <a:rPr lang="en-GB" dirty="0" smtClean="0"/>
              <a:t>Follow the frog instructions. </a:t>
            </a:r>
          </a:p>
          <a:p>
            <a:r>
              <a:rPr lang="en-GB" dirty="0" smtClean="0"/>
              <a:t>Develop scientific/technological ideas with your amphibian friend!</a:t>
            </a:r>
          </a:p>
          <a:p>
            <a:endParaRPr lang="en-GB" dirty="0" smtClean="0"/>
          </a:p>
          <a:p>
            <a:r>
              <a:rPr lang="en-GB" dirty="0" err="1" smtClean="0"/>
              <a:t>Defnyddwich</a:t>
            </a:r>
            <a:r>
              <a:rPr lang="en-GB" dirty="0" smtClean="0"/>
              <a:t> ‘</a:t>
            </a:r>
            <a:r>
              <a:rPr lang="en-GB" dirty="0" err="1" smtClean="0"/>
              <a:t>Slo</a:t>
            </a:r>
            <a:r>
              <a:rPr lang="en-GB" dirty="0" smtClean="0"/>
              <a:t> Mo’ </a:t>
            </a:r>
            <a:r>
              <a:rPr lang="en-GB" dirty="0" err="1" smtClean="0"/>
              <a:t>ar</a:t>
            </a:r>
            <a:r>
              <a:rPr lang="en-GB" dirty="0" smtClean="0"/>
              <a:t> </a:t>
            </a:r>
            <a:r>
              <a:rPr lang="en-GB" dirty="0" err="1" smtClean="0"/>
              <a:t>eich</a:t>
            </a:r>
            <a:r>
              <a:rPr lang="en-GB" dirty="0" smtClean="0"/>
              <a:t> </a:t>
            </a:r>
            <a:r>
              <a:rPr lang="en-GB" dirty="0" err="1" smtClean="0"/>
              <a:t>dyfeisiadau</a:t>
            </a:r>
            <a:r>
              <a:rPr lang="en-GB" dirty="0" smtClean="0"/>
              <a:t>/ Use ‘</a:t>
            </a:r>
            <a:r>
              <a:rPr lang="en-GB" dirty="0" err="1" smtClean="0"/>
              <a:t>Slo</a:t>
            </a:r>
            <a:r>
              <a:rPr lang="en-GB" dirty="0" smtClean="0"/>
              <a:t> Mo’ on your devices to help.  </a:t>
            </a:r>
          </a:p>
        </p:txBody>
      </p:sp>
      <p:sp>
        <p:nvSpPr>
          <p:cNvPr id="3" name="Title 2"/>
          <p:cNvSpPr>
            <a:spLocks noGrp="1"/>
          </p:cNvSpPr>
          <p:nvPr>
            <p:ph type="title"/>
          </p:nvPr>
        </p:nvSpPr>
        <p:spPr/>
        <p:txBody>
          <a:bodyPr>
            <a:normAutofit/>
          </a:bodyPr>
          <a:lstStyle/>
          <a:p>
            <a:r>
              <a:rPr lang="en-GB" dirty="0" err="1" smtClean="0"/>
              <a:t>Llyffaint</a:t>
            </a:r>
            <a:r>
              <a:rPr lang="en-GB" dirty="0" smtClean="0"/>
              <a:t> </a:t>
            </a:r>
            <a:r>
              <a:rPr lang="en-GB" dirty="0" err="1" smtClean="0"/>
              <a:t>llamu</a:t>
            </a:r>
            <a:r>
              <a:rPr lang="en-GB" smtClean="0"/>
              <a:t>! </a:t>
            </a:r>
            <a:r>
              <a:rPr lang="en-GB" dirty="0" smtClean="0"/>
              <a:t>/ </a:t>
            </a:r>
            <a:r>
              <a:rPr lang="en-GB" dirty="0" err="1" smtClean="0"/>
              <a:t>Flippin</a:t>
            </a:r>
            <a:r>
              <a:rPr lang="en-GB" dirty="0" smtClean="0"/>
              <a:t>’ frogs!</a:t>
            </a:r>
            <a:endParaRPr lang="en-GB" dirty="0"/>
          </a:p>
        </p:txBody>
      </p:sp>
    </p:spTree>
    <p:extLst>
      <p:ext uri="{BB962C8B-B14F-4D97-AF65-F5344CB8AC3E}">
        <p14:creationId xmlns:p14="http://schemas.microsoft.com/office/powerpoint/2010/main" val="2265976034"/>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smtClean="0"/>
          </a:p>
          <a:p>
            <a:endParaRPr lang="en-US" dirty="0" smtClean="0"/>
          </a:p>
          <a:p>
            <a:endParaRPr lang="en-US" dirty="0" smtClean="0"/>
          </a:p>
          <a:p>
            <a:r>
              <a:rPr lang="en-US" dirty="0" smtClean="0"/>
              <a:t>https://</a:t>
            </a:r>
            <a:r>
              <a:rPr lang="en-US" dirty="0" err="1" smtClean="0"/>
              <a:t>www.youtube.com/watch?v</a:t>
            </a:r>
            <a:r>
              <a:rPr lang="en-US" dirty="0" smtClean="0"/>
              <a:t>=luG7_nzBHjI</a:t>
            </a:r>
            <a:endParaRPr lang="en-US" dirty="0"/>
          </a:p>
        </p:txBody>
      </p:sp>
      <p:sp>
        <p:nvSpPr>
          <p:cNvPr id="3" name="Title 2"/>
          <p:cNvSpPr>
            <a:spLocks noGrp="1"/>
          </p:cNvSpPr>
          <p:nvPr>
            <p:ph type="title"/>
          </p:nvPr>
        </p:nvSpPr>
        <p:spPr/>
        <p:txBody>
          <a:bodyPr>
            <a:normAutofit fontScale="90000"/>
          </a:bodyPr>
          <a:lstStyle/>
          <a:p>
            <a:r>
              <a:rPr lang="en-US" dirty="0" smtClean="0"/>
              <a:t>You tube – Origami Jumping Frog</a:t>
            </a:r>
            <a:endParaRPr lang="en-US"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sz="2400" dirty="0" smtClean="0">
                <a:latin typeface="Arial" pitchFamily="34" charset="0"/>
                <a:cs typeface="Arial" pitchFamily="34" charset="0"/>
              </a:rPr>
              <a:t>The Foundation </a:t>
            </a:r>
            <a:r>
              <a:rPr lang="en-GB" sz="2400" dirty="0">
                <a:latin typeface="Arial" pitchFamily="34" charset="0"/>
                <a:cs typeface="Arial" pitchFamily="34" charset="0"/>
              </a:rPr>
              <a:t>Phase </a:t>
            </a:r>
            <a:r>
              <a:rPr lang="en-GB" sz="2400" dirty="0" smtClean="0">
                <a:latin typeface="Arial" pitchFamily="34" charset="0"/>
                <a:cs typeface="Arial" pitchFamily="34" charset="0"/>
              </a:rPr>
              <a:t>Framework (revised 2015): </a:t>
            </a:r>
            <a:r>
              <a:rPr lang="en-GB" sz="2400" dirty="0">
                <a:latin typeface="Arial" pitchFamily="34" charset="0"/>
                <a:cs typeface="Arial" pitchFamily="34" charset="0"/>
                <a:hlinkClick r:id="rId2"/>
              </a:rPr>
              <a:t>http://learning.gov.wales/resources/browse-all/foundation-phase-framework/?</a:t>
            </a:r>
            <a:r>
              <a:rPr lang="en-GB" sz="2400" dirty="0" smtClean="0">
                <a:latin typeface="Arial" pitchFamily="34" charset="0"/>
                <a:cs typeface="Arial" pitchFamily="34" charset="0"/>
                <a:hlinkClick r:id="rId2"/>
              </a:rPr>
              <a:t>lang=en</a:t>
            </a:r>
            <a:endParaRPr lang="en-GB" sz="2400" dirty="0" smtClean="0">
              <a:latin typeface="Arial" pitchFamily="34" charset="0"/>
              <a:cs typeface="Arial" pitchFamily="34" charset="0"/>
            </a:endParaRPr>
          </a:p>
          <a:p>
            <a:r>
              <a:rPr lang="en-GB" sz="2400" dirty="0">
                <a:latin typeface="Arial" panose="020B0604020202020204" pitchFamily="34" charset="0"/>
                <a:cs typeface="Arial" panose="020B0604020202020204" pitchFamily="34" charset="0"/>
                <a:hlinkClick r:id="rId3"/>
              </a:rPr>
              <a:t>http://learning.gov.wales/docs/learningwales/publications/150803-fp-framework-cy.pdf</a:t>
            </a:r>
            <a:endParaRPr lang="en-GB" sz="2400" dirty="0">
              <a:latin typeface="Arial" panose="020B0604020202020204" pitchFamily="34" charset="0"/>
              <a:cs typeface="Arial" panose="020B0604020202020204" pitchFamily="34" charset="0"/>
            </a:endParaRPr>
          </a:p>
          <a:p>
            <a:pPr marL="109728" indent="0">
              <a:buNone/>
            </a:pPr>
            <a:endParaRPr lang="en-GB" sz="2400" b="1" dirty="0">
              <a:latin typeface="Arial" pitchFamily="34" charset="0"/>
              <a:cs typeface="Arial" pitchFamily="34" charset="0"/>
            </a:endParaRPr>
          </a:p>
          <a:p>
            <a:r>
              <a:rPr lang="en-GB" sz="2400" b="1" dirty="0" smtClean="0">
                <a:latin typeface="Arial" pitchFamily="34" charset="0"/>
                <a:cs typeface="Arial" pitchFamily="34" charset="0"/>
              </a:rPr>
              <a:t>Weavers, G., (2008) “Made you look, made you think, made you talk”. </a:t>
            </a:r>
            <a:r>
              <a:rPr lang="en-GB" sz="2400" b="1" dirty="0" err="1" smtClean="0">
                <a:latin typeface="Arial" pitchFamily="34" charset="0"/>
                <a:cs typeface="Arial" pitchFamily="34" charset="0"/>
              </a:rPr>
              <a:t>Sandbach</a:t>
            </a:r>
            <a:r>
              <a:rPr lang="en-GB" sz="2400" b="1" dirty="0" smtClean="0">
                <a:latin typeface="Arial" pitchFamily="34" charset="0"/>
                <a:cs typeface="Arial" pitchFamily="34" charset="0"/>
              </a:rPr>
              <a:t>. MHE</a:t>
            </a:r>
          </a:p>
          <a:p>
            <a:pPr marL="109728" indent="0">
              <a:buNone/>
            </a:pPr>
            <a:r>
              <a:rPr lang="en-GB" sz="2400" b="1" dirty="0" smtClean="0">
                <a:latin typeface="Arial" pitchFamily="34" charset="0"/>
                <a:cs typeface="Arial" pitchFamily="34" charset="0"/>
              </a:rPr>
              <a:t>		</a:t>
            </a:r>
          </a:p>
          <a:p>
            <a:pPr marL="109728" indent="0">
              <a:buNone/>
            </a:pPr>
            <a:r>
              <a:rPr lang="en-GB" sz="2400" b="1" dirty="0">
                <a:latin typeface="Arial" pitchFamily="34" charset="0"/>
                <a:cs typeface="Arial" pitchFamily="34" charset="0"/>
              </a:rPr>
              <a:t>	</a:t>
            </a:r>
            <a:r>
              <a:rPr lang="en-GB" sz="2400" b="1" dirty="0" smtClean="0">
                <a:latin typeface="Arial" pitchFamily="34" charset="0"/>
                <a:cs typeface="Arial" pitchFamily="34" charset="0"/>
              </a:rPr>
              <a:t>	HIGHLY RECOMMENDED</a:t>
            </a:r>
          </a:p>
          <a:p>
            <a:endParaRPr lang="en-GB" sz="2400" b="1" dirty="0" smtClean="0">
              <a:latin typeface="Arial" pitchFamily="34" charset="0"/>
              <a:cs typeface="Arial" pitchFamily="34" charset="0"/>
            </a:endParaRPr>
          </a:p>
          <a:p>
            <a:r>
              <a:rPr lang="en-GB" sz="2400" b="1" dirty="0" smtClean="0">
                <a:latin typeface="Arial" pitchFamily="34" charset="0"/>
                <a:cs typeface="Arial" pitchFamily="34" charset="0"/>
              </a:rPr>
              <a:t>Weavers</a:t>
            </a:r>
            <a:r>
              <a:rPr lang="en-GB" sz="2400" b="1" dirty="0">
                <a:latin typeface="Arial" pitchFamily="34" charset="0"/>
                <a:cs typeface="Arial" pitchFamily="34" charset="0"/>
              </a:rPr>
              <a:t>, G., (2008) </a:t>
            </a:r>
            <a:r>
              <a:rPr lang="en-GB" sz="2400" b="1" dirty="0" smtClean="0">
                <a:latin typeface="Arial" pitchFamily="34" charset="0"/>
                <a:cs typeface="Arial" pitchFamily="34" charset="0"/>
              </a:rPr>
              <a:t>“</a:t>
            </a:r>
            <a:r>
              <a:rPr lang="en-GB" sz="2400" b="1" dirty="0" err="1" smtClean="0">
                <a:latin typeface="Arial" pitchFamily="34" charset="0"/>
                <a:cs typeface="Arial" pitchFamily="34" charset="0"/>
              </a:rPr>
              <a:t>Dewch</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i</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edrych</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dewch</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i</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feddwl</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dewch</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i</a:t>
            </a:r>
            <a:r>
              <a:rPr lang="en-GB" sz="2400" b="1" dirty="0" smtClean="0">
                <a:latin typeface="Arial" pitchFamily="34" charset="0"/>
                <a:cs typeface="Arial" pitchFamily="34" charset="0"/>
              </a:rPr>
              <a:t> </a:t>
            </a:r>
            <a:r>
              <a:rPr lang="en-GB" sz="2400" b="1" dirty="0" err="1" smtClean="0">
                <a:latin typeface="Arial" pitchFamily="34" charset="0"/>
                <a:cs typeface="Arial" pitchFamily="34" charset="0"/>
              </a:rPr>
              <a:t>siarad</a:t>
            </a:r>
            <a:r>
              <a:rPr lang="en-GB" sz="2400" b="1" dirty="0" smtClean="0">
                <a:latin typeface="Arial" pitchFamily="34" charset="0"/>
                <a:cs typeface="Arial" pitchFamily="34" charset="0"/>
              </a:rPr>
              <a:t>”. </a:t>
            </a:r>
            <a:r>
              <a:rPr lang="en-GB" sz="2400" b="1" dirty="0" err="1">
                <a:latin typeface="Arial" pitchFamily="34" charset="0"/>
                <a:cs typeface="Arial" pitchFamily="34" charset="0"/>
              </a:rPr>
              <a:t>Sandbach</a:t>
            </a:r>
            <a:r>
              <a:rPr lang="en-GB" sz="2400" b="1" dirty="0">
                <a:latin typeface="Arial" pitchFamily="34" charset="0"/>
                <a:cs typeface="Arial" pitchFamily="34" charset="0"/>
              </a:rPr>
              <a:t>. MHE</a:t>
            </a:r>
          </a:p>
          <a:p>
            <a:endParaRPr lang="en-GB" sz="2400" b="1" dirty="0">
              <a:latin typeface="Arial" pitchFamily="34" charset="0"/>
              <a:cs typeface="Arial" pitchFamily="34" charset="0"/>
            </a:endParaRPr>
          </a:p>
          <a:p>
            <a:r>
              <a:rPr lang="en-GB" sz="2800" b="1" dirty="0" smtClean="0">
                <a:latin typeface="Arial" pitchFamily="34" charset="0"/>
                <a:cs typeface="Arial" pitchFamily="34" charset="0"/>
              </a:rPr>
              <a:t>Other </a:t>
            </a:r>
            <a:r>
              <a:rPr lang="en-GB" sz="2800" b="1" dirty="0">
                <a:latin typeface="Arial" pitchFamily="34" charset="0"/>
                <a:cs typeface="Arial" pitchFamily="34" charset="0"/>
              </a:rPr>
              <a:t>articles on Moodle</a:t>
            </a:r>
          </a:p>
          <a:p>
            <a:pPr marL="109728" indent="0">
              <a:buNone/>
            </a:pPr>
            <a:endParaRPr lang="en-US" dirty="0"/>
          </a:p>
        </p:txBody>
      </p:sp>
      <p:sp>
        <p:nvSpPr>
          <p:cNvPr id="3" name="Title 2"/>
          <p:cNvSpPr>
            <a:spLocks noGrp="1"/>
          </p:cNvSpPr>
          <p:nvPr>
            <p:ph type="title"/>
          </p:nvPr>
        </p:nvSpPr>
        <p:spPr/>
        <p:txBody>
          <a:bodyPr/>
          <a:lstStyle/>
          <a:p>
            <a:r>
              <a:rPr lang="en-GB" dirty="0" smtClean="0"/>
              <a:t>Directed reading</a:t>
            </a:r>
            <a:endParaRPr lang="en-US" dirty="0"/>
          </a:p>
        </p:txBody>
      </p:sp>
    </p:spTree>
    <p:extLst>
      <p:ext uri="{BB962C8B-B14F-4D97-AF65-F5344CB8AC3E}">
        <p14:creationId xmlns:p14="http://schemas.microsoft.com/office/powerpoint/2010/main" val="5711782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3829</TotalTime>
  <Words>2560</Words>
  <Application>Microsoft Office PowerPoint</Application>
  <PresentationFormat>On-screen Show (4:3)</PresentationFormat>
  <Paragraphs>362</Paragraphs>
  <Slides>61</Slides>
  <Notes>1</Notes>
  <HiddenSlides>0</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Concourse</vt:lpstr>
      <vt:lpstr>Science and Technology /  Gwyddoniaeth a Thechnoleg Darlith 1 / Lecture 1:</vt:lpstr>
      <vt:lpstr>PowerPoint Presentation</vt:lpstr>
      <vt:lpstr>Dyfodol Llwyddiannus /  Successful Futures</vt:lpstr>
      <vt:lpstr>Pedwar Pwrpas / Four purposes</vt:lpstr>
      <vt:lpstr>PowerPoint Presentation</vt:lpstr>
      <vt:lpstr> Where are you in the Science Swimming Pool: </vt:lpstr>
      <vt:lpstr>Teacher knowledge confidence to develop learners’ scientific knowledge and understanding</vt:lpstr>
      <vt:lpstr>Useful links</vt:lpstr>
      <vt:lpstr>Publication used to develop the new “Donaldson” S&amp;T AOLE</vt:lpstr>
      <vt:lpstr>PowerPoint Presentation</vt:lpstr>
      <vt:lpstr> Science in the National Curriculum for Wales Guidance at http://learning.gov.wales/?lang=en  http://learning.gov.wales/?skip=1&amp;lang=cy </vt:lpstr>
      <vt:lpstr>Key Stage Two Range:</vt:lpstr>
      <vt:lpstr>What is Science Enquiry? </vt:lpstr>
      <vt:lpstr>Children can answer scientific questions using the science enquiry processes:</vt:lpstr>
      <vt:lpstr>The stages of enquiry can be identified for all enquiry types</vt:lpstr>
      <vt:lpstr>A curriculum focus on developing skills</vt:lpstr>
      <vt:lpstr>Curriculum context: Science skills developed through:</vt:lpstr>
      <vt:lpstr>Science Enquiry Game: Planning Posers (Please don’t look at the answers!)</vt:lpstr>
      <vt:lpstr>Science References</vt:lpstr>
      <vt:lpstr>Dylunio a Thechnoleg /  Design Technology</vt:lpstr>
      <vt:lpstr>Teclun gwerthuso / Evaluation tool</vt:lpstr>
      <vt:lpstr>PowerPoint Presentation</vt:lpstr>
      <vt:lpstr>PowerPoint Presentation</vt:lpstr>
      <vt:lpstr>PowerPoint Presentation</vt:lpstr>
      <vt:lpstr>PowerPoint Presentation</vt:lpstr>
      <vt:lpstr>Y cwricwlwm presennol /  The current curriculum</vt:lpstr>
      <vt:lpstr>CA2/ KS2</vt:lpstr>
      <vt:lpstr>Her yr hofrennydd /  Spinner challenge</vt:lpstr>
      <vt:lpstr>Paper Spinners challenge</vt:lpstr>
      <vt:lpstr>Datblygiad pellach /  Further development?</vt:lpstr>
      <vt:lpstr>Amser tacluso / Tidy time</vt:lpstr>
      <vt:lpstr>Ffynonellau defnyddiol /  Useful sources</vt:lpstr>
      <vt:lpstr>Science and Technology /  Gwyddoniaeth a Thechnoleg Darlith 2 / Lecture 2:</vt:lpstr>
      <vt:lpstr>Foundation Phase Framework / Fframwaith y Cyfnod Sylfaen</vt:lpstr>
      <vt:lpstr>Y Cyfnod Sylfaen Cyfredol /  The Current Foundation Phase</vt:lpstr>
      <vt:lpstr>Datblygiad creadigol /  Creative development</vt:lpstr>
      <vt:lpstr>Throughout the Foundation Phase children should be given opportunities to:</vt:lpstr>
      <vt:lpstr>Myself and other living things </vt:lpstr>
      <vt:lpstr> Myself and non-living things  </vt:lpstr>
      <vt:lpstr>Gaenor Weavers “Made you look, made you think, made you talk” 2008</vt:lpstr>
      <vt:lpstr>What is Science Enquiry? </vt:lpstr>
      <vt:lpstr>Why is learning through scientific enquiry important?</vt:lpstr>
      <vt:lpstr>The stages of enquiry can be identified for all enquiry types</vt:lpstr>
      <vt:lpstr>The Foundation Phase Philosophy mirrors the promotion of learning opportunities through active exploration and enquiry</vt:lpstr>
      <vt:lpstr>A list of indicators for Observing as a skill that can be planned for.</vt:lpstr>
      <vt:lpstr>How can we encourage children’s observation skills?</vt:lpstr>
      <vt:lpstr>Blindfold Challenge</vt:lpstr>
      <vt:lpstr>PowerPoint Presentation</vt:lpstr>
      <vt:lpstr>Drawing Partners</vt:lpstr>
      <vt:lpstr>PowerPoint Presentation</vt:lpstr>
      <vt:lpstr>Up and Down</vt:lpstr>
      <vt:lpstr>PowerPoint Presentation</vt:lpstr>
      <vt:lpstr>“Up and down” (Use devices to film and slow down)</vt:lpstr>
      <vt:lpstr>Questions to ask</vt:lpstr>
      <vt:lpstr>Reception class - Spider</vt:lpstr>
      <vt:lpstr>What children do and say</vt:lpstr>
      <vt:lpstr>Activity: Asking questions</vt:lpstr>
      <vt:lpstr>Activity: Asking questions </vt:lpstr>
      <vt:lpstr>Llyffaint llamu! / Flippin’ frogs!</vt:lpstr>
      <vt:lpstr>You tube – Origami Jumping Frog</vt:lpstr>
      <vt:lpstr>Directed reading</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Cyfleoedd ar Herioed Opportunities and Challenges</dc:title>
  <dc:creator>sarah stretton</dc:creator>
  <cp:lastModifiedBy>Administrator</cp:lastModifiedBy>
  <cp:revision>170</cp:revision>
  <cp:lastPrinted>2018-09-26T13:29:39Z</cp:lastPrinted>
  <dcterms:created xsi:type="dcterms:W3CDTF">2018-09-18T09:40:09Z</dcterms:created>
  <dcterms:modified xsi:type="dcterms:W3CDTF">2018-10-03T11:51:56Z</dcterms:modified>
</cp:coreProperties>
</file>