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3" r:id="rId5"/>
    <p:sldId id="261" r:id="rId6"/>
    <p:sldId id="264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DB7692-E872-4EC2-80DE-7E32CDDC14E3}" v="10" dt="2026-08-15T14:52:12.6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86" d="100"/>
          <a:sy n="86" d="100"/>
        </p:scale>
        <p:origin x="5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10B8E-2CD4-A381-5DBA-4EA56A04BF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5B1C0-6BC8-3958-B6F3-2C6E05445E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3F338-7345-DE61-6BA5-51670CB63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41A4C-1796-21E7-88E7-7B10E6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05F7C-560A-5FD0-41C5-3ADF47235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799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3A5E7-0A75-9AA1-DA9D-823F3FE61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4FF9C-8B57-E454-B4C6-3505A1E6E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31AF5-5186-9A7B-4451-D13FD7BB2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351B69-16B6-37CA-99A3-E8CAA2766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1A36A9-59AA-282E-E224-C2D376341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823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0B4B2-6972-5FAB-1130-043C294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72A5CB-479E-5727-31BB-B9BE81B7E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746E8-8F7B-BB7F-069E-AECF98700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53A9B-2D7F-EC42-057A-A9901988A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938C2-2E24-261B-2DAA-4B3E2F423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650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35CD5-6D58-A352-B2E1-B36D1EFCA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5C726-06D7-1E3B-E166-12DB6001E6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CC56F7-2AC3-2B9E-0FD2-C9B99DC8D4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45F5A6-76F5-17CC-EBE9-9F9601D6C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E93D4-462A-7FBD-F0F3-B5374DE08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147950-9784-8DC7-BEB2-B260C5F6A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055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C2D57-3E26-8D4E-EE8D-58D5743F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49C5EB-8B48-76D3-4533-E43070BB9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88E185-044C-9342-4585-9DEEABE5C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434EE4-A1AE-5FC6-D526-9E200343DC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9C57B-1E3F-6BBE-5F1E-F7A8323609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C527A1-0326-6B0C-D73A-3E301863D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F43E37-1D7C-A357-BBDC-CBCB6E1FF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4B1F53-7079-CEC7-47AD-5C71838C0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079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BD16E-1200-A847-FC83-23FDF3D87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A4BA67-C4E1-6A4E-A167-1D8A75E10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52B622-514E-B28E-25AE-1A9CC8373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80313B-5C7E-F333-99CF-E37A4787C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153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71F0C0-3E53-950D-07E7-887FDD0D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C74C96-037F-C10D-D1DF-48E7F556F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569C53-41B7-3FC0-4E7B-630DC70A8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500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7D87D-18B4-0909-90E4-6224004E7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F9A35-FCF4-2AA7-382B-65A9FA41C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A2B91B-67EC-6C65-4B62-49E44D70BC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C96FA-FED4-B5FF-3291-A7577EB45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8983CE-3DC0-020D-1822-FFD53FE03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91712C-D30D-C634-2FC6-21CD18E6B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332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9E3E6-F2BA-8DCA-3DE2-9A5434ADB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C62BBD-31BD-4DA5-7A2F-35CFD7A895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776F34-0936-B6F2-E9CC-1D2B8E68F5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8D9E5E-A8A4-68ED-7B9E-374327D64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3C12C-8EBD-F06F-DB3C-9A164F561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7E1C15-AA35-0299-393A-AF9940211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88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5BF0E-570D-8BC4-6CDE-F7DB70392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3FA0E7-F635-FC58-F309-97C4B75274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D47D6-4D90-4174-8DC4-E389794B4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0E04A-D7D8-0FB1-1EC0-65373A828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23F5E-4D8B-75C9-10B7-E6EAADC51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466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52446E-C41B-868D-F662-0336FDAC17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BF9219-209F-9110-134E-1F4319903C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8AEB1-B4D8-9830-EC11-8E758C07D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15607-8196-132F-9FC6-3169F6605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0DD75-1701-8953-0B59-7E3D185AE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21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6DC6-C980-4960-3664-D5CDAE7AB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30F093-C2A2-CAB8-DA87-45B0BAD94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D3BE0-C811-AA39-1C65-455F07B34D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D6C34D-D6A3-4364-94BE-B972A086586D}" type="datetimeFigureOut">
              <a:rPr lang="en-GB" smtClean="0"/>
              <a:t>15/08/2026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2CA03-8CB8-4ACD-0643-131BC2BDAD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0FD6C-99AB-FD10-45BB-AEF1095506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59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Category:Shannon-Weaver_communication_model" TargetMode="External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estconsultant.blogspot.com/2008/01/play-tune-you-know-best.html" TargetMode="External"/><Relationship Id="rId5" Type="http://schemas.openxmlformats.org/officeDocument/2006/relationships/image" Target="../media/image2.JPG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183618"/>
          </a:xfrm>
        </p:spPr>
        <p:txBody>
          <a:bodyPr>
            <a:normAutofit/>
          </a:bodyPr>
          <a:lstStyle/>
          <a:p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LCLM4003 Effective Teamwork and Communication</a:t>
            </a: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D03CD-7242-3EB9-6C43-8091398570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ASSIGNMENT 2: Group Presentation</a:t>
            </a:r>
          </a:p>
          <a:p>
            <a:r>
              <a:rPr lang="en-GB" dirty="0"/>
              <a:t>Jason Adrian Jackson </a:t>
            </a:r>
            <a:r>
              <a:rPr lang="en-GB" dirty="0" err="1"/>
              <a:t>marshall</a:t>
            </a:r>
            <a:r>
              <a:rPr lang="en-GB" dirty="0"/>
              <a:t>                                      ID No.</a:t>
            </a:r>
          </a:p>
          <a:p>
            <a:pPr marL="0" indent="0">
              <a:buNone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Tutor’s Name: </a:t>
            </a:r>
            <a:r>
              <a:rPr lang="en-GB" dirty="0">
                <a:solidFill>
                  <a:prstClr val="black"/>
                </a:solidFill>
              </a:rPr>
              <a:t>Alfred Mensah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E3DF85-E752-0585-D983-EA8D765CB923}"/>
              </a:ext>
            </a:extLst>
          </p:cNvPr>
          <p:cNvSpPr txBox="1"/>
          <p:nvPr/>
        </p:nvSpPr>
        <p:spPr>
          <a:xfrm>
            <a:off x="9576262" y="2618509"/>
            <a:ext cx="1777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2523945</a:t>
            </a:r>
          </a:p>
        </p:txBody>
      </p:sp>
    </p:spTree>
    <p:extLst>
      <p:ext uri="{BB962C8B-B14F-4D97-AF65-F5344CB8AC3E}">
        <p14:creationId xmlns:p14="http://schemas.microsoft.com/office/powerpoint/2010/main" val="3772741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69063-314A-2648-2FED-437387B9A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EE665-D2CE-1368-82C7-E56C664231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b="1" dirty="0"/>
              <a:t>Flight Foods Ltd</a:t>
            </a:r>
          </a:p>
          <a:p>
            <a:pPr lvl="0"/>
            <a:r>
              <a:rPr lang="en-GB" sz="1500" dirty="0"/>
              <a:t>Produces ready meals for airlines </a:t>
            </a:r>
          </a:p>
          <a:p>
            <a:pPr lvl="0"/>
            <a:r>
              <a:rPr lang="en-GB" sz="1500" dirty="0"/>
              <a:t>Customers have complained about food quality </a:t>
            </a:r>
          </a:p>
          <a:p>
            <a:r>
              <a:rPr lang="en-GB" sz="1500" dirty="0"/>
              <a:t>Losing business from airline customers </a:t>
            </a:r>
          </a:p>
          <a:p>
            <a:pPr marL="0" lvl="0" indent="0">
              <a:buNone/>
            </a:pPr>
            <a:endParaRPr lang="en-GB" sz="1500" dirty="0"/>
          </a:p>
          <a:p>
            <a:pPr marL="0" lvl="0" indent="0">
              <a:buNone/>
            </a:pPr>
            <a:r>
              <a:rPr lang="en-GB" sz="1500" b="1" dirty="0"/>
              <a:t>The problems: </a:t>
            </a:r>
          </a:p>
          <a:p>
            <a:pPr lvl="1"/>
            <a:r>
              <a:rPr lang="en-GB" sz="1500" dirty="0"/>
              <a:t>Undercooked food </a:t>
            </a:r>
          </a:p>
          <a:p>
            <a:pPr lvl="1"/>
            <a:r>
              <a:rPr lang="en-GB" sz="1500" dirty="0"/>
              <a:t>Poor packaging </a:t>
            </a:r>
          </a:p>
          <a:p>
            <a:pPr lvl="1"/>
            <a:r>
              <a:rPr lang="en-GB" sz="1500" dirty="0"/>
              <a:t>Meat in vegetarian meals </a:t>
            </a:r>
          </a:p>
          <a:p>
            <a:pPr marL="0" lvl="0" indent="0">
              <a:buNone/>
            </a:pPr>
            <a:endParaRPr lang="en-GB" sz="1500" dirty="0"/>
          </a:p>
          <a:p>
            <a:pPr marL="0" lvl="0" indent="0">
              <a:buNone/>
            </a:pPr>
            <a:r>
              <a:rPr lang="en-GB" sz="1500" dirty="0"/>
              <a:t>Lack of adequate communication is contributing to these issues</a:t>
            </a:r>
          </a:p>
          <a:p>
            <a:pPr lvl="0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741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 1-</a:t>
            </a:r>
            <a:r>
              <a:rPr lang="en-GB" b="1" dirty="0"/>
              <a:t>Environmental Noise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1A11B-6D7A-8804-EA78-C86B41DE1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571105"/>
            <a:ext cx="6468687" cy="4605858"/>
          </a:xfrm>
        </p:spPr>
        <p:txBody>
          <a:bodyPr>
            <a:normAutofit fontScale="47500" lnSpcReduction="20000"/>
          </a:bodyPr>
          <a:lstStyle/>
          <a:p>
            <a:pPr lvl="0"/>
            <a:r>
              <a:rPr lang="en-GB" sz="2900" dirty="0"/>
              <a:t>Factory has old, noisy machines </a:t>
            </a:r>
          </a:p>
          <a:p>
            <a:pPr lvl="0"/>
            <a:r>
              <a:rPr lang="en-GB" sz="2900" dirty="0"/>
              <a:t>Workers may not hear Gary </a:t>
            </a:r>
          </a:p>
          <a:p>
            <a:pPr lvl="0"/>
            <a:r>
              <a:rPr lang="en-GB" sz="2900" dirty="0"/>
              <a:t>Instructions can be misunderstood </a:t>
            </a:r>
          </a:p>
          <a:p>
            <a:pPr lvl="0"/>
            <a:r>
              <a:rPr lang="en-GB" sz="2900" dirty="0"/>
              <a:t>Important safety information may be missed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dirty="0"/>
              <a:t>Theory Shannon and weaver  communications model </a:t>
            </a:r>
            <a:r>
              <a:rPr lang="en-GB" sz="2900" dirty="0" err="1"/>
              <a:t>claude</a:t>
            </a:r>
            <a:r>
              <a:rPr lang="en-GB" sz="2900" dirty="0"/>
              <a:t> Shannon and </a:t>
            </a:r>
            <a:r>
              <a:rPr lang="en-GB" sz="2900" dirty="0" err="1"/>
              <a:t>weren</a:t>
            </a:r>
            <a:r>
              <a:rPr lang="en-GB" sz="2900" dirty="0"/>
              <a:t> weaver</a:t>
            </a:r>
          </a:p>
          <a:p>
            <a:pPr marL="0" indent="0">
              <a:buNone/>
            </a:pPr>
            <a:r>
              <a:rPr lang="en-GB" sz="2900" dirty="0"/>
              <a:t> Environmental noise is excessive and unwanted in the workplace .this interferes with communication and performance on the employees.</a:t>
            </a:r>
          </a:p>
          <a:p>
            <a:pPr marL="0" indent="0">
              <a:buNone/>
            </a:pPr>
            <a:r>
              <a:rPr lang="en-GB" sz="2900" dirty="0"/>
              <a:t>High noise levels can reduce concentration make it harder for workers to hear instructions clearly and increase error</a:t>
            </a:r>
          </a:p>
          <a:p>
            <a:endParaRPr lang="en-GB" sz="2900" dirty="0"/>
          </a:p>
          <a:p>
            <a:pPr marL="0" indent="0">
              <a:buNone/>
            </a:pPr>
            <a:r>
              <a:rPr lang="en-GB" sz="2900" dirty="0"/>
              <a:t>Solution?</a:t>
            </a:r>
          </a:p>
          <a:p>
            <a:r>
              <a:rPr lang="en-GB" sz="2900" dirty="0"/>
              <a:t>The encoder should be clear in their communication and deliver their message directly </a:t>
            </a:r>
          </a:p>
          <a:p>
            <a:r>
              <a:rPr lang="en-GB" sz="2900" dirty="0"/>
              <a:t>All machinery to be switched off during briefing</a:t>
            </a:r>
          </a:p>
          <a:p>
            <a:r>
              <a:rPr lang="en-GB" sz="2900" dirty="0"/>
              <a:t>Opportunity for staff (decoders) to give feedback before they begin to demonstrate they have understood instructions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CF1C08-1FC2-9B0A-941F-0BFCC538F5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92885" y="1806214"/>
            <a:ext cx="1697353" cy="331521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E127D5D-F76A-070C-B654-E1AC20A0E63C}"/>
              </a:ext>
            </a:extLst>
          </p:cNvPr>
          <p:cNvSpPr txBox="1"/>
          <p:nvPr/>
        </p:nvSpPr>
        <p:spPr>
          <a:xfrm>
            <a:off x="8192885" y="4281688"/>
            <a:ext cx="1697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commons.wikimedia.org/wiki/Category:Shannon-Weaver_communication_mode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6EA0976-3F69-A10A-5F50-1D61EAE8333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447535" y="1317180"/>
            <a:ext cx="4356538" cy="445185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BE84CAF-601D-4A9B-18C2-BF0A3A784515}"/>
              </a:ext>
            </a:extLst>
          </p:cNvPr>
          <p:cNvSpPr txBox="1"/>
          <p:nvPr/>
        </p:nvSpPr>
        <p:spPr>
          <a:xfrm>
            <a:off x="7447535" y="4540034"/>
            <a:ext cx="435653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testconsultant.blogspot.com/2008/01/play-tune-you-know-best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5791732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BC7E-7127-1FEB-CAC2-A8D57A368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BARRIER 2 - Language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B9BB6-5A37-76F8-4317-A33209140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257800" cy="435133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1400" dirty="0"/>
              <a:t>Workers speak different languages -  Some have limited English or communication skills. This can lead to instructions being misunderstood and making it difficult to obtain accurate feedback.</a:t>
            </a:r>
          </a:p>
          <a:p>
            <a:pPr marL="0" lvl="0" indent="0">
              <a:buNone/>
            </a:pPr>
            <a:r>
              <a:rPr lang="en-GB" sz="1400" b="1" dirty="0" err="1"/>
              <a:t>Therory</a:t>
            </a:r>
            <a:r>
              <a:rPr lang="en-GB" sz="1400" b="1" dirty="0"/>
              <a:t> </a:t>
            </a:r>
            <a:r>
              <a:rPr lang="en-GB" sz="1400" b="1" dirty="0" err="1"/>
              <a:t>barlo</a:t>
            </a:r>
            <a:r>
              <a:rPr lang="en-GB" sz="1400" b="1" dirty="0"/>
              <a:t> </a:t>
            </a:r>
            <a:r>
              <a:rPr lang="en-GB" sz="1400" b="1" dirty="0" err="1"/>
              <a:t>smcr</a:t>
            </a:r>
            <a:endParaRPr lang="en-GB" sz="1400" b="1" dirty="0"/>
          </a:p>
          <a:p>
            <a:pPr marL="0" lvl="0" indent="0">
              <a:buNone/>
            </a:pPr>
            <a:r>
              <a:rPr lang="en-US" sz="1400" dirty="0"/>
              <a:t>Theory: Berlo SMCR Model – David K. Berlo* A language and communication barrier occurs when employees have different language abilities or communication skills.* This can lead to reduced teamwork, lower </a:t>
            </a:r>
            <a:r>
              <a:rPr lang="en-US" sz="1400"/>
              <a:t>workplace efficiency and  </a:t>
            </a:r>
            <a:r>
              <a:rPr lang="en-US" sz="1400" dirty="0"/>
              <a:t>misunderstandings, .</a:t>
            </a:r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Solution?</a:t>
            </a:r>
          </a:p>
          <a:p>
            <a:pPr lvl="0"/>
            <a:r>
              <a:rPr lang="en-GB" sz="1400" dirty="0"/>
              <a:t>Use simple English </a:t>
            </a:r>
          </a:p>
          <a:p>
            <a:pPr lvl="0"/>
            <a:r>
              <a:rPr lang="en-GB" sz="1400" dirty="0"/>
              <a:t>Use pictures </a:t>
            </a:r>
          </a:p>
          <a:p>
            <a:pPr lvl="0"/>
            <a:r>
              <a:rPr lang="en-GB" sz="1400" dirty="0"/>
              <a:t>Encourage questions  </a:t>
            </a:r>
          </a:p>
          <a:p>
            <a:pPr lvl="0"/>
            <a:r>
              <a:rPr lang="en-GB" sz="1400" dirty="0"/>
              <a:t>Check understanding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BC38AC9-092A-C9EE-D6EB-2B692A6976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9153" y="1246908"/>
            <a:ext cx="5257800" cy="4581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1276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897CE-CCC0-A9AC-6C6B-9F6F833CC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6.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6AFDF-A24E-F384-9DB0-BF740FEBD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Communication should be two-way </a:t>
            </a:r>
          </a:p>
          <a:p>
            <a:pPr lvl="0"/>
            <a:r>
              <a:rPr lang="en-GB" dirty="0"/>
              <a:t>Feedback is important </a:t>
            </a:r>
          </a:p>
          <a:p>
            <a:pPr lvl="0"/>
            <a:r>
              <a:rPr lang="en-GB" dirty="0"/>
              <a:t>Understanding should be checked </a:t>
            </a:r>
          </a:p>
          <a:p>
            <a:pPr lvl="0"/>
            <a:r>
              <a:rPr lang="en-GB" dirty="0"/>
              <a:t>Workers should be encouraged to speak </a:t>
            </a:r>
          </a:p>
          <a:p>
            <a:pPr lvl="0"/>
            <a:r>
              <a:rPr lang="en-GB" dirty="0"/>
              <a:t>Better communication can reduce mistakes and provide higher quality results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689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FED0C-FBA8-6118-722A-CEE065D70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7.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BDFE9-DFA5-654D-AFFA-365D4CAE0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Shannon, C.E. and Weaver, W. (1949) </a:t>
            </a:r>
            <a:r>
              <a:rPr lang="en-GB" i="1" dirty="0"/>
              <a:t>The Mathematical Theory of Communication</a:t>
            </a:r>
            <a:r>
              <a:rPr lang="en-GB" dirty="0"/>
              <a:t>. Urbana: University of Illinois Press. </a:t>
            </a:r>
          </a:p>
          <a:p>
            <a:pPr lvl="0"/>
            <a:r>
              <a:rPr lang="en-GB" dirty="0"/>
              <a:t>Schramm, W. (1954) </a:t>
            </a:r>
            <a:r>
              <a:rPr lang="en-GB" i="1" dirty="0"/>
              <a:t>The Process and Effects of Mass Communication</a:t>
            </a:r>
            <a:r>
              <a:rPr lang="en-GB" dirty="0"/>
              <a:t>. Urbana: University of Illinois Press. </a:t>
            </a:r>
          </a:p>
          <a:p>
            <a:pPr lvl="0"/>
            <a:r>
              <a:rPr lang="en-GB" dirty="0"/>
              <a:t>Berlo, D.K. (1960) </a:t>
            </a:r>
            <a:r>
              <a:rPr lang="en-GB" i="1" dirty="0"/>
              <a:t>The Process of Communication</a:t>
            </a:r>
            <a:r>
              <a:rPr lang="en-GB" dirty="0"/>
              <a:t>. New York: Holt, Rinehart and Winston. </a:t>
            </a:r>
          </a:p>
          <a:p>
            <a:pPr lvl="0"/>
            <a:r>
              <a:rPr lang="en-GB" i="1" dirty="0"/>
              <a:t>LCLM4003 Assignment 2 – Flight Foods Ltd</a:t>
            </a:r>
            <a:r>
              <a:rPr lang="en-GB" dirty="0"/>
              <a:t> (2026).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78489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6240</TotalTime>
  <Words>403</Words>
  <Application>Microsoft Office PowerPoint</Application>
  <PresentationFormat>Widescreen</PresentationFormat>
  <Paragraphs>53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LCLM4003 Effective Teamwork and Communication  </vt:lpstr>
      <vt:lpstr>Introduction</vt:lpstr>
      <vt:lpstr>BARRIER 1-Environmental Noise</vt:lpstr>
      <vt:lpstr>BARRIER 2 - Language</vt:lpstr>
      <vt:lpstr>6. CONCLUSION</vt:lpstr>
      <vt:lpstr>7.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Lloyd Beharry</dc:creator>
  <cp:lastModifiedBy>Jason Adrian Jackson Marshall (2523945)</cp:lastModifiedBy>
  <cp:revision>4</cp:revision>
  <dcterms:created xsi:type="dcterms:W3CDTF">2025-03-30T08:53:31Z</dcterms:created>
  <dcterms:modified xsi:type="dcterms:W3CDTF">2026-08-15T14:52:19Z</dcterms:modified>
</cp:coreProperties>
</file>