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1621" r:id="rId2"/>
    <p:sldId id="1632" r:id="rId3"/>
    <p:sldId id="1648" r:id="rId4"/>
    <p:sldId id="287" r:id="rId5"/>
    <p:sldId id="1633" r:id="rId6"/>
    <p:sldId id="1634" r:id="rId7"/>
    <p:sldId id="1635" r:id="rId8"/>
    <p:sldId id="1636" r:id="rId9"/>
    <p:sldId id="1637" r:id="rId10"/>
    <p:sldId id="1638" r:id="rId11"/>
    <p:sldId id="1639" r:id="rId12"/>
    <p:sldId id="1641" r:id="rId13"/>
    <p:sldId id="1642" r:id="rId14"/>
    <p:sldId id="1643" r:id="rId15"/>
    <p:sldId id="288" r:id="rId16"/>
    <p:sldId id="283" r:id="rId17"/>
    <p:sldId id="289" r:id="rId18"/>
    <p:sldId id="1644" r:id="rId19"/>
    <p:sldId id="1645" r:id="rId20"/>
    <p:sldId id="1649" r:id="rId21"/>
    <p:sldId id="1626" r:id="rId22"/>
    <p:sldId id="1627" r:id="rId23"/>
    <p:sldId id="1628" r:id="rId24"/>
    <p:sldId id="1650" r:id="rId25"/>
    <p:sldId id="1651" r:id="rId26"/>
    <p:sldId id="1629" r:id="rId27"/>
    <p:sldId id="1630" r:id="rId28"/>
    <p:sldId id="1631" r:id="rId29"/>
    <p:sldId id="165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87"/>
    <p:restoredTop sz="95238"/>
  </p:normalViewPr>
  <p:slideViewPr>
    <p:cSldViewPr snapToGrid="0" snapToObjects="1">
      <p:cViewPr varScale="1">
        <p:scale>
          <a:sx n="83" d="100"/>
          <a:sy n="83" d="100"/>
        </p:scale>
        <p:origin x="42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061E79-6FD7-F64E-9CC8-5D167FE59F89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0D5A6E-A91E-2742-A439-FE748F4E039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61786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159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D7F3F9-9966-CC40-A662-7ED6E7B8BFF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93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D1EB80-5DE9-47E5-B198-2DA9C4A06ADB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281738" y="849313"/>
            <a:ext cx="7542212" cy="4243387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943" indent="-228943" eaLnBrk="1" hangingPunct="1"/>
            <a:r>
              <a:rPr lang="en-GB" dirty="0" err="1"/>
              <a:t>Gwaelod</a:t>
            </a:r>
            <a:r>
              <a:rPr lang="en-GB" dirty="0"/>
              <a:t> yr handout – </a:t>
            </a:r>
            <a:r>
              <a:rPr lang="en-GB" dirty="0" err="1"/>
              <a:t>tud</a:t>
            </a:r>
            <a:r>
              <a:rPr lang="en-GB" dirty="0"/>
              <a:t>. 2 – 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trawsieithu</a:t>
            </a:r>
            <a:r>
              <a:rPr lang="en-GB" dirty="0"/>
              <a:t> a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? </a:t>
            </a:r>
          </a:p>
          <a:p>
            <a:pPr marL="228943" indent="-228943" eaLnBrk="1" hangingPunct="1"/>
            <a:endParaRPr lang="en-GB" dirty="0"/>
          </a:p>
          <a:p>
            <a:pPr marL="228943" indent="-228943" eaLnBrk="1" hangingPunct="1"/>
            <a:r>
              <a:rPr lang="en-GB" dirty="0"/>
              <a:t>DERBYN ….. DEFNYDDIO</a:t>
            </a:r>
          </a:p>
          <a:p>
            <a:pPr marL="228943" indent="-228943" eaLnBrk="1" hangingPunct="1"/>
            <a:endParaRPr lang="en-GB" dirty="0"/>
          </a:p>
          <a:p>
            <a:pPr marL="228943" indent="-228943" eaLnBrk="1" hangingPunct="1"/>
            <a:r>
              <a:rPr lang="en-GB" dirty="0" err="1"/>
              <a:t>Darllen</a:t>
            </a:r>
            <a:r>
              <a:rPr lang="en-GB" dirty="0"/>
              <a:t> &gt; </a:t>
            </a:r>
            <a:r>
              <a:rPr lang="en-GB" b="1" dirty="0" err="1"/>
              <a:t>ysgrifennu</a:t>
            </a:r>
            <a:endParaRPr lang="en-GB" b="1" dirty="0"/>
          </a:p>
          <a:p>
            <a:pPr marL="228943" indent="-228943" eaLnBrk="1" hangingPunct="1"/>
            <a:r>
              <a:rPr lang="en-GB" dirty="0" err="1"/>
              <a:t>Gwrando</a:t>
            </a:r>
            <a:r>
              <a:rPr lang="en-GB" dirty="0"/>
              <a:t> &gt; </a:t>
            </a:r>
            <a:r>
              <a:rPr lang="en-GB" b="1" dirty="0" err="1"/>
              <a:t>siarad</a:t>
            </a:r>
            <a:endParaRPr lang="en-GB" b="1" dirty="0"/>
          </a:p>
          <a:p>
            <a:pPr marL="228943" indent="-228943" eaLnBrk="1" hangingPunct="1"/>
            <a:endParaRPr lang="en-GB" dirty="0"/>
          </a:p>
          <a:p>
            <a:pPr marL="228943" indent="-228943" eaLnBrk="1" hangingPunct="1"/>
            <a:r>
              <a:rPr lang="en-GB" b="1" dirty="0"/>
              <a:t>RHAID BOD WEDI DEALL Y DARN ER MWYN TRAWSIEITHU</a:t>
            </a:r>
          </a:p>
          <a:p>
            <a:pPr marL="228943" indent="-228943" eaLnBrk="1" hangingPunct="1"/>
            <a:endParaRPr lang="en-GB" b="1" dirty="0"/>
          </a:p>
          <a:p>
            <a:pPr marL="228943" indent="-228943" eaLnBrk="1" hangingPunct="1"/>
            <a:r>
              <a:rPr lang="en-GB" dirty="0"/>
              <a:t>HANDOUT - TUDALEN 3  - TABL (MODD DAN NI’N DERBYN GWYBODAETH…DEFNYDDIO GWYBODAETH) - </a:t>
            </a:r>
          </a:p>
          <a:p>
            <a:pPr marL="228943" indent="-228943" eaLnBrk="1" hangingPunct="1"/>
            <a:endParaRPr lang="en-GB" dirty="0"/>
          </a:p>
          <a:p>
            <a:pPr marL="228943" indent="-228943" eaLnBrk="1" hangingPunct="1"/>
            <a:r>
              <a:rPr lang="en-GB" b="1" dirty="0" err="1"/>
              <a:t>Sgil</a:t>
            </a:r>
            <a:r>
              <a:rPr lang="en-GB" b="1" dirty="0"/>
              <a:t> bob </a:t>
            </a:r>
            <a:r>
              <a:rPr lang="en-GB" b="1" dirty="0" err="1"/>
              <a:t>dydd</a:t>
            </a:r>
            <a:r>
              <a:rPr lang="en-GB" b="1" dirty="0"/>
              <a:t>.</a:t>
            </a:r>
            <a:r>
              <a:rPr lang="en-GB" dirty="0"/>
              <a:t> </a:t>
            </a:r>
            <a:r>
              <a:rPr lang="en-GB" dirty="0" err="1"/>
              <a:t>Stori</a:t>
            </a:r>
            <a:r>
              <a:rPr lang="en-GB" dirty="0"/>
              <a:t> </a:t>
            </a:r>
            <a:r>
              <a:rPr lang="en-GB" dirty="0" err="1"/>
              <a:t>Cen</a:t>
            </a:r>
            <a:r>
              <a:rPr lang="en-GB" dirty="0"/>
              <a:t> ? </a:t>
            </a:r>
            <a:r>
              <a:rPr lang="en-GB" dirty="0" err="1"/>
              <a:t>Merch</a:t>
            </a:r>
            <a:r>
              <a:rPr lang="en-GB" dirty="0"/>
              <a:t> </a:t>
            </a:r>
            <a:r>
              <a:rPr lang="en-GB" dirty="0" err="1"/>
              <a:t>fach</a:t>
            </a:r>
            <a:endParaRPr lang="en-GB" dirty="0"/>
          </a:p>
          <a:p>
            <a:pPr marL="228943" indent="-228943" eaLnBrk="1" hangingPunct="1"/>
            <a:endParaRPr lang="en-GB" dirty="0"/>
          </a:p>
          <a:p>
            <a:pPr marL="228943" indent="-228943" eaLnBrk="1" hangingPunct="1"/>
            <a:r>
              <a:rPr lang="en-GB" b="1" dirty="0" err="1"/>
              <a:t>Strategaeth</a:t>
            </a:r>
            <a:r>
              <a:rPr lang="en-GB" b="1" dirty="0"/>
              <a:t> </a:t>
            </a:r>
            <a:r>
              <a:rPr lang="en-GB" b="1" dirty="0" err="1"/>
              <a:t>ar</a:t>
            </a:r>
            <a:r>
              <a:rPr lang="en-GB" b="1" dirty="0"/>
              <a:t> </a:t>
            </a:r>
            <a:r>
              <a:rPr lang="en-GB" b="1" dirty="0" err="1"/>
              <a:t>gyfer</a:t>
            </a:r>
            <a:r>
              <a:rPr lang="en-GB" b="1" dirty="0"/>
              <a:t> </a:t>
            </a:r>
            <a:r>
              <a:rPr lang="en-GB" b="1" dirty="0" err="1"/>
              <a:t>pobl</a:t>
            </a:r>
            <a:r>
              <a:rPr lang="en-GB" b="1" dirty="0"/>
              <a:t> </a:t>
            </a:r>
            <a:r>
              <a:rPr lang="en-GB" b="1" dirty="0" err="1"/>
              <a:t>sy’n</a:t>
            </a:r>
            <a:r>
              <a:rPr lang="en-GB" b="1" dirty="0"/>
              <a:t> </a:t>
            </a:r>
            <a:r>
              <a:rPr lang="en-GB" b="1" dirty="0" err="1"/>
              <a:t>eithaf</a:t>
            </a:r>
            <a:r>
              <a:rPr lang="en-GB" b="1" dirty="0"/>
              <a:t> </a:t>
            </a:r>
            <a:r>
              <a:rPr lang="en-GB" b="1" dirty="0" err="1"/>
              <a:t>rhugl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y </a:t>
            </a:r>
            <a:r>
              <a:rPr lang="en-GB" b="1" dirty="0" err="1"/>
              <a:t>ddwy</a:t>
            </a:r>
            <a:r>
              <a:rPr lang="en-GB" b="1" dirty="0"/>
              <a:t> </a:t>
            </a:r>
            <a:r>
              <a:rPr lang="en-GB" b="1" dirty="0" err="1"/>
              <a:t>iaith</a:t>
            </a:r>
            <a:r>
              <a:rPr lang="en-GB" b="1" dirty="0"/>
              <a:t> - </a:t>
            </a:r>
            <a:r>
              <a:rPr lang="en-GB" b="1" dirty="0" err="1"/>
              <a:t>Strategaeth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gadw</a:t>
            </a:r>
            <a:r>
              <a:rPr lang="en-GB" b="1" dirty="0"/>
              <a:t> + </a:t>
            </a:r>
            <a:r>
              <a:rPr lang="en-GB" b="1" dirty="0" err="1"/>
              <a:t>datblygu</a:t>
            </a:r>
            <a:r>
              <a:rPr lang="en-GB" b="1" dirty="0"/>
              <a:t> </a:t>
            </a:r>
            <a:r>
              <a:rPr lang="en-GB" b="1" dirty="0" err="1"/>
              <a:t>dwyieithrwydd</a:t>
            </a:r>
            <a:r>
              <a:rPr lang="en-GB" b="1" dirty="0"/>
              <a:t> </a:t>
            </a:r>
            <a:r>
              <a:rPr lang="en-GB" b="1" dirty="0" err="1"/>
              <a:t>ydy</a:t>
            </a:r>
            <a:r>
              <a:rPr lang="en-GB" b="1" dirty="0"/>
              <a:t> </a:t>
            </a:r>
            <a:r>
              <a:rPr lang="en-GB" b="1" dirty="0" err="1"/>
              <a:t>Trawsieithu</a:t>
            </a:r>
            <a:r>
              <a:rPr lang="en-GB" b="1" dirty="0"/>
              <a:t> : </a:t>
            </a:r>
            <a:r>
              <a:rPr lang="en-GB" b="1" dirty="0" err="1"/>
              <a:t>addas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bobl</a:t>
            </a:r>
            <a:r>
              <a:rPr lang="en-GB" b="1" dirty="0"/>
              <a:t> </a:t>
            </a:r>
            <a:r>
              <a:rPr lang="en-GB" b="1" dirty="0" err="1"/>
              <a:t>fel</a:t>
            </a:r>
            <a:r>
              <a:rPr lang="en-GB" b="1" dirty="0"/>
              <a:t> chi </a:t>
            </a:r>
            <a:r>
              <a:rPr lang="en-GB" b="1" dirty="0" err="1"/>
              <a:t>sydd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ddwyieithog</a:t>
            </a:r>
            <a:r>
              <a:rPr lang="en-GB" b="1" dirty="0"/>
              <a:t>/ </a:t>
            </a:r>
            <a:r>
              <a:rPr lang="en-GB" b="1" dirty="0" err="1"/>
              <a:t>addas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blant</a:t>
            </a:r>
            <a:r>
              <a:rPr lang="en-GB" b="1" dirty="0"/>
              <a:t> a </a:t>
            </a:r>
            <a:r>
              <a:rPr lang="en-GB" b="1" dirty="0" err="1"/>
              <a:t>myfyrwyr</a:t>
            </a:r>
            <a:r>
              <a:rPr lang="en-GB" b="1" dirty="0"/>
              <a:t> </a:t>
            </a:r>
            <a:r>
              <a:rPr lang="en-GB" b="1" dirty="0" err="1"/>
              <a:t>sydd</a:t>
            </a:r>
            <a:r>
              <a:rPr lang="en-GB" b="1" dirty="0"/>
              <a:t> </a:t>
            </a:r>
            <a:r>
              <a:rPr lang="en-GB" b="1" dirty="0" err="1"/>
              <a:t>wedi</a:t>
            </a:r>
            <a:r>
              <a:rPr lang="en-GB" b="1" dirty="0"/>
              <a:t> </a:t>
            </a:r>
            <a:r>
              <a:rPr lang="en-GB" b="1" dirty="0" err="1"/>
              <a:t>cael</a:t>
            </a:r>
            <a:r>
              <a:rPr lang="en-GB" b="1" dirty="0"/>
              <a:t> </a:t>
            </a:r>
            <a:r>
              <a:rPr lang="en-GB" b="1" dirty="0" err="1"/>
              <a:t>gafael</a:t>
            </a:r>
            <a:r>
              <a:rPr lang="en-GB" b="1" dirty="0"/>
              <a:t> </a:t>
            </a:r>
            <a:r>
              <a:rPr lang="en-GB" b="1" dirty="0" err="1"/>
              <a:t>dda</a:t>
            </a:r>
            <a:r>
              <a:rPr lang="en-GB" b="1" dirty="0"/>
              <a:t> </a:t>
            </a:r>
            <a:r>
              <a:rPr lang="en-GB" b="1" dirty="0" err="1"/>
              <a:t>ar</a:t>
            </a:r>
            <a:r>
              <a:rPr lang="en-GB" b="1" dirty="0"/>
              <a:t> yr </a:t>
            </a:r>
            <a:r>
              <a:rPr lang="en-GB" b="1" dirty="0" err="1"/>
              <a:t>iaith</a:t>
            </a:r>
            <a:r>
              <a:rPr lang="en-GB" b="1" dirty="0"/>
              <a:t>.</a:t>
            </a:r>
          </a:p>
          <a:p>
            <a:pPr marL="228943" indent="-228943" eaLnBrk="1" hangingPunct="1"/>
            <a:endParaRPr lang="en-GB" dirty="0"/>
          </a:p>
          <a:p>
            <a:pPr marL="228943" indent="-228943" eaLnBrk="1" hangingPunct="1"/>
            <a:r>
              <a:rPr lang="en-GB" dirty="0" err="1"/>
              <a:t>Yna</a:t>
            </a:r>
            <a:r>
              <a:rPr lang="en-GB" dirty="0"/>
              <a:t> – HANDOUT – </a:t>
            </a:r>
            <a:r>
              <a:rPr lang="en-GB" dirty="0" err="1"/>
              <a:t>tud</a:t>
            </a:r>
            <a:r>
              <a:rPr lang="en-GB" dirty="0"/>
              <a:t>.  12 – </a:t>
            </a:r>
            <a:r>
              <a:rPr lang="en-GB" dirty="0" err="1"/>
              <a:t>tasg</a:t>
            </a:r>
            <a:r>
              <a:rPr lang="en-GB" dirty="0"/>
              <a:t> 3</a:t>
            </a:r>
          </a:p>
          <a:p>
            <a:pPr marL="228943" indent="-228943" eaLnBrk="1" hangingPunct="1"/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debyg</a:t>
            </a:r>
            <a:r>
              <a:rPr lang="en-GB" b="1" dirty="0"/>
              <a:t> </a:t>
            </a:r>
            <a:r>
              <a:rPr lang="en-GB" b="1" dirty="0" err="1"/>
              <a:t>iawn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Grynhoi</a:t>
            </a:r>
            <a:r>
              <a:rPr lang="en-GB" b="1" dirty="0"/>
              <a:t> – </a:t>
            </a:r>
            <a:r>
              <a:rPr lang="en-GB" b="1" dirty="0" err="1"/>
              <a:t>wel</a:t>
            </a:r>
            <a:r>
              <a:rPr lang="en-GB" b="1" dirty="0"/>
              <a:t>, yr union yr un </a:t>
            </a:r>
            <a:r>
              <a:rPr lang="en-GB" b="1" dirty="0" err="1"/>
              <a:t>cynghorion</a:t>
            </a:r>
            <a:r>
              <a:rPr lang="en-GB" b="1" dirty="0"/>
              <a:t> – </a:t>
            </a:r>
            <a:r>
              <a:rPr lang="en-GB" b="1" dirty="0" err="1"/>
              <a:t>gydag</a:t>
            </a:r>
            <a:r>
              <a:rPr lang="en-GB" b="1" dirty="0"/>
              <a:t> un </a:t>
            </a:r>
            <a:r>
              <a:rPr lang="en-GB" b="1" dirty="0" err="1"/>
              <a:t>gwahaniaeth</a:t>
            </a:r>
            <a:r>
              <a:rPr lang="en-GB" b="1" dirty="0"/>
              <a:t> </a:t>
            </a:r>
            <a:r>
              <a:rPr lang="en-GB" b="1" dirty="0" err="1"/>
              <a:t>amlwg</a:t>
            </a:r>
            <a:r>
              <a:rPr lang="en-GB" b="1" dirty="0"/>
              <a:t>.</a:t>
            </a:r>
          </a:p>
          <a:p>
            <a:pPr marL="228943" indent="-228943" eaLnBrk="1" hangingPunct="1"/>
            <a:r>
              <a:rPr lang="en-GB" b="1" dirty="0" err="1"/>
              <a:t>tasg</a:t>
            </a:r>
            <a:r>
              <a:rPr lang="en-GB" b="1" dirty="0"/>
              <a:t> - partner A + partner B. </a:t>
            </a:r>
            <a:r>
              <a:rPr lang="en-GB" b="1" dirty="0" err="1"/>
              <a:t>Darllen</a:t>
            </a:r>
            <a:r>
              <a:rPr lang="en-GB" b="1" dirty="0"/>
              <a:t> a </a:t>
            </a:r>
            <a:r>
              <a:rPr lang="en-GB" b="1" dirty="0" err="1"/>
              <a:t>thrawsieithu’r</a:t>
            </a:r>
            <a:r>
              <a:rPr lang="en-GB" b="1" dirty="0"/>
              <a:t> </a:t>
            </a:r>
            <a:r>
              <a:rPr lang="en-GB" b="1" dirty="0" err="1"/>
              <a:t>pwyntiau</a:t>
            </a:r>
            <a:r>
              <a:rPr lang="en-GB" b="1" dirty="0"/>
              <a:t> </a:t>
            </a:r>
            <a:r>
              <a:rPr lang="en-GB" b="1" dirty="0" err="1"/>
              <a:t>bwled</a:t>
            </a:r>
            <a:r>
              <a:rPr lang="en-GB" b="1" dirty="0"/>
              <a:t> </a:t>
            </a:r>
            <a:r>
              <a:rPr lang="en-GB" b="1" dirty="0" err="1"/>
              <a:t>i’r</a:t>
            </a:r>
            <a:r>
              <a:rPr lang="en-GB" b="1" dirty="0"/>
              <a:t> </a:t>
            </a:r>
            <a:r>
              <a:rPr lang="en-GB" b="1" dirty="0" err="1"/>
              <a:t>Saesneg</a:t>
            </a:r>
            <a:r>
              <a:rPr lang="en-GB" b="1" dirty="0"/>
              <a:t>. 4 </a:t>
            </a:r>
            <a:r>
              <a:rPr lang="en-GB" b="1" dirty="0" err="1"/>
              <a:t>munud</a:t>
            </a:r>
            <a:r>
              <a:rPr lang="en-GB" b="1" dirty="0"/>
              <a:t>  </a:t>
            </a:r>
          </a:p>
          <a:p>
            <a:pPr marL="228943" indent="-228943" eaLnBrk="1" hangingPunct="1"/>
            <a:r>
              <a:rPr lang="en-GB" b="1" dirty="0"/>
              <a:t>	A	- </a:t>
            </a:r>
            <a:r>
              <a:rPr lang="en-GB" b="1" dirty="0" err="1"/>
              <a:t>chwilio</a:t>
            </a:r>
            <a:r>
              <a:rPr lang="en-GB" b="1" dirty="0"/>
              <a:t> am y </a:t>
            </a:r>
            <a:r>
              <a:rPr lang="en-GB" b="1" dirty="0" err="1"/>
              <a:t>prif</a:t>
            </a:r>
            <a:r>
              <a:rPr lang="en-GB" b="1" dirty="0"/>
              <a:t> </a:t>
            </a:r>
            <a:r>
              <a:rPr lang="en-GB" b="1" dirty="0" err="1"/>
              <a:t>syniadau</a:t>
            </a:r>
            <a:r>
              <a:rPr lang="en-GB" b="1" dirty="0"/>
              <a:t>/ </a:t>
            </a:r>
            <a:r>
              <a:rPr lang="en-GB" b="1" dirty="0" err="1"/>
              <a:t>gwneud</a:t>
            </a:r>
            <a:r>
              <a:rPr lang="en-GB" b="1" dirty="0"/>
              <a:t> </a:t>
            </a:r>
            <a:r>
              <a:rPr lang="en-GB" b="1" dirty="0" err="1"/>
              <a:t>nodiadau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Gymraeg</a:t>
            </a:r>
            <a:endParaRPr lang="en-GB" b="1" dirty="0"/>
          </a:p>
          <a:p>
            <a:pPr marL="228943" indent="-228943" eaLnBrk="1" hangingPunct="1"/>
            <a:r>
              <a:rPr lang="en-GB" b="1" dirty="0"/>
              <a:t>	B	- </a:t>
            </a:r>
            <a:r>
              <a:rPr lang="en-GB" b="1" dirty="0" err="1"/>
              <a:t>cyflwyno</a:t>
            </a:r>
            <a:r>
              <a:rPr lang="en-GB" b="1" dirty="0"/>
              <a:t> </a:t>
            </a:r>
            <a:r>
              <a:rPr lang="en-GB" b="1" dirty="0" err="1"/>
              <a:t>nhw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eich</a:t>
            </a:r>
            <a:r>
              <a:rPr lang="en-GB" b="1" dirty="0"/>
              <a:t> </a:t>
            </a:r>
            <a:r>
              <a:rPr lang="en-GB" b="1" dirty="0" err="1"/>
              <a:t>geiriau</a:t>
            </a:r>
            <a:r>
              <a:rPr lang="en-GB" b="1" dirty="0"/>
              <a:t> </a:t>
            </a:r>
            <a:r>
              <a:rPr lang="en-GB" b="1" dirty="0" err="1"/>
              <a:t>eich</a:t>
            </a:r>
            <a:r>
              <a:rPr lang="en-GB" b="1" dirty="0"/>
              <a:t> </a:t>
            </a:r>
            <a:r>
              <a:rPr lang="en-GB" b="1" dirty="0" err="1"/>
              <a:t>hun</a:t>
            </a:r>
            <a:r>
              <a:rPr lang="en-GB" b="1" dirty="0"/>
              <a:t>. Dim </a:t>
            </a:r>
            <a:r>
              <a:rPr lang="en-GB" b="1" dirty="0" err="1"/>
              <a:t>cyfieithu</a:t>
            </a:r>
            <a:r>
              <a:rPr lang="en-GB" b="1" dirty="0"/>
              <a:t>.</a:t>
            </a:r>
            <a:r>
              <a:rPr lang="en-GB" dirty="0"/>
              <a:t> </a:t>
            </a:r>
          </a:p>
          <a:p>
            <a:pPr marL="228943" indent="-228943" eaLnBrk="1" hangingPunct="1"/>
            <a:r>
              <a:rPr lang="en-GB" b="1" dirty="0" err="1"/>
              <a:t>Pwynt</a:t>
            </a:r>
            <a:r>
              <a:rPr lang="en-GB" b="1" dirty="0"/>
              <a:t> </a:t>
            </a:r>
            <a:r>
              <a:rPr lang="en-GB" b="1" dirty="0" err="1"/>
              <a:t>diwethaf</a:t>
            </a:r>
            <a:r>
              <a:rPr lang="en-GB" b="1" dirty="0"/>
              <a:t> – </a:t>
            </a:r>
            <a:r>
              <a:rPr lang="en-GB" b="1" dirty="0" err="1"/>
              <a:t>cywirdeb</a:t>
            </a:r>
            <a:r>
              <a:rPr lang="en-GB" b="1" dirty="0"/>
              <a:t> – </a:t>
            </a:r>
            <a:r>
              <a:rPr lang="en-GB" b="1" dirty="0" err="1"/>
              <a:t>ysgrifennwch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fwy</a:t>
            </a:r>
            <a:r>
              <a:rPr lang="en-GB" b="1" dirty="0"/>
              <a:t> </a:t>
            </a:r>
            <a:r>
              <a:rPr lang="en-GB" b="1" dirty="0" err="1"/>
              <a:t>gofalus</a:t>
            </a:r>
            <a:r>
              <a:rPr lang="en-GB" b="1" dirty="0"/>
              <a:t>. </a:t>
            </a:r>
            <a:r>
              <a:rPr lang="en-GB" b="1" dirty="0" err="1"/>
              <a:t>Chwarter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draean</a:t>
            </a:r>
            <a:r>
              <a:rPr lang="en-GB" b="1" dirty="0"/>
              <a:t>. </a:t>
            </a:r>
          </a:p>
          <a:p>
            <a:pPr marL="228943" indent="-228943" eaLnBrk="1" hangingPunct="1"/>
            <a:r>
              <a:rPr lang="en-GB" b="1" dirty="0" err="1"/>
              <a:t>Cysgeir</a:t>
            </a:r>
            <a:r>
              <a:rPr lang="en-GB" b="1" dirty="0"/>
              <a:t>. </a:t>
            </a:r>
          </a:p>
          <a:p>
            <a:pPr marL="228943" indent="-228943" eaLnBrk="1" hangingPunct="1"/>
            <a:endParaRPr lang="en-GB" b="1" dirty="0"/>
          </a:p>
          <a:p>
            <a:pPr marL="228943" indent="-228943" eaLnBrk="1" hangingPunct="1"/>
            <a:r>
              <a:rPr lang="en-GB" b="1" dirty="0" err="1"/>
              <a:t>Sleid</a:t>
            </a:r>
            <a:r>
              <a:rPr lang="en-GB" b="1" dirty="0"/>
              <a:t> </a:t>
            </a:r>
            <a:r>
              <a:rPr lang="en-GB" b="1" dirty="0" err="1"/>
              <a:t>nesaf</a:t>
            </a:r>
            <a:r>
              <a:rPr lang="en-GB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77538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DC6CC-E675-7544-94CC-9A69583D5B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720646-3A6B-1648-982B-0A1553E9AA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DB2A6-E6E9-9B40-80A9-1B1C5E67D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E71FD-07AC-E84A-9FBE-3D12EF16E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77739-0DCA-9546-BB40-5A2E0814F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249709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3097B-6BD9-9641-8C18-095C6C5E7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DBAAF-57A3-CA47-824E-15F5BDEE17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075A2-6C41-5D4D-B0FA-B0355E8F5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47652-6972-5744-A4A4-4FA832DF2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A4094-AD86-BE42-A84C-D122EE141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7117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3A843-FD32-EB4C-82C9-9C3680CE2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E44CF-B7C7-2243-B9C8-857F0536A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96AAE-FC29-EA4A-9712-DB1A84B9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CE4CC-6040-784A-814A-E85C95131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70363-AB88-3841-957D-291F44949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658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AB50B-C114-DA44-B6D7-B42E4C60F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595B1-C4AB-434E-B712-17A6174EC2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4E3317-387D-F04B-A050-F572F5CD70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01C045-F7EF-9547-882E-7C81F276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4F160-8457-034D-BBE5-0EA719683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33C160-65E1-6F43-A2A3-BD642BB00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6918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42DBC-7F9F-9F4F-8EF1-91DC809B9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07030-C29B-FD4F-B751-FFE392A2C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F08922-8306-5940-BCDB-116F7659F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46E593-5B52-D746-B8D4-7D9F93A839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AF973B-070F-B147-B5DD-C8DD15DD20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ECA565-7EDC-B340-9D84-252EAD487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819F65-D474-3C4C-B6A8-3319F7266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5065FF-C2BB-3148-AAA4-237A18369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951471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43E19-DF87-AE43-98D5-FBCE325DC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655C78-CB5C-8747-999C-6177640A5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140F24-313A-C645-8C7E-AABFC6482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78A621-2D33-EF4A-8AAB-02713D26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7531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1E8B56-0542-CF45-90C9-B275C222C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5A8CF7-0B5E-7B42-B5FC-6E5E28515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DD65C2-0E3F-EA48-B552-716393FA9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2134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0BC00-F0D3-9442-A04F-B41B26F79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60F56-C182-A949-B017-3FBC8848F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66868-F3A0-CD44-B469-FED6D14489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A2787E-C27A-0E43-9080-56E6A5179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8123F-665C-634B-9D58-51AA062A8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9B25BF-1B31-5F49-B2FA-5E72FA516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02669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D5D05-DDAD-BC49-8DA7-34FAAE286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B5593D-AF24-0646-864A-FD6595FFDA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A2027-6812-C24C-B886-3EB053D9EC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75E29C-526D-9141-9BB4-0E31431EB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49A83F-1773-8743-A639-E57BB724B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06DD41-5234-C848-90C6-E369B1D3A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89080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19103-AF47-5A40-B7D3-C3989D444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7A3A63-BFD0-DA4F-AA46-FA3A95ADB1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3CA675-9015-E040-8005-AF77DA549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5C16C-16E3-B44E-A36A-429C9F0DD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644BC2-78F6-0740-AC82-30F9CA6F8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3018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6D657F-23FE-EE43-8229-9242935970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6D19C4-1BDE-6540-8EF2-B402AB7C81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C6D5D-648F-CA41-988B-41B626F85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80FE96-1802-E845-B07B-62CC4FEFC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121BE-BBC2-1449-8C21-C7EACCD56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46273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0E4CCF-7E78-A64F-A707-9A06262D5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E30E6-5EDE-5442-9619-1CE34EEF9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22710F-A00E-344D-AC28-16920E49C6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582C1-07A9-554F-BDEA-553C1AEB9CC0}" type="datetimeFigureOut">
              <a:rPr lang="cy-GB" smtClean="0"/>
              <a:t>25/02/2024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B6BBA-E3E3-6044-BF7B-6C40E14FA0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49028-4213-1841-95AA-5985CC34D2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DF08F-18A7-044D-96BB-91BF72F9D732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2375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watch?v=iNOtmn2UTz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09E09DD-1DB0-9244-8DE5-6D0E0DE5D890}"/>
              </a:ext>
            </a:extLst>
          </p:cNvPr>
          <p:cNvSpPr txBox="1">
            <a:spLocks/>
          </p:cNvSpPr>
          <p:nvPr/>
        </p:nvSpPr>
        <p:spPr>
          <a:xfrm>
            <a:off x="4343400" y="121240"/>
            <a:ext cx="3505200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  <a:latin typeface="+mn-lt"/>
              </a:rPr>
              <a:t>CYMRAEG I BAWB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+mn-lt"/>
              </a:rPr>
              <a:t>TAR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Cynradd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2021-22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B7DA5E-7B10-EF47-804B-E4CECBC98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3" y="6040582"/>
            <a:ext cx="2062554" cy="8174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BABDDBC-3E36-264A-AFE1-1429E47048AF}"/>
              </a:ext>
            </a:extLst>
          </p:cNvPr>
          <p:cNvSpPr txBox="1"/>
          <p:nvPr/>
        </p:nvSpPr>
        <p:spPr>
          <a:xfrm>
            <a:off x="8611984" y="6189785"/>
            <a:ext cx="3346569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aled.p.williams@pcydds.ac.uk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13E36F-5F7B-134E-A0C7-1512DCE3A70F}"/>
              </a:ext>
            </a:extLst>
          </p:cNvPr>
          <p:cNvSpPr txBox="1">
            <a:spLocks/>
          </p:cNvSpPr>
          <p:nvPr/>
        </p:nvSpPr>
        <p:spPr>
          <a:xfrm>
            <a:off x="3283527" y="5104388"/>
            <a:ext cx="5095010" cy="17536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Darlith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10: 4.3.2022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000" b="1" dirty="0" err="1">
                <a:solidFill>
                  <a:srgbClr val="002060"/>
                </a:solidFill>
                <a:latin typeface="+mn-lt"/>
              </a:rPr>
              <a:t>Saesneg</a:t>
            </a:r>
            <a:r>
              <a:rPr lang="en-GB" sz="20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latin typeface="+mn-lt"/>
              </a:rPr>
              <a:t>yn</a:t>
            </a:r>
            <a:r>
              <a:rPr lang="en-GB" sz="2000" b="1" dirty="0">
                <a:solidFill>
                  <a:srgbClr val="002060"/>
                </a:solidFill>
                <a:latin typeface="+mn-lt"/>
              </a:rPr>
              <a:t> y </a:t>
            </a:r>
            <a:r>
              <a:rPr lang="en-GB" sz="2000" b="1" dirty="0" err="1">
                <a:solidFill>
                  <a:srgbClr val="002060"/>
                </a:solidFill>
                <a:latin typeface="+mn-lt"/>
              </a:rPr>
              <a:t>Gymraeg</a:t>
            </a:r>
            <a:endParaRPr lang="en-GB" sz="20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000" b="1" dirty="0" err="1">
                <a:solidFill>
                  <a:srgbClr val="002060"/>
                </a:solidFill>
                <a:latin typeface="+mn-lt"/>
              </a:rPr>
              <a:t>Cyfieithu</a:t>
            </a:r>
            <a:endParaRPr lang="en-GB" sz="20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000" b="1" dirty="0" err="1">
                <a:solidFill>
                  <a:srgbClr val="002060"/>
                </a:solidFill>
                <a:latin typeface="+mn-lt"/>
              </a:rPr>
              <a:t>Trawsieithu</a:t>
            </a:r>
            <a:endParaRPr lang="en-GB" sz="2000" b="1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9123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015" y="1425340"/>
            <a:ext cx="3882002" cy="3418387"/>
          </a:xfrm>
        </p:spPr>
        <p:txBody>
          <a:bodyPr>
            <a:normAutofit/>
          </a:bodyPr>
          <a:lstStyle/>
          <a:p>
            <a:pPr algn="r"/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Nod y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sesiwn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021" y="603930"/>
            <a:ext cx="6544213" cy="5161439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Sylwi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ar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ein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defnydd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o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ymadroddion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Seisnig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ein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gwaith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llafar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ac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ysgrifennu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.</a:t>
            </a:r>
          </a:p>
          <a:p>
            <a:pPr marL="0" indent="0">
              <a:buNone/>
            </a:pPr>
            <a:endParaRPr lang="en-US" b="1" dirty="0">
              <a:latin typeface="Noteworthy Light" panose="02000400000000000000" pitchFamily="2" charset="77"/>
              <a:ea typeface="Noteworthy Light" panose="02000400000000000000" pitchFamily="2" charset="77"/>
            </a:endParaRPr>
          </a:p>
          <a:p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Adnabod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yr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elfennau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sy’n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Seisnigo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ein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Cymraeg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a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sut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i’w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goresgyn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gydag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ymadroddion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Cymreig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.</a:t>
            </a:r>
          </a:p>
          <a:p>
            <a:pPr marL="0" indent="0">
              <a:buNone/>
            </a:pPr>
            <a:endParaRPr lang="en-US" b="1" dirty="0">
              <a:latin typeface="Noteworthy Light" panose="02000400000000000000" pitchFamily="2" charset="77"/>
              <a:ea typeface="Noteworthy Light" panose="02000400000000000000" pitchFamily="2" charset="77"/>
            </a:endParaRPr>
          </a:p>
          <a:p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Gwneud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ymarferion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cyfieithu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.</a:t>
            </a:r>
          </a:p>
          <a:p>
            <a:pPr marL="0" indent="0">
              <a:buNone/>
            </a:pPr>
            <a:endParaRPr lang="en-US" b="1" dirty="0">
              <a:latin typeface="Noteworthy Light" panose="02000400000000000000" pitchFamily="2" charset="77"/>
              <a:ea typeface="Noteworthy Light" panose="02000400000000000000" pitchFamily="2" charset="77"/>
            </a:endParaRPr>
          </a:p>
          <a:p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Trafod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b="1" dirty="0" err="1">
                <a:latin typeface="Noteworthy Light" panose="02000400000000000000" pitchFamily="2" charset="77"/>
                <a:ea typeface="Noteworthy Light" panose="02000400000000000000" pitchFamily="2" charset="77"/>
              </a:rPr>
              <a:t>trawsieithu</a:t>
            </a:r>
            <a:r>
              <a:rPr lang="en-US" b="1" dirty="0">
                <a:latin typeface="Noteworthy Light" panose="02000400000000000000" pitchFamily="2" charset="77"/>
                <a:ea typeface="Noteworthy Light" panose="02000400000000000000" pitchFamily="2" charset="77"/>
              </a:rPr>
              <a:t>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952FD1-CF70-974D-89AD-B0D9225719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61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0952FD1-CF70-974D-89AD-B0D9225719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1B96B6-213D-854B-87C0-AB3E7DE695BB}"/>
              </a:ext>
            </a:extLst>
          </p:cNvPr>
          <p:cNvSpPr txBox="1"/>
          <p:nvPr/>
        </p:nvSpPr>
        <p:spPr>
          <a:xfrm>
            <a:off x="1531749" y="960895"/>
            <a:ext cx="9128501" cy="2923877"/>
          </a:xfrm>
          <a:prstGeom prst="rect">
            <a:avLst/>
          </a:prstGeom>
          <a:solidFill>
            <a:srgbClr val="002060"/>
          </a:solidFill>
          <a:ln w="76200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4000" b="1" dirty="0">
              <a:solidFill>
                <a:schemeClr val="bg1"/>
              </a:solidFill>
              <a:latin typeface="Noteworthy Light" panose="02000400000000000000" pitchFamily="2" charset="77"/>
              <a:ea typeface="Noteworthy Light" panose="02000400000000000000" pitchFamily="2" charset="77"/>
            </a:endParaRPr>
          </a:p>
          <a:p>
            <a:pPr algn="ctr"/>
            <a:r>
              <a:rPr lang="en-US" sz="7200" b="1" dirty="0" err="1">
                <a:solidFill>
                  <a:schemeClr val="bg1"/>
                </a:solidFill>
                <a:latin typeface="Noteworthy Light" panose="02000400000000000000" pitchFamily="2" charset="77"/>
                <a:ea typeface="Noteworthy Light" panose="02000400000000000000" pitchFamily="2" charset="77"/>
              </a:rPr>
              <a:t>Cyfieithu</a:t>
            </a:r>
            <a:endParaRPr lang="en-US" sz="7200" b="1" dirty="0">
              <a:solidFill>
                <a:schemeClr val="bg1"/>
              </a:solidFill>
              <a:latin typeface="Noteworthy Light" panose="02000400000000000000" pitchFamily="2" charset="77"/>
              <a:ea typeface="Noteworthy Light" panose="02000400000000000000" pitchFamily="2" charset="77"/>
            </a:endParaRPr>
          </a:p>
          <a:p>
            <a:pPr algn="ctr"/>
            <a:endParaRPr lang="en-US" sz="7200" b="1" dirty="0">
              <a:solidFill>
                <a:schemeClr val="bg1"/>
              </a:solidFill>
              <a:latin typeface="Noteworthy Light" panose="02000400000000000000" pitchFamily="2" charset="77"/>
              <a:ea typeface="Noteworthy Light" panose="020004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1324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7259" y="1709407"/>
            <a:ext cx="6517482" cy="2509213"/>
          </a:xfrm>
        </p:spPr>
        <p:txBody>
          <a:bodyPr>
            <a:normAutofit fontScale="90000"/>
          </a:bodyPr>
          <a:lstStyle/>
          <a:p>
            <a:pPr algn="ctr"/>
            <a:r>
              <a:rPr lang="en-US" err="1"/>
              <a:t>Saesneg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yn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Gymraeg</a:t>
            </a:r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831784" y="330401"/>
            <a:ext cx="2390315" cy="1515313"/>
          </a:xfrm>
          <a:prstGeom prst="wedgeEllipseCallout">
            <a:avLst>
              <a:gd name="adj1" fmla="val 52146"/>
              <a:gd name="adj2" fmla="val 6196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Codwch</a:t>
            </a:r>
            <a:r>
              <a:rPr lang="en-US"/>
              <a:t> </a:t>
            </a:r>
            <a:r>
              <a:rPr lang="en-US" err="1"/>
              <a:t>lan</a:t>
            </a:r>
            <a:r>
              <a:rPr lang="en-US"/>
              <a:t> </a:t>
            </a:r>
            <a:r>
              <a:rPr lang="en-US" err="1"/>
              <a:t>ar</a:t>
            </a:r>
            <a:r>
              <a:rPr lang="en-US"/>
              <a:t> </a:t>
            </a:r>
            <a:r>
              <a:rPr lang="en-US" err="1"/>
              <a:t>eich</a:t>
            </a:r>
            <a:r>
              <a:rPr lang="en-US"/>
              <a:t> </a:t>
            </a:r>
            <a:r>
              <a:rPr lang="en-US" err="1"/>
              <a:t>traed</a:t>
            </a:r>
            <a:r>
              <a:rPr lang="en-US"/>
              <a:t>.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7494843" y="355488"/>
            <a:ext cx="2390315" cy="1515313"/>
          </a:xfrm>
          <a:prstGeom prst="wedgeEllipseCallout">
            <a:avLst>
              <a:gd name="adj1" fmla="val -30796"/>
              <a:gd name="adj2" fmla="val 6119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Meddyliwch</a:t>
            </a:r>
            <a:r>
              <a:rPr lang="en-US"/>
              <a:t> am un </a:t>
            </a:r>
            <a:r>
              <a:rPr lang="en-US" err="1"/>
              <a:t>peth</a:t>
            </a:r>
            <a:r>
              <a:rPr lang="en-US"/>
              <a:t> </a:t>
            </a:r>
            <a:r>
              <a:rPr lang="en-US" err="1"/>
              <a:t>gallwch</a:t>
            </a:r>
            <a:r>
              <a:rPr lang="en-US"/>
              <a:t> chi </a:t>
            </a:r>
            <a:r>
              <a:rPr lang="en-US" err="1"/>
              <a:t>wella</a:t>
            </a:r>
            <a:r>
              <a:rPr lang="en-US"/>
              <a:t> </a:t>
            </a:r>
            <a:r>
              <a:rPr lang="en-US" err="1"/>
              <a:t>ar</a:t>
            </a:r>
            <a:r>
              <a:rPr lang="en-US"/>
              <a:t>…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1831783" y="3397038"/>
            <a:ext cx="2390315" cy="1515313"/>
          </a:xfrm>
          <a:prstGeom prst="wedgeEllipseCallout">
            <a:avLst>
              <a:gd name="adj1" fmla="val 42267"/>
              <a:gd name="adj2" fmla="val -5404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Cofiwch</a:t>
            </a:r>
            <a:r>
              <a:rPr lang="en-US"/>
              <a:t> </a:t>
            </a:r>
            <a:r>
              <a:rPr lang="en-US" err="1"/>
              <a:t>arafu’r</a:t>
            </a:r>
            <a:r>
              <a:rPr lang="en-US"/>
              <a:t> </a:t>
            </a:r>
            <a:r>
              <a:rPr lang="en-US" err="1"/>
              <a:t>bêl</a:t>
            </a:r>
            <a:r>
              <a:rPr lang="en-US"/>
              <a:t> </a:t>
            </a:r>
            <a:r>
              <a:rPr lang="en-US" err="1"/>
              <a:t>lawr</a:t>
            </a:r>
            <a:r>
              <a:rPr lang="en-US"/>
              <a:t>.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7969901" y="3390231"/>
            <a:ext cx="2390315" cy="1515313"/>
          </a:xfrm>
          <a:prstGeom prst="wedgeEllipseCallout">
            <a:avLst>
              <a:gd name="adj1" fmla="val -44910"/>
              <a:gd name="adj2" fmla="val -5927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Trowch</a:t>
            </a:r>
            <a:r>
              <a:rPr lang="en-US"/>
              <a:t> y </a:t>
            </a:r>
            <a:r>
              <a:rPr lang="en-US" err="1"/>
              <a:t>golau</a:t>
            </a:r>
            <a:r>
              <a:rPr lang="en-US"/>
              <a:t> </a:t>
            </a:r>
            <a:r>
              <a:rPr lang="en-US" err="1"/>
              <a:t>bant</a:t>
            </a:r>
            <a:r>
              <a:rPr lang="en-US"/>
              <a:t>.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4752516" y="172244"/>
            <a:ext cx="2390315" cy="1515313"/>
          </a:xfrm>
          <a:prstGeom prst="wedgeEllipseCallout">
            <a:avLst>
              <a:gd name="adj1" fmla="val -906"/>
              <a:gd name="adj2" fmla="val 78214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Mae </a:t>
            </a:r>
            <a:r>
              <a:rPr lang="en-US" err="1"/>
              <a:t>angen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chi </a:t>
            </a:r>
            <a:r>
              <a:rPr lang="en-US" err="1"/>
              <a:t>dorri</a:t>
            </a:r>
            <a:r>
              <a:rPr lang="en-US"/>
              <a:t> </a:t>
            </a:r>
            <a:r>
              <a:rPr lang="en-US" err="1"/>
              <a:t>hwn</a:t>
            </a:r>
            <a:r>
              <a:rPr lang="en-US"/>
              <a:t> mas/</a:t>
            </a:r>
            <a:r>
              <a:rPr lang="en-US" err="1"/>
              <a:t>allan</a:t>
            </a:r>
            <a:r>
              <a:rPr lang="en-US"/>
              <a:t>.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4222098" y="4460338"/>
            <a:ext cx="3549111" cy="1137288"/>
          </a:xfrm>
          <a:prstGeom prst="wedgeEllipseCallout">
            <a:avLst>
              <a:gd name="adj1" fmla="val 1320"/>
              <a:gd name="adj2" fmla="val -7544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Da </a:t>
            </a:r>
            <a:r>
              <a:rPr lang="en-US" err="1"/>
              <a:t>iawn</a:t>
            </a:r>
            <a:r>
              <a:rPr lang="en-US"/>
              <a:t> Jac, so, </a:t>
            </a:r>
            <a:r>
              <a:rPr lang="en-US" err="1"/>
              <a:t>fel</a:t>
            </a:r>
            <a:r>
              <a:rPr lang="en-US"/>
              <a:t> gest </a:t>
            </a:r>
            <a:r>
              <a:rPr lang="en-US" err="1"/>
              <a:t>ti’r</a:t>
            </a:r>
            <a:r>
              <a:rPr lang="en-US"/>
              <a:t> </a:t>
            </a:r>
            <a:r>
              <a:rPr lang="en-US" err="1"/>
              <a:t>ateb</a:t>
            </a:r>
            <a:r>
              <a:rPr lang="en-US"/>
              <a:t> </a:t>
            </a:r>
            <a:r>
              <a:rPr lang="en-US" err="1"/>
              <a:t>yna</a:t>
            </a:r>
            <a:r>
              <a:rPr lang="en-US"/>
              <a:t>?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448599" y="1874355"/>
            <a:ext cx="2026453" cy="1326541"/>
          </a:xfrm>
          <a:prstGeom prst="wedgeEllipseCallout">
            <a:avLst>
              <a:gd name="adj1" fmla="val 63856"/>
              <a:gd name="adj2" fmla="val 584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Peidiwch</a:t>
            </a:r>
            <a:r>
              <a:rPr lang="en-US"/>
              <a:t> </a:t>
            </a:r>
            <a:r>
              <a:rPr lang="en-US" err="1"/>
              <a:t>gweiddi</a:t>
            </a:r>
            <a:r>
              <a:rPr lang="en-US"/>
              <a:t> </a:t>
            </a:r>
            <a:r>
              <a:rPr lang="en-US" err="1"/>
              <a:t>allan</a:t>
            </a:r>
            <a:r>
              <a:rPr lang="en-US"/>
              <a:t>!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9885158" y="1709407"/>
            <a:ext cx="1912338" cy="1515313"/>
          </a:xfrm>
          <a:prstGeom prst="wedgeEllipseCallout">
            <a:avLst>
              <a:gd name="adj1" fmla="val -68988"/>
              <a:gd name="adj2" fmla="val 10122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Dewch</a:t>
            </a:r>
            <a:r>
              <a:rPr lang="en-US"/>
              <a:t> </a:t>
            </a:r>
            <a:r>
              <a:rPr lang="en-US" err="1"/>
              <a:t>lan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ffrynt</a:t>
            </a:r>
            <a:r>
              <a:rPr lang="en-US"/>
              <a:t> y </a:t>
            </a:r>
            <a:r>
              <a:rPr lang="en-US" err="1"/>
              <a:t>dosbarth</a:t>
            </a:r>
            <a:r>
              <a:rPr lang="en-US"/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1B62731-5C58-FD4C-BFC6-94544119A9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269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9302" y="222241"/>
            <a:ext cx="8414663" cy="5324535"/>
          </a:xfrm>
          <a:prstGeom prst="rect">
            <a:avLst/>
          </a:prstGeom>
          <a:ln w="762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 err="1"/>
              <a:t>Annwyl</a:t>
            </a:r>
            <a:r>
              <a:rPr lang="en-GB" sz="2000" dirty="0"/>
              <a:t> </a:t>
            </a:r>
            <a:r>
              <a:rPr lang="en-GB" sz="2000" dirty="0" err="1"/>
              <a:t>Syr</a:t>
            </a:r>
            <a:r>
              <a:rPr lang="en-GB" sz="2000" dirty="0"/>
              <a:t>,</a:t>
            </a:r>
          </a:p>
          <a:p>
            <a:endParaRPr lang="en-GB" sz="1000" dirty="0"/>
          </a:p>
          <a:p>
            <a:r>
              <a:rPr lang="en-GB" sz="2000" dirty="0" err="1"/>
              <a:t>Rhai</a:t>
            </a:r>
            <a:r>
              <a:rPr lang="en-GB" sz="2000" dirty="0"/>
              <a:t> </a:t>
            </a:r>
            <a:r>
              <a:rPr lang="en-GB" sz="2000" dirty="0" err="1"/>
              <a:t>amserau</a:t>
            </a:r>
            <a:r>
              <a:rPr lang="en-GB" sz="2000" dirty="0"/>
              <a:t>, </a:t>
            </a:r>
            <a:r>
              <a:rPr lang="en-GB" sz="2000" dirty="0" err="1"/>
              <a:t>byddaf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y </a:t>
            </a:r>
            <a:r>
              <a:rPr lang="en-GB" sz="2000" dirty="0" err="1"/>
              <a:t>teimlad</a:t>
            </a:r>
            <a:r>
              <a:rPr lang="en-GB" sz="2000" dirty="0"/>
              <a:t> bod </a:t>
            </a:r>
            <a:r>
              <a:rPr lang="en-GB" sz="2000" dirty="0" err="1"/>
              <a:t>dylanwad</a:t>
            </a:r>
            <a:r>
              <a:rPr lang="en-GB" sz="2000" dirty="0"/>
              <a:t> y </a:t>
            </a:r>
            <a:r>
              <a:rPr lang="en-GB" sz="2000" dirty="0" err="1"/>
              <a:t>Saesneg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</a:p>
          <a:p>
            <a:r>
              <a:rPr lang="en-GB" sz="2000" dirty="0" err="1"/>
              <a:t>cymryd</a:t>
            </a:r>
            <a:r>
              <a:rPr lang="en-GB" sz="2000" dirty="0"/>
              <a:t> </a:t>
            </a:r>
            <a:r>
              <a:rPr lang="en-GB" sz="2000" dirty="0" err="1"/>
              <a:t>drosodd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fy</a:t>
            </a:r>
            <a:r>
              <a:rPr lang="en-GB" sz="2000" dirty="0"/>
              <a:t> </a:t>
            </a:r>
            <a:r>
              <a:rPr lang="en-GB" sz="2000" dirty="0" err="1"/>
              <a:t>ngwaith</a:t>
            </a:r>
            <a:r>
              <a:rPr lang="en-GB" sz="2000" dirty="0"/>
              <a:t>.  I </a:t>
            </a:r>
            <a:r>
              <a:rPr lang="en-GB" sz="2000" dirty="0" err="1"/>
              <a:t>fyny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nawr</a:t>
            </a:r>
            <a:r>
              <a:rPr lang="en-GB" sz="2000" dirty="0"/>
              <a:t>, </a:t>
            </a:r>
            <a:r>
              <a:rPr lang="en-GB" sz="2000" dirty="0" err="1"/>
              <a:t>dydw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ddim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</a:p>
          <a:p>
            <a:r>
              <a:rPr lang="en-GB" sz="2000" dirty="0" err="1"/>
              <a:t>talu</a:t>
            </a:r>
            <a:r>
              <a:rPr lang="en-GB" sz="2000" dirty="0"/>
              <a:t> </a:t>
            </a:r>
            <a:r>
              <a:rPr lang="en-GB" sz="2000" dirty="0" err="1"/>
              <a:t>sylw</a:t>
            </a:r>
            <a:r>
              <a:rPr lang="en-GB" sz="2000" dirty="0"/>
              <a:t> </a:t>
            </a:r>
            <a:r>
              <a:rPr lang="en-GB" sz="2000" dirty="0" err="1"/>
              <a:t>i’r</a:t>
            </a:r>
            <a:r>
              <a:rPr lang="en-GB" sz="2000" dirty="0"/>
              <a:t> mater, a </a:t>
            </a:r>
            <a:r>
              <a:rPr lang="en-GB" sz="2000" dirty="0" err="1"/>
              <a:t>dwi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bod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gwneud</a:t>
            </a:r>
            <a:r>
              <a:rPr lang="en-GB" sz="2000" dirty="0"/>
              <a:t> </a:t>
            </a:r>
            <a:r>
              <a:rPr lang="en-GB" sz="2000" dirty="0" err="1"/>
              <a:t>lan</a:t>
            </a:r>
            <a:r>
              <a:rPr lang="en-GB" sz="2000" dirty="0"/>
              <a:t> </a:t>
            </a:r>
            <a:r>
              <a:rPr lang="en-GB" sz="2000" dirty="0" err="1"/>
              <a:t>esgusodion</a:t>
            </a:r>
            <a:r>
              <a:rPr lang="en-GB" sz="2000" dirty="0"/>
              <a:t>, </a:t>
            </a:r>
            <a:r>
              <a:rPr lang="en-GB" sz="2000" dirty="0" err="1"/>
              <a:t>ond</a:t>
            </a:r>
            <a:r>
              <a:rPr lang="en-GB" sz="2000" dirty="0"/>
              <a:t> </a:t>
            </a:r>
            <a:r>
              <a:rPr lang="en-GB" sz="2000" dirty="0" err="1"/>
              <a:t>fel</a:t>
            </a:r>
            <a:r>
              <a:rPr lang="en-GB" sz="2000" dirty="0"/>
              <a:t> </a:t>
            </a:r>
            <a:r>
              <a:rPr lang="en-GB" sz="2000" dirty="0" err="1"/>
              <a:t>canlyniad</a:t>
            </a:r>
            <a:r>
              <a:rPr lang="en-GB" sz="2000" dirty="0"/>
              <a:t> </a:t>
            </a:r>
            <a:r>
              <a:rPr lang="en-GB" sz="2000" dirty="0" err="1"/>
              <a:t>mae’r</a:t>
            </a:r>
            <a:r>
              <a:rPr lang="en-GB" sz="2000" dirty="0"/>
              <a:t> </a:t>
            </a:r>
            <a:r>
              <a:rPr lang="en-GB" sz="2000" dirty="0" err="1"/>
              <a:t>broblem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dod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waeth</a:t>
            </a:r>
            <a:r>
              <a:rPr lang="en-GB" sz="2000" dirty="0"/>
              <a:t>.</a:t>
            </a:r>
          </a:p>
          <a:p>
            <a:endParaRPr lang="en-GB" sz="1000" dirty="0"/>
          </a:p>
          <a:p>
            <a:r>
              <a:rPr lang="en-GB" sz="2000" dirty="0"/>
              <a:t>Felly, mi </a:t>
            </a:r>
            <a:r>
              <a:rPr lang="en-GB" sz="2000" dirty="0" err="1"/>
              <a:t>fyddwch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falch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glywed</a:t>
            </a:r>
            <a:r>
              <a:rPr lang="en-GB" sz="2000" dirty="0"/>
              <a:t> </a:t>
            </a:r>
            <a:r>
              <a:rPr lang="en-GB" sz="2000" dirty="0" err="1"/>
              <a:t>fy</a:t>
            </a:r>
            <a:r>
              <a:rPr lang="en-GB" sz="2000" dirty="0"/>
              <a:t> mod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gwneud</a:t>
            </a:r>
            <a:r>
              <a:rPr lang="en-GB" sz="2000" dirty="0"/>
              <a:t> </a:t>
            </a:r>
            <a:r>
              <a:rPr lang="en-GB" sz="2000" dirty="0" err="1"/>
              <a:t>fy</a:t>
            </a:r>
            <a:r>
              <a:rPr lang="en-GB" sz="2000" dirty="0"/>
              <a:t> </a:t>
            </a:r>
            <a:r>
              <a:rPr lang="en-GB" sz="2000" dirty="0" err="1"/>
              <a:t>meddwl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fyny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</a:p>
          <a:p>
            <a:r>
              <a:rPr lang="en-GB" sz="2000" dirty="0" err="1"/>
              <a:t>ffeindio</a:t>
            </a:r>
            <a:r>
              <a:rPr lang="en-GB" sz="2000" dirty="0"/>
              <a:t> </a:t>
            </a:r>
            <a:r>
              <a:rPr lang="en-GB" sz="2000" dirty="0" err="1"/>
              <a:t>allan</a:t>
            </a:r>
            <a:r>
              <a:rPr lang="en-GB" sz="2000" dirty="0"/>
              <a:t> </a:t>
            </a:r>
            <a:r>
              <a:rPr lang="en-GB" sz="2000" dirty="0" err="1"/>
              <a:t>sut</a:t>
            </a:r>
            <a:r>
              <a:rPr lang="en-GB" sz="2000" dirty="0"/>
              <a:t> </a:t>
            </a:r>
            <a:r>
              <a:rPr lang="en-GB" sz="2000" dirty="0" err="1"/>
              <a:t>alla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gael</a:t>
            </a:r>
            <a:r>
              <a:rPr lang="en-GB" sz="2000" dirty="0"/>
              <a:t> </a:t>
            </a:r>
            <a:r>
              <a:rPr lang="en-GB" sz="2000" dirty="0" err="1"/>
              <a:t>gwared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idiomau</a:t>
            </a:r>
            <a:r>
              <a:rPr lang="en-GB" sz="2000" dirty="0"/>
              <a:t> </a:t>
            </a:r>
            <a:r>
              <a:rPr lang="en-GB" sz="2000" dirty="0" err="1"/>
              <a:t>Saesneg</a:t>
            </a:r>
            <a:r>
              <a:rPr lang="en-GB" sz="2000" dirty="0"/>
              <a:t> </a:t>
            </a:r>
            <a:r>
              <a:rPr lang="en-GB" sz="2000" dirty="0" err="1"/>
              <a:t>o’m</a:t>
            </a:r>
            <a:r>
              <a:rPr lang="en-GB" sz="2000" dirty="0"/>
              <a:t> </a:t>
            </a:r>
            <a:r>
              <a:rPr lang="en-GB" sz="2000" dirty="0" err="1"/>
              <a:t>gwaith</a:t>
            </a:r>
            <a:r>
              <a:rPr lang="en-GB" sz="2000" dirty="0"/>
              <a:t>.  Y </a:t>
            </a:r>
            <a:r>
              <a:rPr lang="en-GB" sz="2000" dirty="0" err="1"/>
              <a:t>flwyddyn</a:t>
            </a:r>
            <a:r>
              <a:rPr lang="en-GB" sz="2000" dirty="0"/>
              <a:t> </a:t>
            </a:r>
            <a:r>
              <a:rPr lang="en-GB" sz="2000" dirty="0" err="1"/>
              <a:t>nesaf</a:t>
            </a:r>
            <a:r>
              <a:rPr lang="en-GB" sz="2000" dirty="0"/>
              <a:t> </a:t>
            </a:r>
            <a:r>
              <a:rPr lang="en-GB" sz="2000" dirty="0" err="1"/>
              <a:t>rwy’n</a:t>
            </a:r>
            <a:r>
              <a:rPr lang="en-GB" sz="2000" dirty="0"/>
              <a:t> </a:t>
            </a:r>
            <a:r>
              <a:rPr lang="en-GB" sz="2000" dirty="0" err="1"/>
              <a:t>gobeithio</a:t>
            </a:r>
            <a:r>
              <a:rPr lang="en-GB" sz="2000" dirty="0"/>
              <a:t> </a:t>
            </a:r>
            <a:r>
              <a:rPr lang="en-GB" sz="2000" dirty="0" err="1"/>
              <a:t>cymryd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fyny’r</a:t>
            </a:r>
            <a:r>
              <a:rPr lang="en-GB" sz="2000" dirty="0"/>
              <a:t> </a:t>
            </a:r>
            <a:r>
              <a:rPr lang="en-GB" sz="2000" dirty="0" err="1"/>
              <a:t>cyfle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gymryd</a:t>
            </a:r>
            <a:r>
              <a:rPr lang="en-GB" sz="2000" dirty="0"/>
              <a:t> </a:t>
            </a:r>
            <a:r>
              <a:rPr lang="en-GB" sz="2000" dirty="0" err="1"/>
              <a:t>rhan</a:t>
            </a:r>
            <a:r>
              <a:rPr lang="en-GB" sz="2000" dirty="0"/>
              <a:t>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cwrs</a:t>
            </a:r>
            <a:r>
              <a:rPr lang="en-GB" sz="2000" dirty="0"/>
              <a:t> </a:t>
            </a:r>
            <a:r>
              <a:rPr lang="en-GB" sz="2000" dirty="0" err="1"/>
              <a:t>gloywi</a:t>
            </a:r>
            <a:r>
              <a:rPr lang="en-GB" sz="2000" dirty="0"/>
              <a:t> </a:t>
            </a:r>
            <a:r>
              <a:rPr lang="en-GB" sz="2000" dirty="0" err="1"/>
              <a:t>iaith</a:t>
            </a:r>
            <a:r>
              <a:rPr lang="en-GB" sz="2000" dirty="0"/>
              <a:t>.</a:t>
            </a:r>
          </a:p>
          <a:p>
            <a:endParaRPr lang="en-GB" sz="1000" dirty="0"/>
          </a:p>
          <a:p>
            <a:r>
              <a:rPr lang="en-GB" sz="2000" dirty="0" err="1"/>
              <a:t>Rwy’n</a:t>
            </a:r>
            <a:r>
              <a:rPr lang="en-GB" sz="2000" dirty="0"/>
              <a:t> </a:t>
            </a:r>
            <a:r>
              <a:rPr lang="en-GB" sz="2000" dirty="0" err="1"/>
              <a:t>edrych</a:t>
            </a:r>
            <a:r>
              <a:rPr lang="en-GB" sz="2000" dirty="0"/>
              <a:t> </a:t>
            </a:r>
            <a:r>
              <a:rPr lang="en-GB" sz="2000" dirty="0" err="1"/>
              <a:t>ymlaen</a:t>
            </a:r>
            <a:r>
              <a:rPr lang="en-GB" sz="2000" dirty="0"/>
              <a:t> </a:t>
            </a:r>
            <a:r>
              <a:rPr lang="en-GB" sz="2000" dirty="0" err="1"/>
              <a:t>i’r</a:t>
            </a:r>
            <a:r>
              <a:rPr lang="en-GB" sz="2000" dirty="0"/>
              <a:t> </a:t>
            </a:r>
            <a:r>
              <a:rPr lang="en-GB" sz="2000" dirty="0" err="1"/>
              <a:t>diwrnod</a:t>
            </a:r>
            <a:r>
              <a:rPr lang="en-GB" sz="2000" dirty="0"/>
              <a:t> </a:t>
            </a:r>
            <a:r>
              <a:rPr lang="en-GB" sz="2000" dirty="0" err="1"/>
              <a:t>cyntaf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cwrs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barod</a:t>
            </a:r>
            <a:r>
              <a:rPr lang="en-GB" sz="2000" dirty="0"/>
              <a:t>!  </a:t>
            </a:r>
            <a:r>
              <a:rPr lang="en-GB" sz="2000" dirty="0" err="1"/>
              <a:t>Dwi’n</a:t>
            </a:r>
            <a:r>
              <a:rPr lang="en-GB" sz="2000" dirty="0"/>
              <a:t> </a:t>
            </a:r>
            <a:r>
              <a:rPr lang="en-GB" sz="2000" dirty="0" err="1"/>
              <a:t>gobeithio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llawer</a:t>
            </a:r>
            <a:r>
              <a:rPr lang="en-GB" sz="2000" dirty="0"/>
              <a:t> </a:t>
            </a:r>
            <a:r>
              <a:rPr lang="en-GB" sz="2000" dirty="0" err="1"/>
              <a:t>allan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cwrs</a:t>
            </a:r>
            <a:r>
              <a:rPr lang="en-GB" sz="2000" dirty="0"/>
              <a:t>. </a:t>
            </a:r>
            <a:r>
              <a:rPr lang="en-GB" sz="2000" dirty="0" err="1"/>
              <a:t>Gobeithio</a:t>
            </a:r>
            <a:r>
              <a:rPr lang="en-GB" sz="2000" dirty="0"/>
              <a:t> y </a:t>
            </a:r>
            <a:r>
              <a:rPr lang="en-GB" sz="2000" dirty="0" err="1"/>
              <a:t>bydda</a:t>
            </a:r>
            <a:r>
              <a:rPr lang="en-GB" sz="2000" dirty="0"/>
              <a:t> </a:t>
            </a:r>
            <a:r>
              <a:rPr lang="en-GB" sz="2000" dirty="0" err="1"/>
              <a:t>i’n</a:t>
            </a:r>
            <a:r>
              <a:rPr lang="en-GB" sz="2000" dirty="0"/>
              <a:t> </a:t>
            </a:r>
            <a:r>
              <a:rPr lang="en-GB" sz="2000" dirty="0" err="1"/>
              <a:t>deall</a:t>
            </a:r>
            <a:r>
              <a:rPr lang="en-GB" sz="2000" dirty="0"/>
              <a:t> </a:t>
            </a:r>
            <a:r>
              <a:rPr lang="en-GB" sz="2000" dirty="0" err="1"/>
              <a:t>beth</a:t>
            </a:r>
            <a:r>
              <a:rPr lang="en-GB" sz="2000" dirty="0"/>
              <a:t> </a:t>
            </a:r>
            <a:r>
              <a:rPr lang="en-GB" sz="2000" dirty="0" err="1"/>
              <a:t>mae’r</a:t>
            </a:r>
            <a:r>
              <a:rPr lang="en-GB" sz="2000" dirty="0"/>
              <a:t> </a:t>
            </a:r>
            <a:r>
              <a:rPr lang="en-GB" sz="2000" dirty="0" err="1"/>
              <a:t>tiwtoriaid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sôn</a:t>
            </a:r>
            <a:r>
              <a:rPr lang="en-GB" sz="2000" dirty="0"/>
              <a:t> </a:t>
            </a:r>
            <a:r>
              <a:rPr lang="en-GB" sz="2000" dirty="0" err="1"/>
              <a:t>amdan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gwersi</a:t>
            </a:r>
            <a:r>
              <a:rPr lang="en-GB" sz="2000" dirty="0"/>
              <a:t>!</a:t>
            </a:r>
          </a:p>
          <a:p>
            <a:endParaRPr lang="en-GB" sz="1000" dirty="0"/>
          </a:p>
          <a:p>
            <a:r>
              <a:rPr lang="en-GB" sz="2000" dirty="0"/>
              <a:t>I </a:t>
            </a:r>
            <a:r>
              <a:rPr lang="en-GB" sz="2000" dirty="0" err="1"/>
              <a:t>gyd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gorau</a:t>
            </a:r>
            <a:r>
              <a:rPr lang="en-GB" sz="2000" dirty="0"/>
              <a:t>,</a:t>
            </a:r>
          </a:p>
          <a:p>
            <a:endParaRPr lang="en-GB" sz="1000" dirty="0"/>
          </a:p>
          <a:p>
            <a:r>
              <a:rPr lang="en-GB" sz="2000" dirty="0"/>
              <a:t>Dean </a:t>
            </a:r>
            <a:r>
              <a:rPr lang="en-GB" sz="2000" dirty="0" err="1"/>
              <a:t>Doole</a:t>
            </a:r>
            <a:endParaRPr lang="en-GB" sz="2000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151855C-F489-B840-B3B1-D10C3DA974F1}"/>
              </a:ext>
            </a:extLst>
          </p:cNvPr>
          <p:cNvSpPr/>
          <p:nvPr/>
        </p:nvSpPr>
        <p:spPr>
          <a:xfrm>
            <a:off x="7973680" y="-23744"/>
            <a:ext cx="3943210" cy="13356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Gwnewch</a:t>
            </a:r>
            <a:r>
              <a:rPr lang="en-US"/>
              <a:t> </a:t>
            </a:r>
            <a:r>
              <a:rPr lang="en-US" err="1"/>
              <a:t>nodyn</a:t>
            </a:r>
            <a:r>
              <a:rPr lang="en-US"/>
              <a:t> </a:t>
            </a:r>
            <a:r>
              <a:rPr lang="en-US" err="1"/>
              <a:t>o’r</a:t>
            </a:r>
            <a:r>
              <a:rPr lang="en-US"/>
              <a:t> </a:t>
            </a:r>
            <a:r>
              <a:rPr lang="en-US" err="1"/>
              <a:t>ymadroddion</a:t>
            </a:r>
            <a:r>
              <a:rPr lang="en-US"/>
              <a:t> </a:t>
            </a:r>
            <a:r>
              <a:rPr lang="en-US" err="1"/>
              <a:t>Seisnig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gyd</a:t>
            </a:r>
            <a:r>
              <a:rPr lang="en-US"/>
              <a:t>.</a:t>
            </a:r>
          </a:p>
          <a:p>
            <a:pPr algn="ctr"/>
            <a:r>
              <a:rPr lang="en-US" err="1"/>
              <a:t>Ydych</a:t>
            </a:r>
            <a:r>
              <a:rPr lang="en-US"/>
              <a:t> </a:t>
            </a:r>
            <a:r>
              <a:rPr lang="en-US" err="1"/>
              <a:t>chi’n</a:t>
            </a:r>
            <a:r>
              <a:rPr lang="en-US"/>
              <a:t> </a:t>
            </a:r>
            <a:r>
              <a:rPr lang="en-US" err="1"/>
              <a:t>gallu</a:t>
            </a:r>
            <a:r>
              <a:rPr lang="en-US"/>
              <a:t> </a:t>
            </a:r>
            <a:r>
              <a:rPr lang="en-US" err="1"/>
              <a:t>meddwl</a:t>
            </a:r>
            <a:r>
              <a:rPr lang="en-US"/>
              <a:t> am </a:t>
            </a:r>
            <a:r>
              <a:rPr lang="en-US" err="1"/>
              <a:t>ffyrdd</a:t>
            </a:r>
            <a:r>
              <a:rPr lang="en-US"/>
              <a:t> </a:t>
            </a:r>
            <a:r>
              <a:rPr lang="en-US" err="1"/>
              <a:t>mwy</a:t>
            </a:r>
            <a:r>
              <a:rPr lang="en-US"/>
              <a:t> </a:t>
            </a:r>
            <a:r>
              <a:rPr lang="en-US" err="1"/>
              <a:t>Cymreig</a:t>
            </a:r>
            <a:r>
              <a:rPr lang="en-US"/>
              <a:t> </a:t>
            </a:r>
            <a:r>
              <a:rPr lang="en-US" err="1"/>
              <a:t>o’u</a:t>
            </a:r>
            <a:r>
              <a:rPr lang="en-US"/>
              <a:t> </a:t>
            </a:r>
            <a:r>
              <a:rPr lang="en-US" err="1"/>
              <a:t>dweud</a:t>
            </a:r>
            <a:r>
              <a:rPr lang="en-US"/>
              <a:t>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625C17-45B9-AB45-B4CF-C99655FCF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24901">
            <a:off x="9868441" y="1602986"/>
            <a:ext cx="825012" cy="11887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CC8E0B2-9186-8C4F-B7B1-3E0AC00280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2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8786" y="129251"/>
            <a:ext cx="8414663" cy="5324535"/>
          </a:xfrm>
          <a:prstGeom prst="rect">
            <a:avLst/>
          </a:prstGeom>
          <a:ln w="762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y-GB" sz="2000" dirty="0"/>
              <a:t>Annwyl Syr,</a:t>
            </a:r>
          </a:p>
          <a:p>
            <a:endParaRPr lang="cy-GB" sz="1000" dirty="0"/>
          </a:p>
          <a:p>
            <a:r>
              <a:rPr lang="cy-GB" sz="2000" u="sng" dirty="0"/>
              <a:t>Rhai amserau</a:t>
            </a:r>
            <a:r>
              <a:rPr lang="cy-GB" sz="2000" dirty="0"/>
              <a:t>, byddaf </a:t>
            </a:r>
            <a:r>
              <a:rPr lang="cy-GB" sz="2000" u="sng" dirty="0"/>
              <a:t>yn cael y teimlad </a:t>
            </a:r>
            <a:r>
              <a:rPr lang="cy-GB" sz="2000" dirty="0"/>
              <a:t>bod dylanwad y Saesneg yn </a:t>
            </a:r>
          </a:p>
          <a:p>
            <a:r>
              <a:rPr lang="cy-GB" sz="2000" u="sng" dirty="0"/>
              <a:t>cymryd drosodd </a:t>
            </a:r>
            <a:r>
              <a:rPr lang="cy-GB" sz="2000" dirty="0"/>
              <a:t>yn fy ngwaith.  </a:t>
            </a:r>
            <a:r>
              <a:rPr lang="cy-GB" sz="2000" u="sng" dirty="0"/>
              <a:t>I fyny i nawr</a:t>
            </a:r>
            <a:r>
              <a:rPr lang="cy-GB" sz="2000" dirty="0"/>
              <a:t>, dydw i ddim wedi </a:t>
            </a:r>
          </a:p>
          <a:p>
            <a:r>
              <a:rPr lang="cy-GB" sz="2000" dirty="0"/>
              <a:t>talu sylw i’r mater, a dwi wedi bod </a:t>
            </a:r>
            <a:r>
              <a:rPr lang="cy-GB" sz="2000" u="sng" dirty="0"/>
              <a:t>yn gwneud lan esgusodion</a:t>
            </a:r>
            <a:r>
              <a:rPr lang="cy-GB" sz="2000" dirty="0"/>
              <a:t>, ond </a:t>
            </a:r>
            <a:r>
              <a:rPr lang="cy-GB" sz="2000" u="sng" dirty="0"/>
              <a:t>fel canlyniad </a:t>
            </a:r>
            <a:r>
              <a:rPr lang="cy-GB" sz="2000" dirty="0"/>
              <a:t>mae’r broblem </a:t>
            </a:r>
            <a:r>
              <a:rPr lang="cy-GB" sz="2000" u="sng" dirty="0"/>
              <a:t>wedi dod yn waeth</a:t>
            </a:r>
            <a:r>
              <a:rPr lang="cy-GB" sz="2000" dirty="0"/>
              <a:t>.</a:t>
            </a:r>
          </a:p>
          <a:p>
            <a:endParaRPr lang="cy-GB" sz="1000" dirty="0"/>
          </a:p>
          <a:p>
            <a:r>
              <a:rPr lang="cy-GB" sz="2000" dirty="0"/>
              <a:t>Felly, mi fyddwch yn </a:t>
            </a:r>
            <a:r>
              <a:rPr lang="cy-GB" sz="2000" u="sng" dirty="0"/>
              <a:t>falch i glywed </a:t>
            </a:r>
            <a:r>
              <a:rPr lang="cy-GB" sz="2000" dirty="0"/>
              <a:t>fy mod i wedi </a:t>
            </a:r>
            <a:r>
              <a:rPr lang="cy-GB" sz="2000" u="sng" dirty="0"/>
              <a:t>gwneud fy meddwl i fyny </a:t>
            </a:r>
            <a:r>
              <a:rPr lang="cy-GB" sz="2000" dirty="0"/>
              <a:t>i </a:t>
            </a:r>
          </a:p>
          <a:p>
            <a:r>
              <a:rPr lang="cy-GB" sz="2000" u="sng" dirty="0"/>
              <a:t>ffeindio allan </a:t>
            </a:r>
            <a:r>
              <a:rPr lang="cy-GB" sz="2000" dirty="0"/>
              <a:t>sut alla i </a:t>
            </a:r>
            <a:r>
              <a:rPr lang="cy-GB" sz="2000" u="sng" dirty="0"/>
              <a:t>gael gwared o’r </a:t>
            </a:r>
            <a:r>
              <a:rPr lang="cy-GB" sz="2000" dirty="0"/>
              <a:t>idiomau Saesneg o’m gwaith.  Y flwyddyn nesaf rwy’n gobeithio </a:t>
            </a:r>
            <a:r>
              <a:rPr lang="cy-GB" sz="2000" u="sng" dirty="0"/>
              <a:t>cymryd i fyny’r cyfle </a:t>
            </a:r>
            <a:r>
              <a:rPr lang="cy-GB" sz="2000" dirty="0"/>
              <a:t>i </a:t>
            </a:r>
            <a:r>
              <a:rPr lang="cy-GB" sz="2000" u="sng" dirty="0"/>
              <a:t>gymryd rhan mewn </a:t>
            </a:r>
            <a:r>
              <a:rPr lang="cy-GB" sz="2000" dirty="0"/>
              <a:t>cwrs gloywi iaith.</a:t>
            </a:r>
          </a:p>
          <a:p>
            <a:endParaRPr lang="cy-GB" sz="1000" dirty="0"/>
          </a:p>
          <a:p>
            <a:r>
              <a:rPr lang="cy-GB" sz="2000" dirty="0"/>
              <a:t>Rwy’n </a:t>
            </a:r>
            <a:r>
              <a:rPr lang="cy-GB" sz="2000" u="sng" dirty="0"/>
              <a:t>edrych ymlaen i’</a:t>
            </a:r>
            <a:r>
              <a:rPr lang="cy-GB" sz="2000" dirty="0"/>
              <a:t>r </a:t>
            </a:r>
            <a:r>
              <a:rPr lang="cy-GB" sz="2000" u="sng" dirty="0"/>
              <a:t>diwrnod cyntaf o’r cwrs </a:t>
            </a:r>
            <a:r>
              <a:rPr lang="cy-GB" sz="2000" dirty="0"/>
              <a:t>yn barod!  Dwi’n gobeithio </a:t>
            </a:r>
            <a:r>
              <a:rPr lang="cy-GB" sz="2000" u="sng" dirty="0"/>
              <a:t>cael llawer allan </a:t>
            </a:r>
            <a:r>
              <a:rPr lang="cy-GB" sz="2000" dirty="0"/>
              <a:t>o’r cwrs. Gobeithio y bydda i’n deall beth mae’r tiwtoriaid yn </a:t>
            </a:r>
            <a:r>
              <a:rPr lang="cy-GB" sz="2000" u="sng" dirty="0"/>
              <a:t>sôn amdan </a:t>
            </a:r>
            <a:r>
              <a:rPr lang="cy-GB" sz="2000" dirty="0"/>
              <a:t>yn y gwersi!</a:t>
            </a:r>
          </a:p>
          <a:p>
            <a:endParaRPr lang="cy-GB" sz="1000" dirty="0"/>
          </a:p>
          <a:p>
            <a:r>
              <a:rPr lang="cy-GB" sz="2000" u="sng" dirty="0"/>
              <a:t>I gyd o’r gorau,</a:t>
            </a:r>
          </a:p>
          <a:p>
            <a:endParaRPr lang="cy-GB" sz="1000" dirty="0"/>
          </a:p>
          <a:p>
            <a:r>
              <a:rPr lang="cy-GB" sz="2000" dirty="0"/>
              <a:t>Dean Doole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A13C3C-5C34-2B4E-8555-832485BCDE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419880E-37E7-3F4D-A6B3-5F36EDA5FE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74" t="15037" r="7993" b="15647"/>
          <a:stretch/>
        </p:blipFill>
        <p:spPr>
          <a:xfrm>
            <a:off x="9060722" y="247972"/>
            <a:ext cx="2600910" cy="21077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19516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4674" y="124545"/>
            <a:ext cx="7002651" cy="678256"/>
          </a:xfrm>
          <a:solidFill>
            <a:schemeClr val="accent1"/>
          </a:solidFill>
          <a:ln w="76200"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Up, DOWN, In, OUT, On, OFF!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3139" y="952116"/>
            <a:ext cx="116857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Mae </a:t>
            </a:r>
            <a:r>
              <a:rPr lang="en-GB" dirty="0" err="1"/>
              <a:t>llawer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 o </a:t>
            </a:r>
            <a:r>
              <a:rPr lang="en-GB" dirty="0" err="1"/>
              <a:t>ymadroddion</a:t>
            </a:r>
            <a:r>
              <a:rPr lang="en-GB" dirty="0"/>
              <a:t> </a:t>
            </a:r>
            <a:r>
              <a:rPr lang="en-GB" dirty="0" err="1"/>
              <a:t>Saesneg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i="1" dirty="0"/>
              <a:t>up, down, out, in, off, on, around</a:t>
            </a:r>
            <a:r>
              <a:rPr lang="en-GB" dirty="0"/>
              <a:t>,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aml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 </a:t>
            </a:r>
            <a:r>
              <a:rPr lang="en-GB" dirty="0" err="1"/>
              <a:t>byddwn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trosi’r</a:t>
            </a:r>
            <a:r>
              <a:rPr lang="en-GB" dirty="0"/>
              <a:t> </a:t>
            </a:r>
            <a:r>
              <a:rPr lang="en-GB" dirty="0" err="1"/>
              <a:t>rhain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gaeth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gyfieithu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Gymraeg</a:t>
            </a:r>
            <a:r>
              <a:rPr lang="en-GB" dirty="0"/>
              <a:t>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enwedig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sgwrsio</a:t>
            </a:r>
            <a:r>
              <a:rPr lang="en-GB" dirty="0"/>
              <a:t>.</a:t>
            </a:r>
          </a:p>
          <a:p>
            <a:r>
              <a:rPr lang="en-GB" dirty="0"/>
              <a:t> </a:t>
            </a:r>
          </a:p>
          <a:p>
            <a:r>
              <a:rPr lang="en-GB" dirty="0" err="1"/>
              <a:t>Enghreifftiau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llythyr</a:t>
            </a:r>
            <a:r>
              <a:rPr lang="en-GB" dirty="0"/>
              <a:t>:	</a:t>
            </a:r>
          </a:p>
          <a:p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fyny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nawr</a:t>
            </a:r>
            <a:r>
              <a:rPr lang="en-GB" dirty="0"/>
              <a:t> 	</a:t>
            </a:r>
            <a:r>
              <a:rPr lang="en-GB" dirty="0">
                <a:sym typeface="Wingdings" pitchFamily="2" charset="2"/>
              </a:rPr>
              <a:t></a:t>
            </a:r>
            <a:r>
              <a:rPr lang="en-GB" dirty="0"/>
              <a:t>			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>
                <a:sym typeface="Wingdings" pitchFamily="2" charset="2"/>
              </a:rPr>
              <a:t></a:t>
            </a:r>
            <a:endParaRPr lang="en-GB" dirty="0"/>
          </a:p>
          <a:p>
            <a:r>
              <a:rPr lang="fr-FR" dirty="0" err="1"/>
              <a:t>cymryd</a:t>
            </a:r>
            <a:r>
              <a:rPr lang="fr-FR" dirty="0"/>
              <a:t> i </a:t>
            </a:r>
            <a:r>
              <a:rPr lang="fr-FR" dirty="0" err="1"/>
              <a:t>fyny’r</a:t>
            </a:r>
            <a:r>
              <a:rPr lang="fr-FR" dirty="0"/>
              <a:t> </a:t>
            </a:r>
            <a:r>
              <a:rPr lang="fr-FR" dirty="0" err="1"/>
              <a:t>cyfle</a:t>
            </a:r>
            <a:r>
              <a:rPr lang="fr-FR" dirty="0"/>
              <a:t>   </a:t>
            </a:r>
            <a:r>
              <a:rPr lang="fr-FR" dirty="0">
                <a:sym typeface="Wingdings" pitchFamily="2" charset="2"/>
              </a:rPr>
              <a:t></a:t>
            </a:r>
            <a:r>
              <a:rPr lang="fr-FR" dirty="0"/>
              <a:t>			</a:t>
            </a:r>
            <a:r>
              <a:rPr lang="fr-FR" dirty="0" err="1"/>
              <a:t>achub</a:t>
            </a:r>
            <a:r>
              <a:rPr lang="fr-FR" dirty="0"/>
              <a:t> </a:t>
            </a:r>
            <a:r>
              <a:rPr lang="fr-FR" dirty="0" err="1"/>
              <a:t>ar</a:t>
            </a:r>
            <a:r>
              <a:rPr lang="fr-FR" dirty="0"/>
              <a:t> y </a:t>
            </a:r>
            <a:r>
              <a:rPr lang="fr-FR" dirty="0" err="1"/>
              <a:t>cyfle</a:t>
            </a:r>
            <a:r>
              <a:rPr lang="fr-FR" dirty="0"/>
              <a:t> ; </a:t>
            </a:r>
            <a:r>
              <a:rPr lang="fr-FR" dirty="0" err="1"/>
              <a:t>manteisio</a:t>
            </a:r>
            <a:r>
              <a:rPr lang="fr-FR" dirty="0"/>
              <a:t> </a:t>
            </a:r>
            <a:r>
              <a:rPr lang="fr-FR" dirty="0" err="1"/>
              <a:t>ar</a:t>
            </a:r>
            <a:r>
              <a:rPr lang="fr-FR" dirty="0"/>
              <a:t> y </a:t>
            </a:r>
            <a:r>
              <a:rPr lang="fr-FR" dirty="0" err="1"/>
              <a:t>cyfle</a:t>
            </a:r>
            <a:r>
              <a:rPr lang="fr-FR" dirty="0"/>
              <a:t> </a:t>
            </a:r>
            <a:r>
              <a:rPr lang="fr-FR" dirty="0">
                <a:sym typeface="Wingdings" pitchFamily="2" charset="2"/>
              </a:rPr>
              <a:t></a:t>
            </a:r>
            <a:endParaRPr lang="fr-FR" dirty="0"/>
          </a:p>
          <a:p>
            <a:r>
              <a:rPr lang="fr-FR" dirty="0" err="1"/>
              <a:t>yn</a:t>
            </a:r>
            <a:r>
              <a:rPr lang="fr-FR" dirty="0"/>
              <a:t> </a:t>
            </a:r>
            <a:r>
              <a:rPr lang="fr-FR" dirty="0" err="1"/>
              <a:t>gwneud</a:t>
            </a:r>
            <a:r>
              <a:rPr lang="fr-FR" dirty="0"/>
              <a:t> </a:t>
            </a:r>
            <a:r>
              <a:rPr lang="fr-FR" dirty="0" err="1"/>
              <a:t>lan</a:t>
            </a:r>
            <a:r>
              <a:rPr lang="fr-FR" dirty="0"/>
              <a:t> </a:t>
            </a:r>
            <a:r>
              <a:rPr lang="fr-FR" dirty="0" err="1"/>
              <a:t>esgusodion</a:t>
            </a:r>
            <a:r>
              <a:rPr lang="fr-FR" dirty="0"/>
              <a:t> </a:t>
            </a:r>
            <a:r>
              <a:rPr lang="fr-FR" dirty="0">
                <a:sym typeface="Wingdings" pitchFamily="2" charset="2"/>
              </a:rPr>
              <a:t></a:t>
            </a:r>
            <a:r>
              <a:rPr lang="fr-FR" dirty="0"/>
              <a:t>			</a:t>
            </a:r>
            <a:r>
              <a:rPr lang="fr-FR" dirty="0" err="1"/>
              <a:t>yn</a:t>
            </a:r>
            <a:r>
              <a:rPr lang="fr-FR" dirty="0"/>
              <a:t> </a:t>
            </a:r>
            <a:r>
              <a:rPr lang="fr-FR" dirty="0" err="1"/>
              <a:t>gwneud</a:t>
            </a:r>
            <a:r>
              <a:rPr lang="fr-FR" dirty="0"/>
              <a:t> </a:t>
            </a:r>
            <a:r>
              <a:rPr lang="fr-FR" dirty="0" err="1"/>
              <a:t>esgusodion</a:t>
            </a:r>
            <a:r>
              <a:rPr lang="fr-FR" dirty="0"/>
              <a:t> </a:t>
            </a:r>
            <a:r>
              <a:rPr lang="fr-FR" dirty="0">
                <a:sym typeface="Wingdings" pitchFamily="2" charset="2"/>
              </a:rPr>
              <a:t></a:t>
            </a:r>
            <a:endParaRPr lang="fr-FR" dirty="0"/>
          </a:p>
          <a:p>
            <a:r>
              <a:rPr lang="fr-FR" dirty="0"/>
              <a:t>i </a:t>
            </a:r>
            <a:r>
              <a:rPr lang="fr-FR" dirty="0" err="1"/>
              <a:t>ffeindio</a:t>
            </a:r>
            <a:r>
              <a:rPr lang="fr-FR" dirty="0"/>
              <a:t> </a:t>
            </a:r>
            <a:r>
              <a:rPr lang="fr-FR" dirty="0" err="1"/>
              <a:t>allan</a:t>
            </a:r>
            <a:r>
              <a:rPr lang="fr-FR" dirty="0"/>
              <a:t>	  </a:t>
            </a:r>
            <a:r>
              <a:rPr lang="fr-FR" dirty="0">
                <a:sym typeface="Wingdings" pitchFamily="2" charset="2"/>
              </a:rPr>
              <a:t></a:t>
            </a:r>
            <a:r>
              <a:rPr lang="fr-FR" dirty="0"/>
              <a:t>			i </a:t>
            </a:r>
            <a:r>
              <a:rPr lang="fr-FR" dirty="0" err="1"/>
              <a:t>ddarganfod</a:t>
            </a:r>
            <a:r>
              <a:rPr lang="fr-FR" dirty="0"/>
              <a:t> / i </a:t>
            </a:r>
            <a:r>
              <a:rPr lang="fr-FR" dirty="0" err="1"/>
              <a:t>ddod</a:t>
            </a:r>
            <a:r>
              <a:rPr lang="fr-FR" dirty="0"/>
              <a:t> o </a:t>
            </a:r>
            <a:r>
              <a:rPr lang="fr-FR" dirty="0" err="1"/>
              <a:t>hyd</a:t>
            </a:r>
            <a:r>
              <a:rPr lang="fr-FR" dirty="0"/>
              <a:t> i … </a:t>
            </a:r>
            <a:r>
              <a:rPr lang="fr-FR" dirty="0">
                <a:sym typeface="Wingdings" pitchFamily="2" charset="2"/>
              </a:rPr>
              <a:t></a:t>
            </a:r>
            <a:endParaRPr lang="fr-FR" dirty="0"/>
          </a:p>
          <a:p>
            <a:endParaRPr lang="fr-FR" dirty="0"/>
          </a:p>
          <a:p>
            <a:r>
              <a:rPr lang="en-GB" dirty="0"/>
              <a:t>Mae </a:t>
            </a:r>
            <a:r>
              <a:rPr lang="en-GB" dirty="0" err="1"/>
              <a:t>ychwanegu’r</a:t>
            </a:r>
            <a:r>
              <a:rPr lang="en-GB" dirty="0"/>
              <a:t> </a:t>
            </a:r>
            <a:r>
              <a:rPr lang="en-GB" dirty="0" err="1"/>
              <a:t>gair</a:t>
            </a:r>
            <a:r>
              <a:rPr lang="en-GB" dirty="0"/>
              <a:t> “up”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beth</a:t>
            </a:r>
            <a:r>
              <a:rPr lang="en-GB" dirty="0"/>
              <a:t> </a:t>
            </a:r>
            <a:r>
              <a:rPr lang="en-GB" dirty="0" err="1"/>
              <a:t>naturiol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Saesneg</a:t>
            </a:r>
            <a:r>
              <a:rPr lang="en-GB" dirty="0"/>
              <a:t> </a:t>
            </a:r>
            <a:r>
              <a:rPr lang="en-GB" dirty="0" err="1"/>
              <a:t>e.e.</a:t>
            </a:r>
            <a:endParaRPr lang="en-GB" dirty="0"/>
          </a:p>
          <a:p>
            <a:r>
              <a:rPr lang="en-GB" i="1" dirty="0"/>
              <a:t>Looking up			Putting up			Bringing up</a:t>
            </a:r>
          </a:p>
          <a:p>
            <a:r>
              <a:rPr lang="en-GB" dirty="0"/>
              <a:t> </a:t>
            </a:r>
          </a:p>
          <a:p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anffodus</a:t>
            </a:r>
            <a:r>
              <a:rPr lang="en-GB" dirty="0"/>
              <a:t>, 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demtasiwn</a:t>
            </a:r>
            <a:r>
              <a:rPr lang="en-GB" dirty="0"/>
              <a:t> </a:t>
            </a:r>
            <a:r>
              <a:rPr lang="en-GB" dirty="0" err="1"/>
              <a:t>gwneud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un </a:t>
            </a:r>
            <a:r>
              <a:rPr lang="en-GB" dirty="0" err="1"/>
              <a:t>peth</a:t>
            </a:r>
            <a:r>
              <a:rPr lang="en-GB" dirty="0"/>
              <a:t> ac </a:t>
            </a:r>
            <a:r>
              <a:rPr lang="en-GB" dirty="0" err="1"/>
              <a:t>ychwanegu</a:t>
            </a:r>
            <a:r>
              <a:rPr lang="en-GB" dirty="0"/>
              <a:t> “</a:t>
            </a:r>
            <a:r>
              <a:rPr lang="en-GB" dirty="0" err="1"/>
              <a:t>fyny</a:t>
            </a:r>
            <a:r>
              <a:rPr lang="en-GB" dirty="0"/>
              <a:t>”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drafod</a:t>
            </a:r>
            <a:r>
              <a:rPr lang="en-GB" dirty="0"/>
              <a:t> y </a:t>
            </a:r>
            <a:r>
              <a:rPr lang="en-GB" dirty="0" err="1"/>
              <a:t>pethau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Gymraeg</a:t>
            </a:r>
            <a:r>
              <a:rPr lang="en-GB" dirty="0"/>
              <a:t> </a:t>
            </a:r>
            <a:r>
              <a:rPr lang="en-GB" dirty="0" err="1"/>
              <a:t>e.e.</a:t>
            </a:r>
            <a:endParaRPr lang="en-GB" dirty="0"/>
          </a:p>
          <a:p>
            <a:r>
              <a:rPr lang="en-GB" dirty="0"/>
              <a:t> </a:t>
            </a:r>
          </a:p>
          <a:p>
            <a:r>
              <a:rPr lang="en-GB" dirty="0" err="1"/>
              <a:t>Edrych</a:t>
            </a:r>
            <a:r>
              <a:rPr lang="en-GB" dirty="0"/>
              <a:t> y </a:t>
            </a:r>
            <a:r>
              <a:rPr lang="en-GB" dirty="0" err="1"/>
              <a:t>gair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fyny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geiriadur</a:t>
            </a:r>
            <a:r>
              <a:rPr lang="en-GB" dirty="0"/>
              <a:t>		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hytrach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		</a:t>
            </a:r>
            <a:r>
              <a:rPr lang="en-GB" dirty="0" err="1"/>
              <a:t>chwilio</a:t>
            </a:r>
            <a:r>
              <a:rPr lang="en-GB" dirty="0"/>
              <a:t> am</a:t>
            </a:r>
          </a:p>
          <a:p>
            <a:r>
              <a:rPr lang="en-GB" dirty="0" err="1"/>
              <a:t>Rhoi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fyny</a:t>
            </a:r>
            <a:r>
              <a:rPr lang="en-GB" dirty="0"/>
              <a:t>				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hytrach</a:t>
            </a:r>
            <a:r>
              <a:rPr lang="en-GB" dirty="0"/>
              <a:t> nag 		</a:t>
            </a:r>
            <a:r>
              <a:rPr lang="en-GB" dirty="0" err="1"/>
              <a:t>ildio</a:t>
            </a:r>
            <a:r>
              <a:rPr lang="en-GB" dirty="0"/>
              <a:t> / </a:t>
            </a:r>
            <a:r>
              <a:rPr lang="en-GB" dirty="0" err="1"/>
              <a:t>rhoi’r</a:t>
            </a:r>
            <a:r>
              <a:rPr lang="en-GB" dirty="0"/>
              <a:t> </a:t>
            </a:r>
            <a:r>
              <a:rPr lang="en-GB" dirty="0" err="1"/>
              <a:t>gorau</a:t>
            </a:r>
            <a:r>
              <a:rPr lang="en-GB" dirty="0"/>
              <a:t> </a:t>
            </a:r>
            <a:r>
              <a:rPr lang="en-GB" dirty="0" err="1"/>
              <a:t>i</a:t>
            </a:r>
            <a:endParaRPr lang="en-GB" dirty="0"/>
          </a:p>
          <a:p>
            <a:r>
              <a:rPr lang="en-GB" dirty="0" err="1"/>
              <a:t>Dwyn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fyny</a:t>
            </a:r>
            <a:r>
              <a:rPr lang="en-GB" dirty="0"/>
              <a:t> neu </a:t>
            </a:r>
            <a:r>
              <a:rPr lang="en-GB" dirty="0" err="1"/>
              <a:t>dod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fyny</a:t>
            </a:r>
            <a:r>
              <a:rPr lang="en-GB" dirty="0"/>
              <a:t>			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hytrach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		</a:t>
            </a:r>
            <a:r>
              <a:rPr lang="en-GB" dirty="0" err="1"/>
              <a:t>magu</a:t>
            </a:r>
            <a:r>
              <a:rPr lang="en-GB" dirty="0"/>
              <a:t> neu </a:t>
            </a:r>
            <a:r>
              <a:rPr lang="en-GB" dirty="0" err="1"/>
              <a:t>codi’r</a:t>
            </a:r>
            <a:r>
              <a:rPr lang="en-GB" dirty="0"/>
              <a:t> </a:t>
            </a:r>
            <a:r>
              <a:rPr lang="en-GB" dirty="0" err="1"/>
              <a:t>pwynt</a:t>
            </a: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B3E96E-2E4F-0142-83C7-31BDE42C3E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88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AC84C5-3EAF-514D-B493-2A85D49C9AC2}"/>
              </a:ext>
            </a:extLst>
          </p:cNvPr>
          <p:cNvSpPr txBox="1"/>
          <p:nvPr/>
        </p:nvSpPr>
        <p:spPr>
          <a:xfrm>
            <a:off x="9381042" y="2398112"/>
            <a:ext cx="17467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fyny</a:t>
            </a:r>
            <a:r>
              <a:rPr lang="en-US" dirty="0"/>
              <a:t> / </a:t>
            </a:r>
            <a:r>
              <a:rPr lang="en-US" dirty="0" err="1"/>
              <a:t>lan</a:t>
            </a:r>
            <a:endParaRPr lang="en-US" dirty="0"/>
          </a:p>
          <a:p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lawr</a:t>
            </a:r>
            <a:endParaRPr lang="en-US" dirty="0"/>
          </a:p>
          <a:p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mewn</a:t>
            </a:r>
            <a:endParaRPr lang="en-US" dirty="0"/>
          </a:p>
          <a:p>
            <a:r>
              <a:rPr lang="en-US" dirty="0" err="1"/>
              <a:t>allan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ffwrdd</a:t>
            </a:r>
            <a:endParaRPr lang="en-US" dirty="0"/>
          </a:p>
          <a:p>
            <a:r>
              <a:rPr lang="en-US" dirty="0" err="1"/>
              <a:t>ymlaen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79F541-71A3-EC44-B5C4-51EDF1E6B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6117" y="167057"/>
            <a:ext cx="3443207" cy="797168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Cyfieithu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80B58-175F-5B48-8F49-09081C7CC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372" y="1088211"/>
            <a:ext cx="7457267" cy="525584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/>
              <a:t>Cyfieithwch</a:t>
            </a:r>
            <a:r>
              <a:rPr lang="en-US" dirty="0"/>
              <a:t> y </a:t>
            </a:r>
            <a:r>
              <a:rPr lang="en-US" dirty="0" err="1"/>
              <a:t>brawddegau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heb</a:t>
            </a:r>
            <a:r>
              <a:rPr lang="en-US" dirty="0"/>
              <a:t> </a:t>
            </a:r>
            <a:r>
              <a:rPr lang="en-US" dirty="0" err="1"/>
              <a:t>ddefnyddio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‘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fyny</a:t>
            </a:r>
            <a:r>
              <a:rPr lang="en-US" dirty="0">
                <a:solidFill>
                  <a:srgbClr val="FF0000"/>
                </a:solidFill>
              </a:rPr>
              <a:t>/</a:t>
            </a:r>
            <a:r>
              <a:rPr lang="en-US" dirty="0" err="1">
                <a:solidFill>
                  <a:srgbClr val="FF0000"/>
                </a:solidFill>
              </a:rPr>
              <a:t>lan</a:t>
            </a:r>
            <a:r>
              <a:rPr lang="en-US" dirty="0">
                <a:solidFill>
                  <a:srgbClr val="FF0000"/>
                </a:solidFill>
              </a:rPr>
              <a:t>, off, </a:t>
            </a:r>
            <a:r>
              <a:rPr lang="en-US" dirty="0" err="1">
                <a:solidFill>
                  <a:srgbClr val="FF0000"/>
                </a:solidFill>
              </a:rPr>
              <a:t>lawr</a:t>
            </a:r>
            <a:r>
              <a:rPr lang="en-US" dirty="0">
                <a:solidFill>
                  <a:srgbClr val="FF0000"/>
                </a:solidFill>
              </a:rPr>
              <a:t>, mas/</a:t>
            </a:r>
            <a:r>
              <a:rPr lang="en-US" dirty="0" err="1">
                <a:solidFill>
                  <a:srgbClr val="FF0000"/>
                </a:solidFill>
              </a:rPr>
              <a:t>allan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ffwrdd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ymlaen</a:t>
            </a:r>
            <a:r>
              <a:rPr lang="en-US" dirty="0">
                <a:solidFill>
                  <a:srgbClr val="FF0000"/>
                </a:solidFill>
              </a:rPr>
              <a:t>’ </a:t>
            </a:r>
            <a:r>
              <a:rPr lang="en-US" dirty="0"/>
              <a:t>…</a:t>
            </a:r>
          </a:p>
          <a:p>
            <a:pPr marL="0" indent="0">
              <a:buNone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Don’t drink the milk </a:t>
            </a:r>
            <a:r>
              <a:rPr lang="en-US" dirty="0" err="1"/>
              <a:t>Alys</a:t>
            </a:r>
            <a:r>
              <a:rPr lang="en-US" dirty="0"/>
              <a:t>, it’s gone off!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We’ll have to sort the books out.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We can carry on with the work after playtime.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Schools will be breaking up early this year.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Don’t forget to wash up after you tidy up children!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 don’t want the children to miss out.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Can you work the answer out Ellis?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The children get on well together.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Write the answers down on your paper.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0BBB6C-9BBE-AE48-A839-4FF322743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5440" y="1707313"/>
            <a:ext cx="3135923" cy="31359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82CF4B-2A2F-244D-BBFB-0EB70017C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24901">
            <a:off x="11217134" y="258750"/>
            <a:ext cx="825012" cy="11887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86A73B3-67DE-2644-BFF2-14F59FB771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26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A423548-1CDB-5946-BD7E-39CD6AADA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887" y="964225"/>
            <a:ext cx="11931113" cy="519027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sz="2400" dirty="0"/>
              <a:t>Paid ag </a:t>
            </a:r>
            <a:r>
              <a:rPr lang="en-US" sz="2400" dirty="0" err="1"/>
              <a:t>yfed</a:t>
            </a:r>
            <a:r>
              <a:rPr lang="en-US" sz="2400" dirty="0"/>
              <a:t> y </a:t>
            </a:r>
            <a:r>
              <a:rPr lang="en-US" sz="2400" dirty="0" err="1"/>
              <a:t>llaeth</a:t>
            </a:r>
            <a:r>
              <a:rPr lang="en-US" sz="2400" dirty="0"/>
              <a:t> </a:t>
            </a:r>
            <a:r>
              <a:rPr lang="en-US" sz="2400" dirty="0" err="1"/>
              <a:t>Alys</a:t>
            </a:r>
            <a:r>
              <a:rPr lang="en-US" sz="2400" dirty="0"/>
              <a:t>, </a:t>
            </a:r>
            <a:r>
              <a:rPr lang="en-US" sz="2400" dirty="0" err="1"/>
              <a:t>mae</a:t>
            </a:r>
            <a:r>
              <a:rPr lang="en-US" sz="2400" dirty="0"/>
              <a:t> e </a:t>
            </a:r>
            <a:r>
              <a:rPr lang="en-US" sz="2400" u="sng" dirty="0" err="1"/>
              <a:t>wedi</a:t>
            </a:r>
            <a:r>
              <a:rPr lang="en-US" sz="2400" u="sng" dirty="0"/>
              <a:t> </a:t>
            </a:r>
            <a:r>
              <a:rPr lang="en-US" sz="2400" u="sng" dirty="0" err="1"/>
              <a:t>suro</a:t>
            </a:r>
            <a:r>
              <a:rPr lang="en-US" sz="2400" dirty="0"/>
              <a:t>!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Bydd</a:t>
            </a:r>
            <a:r>
              <a:rPr lang="en-US" sz="2400" dirty="0"/>
              <a:t> </a:t>
            </a:r>
            <a:r>
              <a:rPr lang="en-US" sz="2400" dirty="0" err="1"/>
              <a:t>rhaid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ni</a:t>
            </a:r>
            <a:r>
              <a:rPr lang="en-US" sz="2400" dirty="0"/>
              <a:t> </a:t>
            </a:r>
            <a:r>
              <a:rPr lang="en-US" sz="2400" u="sng" dirty="0" err="1"/>
              <a:t>roi</a:t>
            </a:r>
            <a:r>
              <a:rPr lang="en-US" sz="2400" u="sng" dirty="0"/>
              <a:t> </a:t>
            </a:r>
            <a:r>
              <a:rPr lang="en-US" sz="2400" u="sng" dirty="0" err="1"/>
              <a:t>trefn</a:t>
            </a:r>
            <a:r>
              <a:rPr lang="en-US" sz="2400" u="sng" dirty="0"/>
              <a:t> </a:t>
            </a:r>
            <a:r>
              <a:rPr lang="en-US" sz="2400" u="sng" dirty="0" err="1"/>
              <a:t>ar</a:t>
            </a:r>
            <a:r>
              <a:rPr lang="en-US" sz="2400" u="sng" dirty="0"/>
              <a:t> </a:t>
            </a:r>
            <a:r>
              <a:rPr lang="en-US" sz="2400" dirty="0"/>
              <a:t>y </a:t>
            </a:r>
            <a:r>
              <a:rPr lang="en-US" sz="2400" dirty="0" err="1"/>
              <a:t>llyfrau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Gallwn</a:t>
            </a:r>
            <a:r>
              <a:rPr lang="en-US" sz="2400" dirty="0"/>
              <a:t> </a:t>
            </a:r>
            <a:r>
              <a:rPr lang="en-US" sz="2400" dirty="0" err="1"/>
              <a:t>ni</a:t>
            </a:r>
            <a:r>
              <a:rPr lang="en-US" sz="2400" dirty="0"/>
              <a:t> (</a:t>
            </a:r>
            <a:r>
              <a:rPr lang="en-US" sz="2400" dirty="0" err="1"/>
              <a:t>Rydyn</a:t>
            </a:r>
            <a:r>
              <a:rPr lang="en-US" sz="2400" dirty="0"/>
              <a:t> </a:t>
            </a:r>
            <a:r>
              <a:rPr lang="en-US" sz="2400" dirty="0" err="1"/>
              <a:t>ni’n</a:t>
            </a:r>
            <a:r>
              <a:rPr lang="en-US" sz="2400" dirty="0"/>
              <a:t> </a:t>
            </a:r>
            <a:r>
              <a:rPr lang="en-US" sz="2400" dirty="0" err="1"/>
              <a:t>gallu</a:t>
            </a:r>
            <a:r>
              <a:rPr lang="en-US" sz="2400" dirty="0"/>
              <a:t>) </a:t>
            </a:r>
            <a:r>
              <a:rPr lang="en-US" sz="2400" u="sng" dirty="0" err="1"/>
              <a:t>parhau</a:t>
            </a:r>
            <a:r>
              <a:rPr lang="en-US" sz="2400" u="sng" dirty="0"/>
              <a:t> </a:t>
            </a:r>
            <a:r>
              <a:rPr lang="en-US" sz="2400" u="sng" dirty="0" err="1"/>
              <a:t>gyda’r</a:t>
            </a:r>
            <a:r>
              <a:rPr lang="en-US" sz="2400" u="sng" dirty="0"/>
              <a:t> </a:t>
            </a:r>
            <a:r>
              <a:rPr lang="en-US" sz="2400" dirty="0" err="1"/>
              <a:t>gwaith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ôl</a:t>
            </a:r>
            <a:r>
              <a:rPr lang="en-US" sz="2400" dirty="0"/>
              <a:t> </a:t>
            </a:r>
            <a:r>
              <a:rPr lang="en-US" sz="2400" dirty="0" err="1"/>
              <a:t>amser</a:t>
            </a:r>
            <a:r>
              <a:rPr lang="en-US" sz="2400" dirty="0"/>
              <a:t> </a:t>
            </a:r>
            <a:r>
              <a:rPr lang="en-US" sz="2400" dirty="0" err="1"/>
              <a:t>chwarae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Bydd</a:t>
            </a:r>
            <a:r>
              <a:rPr lang="en-US" sz="2400" dirty="0"/>
              <a:t> </a:t>
            </a:r>
            <a:r>
              <a:rPr lang="en-US" sz="2400" dirty="0" err="1"/>
              <a:t>ysgolion</a:t>
            </a:r>
            <a:r>
              <a:rPr lang="en-US" sz="2400" dirty="0"/>
              <a:t> </a:t>
            </a:r>
            <a:r>
              <a:rPr lang="en-US" sz="2400" u="sng" dirty="0" err="1"/>
              <a:t>yn</a:t>
            </a:r>
            <a:r>
              <a:rPr lang="en-US" sz="2400" u="sng" dirty="0"/>
              <a:t> </a:t>
            </a:r>
            <a:r>
              <a:rPr lang="en-US" sz="2400" u="sng" dirty="0" err="1"/>
              <a:t>gorffen</a:t>
            </a:r>
            <a:r>
              <a:rPr lang="en-US" sz="2400" u="sng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gynnar</a:t>
            </a:r>
            <a:r>
              <a:rPr lang="en-US" sz="2400" dirty="0"/>
              <a:t> </a:t>
            </a:r>
            <a:r>
              <a:rPr lang="en-US" sz="2400" dirty="0" err="1"/>
              <a:t>eleni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Peidiwch</a:t>
            </a:r>
            <a:r>
              <a:rPr lang="en-US" sz="2400" dirty="0"/>
              <a:t> ag </a:t>
            </a:r>
            <a:r>
              <a:rPr lang="en-US" sz="2400" dirty="0" err="1"/>
              <a:t>anghofio</a:t>
            </a:r>
            <a:r>
              <a:rPr lang="en-US" sz="2400" dirty="0"/>
              <a:t> </a:t>
            </a:r>
            <a:r>
              <a:rPr lang="en-US" sz="2400" u="sng" dirty="0" err="1"/>
              <a:t>golchi’r</a:t>
            </a:r>
            <a:r>
              <a:rPr lang="en-US" sz="2400" u="sng" dirty="0"/>
              <a:t> </a:t>
            </a:r>
            <a:r>
              <a:rPr lang="en-US" sz="2400" u="sng" dirty="0" err="1"/>
              <a:t>llestri</a:t>
            </a:r>
            <a:r>
              <a:rPr lang="en-US" sz="2400" u="sng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ôl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chi </a:t>
            </a:r>
            <a:r>
              <a:rPr lang="en-US" sz="2400" u="sng" dirty="0" err="1"/>
              <a:t>dacluso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Dw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ddim</a:t>
            </a:r>
            <a:r>
              <a:rPr lang="en-US" sz="2400" dirty="0"/>
              <a:t> </a:t>
            </a:r>
            <a:r>
              <a:rPr lang="en-US" sz="2400" dirty="0" err="1"/>
              <a:t>eisiau</a:t>
            </a:r>
            <a:r>
              <a:rPr lang="en-US" sz="2400" dirty="0"/>
              <a:t> </a:t>
            </a:r>
            <a:r>
              <a:rPr lang="en-US" sz="2400" dirty="0" err="1"/>
              <a:t>i’r</a:t>
            </a:r>
            <a:r>
              <a:rPr lang="en-US" sz="2400" dirty="0"/>
              <a:t> plant </a:t>
            </a:r>
            <a:r>
              <a:rPr lang="en-US" sz="2400" dirty="0" err="1"/>
              <a:t>golli’r</a:t>
            </a:r>
            <a:r>
              <a:rPr lang="en-US" sz="2400" dirty="0"/>
              <a:t> </a:t>
            </a:r>
            <a:r>
              <a:rPr lang="en-US" sz="2400" dirty="0" err="1"/>
              <a:t>cyfle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Wyt</a:t>
            </a:r>
            <a:r>
              <a:rPr lang="en-US" sz="2400" dirty="0"/>
              <a:t> </a:t>
            </a:r>
            <a:r>
              <a:rPr lang="en-US" sz="2400" dirty="0" err="1"/>
              <a:t>ti’n</a:t>
            </a:r>
            <a:r>
              <a:rPr lang="en-US" sz="2400" dirty="0"/>
              <a:t> </a:t>
            </a:r>
            <a:r>
              <a:rPr lang="en-US" sz="2400" dirty="0" err="1"/>
              <a:t>gallu</a:t>
            </a:r>
            <a:r>
              <a:rPr lang="en-US" sz="2400" dirty="0"/>
              <a:t> </a:t>
            </a:r>
            <a:r>
              <a:rPr lang="en-US" sz="2400" u="sng" dirty="0" err="1"/>
              <a:t>darganfod</a:t>
            </a:r>
            <a:r>
              <a:rPr lang="en-US" sz="2400" u="sng" dirty="0"/>
              <a:t>/</a:t>
            </a:r>
            <a:r>
              <a:rPr lang="en-US" sz="2400" u="sng" dirty="0" err="1"/>
              <a:t>meddwl</a:t>
            </a:r>
            <a:r>
              <a:rPr lang="en-US" sz="2400" u="sng" dirty="0"/>
              <a:t> am </a:t>
            </a:r>
            <a:r>
              <a:rPr lang="en-US" sz="2400" dirty="0" err="1"/>
              <a:t>yr</a:t>
            </a:r>
            <a:r>
              <a:rPr lang="en-US" sz="2400" dirty="0"/>
              <a:t> </a:t>
            </a:r>
            <a:r>
              <a:rPr lang="en-US" sz="2400" dirty="0" err="1"/>
              <a:t>ateb</a:t>
            </a:r>
            <a:r>
              <a:rPr lang="en-US" sz="2400" dirty="0"/>
              <a:t> Ellis?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Mae’r</a:t>
            </a:r>
            <a:r>
              <a:rPr lang="en-US" sz="2400" dirty="0"/>
              <a:t> plant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u="sng" dirty="0" err="1"/>
              <a:t>cyd-dynnu’n</a:t>
            </a:r>
            <a:r>
              <a:rPr lang="en-US" sz="2400" u="sng" dirty="0"/>
              <a:t> </a:t>
            </a:r>
            <a:r>
              <a:rPr lang="en-US" sz="2400" u="sng" dirty="0" err="1"/>
              <a:t>dda</a:t>
            </a:r>
            <a:r>
              <a:rPr lang="en-US" sz="2400" u="sng" dirty="0"/>
              <a:t> </a:t>
            </a:r>
            <a:r>
              <a:rPr lang="en-US" sz="2400" dirty="0"/>
              <a:t>/ </a:t>
            </a:r>
            <a:r>
              <a:rPr lang="en-US" sz="2400" u="sng" dirty="0" err="1"/>
              <a:t>gweithio’n</a:t>
            </a:r>
            <a:r>
              <a:rPr lang="en-US" sz="2400" u="sng" dirty="0"/>
              <a:t> </a:t>
            </a:r>
            <a:r>
              <a:rPr lang="en-US" sz="2400" u="sng" dirty="0" err="1"/>
              <a:t>dda</a:t>
            </a:r>
            <a:r>
              <a:rPr lang="en-US" sz="2400" u="sng" dirty="0"/>
              <a:t> </a:t>
            </a:r>
            <a:r>
              <a:rPr lang="en-US" sz="2400" u="sng" dirty="0" err="1"/>
              <a:t>gyda’i</a:t>
            </a:r>
            <a:r>
              <a:rPr lang="en-US" sz="2400" u="sng" dirty="0"/>
              <a:t> </a:t>
            </a:r>
            <a:r>
              <a:rPr lang="en-US" sz="2400" u="sng" dirty="0" err="1"/>
              <a:t>gilydd</a:t>
            </a:r>
            <a:r>
              <a:rPr lang="en-US" sz="2400" u="sng" dirty="0"/>
              <a:t> </a:t>
            </a:r>
            <a:r>
              <a:rPr lang="en-US" sz="2400" dirty="0"/>
              <a:t>/ </a:t>
            </a:r>
            <a:r>
              <a:rPr lang="en-US" sz="2400" u="sng" dirty="0" err="1"/>
              <a:t>ffrindiau</a:t>
            </a:r>
            <a:r>
              <a:rPr lang="en-US" sz="2400" u="sng" dirty="0"/>
              <a:t> da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u="sng" dirty="0" err="1"/>
              <a:t>Ysgrifennwch</a:t>
            </a:r>
            <a:r>
              <a:rPr lang="en-US" sz="2400" dirty="0"/>
              <a:t> </a:t>
            </a:r>
            <a:r>
              <a:rPr lang="en-US" sz="2400" dirty="0" err="1"/>
              <a:t>yr</a:t>
            </a:r>
            <a:r>
              <a:rPr lang="en-US" sz="2400" dirty="0"/>
              <a:t> </a:t>
            </a:r>
            <a:r>
              <a:rPr lang="en-US" sz="2400" dirty="0" err="1"/>
              <a:t>atebion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eich</a:t>
            </a:r>
            <a:r>
              <a:rPr lang="en-US" sz="2400" dirty="0"/>
              <a:t> </a:t>
            </a:r>
            <a:r>
              <a:rPr lang="en-US" sz="2400" dirty="0" err="1"/>
              <a:t>papur</a:t>
            </a:r>
            <a:r>
              <a:rPr lang="en-US" sz="2400" dirty="0"/>
              <a:t>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662ECDE-3417-0345-9529-5B18DEF8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6117" y="167057"/>
            <a:ext cx="3443207" cy="797168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Atebion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4CC8DD-A9AE-4C4D-BF34-709345EAAD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746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F6239-2CBA-CF45-86F6-57E5A8968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7258" y="218213"/>
            <a:ext cx="6236776" cy="987345"/>
          </a:xfr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Yr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arddodiaid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anghywir</a:t>
            </a:r>
            <a:r>
              <a:rPr lang="en-US" b="1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CDA43B-DF2F-3740-9880-E5057C784CAE}"/>
              </a:ext>
            </a:extLst>
          </p:cNvPr>
          <p:cNvSpPr/>
          <p:nvPr/>
        </p:nvSpPr>
        <p:spPr>
          <a:xfrm>
            <a:off x="580193" y="1794765"/>
            <a:ext cx="9664187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1. </a:t>
            </a:r>
            <a:r>
              <a:rPr lang="en-GB" sz="2400" dirty="0" err="1"/>
              <a:t>Defnyddio’r</a:t>
            </a:r>
            <a:r>
              <a:rPr lang="en-GB" sz="2400" dirty="0"/>
              <a:t> </a:t>
            </a:r>
            <a:r>
              <a:rPr lang="en-GB" sz="2400" b="1" dirty="0" err="1"/>
              <a:t>arddodiaid</a:t>
            </a:r>
            <a:r>
              <a:rPr lang="en-GB" sz="2400" dirty="0"/>
              <a:t> </a:t>
            </a:r>
            <a:r>
              <a:rPr lang="en-GB" sz="2400" dirty="0" err="1"/>
              <a:t>anghywir</a:t>
            </a:r>
            <a:r>
              <a:rPr lang="en-GB" sz="2400" dirty="0"/>
              <a:t> …</a:t>
            </a:r>
          </a:p>
          <a:p>
            <a:r>
              <a:rPr lang="en-GB" sz="2400" dirty="0"/>
              <a:t> </a:t>
            </a:r>
          </a:p>
          <a:p>
            <a:pPr algn="ctr"/>
            <a:r>
              <a:rPr lang="en-GB" sz="2400" b="1" u="sng" dirty="0" err="1"/>
              <a:t>Enghreifftiau</a:t>
            </a:r>
            <a:r>
              <a:rPr lang="en-GB" sz="2400" b="1" u="sng" dirty="0"/>
              <a:t> </a:t>
            </a:r>
            <a:r>
              <a:rPr lang="en-GB" sz="2400" b="1" u="sng" dirty="0" err="1"/>
              <a:t>yn</a:t>
            </a:r>
            <a:r>
              <a:rPr lang="en-GB" sz="2400" b="1" u="sng" dirty="0"/>
              <a:t> y </a:t>
            </a:r>
            <a:r>
              <a:rPr lang="en-GB" sz="2400" b="1" u="sng" dirty="0" err="1"/>
              <a:t>llythyr</a:t>
            </a:r>
            <a:r>
              <a:rPr lang="en-GB" sz="2400" b="1" u="sng" dirty="0"/>
              <a:t>:</a:t>
            </a:r>
          </a:p>
          <a:p>
            <a:endParaRPr lang="en-GB" sz="2400" dirty="0"/>
          </a:p>
          <a:p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falch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glywed</a:t>
            </a:r>
            <a:r>
              <a:rPr lang="en-GB" sz="2400" dirty="0"/>
              <a:t> </a:t>
            </a:r>
            <a:r>
              <a:rPr lang="en-GB" sz="2400" dirty="0">
                <a:sym typeface="Wingdings" pitchFamily="2" charset="2"/>
              </a:rPr>
              <a:t>				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falch</a:t>
            </a:r>
            <a:r>
              <a:rPr lang="en-GB" sz="2400" dirty="0"/>
              <a:t> </a:t>
            </a:r>
            <a:r>
              <a:rPr lang="en-GB" sz="2400" b="1" dirty="0"/>
              <a:t>o</a:t>
            </a:r>
            <a:r>
              <a:rPr lang="en-GB" sz="2400" dirty="0"/>
              <a:t> </a:t>
            </a:r>
            <a:r>
              <a:rPr lang="en-GB" sz="2400" dirty="0" err="1"/>
              <a:t>glywed</a:t>
            </a:r>
            <a:r>
              <a:rPr lang="en-GB" sz="2400" dirty="0"/>
              <a:t> </a:t>
            </a:r>
            <a:r>
              <a:rPr lang="en-GB" sz="2400" dirty="0">
                <a:sym typeface="Wingdings" pitchFamily="2" charset="2"/>
              </a:rPr>
              <a:t></a:t>
            </a:r>
          </a:p>
          <a:p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gwared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idiomau</a:t>
            </a:r>
            <a:r>
              <a:rPr lang="en-GB" sz="2400" dirty="0"/>
              <a:t> </a:t>
            </a:r>
            <a:r>
              <a:rPr lang="en-GB" sz="2400" dirty="0">
                <a:sym typeface="Wingdings" pitchFamily="2" charset="2"/>
              </a:rPr>
              <a:t></a:t>
            </a:r>
            <a:r>
              <a:rPr lang="en-GB" sz="2400" dirty="0"/>
              <a:t>			</a:t>
            </a:r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gwared</a:t>
            </a:r>
            <a:r>
              <a:rPr lang="en-GB" sz="2400" dirty="0"/>
              <a:t> </a:t>
            </a:r>
            <a:r>
              <a:rPr lang="en-GB" sz="2400" b="1" dirty="0" err="1"/>
              <a:t>â</a:t>
            </a:r>
            <a:r>
              <a:rPr lang="en-GB" sz="2400" dirty="0" err="1"/>
              <a:t>’r</a:t>
            </a:r>
            <a:r>
              <a:rPr lang="en-GB" sz="2400" dirty="0"/>
              <a:t> </a:t>
            </a:r>
            <a:r>
              <a:rPr lang="en-GB" sz="2400" dirty="0" err="1"/>
              <a:t>idiomau</a:t>
            </a:r>
            <a:r>
              <a:rPr lang="en-GB" sz="2400" dirty="0"/>
              <a:t> </a:t>
            </a:r>
            <a:r>
              <a:rPr lang="en-GB" sz="2400" dirty="0">
                <a:sym typeface="Wingdings" pitchFamily="2" charset="2"/>
              </a:rPr>
              <a:t></a:t>
            </a:r>
            <a:endParaRPr lang="en-GB" sz="2400" dirty="0"/>
          </a:p>
          <a:p>
            <a:r>
              <a:rPr lang="en-GB" sz="2400" dirty="0" err="1"/>
              <a:t>edrych</a:t>
            </a:r>
            <a:r>
              <a:rPr lang="en-GB" sz="2400" dirty="0"/>
              <a:t> </a:t>
            </a:r>
            <a:r>
              <a:rPr lang="en-GB" sz="2400" dirty="0" err="1"/>
              <a:t>ymlaen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>
                <a:sym typeface="Wingdings" pitchFamily="2" charset="2"/>
              </a:rPr>
              <a:t></a:t>
            </a:r>
            <a:r>
              <a:rPr lang="en-GB" sz="2400" dirty="0"/>
              <a:t>				</a:t>
            </a:r>
            <a:r>
              <a:rPr lang="en-GB" sz="2400" dirty="0" err="1"/>
              <a:t>edrych</a:t>
            </a:r>
            <a:r>
              <a:rPr lang="en-GB" sz="2400" dirty="0"/>
              <a:t> </a:t>
            </a:r>
            <a:r>
              <a:rPr lang="en-GB" sz="2400" dirty="0" err="1"/>
              <a:t>ymlaen</a:t>
            </a:r>
            <a:r>
              <a:rPr lang="en-GB" sz="2400" dirty="0"/>
              <a:t> </a:t>
            </a:r>
            <a:r>
              <a:rPr lang="en-GB" sz="2400" b="1" dirty="0"/>
              <a:t>at </a:t>
            </a:r>
            <a:r>
              <a:rPr lang="en-GB" sz="2400" b="1" dirty="0">
                <a:sym typeface="Wingdings" pitchFamily="2" charset="2"/>
              </a:rPr>
              <a:t></a:t>
            </a:r>
            <a:endParaRPr lang="en-GB" sz="2400" dirty="0"/>
          </a:p>
          <a:p>
            <a:r>
              <a:rPr lang="en-GB" dirty="0"/>
              <a:t> </a:t>
            </a:r>
            <a:r>
              <a:rPr lang="en-GB" i="1" dirty="0"/>
              <a:t> </a:t>
            </a:r>
            <a:endParaRPr lang="en-GB" dirty="0"/>
          </a:p>
        </p:txBody>
      </p:sp>
      <p:sp>
        <p:nvSpPr>
          <p:cNvPr id="6" name="Regular Pentagon 5">
            <a:extLst>
              <a:ext uri="{FF2B5EF4-FFF2-40B4-BE49-F238E27FC236}">
                <a16:creationId xmlns:a16="http://schemas.microsoft.com/office/drawing/2014/main" id="{09CA27B6-ED00-0D4B-A243-90601AC8D1DC}"/>
              </a:ext>
            </a:extLst>
          </p:cNvPr>
          <p:cNvSpPr/>
          <p:nvPr/>
        </p:nvSpPr>
        <p:spPr>
          <a:xfrm rot="1094097">
            <a:off x="9041052" y="194904"/>
            <a:ext cx="3067027" cy="3013331"/>
          </a:xfrm>
          <a:prstGeom prst="pentagon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am,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, at, </a:t>
            </a:r>
            <a:r>
              <a:rPr lang="en-US" sz="2400" b="1" dirty="0" err="1">
                <a:solidFill>
                  <a:srgbClr val="002060"/>
                </a:solidFill>
              </a:rPr>
              <a:t>dan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dros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drwy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wrth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gan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hyd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heb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i</a:t>
            </a:r>
            <a:r>
              <a:rPr lang="en-US" sz="2400" b="1" dirty="0">
                <a:solidFill>
                  <a:srgbClr val="002060"/>
                </a:solidFill>
              </a:rPr>
              <a:t>, o.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70A1D9-4C2D-E942-8FD0-7A8A0294A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4565" y="3707807"/>
            <a:ext cx="1478847" cy="2166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4D0BFE-C400-BB47-AA3C-2F55D03C92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9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B93BB-C33F-F646-B944-C7C32BF94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7152" y="136792"/>
            <a:ext cx="6022729" cy="750299"/>
          </a:xfr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Lleoliad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yr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arddodiaid</a:t>
            </a:r>
            <a:r>
              <a:rPr lang="en-US" b="1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F42452-B7A5-DE47-B3A2-41E64609FC15}"/>
              </a:ext>
            </a:extLst>
          </p:cNvPr>
          <p:cNvSpPr/>
          <p:nvPr/>
        </p:nvSpPr>
        <p:spPr>
          <a:xfrm>
            <a:off x="201478" y="1047159"/>
            <a:ext cx="1173221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dirty="0"/>
              <a:t>Yn ôl gramadeg safonol Saesneg, ddylen ni ddim gorffen brawddeg gydag arddodiad.  Mae’r rheol hon yn cael ei thorri’n gyson bellach.  Yn Gymraeg, fodd bynnag, gallwn orffen brawddeg gydag arddodiaid, </a:t>
            </a:r>
            <a:r>
              <a:rPr lang="cy-GB" b="1" dirty="0"/>
              <a:t>ond</a:t>
            </a:r>
            <a:r>
              <a:rPr lang="cy-GB" dirty="0"/>
              <a:t> rhaid i ni ‘redeg’ yr arddodiad i gyfeirio nôl at y peth/person yn gywir. Dydyn ni ddim yn gallu gorffen brawddeg gydag arddodiad syml (am, ar, at, dan, dros, drwy, wrth, gan, hyd, heb, i, o). </a:t>
            </a:r>
          </a:p>
          <a:p>
            <a:endParaRPr lang="cy-GB" dirty="0"/>
          </a:p>
          <a:p>
            <a:r>
              <a:rPr lang="cy-GB" dirty="0"/>
              <a:t>Felly gellir cyfieithu ...</a:t>
            </a:r>
            <a:endParaRPr lang="en-GB" dirty="0"/>
          </a:p>
          <a:p>
            <a:r>
              <a:rPr lang="cy-GB" dirty="0"/>
              <a:t> </a:t>
            </a:r>
            <a:endParaRPr lang="en-GB" dirty="0"/>
          </a:p>
          <a:p>
            <a:r>
              <a:rPr lang="cy-GB" i="1" dirty="0"/>
              <a:t>The chair I was sitting on</a:t>
            </a:r>
            <a:r>
              <a:rPr lang="cy-GB" dirty="0"/>
              <a:t> neu </a:t>
            </a:r>
            <a:r>
              <a:rPr lang="cy-GB" i="1" dirty="0"/>
              <a:t>The chair (upon) on which I was sitting</a:t>
            </a:r>
            <a:endParaRPr lang="en-GB" dirty="0"/>
          </a:p>
          <a:p>
            <a:r>
              <a:rPr lang="cy-GB" dirty="0"/>
              <a:t> </a:t>
            </a:r>
            <a:endParaRPr lang="en-GB" dirty="0"/>
          </a:p>
          <a:p>
            <a:r>
              <a:rPr lang="cy-GB" dirty="0"/>
              <a:t> ... i’r Gymraeg: </a:t>
            </a:r>
            <a:r>
              <a:rPr lang="cy-GB" b="1" i="1" dirty="0"/>
              <a:t>y gadair roeddwn i’n eistedd </a:t>
            </a:r>
            <a:r>
              <a:rPr lang="cy-GB" b="1" i="1" u="sng" dirty="0"/>
              <a:t>arni</a:t>
            </a:r>
            <a:r>
              <a:rPr lang="cy-GB" b="1" i="1" dirty="0"/>
              <a:t>.</a:t>
            </a:r>
          </a:p>
          <a:p>
            <a:endParaRPr lang="cy-GB" dirty="0"/>
          </a:p>
          <a:p>
            <a:r>
              <a:rPr lang="cy-GB" dirty="0"/>
              <a:t>Enghraifft o’r llythyr:</a:t>
            </a:r>
          </a:p>
          <a:p>
            <a:r>
              <a:rPr lang="en-GB" dirty="0" err="1"/>
              <a:t>gobeithio</a:t>
            </a:r>
            <a:r>
              <a:rPr lang="en-GB" dirty="0"/>
              <a:t> y </a:t>
            </a:r>
            <a:r>
              <a:rPr lang="en-GB" dirty="0" err="1"/>
              <a:t>bydda</a:t>
            </a:r>
            <a:r>
              <a:rPr lang="en-GB" dirty="0"/>
              <a:t> </a:t>
            </a:r>
            <a:r>
              <a:rPr lang="en-GB" dirty="0" err="1"/>
              <a:t>i’n</a:t>
            </a:r>
            <a:r>
              <a:rPr lang="en-GB" dirty="0"/>
              <a:t> </a:t>
            </a:r>
            <a:r>
              <a:rPr lang="en-GB" dirty="0" err="1"/>
              <a:t>gwybod</a:t>
            </a:r>
            <a:r>
              <a:rPr lang="en-GB" dirty="0"/>
              <a:t> </a:t>
            </a:r>
            <a:r>
              <a:rPr lang="en-GB" dirty="0" err="1"/>
              <a:t>beth</a:t>
            </a:r>
            <a:r>
              <a:rPr lang="en-GB" dirty="0"/>
              <a:t> </a:t>
            </a: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tiwtoriaid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sôn</a:t>
            </a:r>
            <a:r>
              <a:rPr lang="en-GB" dirty="0"/>
              <a:t> </a:t>
            </a:r>
            <a:r>
              <a:rPr lang="en-GB" b="1" dirty="0" err="1"/>
              <a:t>amdan</a:t>
            </a:r>
            <a:r>
              <a:rPr lang="en-GB" dirty="0"/>
              <a:t> </a:t>
            </a:r>
            <a:r>
              <a:rPr lang="en-GB" dirty="0">
                <a:sym typeface="Wingdings" pitchFamily="2" charset="2"/>
              </a:rPr>
              <a:t></a:t>
            </a:r>
            <a:endParaRPr lang="en-GB" dirty="0"/>
          </a:p>
          <a:p>
            <a:endParaRPr lang="cy-GB" dirty="0"/>
          </a:p>
          <a:p>
            <a:r>
              <a:rPr lang="cy-GB" dirty="0"/>
              <a:t>gobeithio y bydda i’n gwybod </a:t>
            </a:r>
            <a:r>
              <a:rPr lang="cy-GB" b="1" dirty="0"/>
              <a:t>am</a:t>
            </a:r>
            <a:r>
              <a:rPr lang="cy-GB" dirty="0"/>
              <a:t> beth mae’r tiwtoriaid yn sôn </a:t>
            </a:r>
            <a:r>
              <a:rPr lang="cy-GB" dirty="0">
                <a:sym typeface="Wingdings" pitchFamily="2" charset="2"/>
              </a:rPr>
              <a:t></a:t>
            </a:r>
          </a:p>
          <a:p>
            <a:r>
              <a:rPr lang="cy-GB" dirty="0">
                <a:sym typeface="Wingdings" pitchFamily="2" charset="2"/>
              </a:rPr>
              <a:t>gobeithio y bydda i’n gwybod </a:t>
            </a:r>
            <a:r>
              <a:rPr lang="cy-GB" dirty="0"/>
              <a:t>beth mae’r tiwtoriaid yn sôn </a:t>
            </a:r>
            <a:r>
              <a:rPr lang="cy-GB" b="1" dirty="0"/>
              <a:t>amdano </a:t>
            </a:r>
            <a:r>
              <a:rPr lang="cy-GB" b="1" dirty="0">
                <a:sym typeface="Wingdings" pitchFamily="2" charset="2"/>
              </a:rPr>
              <a:t></a:t>
            </a:r>
            <a:endParaRPr lang="en-GB" dirty="0"/>
          </a:p>
          <a:p>
            <a:endParaRPr lang="en-GB" dirty="0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F2C92A68-E087-B94E-B885-FFAC9E63472F}"/>
              </a:ext>
            </a:extLst>
          </p:cNvPr>
          <p:cNvSpPr/>
          <p:nvPr/>
        </p:nvSpPr>
        <p:spPr>
          <a:xfrm>
            <a:off x="8699071" y="2653192"/>
            <a:ext cx="2919047" cy="2754923"/>
          </a:xfrm>
          <a:prstGeom prst="diamond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Rheswm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arall</a:t>
            </a:r>
            <a:r>
              <a:rPr lang="en-US" b="1" dirty="0">
                <a:solidFill>
                  <a:srgbClr val="002060"/>
                </a:solidFill>
              </a:rPr>
              <a:t> pam </a:t>
            </a:r>
            <a:r>
              <a:rPr lang="en-US" b="1" dirty="0" err="1">
                <a:solidFill>
                  <a:srgbClr val="002060"/>
                </a:solidFill>
              </a:rPr>
              <a:t>bo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gwybod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cenedl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enw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bwysig</a:t>
            </a:r>
            <a:r>
              <a:rPr lang="en-US" b="1" dirty="0">
                <a:solidFill>
                  <a:srgbClr val="002060"/>
                </a:solidFill>
              </a:rPr>
              <a:t>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B73603-C42A-C244-B715-28DC59DB5E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8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966EB-4363-8147-B2B6-C0EFE47F8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658" y="203466"/>
            <a:ext cx="5323867" cy="656491"/>
          </a:xfr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Ailadrodd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arddodiaid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42D144-5387-804E-B359-2387A0828B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461" y="1051821"/>
            <a:ext cx="11670224" cy="494602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400" dirty="0" err="1"/>
              <a:t>Gwyliwch</a:t>
            </a:r>
            <a:r>
              <a:rPr lang="en-US" sz="2400" dirty="0"/>
              <a:t> </a:t>
            </a:r>
            <a:r>
              <a:rPr lang="en-US" sz="2400" dirty="0" err="1"/>
              <a:t>rhag</a:t>
            </a:r>
            <a:r>
              <a:rPr lang="en-US" sz="2400" dirty="0"/>
              <a:t> </a:t>
            </a:r>
            <a:r>
              <a:rPr lang="en-US" sz="2400" dirty="0" err="1"/>
              <a:t>dilyn</a:t>
            </a:r>
            <a:r>
              <a:rPr lang="en-US" sz="2400" dirty="0"/>
              <a:t> </a:t>
            </a:r>
            <a:r>
              <a:rPr lang="en-US" sz="2400" dirty="0" err="1"/>
              <a:t>cystrawen</a:t>
            </a:r>
            <a:r>
              <a:rPr lang="en-US" sz="2400" dirty="0"/>
              <a:t> y </a:t>
            </a:r>
            <a:r>
              <a:rPr lang="en-US" sz="2400" dirty="0" err="1"/>
              <a:t>Saesneg</a:t>
            </a:r>
            <a:r>
              <a:rPr lang="en-US" sz="2400" dirty="0"/>
              <a:t> </a:t>
            </a:r>
            <a:r>
              <a:rPr lang="en-US" sz="2400" dirty="0" err="1"/>
              <a:t>gyda</a:t>
            </a:r>
            <a:r>
              <a:rPr lang="en-US" sz="2400" dirty="0"/>
              <a:t> </a:t>
            </a:r>
            <a:r>
              <a:rPr lang="en-US" sz="2400" dirty="0" err="1"/>
              <a:t>brawddegau</a:t>
            </a:r>
            <a:r>
              <a:rPr lang="en-US" sz="2400" dirty="0"/>
              <a:t> </a:t>
            </a:r>
            <a:r>
              <a:rPr lang="en-US" sz="2400" dirty="0" err="1"/>
              <a:t>fel</a:t>
            </a:r>
            <a:r>
              <a:rPr lang="en-US" sz="2400" dirty="0"/>
              <a:t>:</a:t>
            </a:r>
          </a:p>
          <a:p>
            <a:pPr marL="0" indent="0" algn="ctr">
              <a:buNone/>
            </a:pPr>
            <a:r>
              <a:rPr lang="en-US" sz="2400" i="1" dirty="0"/>
              <a:t>He was fond </a:t>
            </a:r>
            <a:r>
              <a:rPr lang="en-US" sz="2400" i="1" u="sng" dirty="0"/>
              <a:t>of</a:t>
            </a:r>
            <a:r>
              <a:rPr lang="en-US" sz="2400" i="1" dirty="0"/>
              <a:t> and worried </a:t>
            </a:r>
            <a:r>
              <a:rPr lang="en-US" sz="2400" i="1" u="sng" dirty="0"/>
              <a:t>about</a:t>
            </a:r>
            <a:r>
              <a:rPr lang="en-US" sz="2400" i="1" dirty="0"/>
              <a:t> his colleague.</a:t>
            </a:r>
          </a:p>
          <a:p>
            <a:pPr marL="0" indent="0" algn="ctr">
              <a:buNone/>
            </a:pPr>
            <a:endParaRPr lang="en-US" sz="2400" i="1" dirty="0"/>
          </a:p>
          <a:p>
            <a:pPr marL="0" indent="0" algn="ctr">
              <a:buNone/>
            </a:pPr>
            <a:r>
              <a:rPr lang="en-US" sz="2400" dirty="0" err="1"/>
              <a:t>Roedd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hoff</a:t>
            </a:r>
            <a:r>
              <a:rPr lang="en-US" sz="2400" dirty="0"/>
              <a:t> o ac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poeni</a:t>
            </a:r>
            <a:r>
              <a:rPr lang="en-US" sz="2400" dirty="0"/>
              <a:t> am </a:t>
            </a:r>
            <a:r>
              <a:rPr lang="en-US" sz="2400" dirty="0" err="1"/>
              <a:t>ei</a:t>
            </a:r>
            <a:r>
              <a:rPr lang="en-US" sz="2400" dirty="0"/>
              <a:t> </a:t>
            </a:r>
            <a:r>
              <a:rPr lang="en-US" sz="2400" dirty="0" err="1"/>
              <a:t>gydweithiwr</a:t>
            </a:r>
            <a:r>
              <a:rPr lang="en-US" sz="2400" dirty="0"/>
              <a:t>. (</a:t>
            </a:r>
            <a:r>
              <a:rPr lang="en-US" sz="2400" dirty="0" err="1"/>
              <a:t>Anghywir</a:t>
            </a:r>
            <a:r>
              <a:rPr lang="en-US" sz="2400" dirty="0"/>
              <a:t>) </a:t>
            </a:r>
            <a:r>
              <a:rPr lang="en-US" sz="2400" dirty="0">
                <a:sym typeface="Wingdings" pitchFamily="2" charset="2"/>
              </a:rPr>
              <a:t>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Gymraeg</a:t>
            </a:r>
            <a:r>
              <a:rPr lang="en-US" sz="2400" dirty="0"/>
              <a:t>, </a:t>
            </a:r>
            <a:r>
              <a:rPr lang="en-US" sz="2400" dirty="0" err="1"/>
              <a:t>rhaid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ni</a:t>
            </a:r>
            <a:r>
              <a:rPr lang="en-US" sz="2400" dirty="0"/>
              <a:t> </a:t>
            </a:r>
            <a:r>
              <a:rPr lang="en-US" sz="2400" dirty="0" err="1"/>
              <a:t>gyfleu’r</a:t>
            </a:r>
            <a:r>
              <a:rPr lang="en-US" sz="2400" dirty="0"/>
              <a:t> </a:t>
            </a:r>
            <a:r>
              <a:rPr lang="en-US" sz="2400" dirty="0" err="1"/>
              <a:t>ystyr</a:t>
            </a:r>
            <a:r>
              <a:rPr lang="en-US" sz="2400" dirty="0"/>
              <a:t> </a:t>
            </a:r>
            <a:r>
              <a:rPr lang="en-US" sz="2400" dirty="0" err="1"/>
              <a:t>fel</a:t>
            </a:r>
            <a:r>
              <a:rPr lang="en-US" sz="2400" dirty="0"/>
              <a:t> </a:t>
            </a:r>
            <a:r>
              <a:rPr lang="en-US" sz="2400" dirty="0" err="1"/>
              <a:t>hyn</a:t>
            </a:r>
            <a:r>
              <a:rPr lang="en-US" sz="2400" dirty="0"/>
              <a:t>:</a:t>
            </a:r>
          </a:p>
          <a:p>
            <a:endParaRPr lang="en-US" sz="2400" dirty="0"/>
          </a:p>
          <a:p>
            <a:pPr marL="0" indent="0" algn="ctr">
              <a:buNone/>
            </a:pPr>
            <a:r>
              <a:rPr lang="en-US" sz="2400" dirty="0" err="1"/>
              <a:t>Roedd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hoff</a:t>
            </a:r>
            <a:r>
              <a:rPr lang="en-US" sz="2400" dirty="0"/>
              <a:t> </a:t>
            </a:r>
            <a:r>
              <a:rPr lang="en-US" sz="2400" dirty="0" err="1"/>
              <a:t>o’i</a:t>
            </a:r>
            <a:r>
              <a:rPr lang="en-US" sz="2400" dirty="0"/>
              <a:t> </a:t>
            </a:r>
            <a:r>
              <a:rPr lang="en-US" sz="2400" dirty="0" err="1"/>
              <a:t>gydweithiwr</a:t>
            </a:r>
            <a:r>
              <a:rPr lang="en-US" sz="2400" dirty="0"/>
              <a:t> ac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poeni</a:t>
            </a:r>
            <a:r>
              <a:rPr lang="en-US" sz="2400" dirty="0"/>
              <a:t> </a:t>
            </a:r>
            <a:r>
              <a:rPr lang="en-US" sz="2400" dirty="0" err="1"/>
              <a:t>amdano</a:t>
            </a:r>
            <a:r>
              <a:rPr lang="en-US" sz="2400" dirty="0"/>
              <a:t>. (</a:t>
            </a:r>
            <a:r>
              <a:rPr lang="en-US" sz="2400" dirty="0" err="1"/>
              <a:t>Cywir</a:t>
            </a:r>
            <a:r>
              <a:rPr lang="en-US" sz="2400" dirty="0"/>
              <a:t>) </a:t>
            </a:r>
            <a:r>
              <a:rPr lang="en-US" sz="2400" dirty="0">
                <a:sym typeface="Wingdings" pitchFamily="2" charset="2"/>
              </a:rPr>
              <a:t>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Enghraifft</a:t>
            </a:r>
            <a:r>
              <a:rPr lang="en-US" sz="2400" dirty="0"/>
              <a:t> </a:t>
            </a:r>
            <a:r>
              <a:rPr lang="en-US" sz="2400" dirty="0" err="1"/>
              <a:t>arall</a:t>
            </a:r>
            <a:r>
              <a:rPr lang="en-US" sz="2400" dirty="0"/>
              <a:t> </a:t>
            </a:r>
            <a:r>
              <a:rPr lang="en-US" sz="2400" dirty="0" err="1"/>
              <a:t>fyddai</a:t>
            </a:r>
            <a:r>
              <a:rPr lang="en-US" sz="2400" dirty="0"/>
              <a:t>:</a:t>
            </a:r>
          </a:p>
          <a:p>
            <a:pPr marL="0" indent="0" algn="ctr">
              <a:buNone/>
            </a:pPr>
            <a:r>
              <a:rPr lang="en-US" sz="2400" i="1" dirty="0"/>
              <a:t>I would like to hear from you on or before 26 March.</a:t>
            </a:r>
          </a:p>
          <a:p>
            <a:pPr marL="0" indent="0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 err="1"/>
              <a:t>Hoffwn</a:t>
            </a:r>
            <a:r>
              <a:rPr lang="en-US" sz="2400" dirty="0"/>
              <a:t> </a:t>
            </a:r>
            <a:r>
              <a:rPr lang="en-US" sz="2400" dirty="0" err="1"/>
              <a:t>glywed</a:t>
            </a:r>
            <a:r>
              <a:rPr lang="en-US" sz="2400" dirty="0"/>
              <a:t> </a:t>
            </a:r>
            <a:r>
              <a:rPr lang="en-US" sz="2400" dirty="0" err="1"/>
              <a:t>gennych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neu </a:t>
            </a:r>
            <a:r>
              <a:rPr lang="en-US" sz="2400" dirty="0" err="1"/>
              <a:t>cyn</a:t>
            </a:r>
            <a:r>
              <a:rPr lang="en-US" sz="2400" dirty="0"/>
              <a:t> 26 </a:t>
            </a:r>
            <a:r>
              <a:rPr lang="en-US" sz="2400" dirty="0" err="1"/>
              <a:t>Mawrth</a:t>
            </a:r>
            <a:r>
              <a:rPr lang="en-US" sz="2400" dirty="0"/>
              <a:t>. </a:t>
            </a:r>
            <a:r>
              <a:rPr lang="en-US" sz="2400" dirty="0">
                <a:sym typeface="Wingdings" pitchFamily="2" charset="2"/>
              </a:rPr>
              <a:t></a:t>
            </a:r>
            <a:endParaRPr lang="en-US" sz="2400" dirty="0"/>
          </a:p>
          <a:p>
            <a:pPr marL="0" indent="0" algn="ctr">
              <a:buNone/>
            </a:pPr>
            <a:r>
              <a:rPr lang="en-US" sz="2400" dirty="0" err="1"/>
              <a:t>Hoffwn</a:t>
            </a:r>
            <a:r>
              <a:rPr lang="en-US" sz="2400" dirty="0"/>
              <a:t> </a:t>
            </a:r>
            <a:r>
              <a:rPr lang="en-US" sz="2400" dirty="0" err="1"/>
              <a:t>glywed</a:t>
            </a:r>
            <a:r>
              <a:rPr lang="en-US" sz="2400" dirty="0"/>
              <a:t> </a:t>
            </a:r>
            <a:r>
              <a:rPr lang="en-US" sz="2400" dirty="0" err="1"/>
              <a:t>gennych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26 </a:t>
            </a:r>
            <a:r>
              <a:rPr lang="en-US" sz="2400" dirty="0" err="1"/>
              <a:t>Mawrth</a:t>
            </a:r>
            <a:r>
              <a:rPr lang="en-US" sz="2400" dirty="0"/>
              <a:t> neu </a:t>
            </a:r>
            <a:r>
              <a:rPr lang="en-US" sz="2400" dirty="0" err="1"/>
              <a:t>cyn</a:t>
            </a:r>
            <a:r>
              <a:rPr lang="en-US" sz="2400" dirty="0"/>
              <a:t> </a:t>
            </a:r>
            <a:r>
              <a:rPr lang="en-US" sz="2400" dirty="0" err="1"/>
              <a:t>hynny</a:t>
            </a:r>
            <a:r>
              <a:rPr lang="en-US" sz="2400" dirty="0"/>
              <a:t>. </a:t>
            </a:r>
            <a:r>
              <a:rPr lang="en-US" sz="2400" dirty="0">
                <a:sym typeface="Wingdings" pitchFamily="2" charset="2"/>
              </a:rPr>
              <a:t>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6E7EF3-C2AD-CB46-9A55-247ADEE261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2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58B82-B585-504B-89EA-F3BCED88E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921" y="172000"/>
            <a:ext cx="10879810" cy="785445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Yr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arddodiad</a:t>
            </a:r>
            <a:r>
              <a:rPr lang="en-US" b="1" dirty="0">
                <a:solidFill>
                  <a:schemeClr val="bg1"/>
                </a:solidFill>
              </a:rPr>
              <a:t> ‘</a:t>
            </a:r>
            <a:r>
              <a:rPr lang="en-US" b="1" dirty="0" err="1">
                <a:solidFill>
                  <a:schemeClr val="bg1"/>
                </a:solidFill>
              </a:rPr>
              <a:t>i</a:t>
            </a:r>
            <a:r>
              <a:rPr lang="en-US" b="1" dirty="0">
                <a:solidFill>
                  <a:schemeClr val="bg1"/>
                </a:solidFill>
              </a:rPr>
              <a:t>’: </a:t>
            </a:r>
            <a:r>
              <a:rPr lang="en-US" b="1" dirty="0" err="1">
                <a:solidFill>
                  <a:schemeClr val="bg1"/>
                </a:solidFill>
              </a:rPr>
              <a:t>Gair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bach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â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goblygiadau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mawr</a:t>
            </a:r>
            <a:r>
              <a:rPr lang="en-US" b="1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CB2D3C-402D-C64B-872A-87F9BE1F0288}"/>
              </a:ext>
            </a:extLst>
          </p:cNvPr>
          <p:cNvSpPr/>
          <p:nvPr/>
        </p:nvSpPr>
        <p:spPr>
          <a:xfrm>
            <a:off x="712922" y="1555511"/>
            <a:ext cx="7005234" cy="1261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y-GB" sz="2000" dirty="0">
                <a:latin typeface="Calibri" charset="0"/>
                <a:ea typeface="Calibri" charset="0"/>
                <a:cs typeface="Calibri" charset="0"/>
              </a:rPr>
              <a:t>Rhoi </a:t>
            </a:r>
            <a:r>
              <a:rPr lang="cy-GB" sz="2000" b="1" dirty="0">
                <a:latin typeface="Calibri" charset="0"/>
                <a:ea typeface="Calibri" charset="0"/>
                <a:cs typeface="Calibri" charset="0"/>
              </a:rPr>
              <a:t>i </a:t>
            </a:r>
            <a:r>
              <a:rPr lang="cy-GB" sz="2000" dirty="0">
                <a:latin typeface="Calibri" charset="0"/>
                <a:ea typeface="Calibri" charset="0"/>
                <a:cs typeface="Calibri" charset="0"/>
              </a:rPr>
              <a:t>o flaen geiriau i gyfieithu “to”.  </a:t>
            </a:r>
            <a:endParaRPr lang="en-US" sz="2000" dirty="0">
              <a:latin typeface="Calibri" charset="0"/>
              <a:ea typeface="Calibri" charset="0"/>
              <a:cs typeface="Arial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y-GB" sz="2000" dirty="0">
                <a:latin typeface="Calibri" charset="0"/>
                <a:ea typeface="Calibri" charset="0"/>
                <a:cs typeface="Calibri" charset="0"/>
              </a:rPr>
              <a:t>Mae angen yr arddodiad hwn er mwyn mynegi bwriad / amcan (</a:t>
            </a:r>
            <a:r>
              <a:rPr lang="cy-GB" sz="2000" i="1" dirty="0">
                <a:latin typeface="Calibri" charset="0"/>
                <a:ea typeface="Calibri" charset="0"/>
                <a:cs typeface="Calibri" charset="0"/>
              </a:rPr>
              <a:t>intention</a:t>
            </a:r>
            <a:r>
              <a:rPr lang="cy-GB" sz="2000" dirty="0">
                <a:latin typeface="Calibri" charset="0"/>
                <a:ea typeface="Calibri" charset="0"/>
                <a:cs typeface="Calibri" charset="0"/>
              </a:rPr>
              <a:t>) ac ati ond byddwch yn ofalus rhag ei orddefnyddio.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B3A0B2-9D46-FD4D-A25E-F27E99BBD778}"/>
              </a:ext>
            </a:extLst>
          </p:cNvPr>
          <p:cNvSpPr txBox="1"/>
          <p:nvPr/>
        </p:nvSpPr>
        <p:spPr>
          <a:xfrm>
            <a:off x="712921" y="3801310"/>
            <a:ext cx="9438467" cy="175432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err="1"/>
              <a:t>Gydag</a:t>
            </a:r>
            <a:r>
              <a:rPr lang="en-US" b="1" dirty="0"/>
              <a:t> </a:t>
            </a:r>
            <a:r>
              <a:rPr lang="en-US" b="1" dirty="0" err="1"/>
              <a:t>Enwau</a:t>
            </a:r>
            <a:r>
              <a:rPr lang="en-US" b="1" dirty="0"/>
              <a:t> …</a:t>
            </a:r>
          </a:p>
          <a:p>
            <a:endParaRPr lang="en-US" dirty="0"/>
          </a:p>
          <a:p>
            <a:r>
              <a:rPr lang="en-US" dirty="0" err="1"/>
              <a:t>mae</a:t>
            </a:r>
            <a:r>
              <a:rPr lang="en-US" dirty="0"/>
              <a:t> </a:t>
            </a:r>
            <a:r>
              <a:rPr lang="en-US" dirty="0" err="1"/>
              <a:t>angen</a:t>
            </a:r>
            <a:r>
              <a:rPr lang="en-US" dirty="0"/>
              <a:t> </a:t>
            </a:r>
            <a:r>
              <a:rPr lang="en-US" dirty="0" err="1"/>
              <a:t>adolygu</a:t>
            </a:r>
            <a:r>
              <a:rPr lang="en-US" dirty="0"/>
              <a:t>		</a:t>
            </a:r>
            <a:r>
              <a:rPr lang="en-US" dirty="0" err="1"/>
              <a:t>mae’n</a:t>
            </a:r>
            <a:r>
              <a:rPr lang="en-US" dirty="0"/>
              <a:t> </a:t>
            </a:r>
            <a:r>
              <a:rPr lang="en-US" dirty="0" err="1"/>
              <a:t>bryd</a:t>
            </a:r>
            <a:r>
              <a:rPr lang="en-US" dirty="0"/>
              <a:t> </a:t>
            </a:r>
            <a:r>
              <a:rPr lang="en-US" dirty="0" err="1"/>
              <a:t>gorffen</a:t>
            </a:r>
            <a:r>
              <a:rPr lang="en-US" dirty="0"/>
              <a:t>			</a:t>
            </a:r>
            <a:r>
              <a:rPr lang="en-US" dirty="0" err="1"/>
              <a:t>bydd</a:t>
            </a:r>
            <a:r>
              <a:rPr lang="en-US" dirty="0"/>
              <a:t> </a:t>
            </a:r>
            <a:r>
              <a:rPr lang="en-US" dirty="0" err="1"/>
              <a:t>hi’n</a:t>
            </a:r>
            <a:r>
              <a:rPr lang="en-US" dirty="0"/>
              <a:t> </a:t>
            </a:r>
            <a:r>
              <a:rPr lang="en-US" dirty="0" err="1"/>
              <a:t>fraint</a:t>
            </a:r>
            <a:r>
              <a:rPr lang="en-US" dirty="0"/>
              <a:t> </a:t>
            </a:r>
            <a:r>
              <a:rPr lang="en-US" dirty="0" err="1"/>
              <a:t>cael</a:t>
            </a:r>
            <a:endParaRPr lang="en-US" dirty="0"/>
          </a:p>
          <a:p>
            <a:endParaRPr lang="en-US" dirty="0"/>
          </a:p>
          <a:p>
            <a:r>
              <a:rPr lang="en-US" b="1" dirty="0" err="1"/>
              <a:t>Ond</a:t>
            </a:r>
            <a:r>
              <a:rPr lang="en-US" b="1" dirty="0"/>
              <a:t> </a:t>
            </a:r>
            <a:r>
              <a:rPr lang="en-US" dirty="0"/>
              <a:t>… </a:t>
            </a:r>
            <a:r>
              <a:rPr lang="en-US" dirty="0" err="1">
                <a:solidFill>
                  <a:srgbClr val="FF0000"/>
                </a:solidFill>
              </a:rPr>
              <a:t>hawl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/>
              <a:t> </a:t>
            </a:r>
            <a:r>
              <a:rPr lang="en-US" dirty="0" err="1"/>
              <a:t>fynd</a:t>
            </a:r>
            <a:r>
              <a:rPr lang="en-US" dirty="0"/>
              <a:t>		</a:t>
            </a:r>
            <a:r>
              <a:rPr lang="en-US" dirty="0" err="1">
                <a:solidFill>
                  <a:srgbClr val="FF0000"/>
                </a:solidFill>
              </a:rPr>
              <a:t>gallu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lwyddo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arholiad</a:t>
            </a:r>
            <a:r>
              <a:rPr lang="en-US" dirty="0"/>
              <a:t>		</a:t>
            </a:r>
            <a:r>
              <a:rPr lang="en-US" dirty="0" err="1">
                <a:solidFill>
                  <a:srgbClr val="FF0000"/>
                </a:solidFill>
              </a:rPr>
              <a:t>caniatád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fynd</a:t>
            </a:r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A73862-CD44-6C48-B818-C4BB16BB6D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10" name="6-point Star 5">
            <a:extLst>
              <a:ext uri="{FF2B5EF4-FFF2-40B4-BE49-F238E27FC236}">
                <a16:creationId xmlns:a16="http://schemas.microsoft.com/office/drawing/2014/main" id="{F3C72547-6076-9348-B253-484B77C19F06}"/>
              </a:ext>
            </a:extLst>
          </p:cNvPr>
          <p:cNvSpPr/>
          <p:nvPr/>
        </p:nvSpPr>
        <p:spPr>
          <a:xfrm rot="749919">
            <a:off x="8193122" y="918385"/>
            <a:ext cx="3657599" cy="3554438"/>
          </a:xfrm>
          <a:prstGeom prst="star6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02060"/>
                </a:solidFill>
              </a:rPr>
              <a:t>Trowch</a:t>
            </a:r>
            <a:r>
              <a:rPr lang="en-US" dirty="0">
                <a:solidFill>
                  <a:srgbClr val="002060"/>
                </a:solidFill>
              </a:rPr>
              <a:t> ‘</a:t>
            </a:r>
            <a:r>
              <a:rPr lang="en-US" dirty="0" err="1">
                <a:solidFill>
                  <a:srgbClr val="002060"/>
                </a:solidFill>
              </a:rPr>
              <a:t>i</a:t>
            </a:r>
            <a:r>
              <a:rPr lang="en-US" dirty="0">
                <a:solidFill>
                  <a:srgbClr val="002060"/>
                </a:solidFill>
              </a:rPr>
              <a:t>’ </a:t>
            </a:r>
            <a:r>
              <a:rPr lang="en-US" dirty="0" err="1">
                <a:solidFill>
                  <a:srgbClr val="002060"/>
                </a:solidFill>
              </a:rPr>
              <a:t>wyneb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waered</a:t>
            </a:r>
            <a:r>
              <a:rPr lang="en-US" dirty="0">
                <a:solidFill>
                  <a:srgbClr val="002060"/>
                </a:solidFill>
              </a:rPr>
              <a:t> - ! </a:t>
            </a:r>
          </a:p>
          <a:p>
            <a:pPr algn="ctr"/>
            <a:r>
              <a:rPr lang="en-US" dirty="0" err="1">
                <a:solidFill>
                  <a:srgbClr val="002060"/>
                </a:solidFill>
              </a:rPr>
              <a:t>Dydy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hynny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ddim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gyd-ddigwyddiad</a:t>
            </a:r>
            <a:r>
              <a:rPr lang="en-US" dirty="0">
                <a:solidFill>
                  <a:srgbClr val="002060"/>
                </a:solidFill>
              </a:rPr>
              <a:t>! </a:t>
            </a:r>
            <a:r>
              <a:rPr lang="en-US" dirty="0" err="1">
                <a:solidFill>
                  <a:srgbClr val="002060"/>
                </a:solidFill>
              </a:rPr>
              <a:t>Byddwch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ofalus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gydag</a:t>
            </a:r>
            <a:r>
              <a:rPr lang="en-US" dirty="0">
                <a:solidFill>
                  <a:srgbClr val="002060"/>
                </a:solidFill>
              </a:rPr>
              <a:t> ‘</a:t>
            </a:r>
            <a:r>
              <a:rPr lang="en-US" dirty="0" err="1">
                <a:solidFill>
                  <a:srgbClr val="002060"/>
                </a:solidFill>
              </a:rPr>
              <a:t>i</a:t>
            </a:r>
            <a:r>
              <a:rPr lang="en-US" dirty="0">
                <a:solidFill>
                  <a:srgbClr val="002060"/>
                </a:solidFill>
              </a:rPr>
              <a:t>’ bob </a:t>
            </a:r>
            <a:r>
              <a:rPr lang="en-US" dirty="0" err="1">
                <a:solidFill>
                  <a:srgbClr val="002060"/>
                </a:solidFill>
              </a:rPr>
              <a:t>tro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  <a:sym typeface="Wingdings" pitchFamily="2" charset="2"/>
              </a:rPr>
              <a:t>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75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A15F7F-FDC5-EB4E-8C1C-0B3EB8FB5BAE}"/>
              </a:ext>
            </a:extLst>
          </p:cNvPr>
          <p:cNvSpPr txBox="1"/>
          <p:nvPr/>
        </p:nvSpPr>
        <p:spPr>
          <a:xfrm>
            <a:off x="712921" y="3429000"/>
            <a:ext cx="10879810" cy="230832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err="1"/>
              <a:t>Gydag</a:t>
            </a:r>
            <a:r>
              <a:rPr lang="en-US" b="1" dirty="0"/>
              <a:t> </a:t>
            </a:r>
            <a:r>
              <a:rPr lang="en-US" b="1" dirty="0" err="1"/>
              <a:t>ansoddeiriau</a:t>
            </a:r>
            <a:r>
              <a:rPr lang="en-US" b="1" dirty="0"/>
              <a:t> …</a:t>
            </a:r>
          </a:p>
          <a:p>
            <a:endParaRPr lang="en-US" dirty="0"/>
          </a:p>
          <a:p>
            <a:r>
              <a:rPr lang="en-US" dirty="0" err="1"/>
              <a:t>mae’n</a:t>
            </a:r>
            <a:r>
              <a:rPr lang="en-US" dirty="0"/>
              <a:t> well </a:t>
            </a:r>
            <a:r>
              <a:rPr lang="en-US" dirty="0" err="1"/>
              <a:t>peidio</a:t>
            </a:r>
            <a:r>
              <a:rPr lang="en-US" dirty="0"/>
              <a:t> </a:t>
            </a:r>
            <a:r>
              <a:rPr lang="en-US" dirty="0" err="1"/>
              <a:t>dweud</a:t>
            </a:r>
            <a:r>
              <a:rPr lang="en-US" dirty="0"/>
              <a:t>		</a:t>
            </a:r>
            <a:r>
              <a:rPr lang="en-US" dirty="0" err="1"/>
              <a:t>mae’n</a:t>
            </a:r>
            <a:r>
              <a:rPr lang="en-US" dirty="0"/>
              <a:t> </a:t>
            </a:r>
            <a:r>
              <a:rPr lang="en-US" dirty="0" err="1"/>
              <a:t>bwysig</a:t>
            </a:r>
            <a:r>
              <a:rPr lang="en-US" dirty="0"/>
              <a:t> </a:t>
            </a:r>
            <a:r>
              <a:rPr lang="en-US" dirty="0" err="1"/>
              <a:t>gwneud</a:t>
            </a:r>
            <a:r>
              <a:rPr lang="en-US" dirty="0"/>
              <a:t> y </a:t>
            </a:r>
            <a:r>
              <a:rPr lang="en-US" dirty="0" err="1"/>
              <a:t>gwaith</a:t>
            </a:r>
            <a:r>
              <a:rPr lang="en-US" dirty="0"/>
              <a:t>	</a:t>
            </a:r>
            <a:r>
              <a:rPr lang="en-US" dirty="0" err="1"/>
              <a:t>byddai’n</a:t>
            </a:r>
            <a:r>
              <a:rPr lang="en-US" dirty="0"/>
              <a:t> </a:t>
            </a:r>
            <a:r>
              <a:rPr lang="en-US" dirty="0" err="1"/>
              <a:t>fuddiol</a:t>
            </a:r>
            <a:r>
              <a:rPr lang="en-US" dirty="0"/>
              <a:t> </a:t>
            </a:r>
            <a:r>
              <a:rPr lang="en-US" dirty="0" err="1"/>
              <a:t>trafod</a:t>
            </a:r>
            <a:r>
              <a:rPr lang="en-US" dirty="0"/>
              <a:t> y </a:t>
            </a:r>
            <a:r>
              <a:rPr lang="en-US" dirty="0" err="1"/>
              <a:t>pwnc</a:t>
            </a:r>
            <a:endParaRPr lang="en-US" dirty="0"/>
          </a:p>
          <a:p>
            <a:endParaRPr lang="en-US" dirty="0"/>
          </a:p>
          <a:p>
            <a:r>
              <a:rPr lang="en-US" b="1" dirty="0" err="1"/>
              <a:t>Ond</a:t>
            </a:r>
            <a:r>
              <a:rPr lang="en-US" b="1" dirty="0"/>
              <a:t> </a:t>
            </a:r>
            <a:r>
              <a:rPr lang="en-US" dirty="0"/>
              <a:t>… </a:t>
            </a:r>
          </a:p>
          <a:p>
            <a:endParaRPr lang="en-US" dirty="0"/>
          </a:p>
          <a:p>
            <a:r>
              <a:rPr lang="en-US" dirty="0" err="1"/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addas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gynnal</a:t>
            </a:r>
            <a:r>
              <a:rPr lang="en-US" dirty="0"/>
              <a:t>…			</a:t>
            </a:r>
            <a:r>
              <a:rPr lang="en-US" dirty="0" err="1"/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gymwys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ddysgu</a:t>
            </a:r>
            <a:r>
              <a:rPr lang="en-US" dirty="0"/>
              <a:t>		</a:t>
            </a:r>
            <a:r>
              <a:rPr lang="en-US" dirty="0" err="1"/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hyderus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arwain</a:t>
            </a:r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F55082-8000-284E-870A-D326A7CA5D99}"/>
              </a:ext>
            </a:extLst>
          </p:cNvPr>
          <p:cNvSpPr txBox="1"/>
          <p:nvPr/>
        </p:nvSpPr>
        <p:spPr>
          <a:xfrm>
            <a:off x="712921" y="1066799"/>
            <a:ext cx="10879810" cy="203132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err="1"/>
              <a:t>Gyda</a:t>
            </a:r>
            <a:r>
              <a:rPr lang="en-US" b="1" dirty="0"/>
              <a:t> </a:t>
            </a:r>
            <a:r>
              <a:rPr lang="en-US" b="1" dirty="0" err="1"/>
              <a:t>berfau</a:t>
            </a:r>
            <a:r>
              <a:rPr lang="en-US" b="1" dirty="0"/>
              <a:t> a </a:t>
            </a:r>
            <a:r>
              <a:rPr lang="en-US" b="1" dirty="0" err="1"/>
              <a:t>berfenwau</a:t>
            </a:r>
            <a:r>
              <a:rPr lang="en-US" b="1" dirty="0"/>
              <a:t> …</a:t>
            </a:r>
          </a:p>
          <a:p>
            <a:endParaRPr lang="en-US" dirty="0"/>
          </a:p>
          <a:p>
            <a:r>
              <a:rPr lang="en-US" dirty="0" err="1"/>
              <a:t>penderfynu</a:t>
            </a:r>
            <a:r>
              <a:rPr lang="en-US" dirty="0"/>
              <a:t> </a:t>
            </a:r>
            <a:r>
              <a:rPr lang="en-US" dirty="0" err="1"/>
              <a:t>mynd</a:t>
            </a:r>
            <a:r>
              <a:rPr lang="en-US" dirty="0"/>
              <a:t>			</a:t>
            </a:r>
            <a:r>
              <a:rPr lang="en-US" dirty="0" err="1"/>
              <a:t>gobeithio</a:t>
            </a:r>
            <a:r>
              <a:rPr lang="en-US" dirty="0"/>
              <a:t> </a:t>
            </a:r>
            <a:r>
              <a:rPr lang="en-US" dirty="0" err="1"/>
              <a:t>cael</a:t>
            </a:r>
            <a:r>
              <a:rPr lang="en-US" dirty="0"/>
              <a:t> y </a:t>
            </a:r>
            <a:r>
              <a:rPr lang="en-US" dirty="0" err="1"/>
              <a:t>swydd</a:t>
            </a:r>
            <a:r>
              <a:rPr lang="en-US" dirty="0"/>
              <a:t>		 	</a:t>
            </a:r>
            <a:r>
              <a:rPr lang="en-US" dirty="0" err="1"/>
              <a:t>cofiwch</a:t>
            </a:r>
            <a:r>
              <a:rPr lang="en-US" dirty="0"/>
              <a:t> </a:t>
            </a:r>
            <a:r>
              <a:rPr lang="en-US" dirty="0" err="1"/>
              <a:t>ddweud</a:t>
            </a:r>
            <a:endParaRPr lang="en-US" dirty="0"/>
          </a:p>
          <a:p>
            <a:endParaRPr lang="en-US" dirty="0"/>
          </a:p>
          <a:p>
            <a:r>
              <a:rPr lang="en-US" dirty="0"/>
              <a:t>OND … </a:t>
            </a:r>
          </a:p>
          <a:p>
            <a:endParaRPr lang="en-US" dirty="0"/>
          </a:p>
          <a:p>
            <a:r>
              <a:rPr lang="en-US" dirty="0" err="1"/>
              <a:t>llwyddo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wneud</a:t>
            </a:r>
            <a:r>
              <a:rPr lang="en-US" dirty="0"/>
              <a:t>…		</a:t>
            </a:r>
            <a:r>
              <a:rPr lang="en-US" dirty="0" err="1"/>
              <a:t>parhau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fynd</a:t>
            </a:r>
            <a:r>
              <a:rPr lang="en-US" dirty="0"/>
              <a:t>	</a:t>
            </a:r>
            <a:r>
              <a:rPr lang="en-US" dirty="0">
                <a:solidFill>
                  <a:srgbClr val="002060"/>
                </a:solidFill>
              </a:rPr>
              <a:t>		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2A65997-C570-6B4D-B6EA-9ECB57F9F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921" y="172000"/>
            <a:ext cx="10879810" cy="785445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Yr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arddodiad</a:t>
            </a:r>
            <a:r>
              <a:rPr lang="en-US" b="1" dirty="0">
                <a:solidFill>
                  <a:schemeClr val="bg1"/>
                </a:solidFill>
              </a:rPr>
              <a:t> ‘</a:t>
            </a:r>
            <a:r>
              <a:rPr lang="en-US" b="1" dirty="0" err="1">
                <a:solidFill>
                  <a:schemeClr val="bg1"/>
                </a:solidFill>
              </a:rPr>
              <a:t>i</a:t>
            </a:r>
            <a:r>
              <a:rPr lang="en-US" b="1" dirty="0">
                <a:solidFill>
                  <a:schemeClr val="bg1"/>
                </a:solidFill>
              </a:rPr>
              <a:t>’: </a:t>
            </a:r>
            <a:r>
              <a:rPr lang="en-US" b="1" dirty="0" err="1">
                <a:solidFill>
                  <a:schemeClr val="bg1"/>
                </a:solidFill>
              </a:rPr>
              <a:t>Gair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bach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â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goblygiadau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mawr</a:t>
            </a:r>
            <a:r>
              <a:rPr lang="en-US" b="1" dirty="0"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6B164D-7651-D745-822E-9D4D98172E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9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75F50-6E6D-F443-9574-7BB805E1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630" y="93787"/>
            <a:ext cx="9163671" cy="986430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Cyfieithu</a:t>
            </a:r>
            <a:r>
              <a:rPr lang="en-US" b="1" dirty="0">
                <a:solidFill>
                  <a:schemeClr val="bg1"/>
                </a:solidFill>
              </a:rPr>
              <a:t> ‘the… of the …’ </a:t>
            </a:r>
            <a:r>
              <a:rPr lang="en-US" b="1" dirty="0" err="1">
                <a:solidFill>
                  <a:schemeClr val="bg1"/>
                </a:solidFill>
              </a:rPr>
              <a:t>o’r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Saesneg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2C88EEE0-9536-864B-BD10-445404B42515}"/>
              </a:ext>
            </a:extLst>
          </p:cNvPr>
          <p:cNvSpPr/>
          <p:nvPr/>
        </p:nvSpPr>
        <p:spPr>
          <a:xfrm rot="534404">
            <a:off x="9242402" y="1302262"/>
            <a:ext cx="2599715" cy="20100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err="1"/>
              <a:t>Cofiwch</a:t>
            </a:r>
            <a:r>
              <a:rPr lang="en-US"/>
              <a:t> ‘</a:t>
            </a:r>
            <a:r>
              <a:rPr lang="en-US" err="1"/>
              <a:t>Pobl</a:t>
            </a:r>
            <a:r>
              <a:rPr lang="en-US"/>
              <a:t> y Cwm’ - </a:t>
            </a:r>
          </a:p>
          <a:p>
            <a:pPr algn="ctr"/>
            <a:r>
              <a:rPr lang="en-US">
                <a:solidFill>
                  <a:srgbClr val="FF0000"/>
                </a:solidFill>
              </a:rPr>
              <a:t>The</a:t>
            </a:r>
            <a:r>
              <a:rPr lang="en-US"/>
              <a:t> People </a:t>
            </a:r>
            <a:r>
              <a:rPr lang="en-US">
                <a:solidFill>
                  <a:srgbClr val="FF0000"/>
                </a:solidFill>
              </a:rPr>
              <a:t>of</a:t>
            </a:r>
            <a:r>
              <a:rPr lang="en-US"/>
              <a:t> the Valley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AB6259-F10C-F343-861B-F5A331FF4B9C}"/>
              </a:ext>
            </a:extLst>
          </p:cNvPr>
          <p:cNvSpPr/>
          <p:nvPr/>
        </p:nvSpPr>
        <p:spPr>
          <a:xfrm>
            <a:off x="814256" y="1286679"/>
            <a:ext cx="57560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err="1"/>
              <a:t>Yn</a:t>
            </a:r>
            <a:r>
              <a:rPr lang="en-GB" b="1" u="sng" dirty="0"/>
              <a:t> y </a:t>
            </a:r>
            <a:r>
              <a:rPr lang="en-GB" b="1" u="sng" dirty="0" err="1"/>
              <a:t>llythyr</a:t>
            </a:r>
            <a:r>
              <a:rPr lang="en-GB" b="1" u="sng" dirty="0"/>
              <a:t>:</a:t>
            </a:r>
          </a:p>
          <a:p>
            <a:r>
              <a:rPr lang="en-GB" dirty="0"/>
              <a:t>y </a:t>
            </a:r>
            <a:r>
              <a:rPr lang="en-GB" dirty="0" err="1"/>
              <a:t>diwrnod</a:t>
            </a:r>
            <a:r>
              <a:rPr lang="en-GB" dirty="0"/>
              <a:t> </a:t>
            </a:r>
            <a:r>
              <a:rPr lang="en-GB" dirty="0" err="1"/>
              <a:t>cyntaf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cwrs</a:t>
            </a:r>
            <a:r>
              <a:rPr lang="en-GB" dirty="0"/>
              <a:t> </a:t>
            </a:r>
            <a:r>
              <a:rPr lang="en-GB" dirty="0">
                <a:sym typeface="Wingdings" pitchFamily="2" charset="2"/>
              </a:rPr>
              <a:t> </a:t>
            </a:r>
          </a:p>
          <a:p>
            <a:r>
              <a:rPr lang="en-GB" dirty="0" err="1"/>
              <a:t>diwrnod</a:t>
            </a:r>
            <a:r>
              <a:rPr lang="en-GB" dirty="0"/>
              <a:t> </a:t>
            </a:r>
            <a:r>
              <a:rPr lang="en-GB" dirty="0" err="1"/>
              <a:t>cyntaf</a:t>
            </a:r>
            <a:r>
              <a:rPr lang="en-GB" dirty="0"/>
              <a:t> y </a:t>
            </a:r>
            <a:r>
              <a:rPr lang="en-GB" dirty="0" err="1"/>
              <a:t>cwrs</a:t>
            </a:r>
            <a:r>
              <a:rPr lang="en-GB" dirty="0"/>
              <a:t> </a:t>
            </a:r>
            <a:r>
              <a:rPr lang="en-GB" dirty="0">
                <a:sym typeface="Wingdings" pitchFamily="2" charset="2"/>
              </a:rPr>
              <a:t>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EFD2BC-8FB0-FB4D-943B-892B6BCFE38B}"/>
              </a:ext>
            </a:extLst>
          </p:cNvPr>
          <p:cNvSpPr/>
          <p:nvPr/>
        </p:nvSpPr>
        <p:spPr>
          <a:xfrm>
            <a:off x="814256" y="2416471"/>
            <a:ext cx="82882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Mae </a:t>
            </a:r>
            <a:r>
              <a:rPr lang="en-GB" dirty="0" err="1"/>
              <a:t>angen</a:t>
            </a:r>
            <a:r>
              <a:rPr lang="en-GB" dirty="0"/>
              <a:t> bod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ofalus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gyfieithu</a:t>
            </a:r>
            <a:r>
              <a:rPr lang="en-GB" dirty="0"/>
              <a:t> </a:t>
            </a:r>
            <a:r>
              <a:rPr lang="en-GB" dirty="0" err="1"/>
              <a:t>ymadroddion</a:t>
            </a:r>
            <a:r>
              <a:rPr lang="en-GB" dirty="0"/>
              <a:t> </a:t>
            </a:r>
            <a:r>
              <a:rPr lang="en-GB" dirty="0" err="1"/>
              <a:t>lle</a:t>
            </a:r>
            <a:r>
              <a:rPr lang="en-GB" dirty="0"/>
              <a:t> </a:t>
            </a:r>
            <a:r>
              <a:rPr lang="en-GB" dirty="0" err="1"/>
              <a:t>ceir</a:t>
            </a:r>
            <a:r>
              <a:rPr lang="en-GB" dirty="0"/>
              <a:t> “the .... of the”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Saesneg</a:t>
            </a:r>
            <a:r>
              <a:rPr lang="en-GB" dirty="0"/>
              <a:t>. 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Saesneg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b="1" dirty="0"/>
              <a:t>the</a:t>
            </a:r>
            <a:r>
              <a:rPr lang="en-GB" dirty="0"/>
              <a:t> ac </a:t>
            </a:r>
            <a:r>
              <a:rPr lang="en-GB" b="1" dirty="0"/>
              <a:t>of the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ymadroddion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y </a:t>
            </a:r>
            <a:r>
              <a:rPr lang="en-GB" dirty="0" err="1"/>
              <a:t>canlynol</a:t>
            </a:r>
            <a:r>
              <a:rPr lang="en-GB" dirty="0"/>
              <a:t>:</a:t>
            </a:r>
          </a:p>
          <a:p>
            <a:r>
              <a:rPr lang="en-GB" dirty="0"/>
              <a:t> </a:t>
            </a:r>
          </a:p>
          <a:p>
            <a:r>
              <a:rPr lang="en-GB" dirty="0">
                <a:solidFill>
                  <a:srgbClr val="FF0000"/>
                </a:solidFill>
              </a:rPr>
              <a:t>the</a:t>
            </a:r>
            <a:r>
              <a:rPr lang="en-GB" dirty="0"/>
              <a:t> chairperson </a:t>
            </a:r>
            <a:r>
              <a:rPr lang="en-GB" dirty="0">
                <a:solidFill>
                  <a:srgbClr val="FF0000"/>
                </a:solidFill>
              </a:rPr>
              <a:t>of</a:t>
            </a:r>
            <a:r>
              <a:rPr lang="en-GB" dirty="0"/>
              <a:t> the governors</a:t>
            </a:r>
          </a:p>
          <a:p>
            <a:r>
              <a:rPr lang="en-GB" dirty="0">
                <a:solidFill>
                  <a:srgbClr val="FF0000"/>
                </a:solidFill>
              </a:rPr>
              <a:t>the</a:t>
            </a:r>
            <a:r>
              <a:rPr lang="en-GB" dirty="0"/>
              <a:t> main point </a:t>
            </a:r>
            <a:r>
              <a:rPr lang="en-GB" dirty="0">
                <a:solidFill>
                  <a:srgbClr val="FF0000"/>
                </a:solidFill>
              </a:rPr>
              <a:t>of</a:t>
            </a:r>
            <a:r>
              <a:rPr lang="en-GB" dirty="0"/>
              <a:t> the letter</a:t>
            </a:r>
          </a:p>
          <a:p>
            <a:r>
              <a:rPr lang="en-GB" dirty="0">
                <a:solidFill>
                  <a:srgbClr val="FF0000"/>
                </a:solidFill>
              </a:rPr>
              <a:t>the</a:t>
            </a:r>
            <a:r>
              <a:rPr lang="en-GB" dirty="0"/>
              <a:t> implications </a:t>
            </a:r>
            <a:r>
              <a:rPr lang="en-GB" dirty="0">
                <a:solidFill>
                  <a:srgbClr val="FF0000"/>
                </a:solidFill>
              </a:rPr>
              <a:t>of</a:t>
            </a:r>
            <a:r>
              <a:rPr lang="en-GB" dirty="0"/>
              <a:t> the letter  </a:t>
            </a:r>
          </a:p>
          <a:p>
            <a:r>
              <a:rPr lang="en-GB" dirty="0"/>
              <a:t> </a:t>
            </a:r>
          </a:p>
          <a:p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gyfieithu</a:t>
            </a:r>
            <a:r>
              <a:rPr lang="en-GB" dirty="0"/>
              <a:t>, does dim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cyfieithu’r</a:t>
            </a:r>
            <a:r>
              <a:rPr lang="en-GB" dirty="0"/>
              <a:t> ‘</a:t>
            </a:r>
            <a:r>
              <a:rPr lang="en-GB" dirty="0">
                <a:solidFill>
                  <a:srgbClr val="FF0000"/>
                </a:solidFill>
              </a:rPr>
              <a:t>the</a:t>
            </a:r>
            <a:r>
              <a:rPr lang="en-GB" dirty="0"/>
              <a:t>’ </a:t>
            </a:r>
            <a:r>
              <a:rPr lang="en-GB" dirty="0" err="1"/>
              <a:t>cyntaf</a:t>
            </a:r>
            <a:r>
              <a:rPr lang="en-GB" dirty="0"/>
              <a:t> </a:t>
            </a:r>
            <a:r>
              <a:rPr lang="en-GB" dirty="0" err="1"/>
              <a:t>na’r</a:t>
            </a:r>
            <a:r>
              <a:rPr lang="en-GB" dirty="0"/>
              <a:t> ‘</a:t>
            </a:r>
            <a:r>
              <a:rPr lang="en-GB" dirty="0">
                <a:solidFill>
                  <a:srgbClr val="FF0000"/>
                </a:solidFill>
              </a:rPr>
              <a:t>of</a:t>
            </a:r>
            <a:r>
              <a:rPr lang="en-GB" dirty="0"/>
              <a:t>’</a:t>
            </a:r>
          </a:p>
          <a:p>
            <a:r>
              <a:rPr lang="en-GB" dirty="0"/>
              <a:t> </a:t>
            </a:r>
          </a:p>
          <a:p>
            <a:r>
              <a:rPr lang="en-GB" dirty="0" err="1"/>
              <a:t>cadeirydd</a:t>
            </a:r>
            <a:r>
              <a:rPr lang="en-GB" dirty="0"/>
              <a:t> y </a:t>
            </a:r>
            <a:r>
              <a:rPr lang="en-GB" dirty="0" err="1"/>
              <a:t>llywodraethwyr</a:t>
            </a:r>
            <a:endParaRPr lang="en-GB" dirty="0"/>
          </a:p>
          <a:p>
            <a:r>
              <a:rPr lang="en-GB" dirty="0" err="1"/>
              <a:t>prif</a:t>
            </a:r>
            <a:r>
              <a:rPr lang="en-GB" dirty="0"/>
              <a:t> </a:t>
            </a:r>
            <a:r>
              <a:rPr lang="en-GB" dirty="0" err="1"/>
              <a:t>bwynt</a:t>
            </a:r>
            <a:r>
              <a:rPr lang="en-GB" dirty="0"/>
              <a:t> y </a:t>
            </a:r>
            <a:r>
              <a:rPr lang="en-GB" dirty="0" err="1"/>
              <a:t>llythyr</a:t>
            </a:r>
            <a:endParaRPr lang="en-GB" dirty="0"/>
          </a:p>
          <a:p>
            <a:r>
              <a:rPr lang="en-GB" dirty="0" err="1"/>
              <a:t>goblygiadau’r</a:t>
            </a:r>
            <a:r>
              <a:rPr lang="en-GB" dirty="0"/>
              <a:t> </a:t>
            </a:r>
            <a:r>
              <a:rPr lang="en-GB" dirty="0" err="1"/>
              <a:t>llythyr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2763FD-8E23-AC4F-B503-CA6CDA11C0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5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AB50E-7F71-2D4B-8130-83EAB9CE0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9249" y="79463"/>
            <a:ext cx="4095725" cy="937845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Eich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tro</a:t>
            </a:r>
            <a:r>
              <a:rPr lang="en-US" b="1" dirty="0">
                <a:solidFill>
                  <a:schemeClr val="bg1"/>
                </a:solidFill>
              </a:rPr>
              <a:t> chi…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1682C-9FA6-644B-BFDD-92EAECC6C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95" y="1212558"/>
            <a:ext cx="8742288" cy="47152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 err="1"/>
              <a:t>Cyfieithwch</a:t>
            </a:r>
            <a:r>
              <a:rPr lang="en-US" sz="2000" b="1" u="sng" dirty="0"/>
              <a:t> y </a:t>
            </a:r>
            <a:r>
              <a:rPr lang="en-US" sz="2000" b="1" u="sng" dirty="0" err="1"/>
              <a:t>brawddegau</a:t>
            </a:r>
            <a:r>
              <a:rPr lang="en-US" sz="2000" b="1" u="sng" dirty="0"/>
              <a:t> </a:t>
            </a:r>
            <a:r>
              <a:rPr lang="en-US" sz="2000" b="1" u="sng" dirty="0" err="1"/>
              <a:t>hyn</a:t>
            </a:r>
            <a:r>
              <a:rPr lang="en-US" sz="2000" b="1" u="sng" dirty="0"/>
              <a:t>: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400" dirty="0"/>
              <a:t>On the other side of the classroom.</a:t>
            </a:r>
          </a:p>
          <a:p>
            <a:pPr marL="0" indent="0">
              <a:buNone/>
            </a:pPr>
            <a:r>
              <a:rPr lang="en-US" sz="2400" dirty="0"/>
              <a:t>At the other end of the street.</a:t>
            </a:r>
          </a:p>
          <a:p>
            <a:pPr marL="0" indent="0">
              <a:buNone/>
            </a:pPr>
            <a:r>
              <a:rPr lang="en-US" sz="2400" dirty="0"/>
              <a:t>Half the children in the class .</a:t>
            </a:r>
          </a:p>
          <a:p>
            <a:pPr marL="0" indent="0">
              <a:buNone/>
            </a:pPr>
            <a:r>
              <a:rPr lang="en-US" sz="2400" dirty="0"/>
              <a:t>It is difficult to assess the number of children who will come.</a:t>
            </a:r>
          </a:p>
          <a:p>
            <a:pPr marL="0" indent="0">
              <a:buNone/>
            </a:pPr>
            <a:r>
              <a:rPr lang="en-US" sz="2400" dirty="0"/>
              <a:t>The notes of the last lesson.</a:t>
            </a:r>
          </a:p>
          <a:p>
            <a:pPr marL="0" indent="0">
              <a:buNone/>
            </a:pPr>
            <a:r>
              <a:rPr lang="en-US" sz="2400" dirty="0"/>
              <a:t>One of his students.</a:t>
            </a:r>
          </a:p>
          <a:p>
            <a:pPr marL="0" indent="0">
              <a:buNone/>
            </a:pPr>
            <a:r>
              <a:rPr lang="en-US" sz="2400" dirty="0"/>
              <a:t>The other side of the argument.</a:t>
            </a:r>
          </a:p>
          <a:p>
            <a:pPr marL="0" indent="0">
              <a:buNone/>
            </a:pPr>
            <a:r>
              <a:rPr lang="en-US" sz="2400" dirty="0"/>
              <a:t>The headteacher’s office.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FB4F71-6A5C-A348-91AB-7DA585663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24901">
            <a:off x="10268218" y="224171"/>
            <a:ext cx="1302014" cy="18760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7FBBF1-F1D2-3C4B-A884-A02833A8F8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68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A1508DA-14BC-6C43-BB23-73B76AAB616C}"/>
              </a:ext>
            </a:extLst>
          </p:cNvPr>
          <p:cNvSpPr/>
          <p:nvPr/>
        </p:nvSpPr>
        <p:spPr>
          <a:xfrm>
            <a:off x="756834" y="1119556"/>
            <a:ext cx="806547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err="1"/>
              <a:t>Ar</a:t>
            </a:r>
            <a:r>
              <a:rPr lang="en-US" sz="2000"/>
              <a:t> </a:t>
            </a:r>
            <a:r>
              <a:rPr lang="en-US" sz="2000" err="1"/>
              <a:t>ochr</a:t>
            </a:r>
            <a:r>
              <a:rPr lang="en-US" sz="2000"/>
              <a:t> </a:t>
            </a:r>
            <a:r>
              <a:rPr lang="en-US" sz="2000" err="1"/>
              <a:t>arall</a:t>
            </a:r>
            <a:r>
              <a:rPr lang="en-US" sz="2000"/>
              <a:t> </a:t>
            </a:r>
            <a:r>
              <a:rPr lang="en-US" sz="2000" err="1"/>
              <a:t>yr</a:t>
            </a:r>
            <a:r>
              <a:rPr lang="en-US" sz="2000"/>
              <a:t> </a:t>
            </a:r>
            <a:r>
              <a:rPr lang="en-US" sz="2000" err="1"/>
              <a:t>ystafell</a:t>
            </a:r>
            <a:r>
              <a:rPr lang="en-US" sz="2000"/>
              <a:t>.</a:t>
            </a:r>
          </a:p>
          <a:p>
            <a:endParaRPr lang="en-US" sz="2000"/>
          </a:p>
          <a:p>
            <a:r>
              <a:rPr lang="en-US" sz="2000" err="1"/>
              <a:t>Ar</a:t>
            </a:r>
            <a:r>
              <a:rPr lang="en-US" sz="2000"/>
              <a:t> ben </a:t>
            </a:r>
            <a:r>
              <a:rPr lang="en-US" sz="2000" err="1"/>
              <a:t>arall</a:t>
            </a:r>
            <a:r>
              <a:rPr lang="en-US" sz="2000"/>
              <a:t> y </a:t>
            </a:r>
            <a:r>
              <a:rPr lang="en-US" sz="2000" err="1"/>
              <a:t>stryd</a:t>
            </a:r>
            <a:r>
              <a:rPr lang="en-US" sz="2000"/>
              <a:t>.</a:t>
            </a:r>
          </a:p>
          <a:p>
            <a:endParaRPr lang="en-US" sz="2000"/>
          </a:p>
          <a:p>
            <a:r>
              <a:rPr lang="en-US" sz="2000"/>
              <a:t>Hanner y plant </a:t>
            </a:r>
            <a:r>
              <a:rPr lang="en-US" sz="2000" err="1"/>
              <a:t>yn</a:t>
            </a:r>
            <a:r>
              <a:rPr lang="en-US" sz="2000"/>
              <a:t> y </a:t>
            </a:r>
            <a:r>
              <a:rPr lang="en-US" sz="2000" err="1"/>
              <a:t>dosbarth</a:t>
            </a:r>
            <a:r>
              <a:rPr lang="en-US" sz="2000"/>
              <a:t>.</a:t>
            </a:r>
          </a:p>
          <a:p>
            <a:endParaRPr lang="en-US" sz="2000"/>
          </a:p>
          <a:p>
            <a:r>
              <a:rPr lang="en-US" sz="2000" err="1"/>
              <a:t>Mae’n</a:t>
            </a:r>
            <a:r>
              <a:rPr lang="en-US" sz="2000"/>
              <a:t> </a:t>
            </a:r>
            <a:r>
              <a:rPr lang="en-US" sz="2000" err="1"/>
              <a:t>anodd</a:t>
            </a:r>
            <a:r>
              <a:rPr lang="en-US" sz="2000"/>
              <a:t> </a:t>
            </a:r>
            <a:r>
              <a:rPr lang="en-US" sz="2000" err="1"/>
              <a:t>asesu</a:t>
            </a:r>
            <a:r>
              <a:rPr lang="en-US" sz="2000"/>
              <a:t> </a:t>
            </a:r>
            <a:r>
              <a:rPr lang="en-US" sz="2000" err="1"/>
              <a:t>nifer</a:t>
            </a:r>
            <a:r>
              <a:rPr lang="en-US" sz="2000"/>
              <a:t> y plant </a:t>
            </a:r>
            <a:r>
              <a:rPr lang="en-US" sz="2000" err="1"/>
              <a:t>fydd</a:t>
            </a:r>
            <a:r>
              <a:rPr lang="en-US" sz="2000"/>
              <a:t> </a:t>
            </a:r>
            <a:r>
              <a:rPr lang="en-US" sz="2000" err="1"/>
              <a:t>yn</a:t>
            </a:r>
            <a:r>
              <a:rPr lang="en-US" sz="2000"/>
              <a:t> </a:t>
            </a:r>
            <a:r>
              <a:rPr lang="en-US" sz="2000" err="1"/>
              <a:t>dod</a:t>
            </a:r>
            <a:r>
              <a:rPr lang="en-US" sz="2000"/>
              <a:t>.</a:t>
            </a:r>
          </a:p>
          <a:p>
            <a:endParaRPr lang="en-US" sz="2000"/>
          </a:p>
          <a:p>
            <a:r>
              <a:rPr lang="en-US" sz="2000" err="1"/>
              <a:t>Nodiadau’r</a:t>
            </a:r>
            <a:r>
              <a:rPr lang="en-US" sz="2000"/>
              <a:t> </a:t>
            </a:r>
            <a:r>
              <a:rPr lang="en-US" sz="2000" err="1"/>
              <a:t>wers</a:t>
            </a:r>
            <a:r>
              <a:rPr lang="en-US" sz="2000"/>
              <a:t> </a:t>
            </a:r>
            <a:r>
              <a:rPr lang="en-US" sz="2000" err="1"/>
              <a:t>ddiwethaf</a:t>
            </a:r>
            <a:r>
              <a:rPr lang="en-US" sz="2000"/>
              <a:t>.</a:t>
            </a:r>
          </a:p>
          <a:p>
            <a:endParaRPr lang="en-US" sz="2000"/>
          </a:p>
          <a:p>
            <a:r>
              <a:rPr lang="en-US" sz="2000"/>
              <a:t>Un </a:t>
            </a:r>
            <a:r>
              <a:rPr lang="en-US" sz="2000" err="1"/>
              <a:t>o’i</a:t>
            </a:r>
            <a:r>
              <a:rPr lang="en-US" sz="2000"/>
              <a:t> </a:t>
            </a:r>
            <a:r>
              <a:rPr lang="en-US" sz="2000" err="1"/>
              <a:t>fyfyrwyr</a:t>
            </a:r>
            <a:r>
              <a:rPr lang="en-US" sz="2000"/>
              <a:t> (e).</a:t>
            </a:r>
          </a:p>
          <a:p>
            <a:endParaRPr lang="en-US" sz="2000"/>
          </a:p>
          <a:p>
            <a:r>
              <a:rPr lang="en-US" sz="2000" err="1"/>
              <a:t>Ochr</a:t>
            </a:r>
            <a:r>
              <a:rPr lang="en-US" sz="2000"/>
              <a:t> </a:t>
            </a:r>
            <a:r>
              <a:rPr lang="en-US" sz="2000" err="1"/>
              <a:t>arall</a:t>
            </a:r>
            <a:r>
              <a:rPr lang="en-US" sz="2000"/>
              <a:t> y </a:t>
            </a:r>
            <a:r>
              <a:rPr lang="en-US" sz="2000" err="1"/>
              <a:t>ddadl</a:t>
            </a:r>
            <a:r>
              <a:rPr lang="en-US" sz="2000"/>
              <a:t>.</a:t>
            </a:r>
          </a:p>
          <a:p>
            <a:endParaRPr lang="en-US" sz="2000"/>
          </a:p>
          <a:p>
            <a:r>
              <a:rPr lang="en-US" sz="2000" err="1"/>
              <a:t>Swyddfa’r</a:t>
            </a:r>
            <a:r>
              <a:rPr lang="en-US" sz="2000"/>
              <a:t> </a:t>
            </a:r>
            <a:r>
              <a:rPr lang="en-US" sz="2000" err="1"/>
              <a:t>prifathro</a:t>
            </a:r>
            <a:r>
              <a:rPr lang="en-US" sz="2000"/>
              <a:t>/</a:t>
            </a:r>
            <a:r>
              <a:rPr lang="en-US" sz="2000" err="1"/>
              <a:t>brifathrawes</a:t>
            </a:r>
            <a:r>
              <a:rPr lang="en-US" sz="200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D8C28D-7A67-7D43-9C86-B275FC8B0A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5084" y="2050361"/>
            <a:ext cx="2207647" cy="35480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2903F9-CB6D-454D-BB28-FF6C7BDB70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BF5C583-135D-D94A-AEDE-206668F74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9249" y="79463"/>
            <a:ext cx="4095725" cy="937845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Atebion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775493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3706" y="152402"/>
            <a:ext cx="7772400" cy="1019907"/>
          </a:xfr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cyfieithu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idiomau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yn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llythrennol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468" y="1317835"/>
            <a:ext cx="11320973" cy="44644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Mae </a:t>
            </a:r>
            <a:r>
              <a:rPr lang="en-GB" sz="2000" dirty="0" err="1"/>
              <a:t>gan</a:t>
            </a:r>
            <a:r>
              <a:rPr lang="en-GB" sz="2000" dirty="0"/>
              <a:t> bob </a:t>
            </a:r>
            <a:r>
              <a:rPr lang="en-GB" sz="2000" dirty="0" err="1"/>
              <a:t>iaith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hidiomau</a:t>
            </a:r>
            <a:r>
              <a:rPr lang="en-GB" sz="2000" dirty="0"/>
              <a:t> neu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hymadroddion</a:t>
            </a:r>
            <a:r>
              <a:rPr lang="en-GB" sz="2000" dirty="0"/>
              <a:t> </a:t>
            </a:r>
            <a:r>
              <a:rPr lang="en-GB" sz="2000" dirty="0" err="1"/>
              <a:t>idiomatig</a:t>
            </a:r>
            <a:r>
              <a:rPr lang="en-GB" sz="2000" dirty="0"/>
              <a:t>. </a:t>
            </a:r>
            <a:r>
              <a:rPr lang="en-GB" sz="2000" dirty="0" err="1"/>
              <a:t>Dyna’r</a:t>
            </a:r>
            <a:r>
              <a:rPr lang="en-GB" sz="2000" dirty="0"/>
              <a:t> </a:t>
            </a:r>
            <a:r>
              <a:rPr lang="en-GB" sz="2000" dirty="0" err="1"/>
              <a:t>pethau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cyfrannu</a:t>
            </a:r>
            <a:r>
              <a:rPr lang="en-GB" sz="2000" dirty="0"/>
              <a:t> at </a:t>
            </a:r>
            <a:r>
              <a:rPr lang="en-GB" sz="2000" dirty="0" err="1"/>
              <a:t>naturioldeb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iaith</a:t>
            </a:r>
            <a:r>
              <a:rPr lang="en-GB" sz="2000" dirty="0"/>
              <a:t> </a:t>
            </a:r>
            <a:r>
              <a:rPr lang="en-GB" sz="2000" dirty="0" err="1"/>
              <a:t>a’n</a:t>
            </a:r>
            <a:r>
              <a:rPr lang="en-GB" sz="2000" dirty="0"/>
              <a:t> </a:t>
            </a:r>
            <a:r>
              <a:rPr lang="en-GB" sz="2000" dirty="0" err="1"/>
              <a:t>rhuglder</a:t>
            </a:r>
            <a:r>
              <a:rPr lang="en-GB" sz="2000" dirty="0"/>
              <a:t>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hanfod</a:t>
            </a:r>
            <a:r>
              <a:rPr lang="en-GB" sz="2000" dirty="0"/>
              <a:t>, </a:t>
            </a:r>
            <a:r>
              <a:rPr lang="en-GB" sz="2000" dirty="0" err="1"/>
              <a:t>dydyn</a:t>
            </a:r>
            <a:r>
              <a:rPr lang="en-GB" sz="2000" dirty="0"/>
              <a:t> </a:t>
            </a:r>
            <a:r>
              <a:rPr lang="en-GB" sz="2000" dirty="0" err="1"/>
              <a:t>nhw</a:t>
            </a:r>
            <a:r>
              <a:rPr lang="en-GB" sz="2000" dirty="0"/>
              <a:t> </a:t>
            </a:r>
            <a:r>
              <a:rPr lang="en-GB" sz="2000" dirty="0" err="1"/>
              <a:t>ddim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gallu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cyfieithu’n</a:t>
            </a:r>
            <a:r>
              <a:rPr lang="en-GB" sz="2000" dirty="0"/>
              <a:t> </a:t>
            </a:r>
            <a:r>
              <a:rPr lang="en-GB" sz="2000" dirty="0" err="1"/>
              <a:t>llythrennol</a:t>
            </a:r>
            <a:r>
              <a:rPr lang="en-GB" sz="2000" dirty="0"/>
              <a:t> o un </a:t>
            </a:r>
            <a:r>
              <a:rPr lang="en-GB" sz="2000" dirty="0" err="1"/>
              <a:t>iaith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iaith</a:t>
            </a:r>
            <a:r>
              <a:rPr lang="en-GB" sz="2000" dirty="0"/>
              <a:t> </a:t>
            </a:r>
            <a:r>
              <a:rPr lang="en-GB" sz="2000" dirty="0" err="1"/>
              <a:t>arall</a:t>
            </a:r>
            <a:r>
              <a:rPr lang="en-GB" sz="2000" dirty="0"/>
              <a:t>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 err="1"/>
              <a:t>Enghreifftiau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llythyr</a:t>
            </a:r>
            <a:r>
              <a:rPr lang="en-GB" sz="2000" dirty="0"/>
              <a:t>: </a:t>
            </a:r>
          </a:p>
          <a:p>
            <a:pPr marL="0" indent="0">
              <a:buNone/>
            </a:pPr>
            <a:r>
              <a:rPr lang="en-GB" sz="2000" dirty="0" err="1"/>
              <a:t>rhai</a:t>
            </a:r>
            <a:r>
              <a:rPr lang="en-GB" sz="2000" dirty="0"/>
              <a:t> </a:t>
            </a:r>
            <a:r>
              <a:rPr lang="en-GB" sz="2000" dirty="0" err="1"/>
              <a:t>amserau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			</a:t>
            </a:r>
            <a:r>
              <a:rPr lang="en-GB" sz="2000" dirty="0" err="1"/>
              <a:t>weithiau</a:t>
            </a:r>
            <a:r>
              <a:rPr lang="en-GB" sz="2000" dirty="0"/>
              <a:t>; </a:t>
            </a:r>
            <a:r>
              <a:rPr lang="en-GB" sz="2000" dirty="0" err="1"/>
              <a:t>ambell</a:t>
            </a:r>
            <a:r>
              <a:rPr lang="en-GB" sz="2000" dirty="0"/>
              <a:t> </a:t>
            </a:r>
            <a:r>
              <a:rPr lang="en-GB" sz="2000" dirty="0" err="1"/>
              <a:t>waith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</a:t>
            </a:r>
            <a:endParaRPr lang="en-GB" sz="2000" dirty="0"/>
          </a:p>
          <a:p>
            <a:pPr marL="0" indent="0">
              <a:buNone/>
            </a:pP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cymryd</a:t>
            </a:r>
            <a:r>
              <a:rPr lang="en-GB" sz="2000" dirty="0"/>
              <a:t> </a:t>
            </a:r>
            <a:r>
              <a:rPr lang="en-GB" sz="2000" dirty="0" err="1"/>
              <a:t>drosodd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		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fwy</a:t>
            </a:r>
            <a:r>
              <a:rPr lang="en-GB" sz="2000" dirty="0"/>
              <a:t> </a:t>
            </a:r>
            <a:r>
              <a:rPr lang="en-GB" sz="2000" dirty="0" err="1"/>
              <a:t>amlwg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</a:t>
            </a:r>
            <a:endParaRPr lang="en-GB" sz="2000" dirty="0"/>
          </a:p>
          <a:p>
            <a:pPr marL="0" indent="0">
              <a:buNone/>
            </a:pPr>
            <a:r>
              <a:rPr lang="en-GB" sz="2000" dirty="0" err="1"/>
              <a:t>cymryd</a:t>
            </a:r>
            <a:r>
              <a:rPr lang="en-GB" sz="2000" dirty="0"/>
              <a:t> </a:t>
            </a:r>
            <a:r>
              <a:rPr lang="en-GB" sz="2000" dirty="0" err="1"/>
              <a:t>rhan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			</a:t>
            </a:r>
            <a:r>
              <a:rPr lang="en-GB" sz="2000" dirty="0" err="1"/>
              <a:t>mynd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/ </a:t>
            </a:r>
            <a:r>
              <a:rPr lang="en-GB" sz="2000" dirty="0" err="1"/>
              <a:t>gwneud</a:t>
            </a:r>
            <a:r>
              <a:rPr lang="en-GB" sz="2000" dirty="0"/>
              <a:t> / </a:t>
            </a:r>
            <a:r>
              <a:rPr lang="en-GB" sz="2000" dirty="0" err="1"/>
              <a:t>mynychu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</a:t>
            </a:r>
            <a:endParaRPr lang="en-GB" sz="2000" dirty="0"/>
          </a:p>
          <a:p>
            <a:pPr marL="0" indent="0">
              <a:buNone/>
            </a:pP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gyd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gorau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			</a:t>
            </a:r>
            <a:r>
              <a:rPr lang="en-GB" sz="2000" dirty="0" err="1"/>
              <a:t>cofion</a:t>
            </a:r>
            <a:r>
              <a:rPr lang="en-GB" sz="2000" dirty="0"/>
              <a:t> </a:t>
            </a:r>
            <a:r>
              <a:rPr lang="en-GB" sz="2000" dirty="0" err="1"/>
              <a:t>gorau</a:t>
            </a:r>
            <a:r>
              <a:rPr lang="en-GB" sz="2000" dirty="0"/>
              <a:t>;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eiddoch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gywir</a:t>
            </a:r>
            <a:r>
              <a:rPr lang="en-GB" sz="2000" dirty="0"/>
              <a:t>;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gywir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</a:t>
            </a:r>
            <a:endParaRPr lang="en-GB" sz="2000" dirty="0"/>
          </a:p>
          <a:p>
            <a:pPr marL="0" indent="0">
              <a:buNone/>
            </a:pPr>
            <a:r>
              <a:rPr lang="en-GB" sz="2000" dirty="0" err="1"/>
              <a:t>fel</a:t>
            </a:r>
            <a:r>
              <a:rPr lang="en-GB" sz="2000" dirty="0"/>
              <a:t> </a:t>
            </a:r>
            <a:r>
              <a:rPr lang="en-GB" sz="2000" dirty="0" err="1"/>
              <a:t>canlyniad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			</a:t>
            </a:r>
            <a:r>
              <a:rPr lang="en-GB" sz="2000" dirty="0"/>
              <a:t>o </a:t>
            </a:r>
            <a:r>
              <a:rPr lang="en-GB" sz="2000" dirty="0" err="1"/>
              <a:t>ganlyniad</a:t>
            </a:r>
            <a:r>
              <a:rPr lang="en-GB" sz="2000" dirty="0"/>
              <a:t> </a:t>
            </a:r>
            <a:r>
              <a:rPr lang="en-GB" sz="2000" dirty="0">
                <a:sym typeface="Wingdings" pitchFamily="2" charset="2"/>
              </a:rPr>
              <a:t></a:t>
            </a:r>
            <a:endParaRPr lang="en-GB" sz="20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41E121-C009-F246-A62F-BC5AF00EFF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1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4265B8-D753-EC4D-ACC9-3780505FC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959" y="2142070"/>
            <a:ext cx="11546237" cy="3716290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Byddwch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ofalus</a:t>
            </a:r>
            <a:r>
              <a:rPr lang="en-US" dirty="0"/>
              <a:t> </a:t>
            </a:r>
            <a:r>
              <a:rPr lang="en-US" dirty="0" err="1"/>
              <a:t>wrth</a:t>
            </a:r>
            <a:r>
              <a:rPr lang="en-US" dirty="0"/>
              <a:t> </a:t>
            </a:r>
            <a:r>
              <a:rPr lang="en-US" dirty="0" err="1"/>
              <a:t>gyfieithu</a:t>
            </a:r>
            <a:r>
              <a:rPr lang="en-US" dirty="0"/>
              <a:t> </a:t>
            </a:r>
            <a:r>
              <a:rPr lang="en-US" dirty="0" err="1"/>
              <a:t>ymadroddion</a:t>
            </a:r>
            <a:r>
              <a:rPr lang="en-US" dirty="0"/>
              <a:t> </a:t>
            </a:r>
            <a:r>
              <a:rPr lang="en-US" dirty="0" err="1"/>
              <a:t>sy’n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 ‘</a:t>
            </a:r>
            <a:r>
              <a:rPr lang="en-US" i="1" dirty="0"/>
              <a:t>up, down, in, out, on ac off</a:t>
            </a:r>
            <a:r>
              <a:rPr lang="en-US" dirty="0"/>
              <a:t>’. </a:t>
            </a:r>
            <a:r>
              <a:rPr lang="en-US" dirty="0" err="1"/>
              <a:t>Meddyliwch</a:t>
            </a:r>
            <a:r>
              <a:rPr lang="en-US" dirty="0"/>
              <a:t> – </a:t>
            </a:r>
            <a:r>
              <a:rPr lang="en-US" dirty="0" err="1"/>
              <a:t>oes</a:t>
            </a:r>
            <a:r>
              <a:rPr lang="en-US" dirty="0"/>
              <a:t> </a:t>
            </a:r>
            <a:r>
              <a:rPr lang="en-US" b="1" dirty="0" err="1"/>
              <a:t>angen</a:t>
            </a:r>
            <a:r>
              <a:rPr lang="en-US" dirty="0"/>
              <a:t> </a:t>
            </a:r>
            <a:r>
              <a:rPr lang="en-US" dirty="0" err="1"/>
              <a:t>cyfieithu’r</a:t>
            </a:r>
            <a:r>
              <a:rPr lang="en-US" dirty="0"/>
              <a:t> </a:t>
            </a:r>
            <a:r>
              <a:rPr lang="en-US" dirty="0" err="1"/>
              <a:t>gair</a:t>
            </a:r>
            <a:r>
              <a:rPr lang="en-US" dirty="0"/>
              <a:t> </a:t>
            </a:r>
            <a:r>
              <a:rPr lang="en-US" dirty="0" err="1"/>
              <a:t>olaf</a:t>
            </a:r>
            <a:r>
              <a:rPr lang="en-US" dirty="0"/>
              <a:t>?</a:t>
            </a:r>
          </a:p>
          <a:p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Arddodiaid</a:t>
            </a:r>
            <a:r>
              <a:rPr lang="en-US" dirty="0"/>
              <a:t>: </a:t>
            </a:r>
          </a:p>
          <a:p>
            <a:pPr lvl="1"/>
            <a:r>
              <a:rPr lang="en-US" dirty="0" err="1"/>
              <a:t>Allwn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ddim</a:t>
            </a:r>
            <a:r>
              <a:rPr lang="en-US" dirty="0"/>
              <a:t> </a:t>
            </a:r>
            <a:r>
              <a:rPr lang="en-US" dirty="0" err="1"/>
              <a:t>gorffen</a:t>
            </a:r>
            <a:r>
              <a:rPr lang="en-US" dirty="0"/>
              <a:t> </a:t>
            </a:r>
            <a:r>
              <a:rPr lang="en-US" dirty="0" err="1"/>
              <a:t>brawddeg</a:t>
            </a:r>
            <a:r>
              <a:rPr lang="en-US" dirty="0"/>
              <a:t> </a:t>
            </a:r>
            <a:r>
              <a:rPr lang="en-US" dirty="0" err="1"/>
              <a:t>gydag</a:t>
            </a:r>
            <a:r>
              <a:rPr lang="en-US" dirty="0"/>
              <a:t> </a:t>
            </a:r>
            <a:r>
              <a:rPr lang="en-US" dirty="0" err="1"/>
              <a:t>arddodiad</a:t>
            </a:r>
            <a:r>
              <a:rPr lang="en-US" dirty="0"/>
              <a:t> </a:t>
            </a:r>
            <a:r>
              <a:rPr lang="en-US" dirty="0" err="1"/>
              <a:t>heb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redeg</a:t>
            </a:r>
            <a:r>
              <a:rPr lang="en-US" dirty="0"/>
              <a:t>. </a:t>
            </a:r>
          </a:p>
          <a:p>
            <a:pPr lvl="1"/>
            <a:r>
              <a:rPr lang="en-US" dirty="0" err="1"/>
              <a:t>Byddwch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ofalus</a:t>
            </a:r>
            <a:r>
              <a:rPr lang="en-US" dirty="0"/>
              <a:t> </a:t>
            </a:r>
            <a:r>
              <a:rPr lang="en-US" dirty="0" err="1"/>
              <a:t>gyda’r</a:t>
            </a:r>
            <a:r>
              <a:rPr lang="en-US" dirty="0"/>
              <a:t> </a:t>
            </a:r>
            <a:r>
              <a:rPr lang="en-US" dirty="0" err="1"/>
              <a:t>arddodiad</a:t>
            </a:r>
            <a:r>
              <a:rPr lang="en-US" dirty="0"/>
              <a:t> ‘</a:t>
            </a:r>
            <a:r>
              <a:rPr lang="en-US" dirty="0" err="1"/>
              <a:t>i</a:t>
            </a:r>
            <a:r>
              <a:rPr lang="en-US" dirty="0"/>
              <a:t>’. </a:t>
            </a:r>
          </a:p>
          <a:p>
            <a:pPr lvl="1"/>
            <a:r>
              <a:rPr lang="en-US" dirty="0" err="1"/>
              <a:t>Gofynnwch</a:t>
            </a:r>
            <a:r>
              <a:rPr lang="en-US" dirty="0"/>
              <a:t> </a:t>
            </a:r>
            <a:r>
              <a:rPr lang="en-US" dirty="0" err="1"/>
              <a:t>i’ch</a:t>
            </a:r>
            <a:r>
              <a:rPr lang="en-US" dirty="0"/>
              <a:t> </a:t>
            </a:r>
            <a:r>
              <a:rPr lang="en-US" dirty="0" err="1"/>
              <a:t>hunan</a:t>
            </a:r>
            <a:r>
              <a:rPr lang="en-US" dirty="0"/>
              <a:t> – </a:t>
            </a:r>
            <a:r>
              <a:rPr lang="en-US" dirty="0" err="1"/>
              <a:t>ydw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defnyddio’r</a:t>
            </a:r>
            <a:r>
              <a:rPr lang="en-US" dirty="0"/>
              <a:t> </a:t>
            </a:r>
            <a:r>
              <a:rPr lang="en-US" dirty="0" err="1"/>
              <a:t>arddodiad</a:t>
            </a:r>
            <a:r>
              <a:rPr lang="en-US" dirty="0"/>
              <a:t> </a:t>
            </a:r>
            <a:r>
              <a:rPr lang="en-US" dirty="0" err="1"/>
              <a:t>cywir</a:t>
            </a:r>
            <a:r>
              <a:rPr lang="en-US" dirty="0"/>
              <a:t>?</a:t>
            </a:r>
          </a:p>
          <a:p>
            <a:r>
              <a:rPr lang="en-US" dirty="0" err="1"/>
              <a:t>Byddwch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ofalus</a:t>
            </a:r>
            <a:r>
              <a:rPr lang="en-US" dirty="0"/>
              <a:t> </a:t>
            </a:r>
            <a:r>
              <a:rPr lang="en-US" dirty="0" err="1"/>
              <a:t>wrth</a:t>
            </a:r>
            <a:r>
              <a:rPr lang="en-US" dirty="0"/>
              <a:t> </a:t>
            </a:r>
            <a:r>
              <a:rPr lang="en-US" dirty="0" err="1"/>
              <a:t>gyfieithu</a:t>
            </a:r>
            <a:r>
              <a:rPr lang="en-US" dirty="0"/>
              <a:t> ‘</a:t>
            </a:r>
            <a:r>
              <a:rPr lang="en-US" i="1" dirty="0"/>
              <a:t>the … of the …’ </a:t>
            </a:r>
            <a:r>
              <a:rPr lang="en-US" dirty="0"/>
              <a:t>– does dim </a:t>
            </a:r>
            <a:r>
              <a:rPr lang="en-US" dirty="0" err="1"/>
              <a:t>angen</a:t>
            </a:r>
            <a:r>
              <a:rPr lang="en-US" dirty="0"/>
              <a:t> </a:t>
            </a:r>
            <a:r>
              <a:rPr lang="en-US" dirty="0" err="1"/>
              <a:t>cyfieithu’r</a:t>
            </a:r>
            <a:r>
              <a:rPr lang="en-US" dirty="0"/>
              <a:t> ‘</a:t>
            </a:r>
            <a:r>
              <a:rPr lang="en-US" i="1" dirty="0"/>
              <a:t>the</a:t>
            </a:r>
            <a:r>
              <a:rPr lang="en-US" dirty="0"/>
              <a:t>’ </a:t>
            </a:r>
            <a:r>
              <a:rPr lang="en-US" dirty="0" err="1"/>
              <a:t>cyntaf</a:t>
            </a:r>
            <a:r>
              <a:rPr lang="en-US" dirty="0"/>
              <a:t> </a:t>
            </a:r>
            <a:r>
              <a:rPr lang="en-US" dirty="0" err="1"/>
              <a:t>na’r</a:t>
            </a:r>
            <a:r>
              <a:rPr lang="en-US" dirty="0"/>
              <a:t> ‘</a:t>
            </a:r>
            <a:r>
              <a:rPr lang="en-US" i="1" dirty="0"/>
              <a:t>of</a:t>
            </a:r>
            <a:r>
              <a:rPr lang="en-US" dirty="0"/>
              <a:t>’ – </a:t>
            </a:r>
            <a:r>
              <a:rPr lang="en-US" dirty="0" err="1"/>
              <a:t>meddyliwch</a:t>
            </a:r>
            <a:r>
              <a:rPr lang="en-US" dirty="0"/>
              <a:t> am ‘</a:t>
            </a:r>
            <a:r>
              <a:rPr lang="en-US" dirty="0" err="1"/>
              <a:t>Pobl</a:t>
            </a:r>
            <a:r>
              <a:rPr lang="en-US" dirty="0"/>
              <a:t> y Cwm’.</a:t>
            </a:r>
          </a:p>
          <a:p>
            <a:r>
              <a:rPr lang="en-US" dirty="0"/>
              <a:t>Mae </a:t>
            </a:r>
            <a:r>
              <a:rPr lang="en-US" dirty="0" err="1"/>
              <a:t>sawl</a:t>
            </a:r>
            <a:r>
              <a:rPr lang="en-US" dirty="0"/>
              <a:t> </a:t>
            </a:r>
            <a:r>
              <a:rPr lang="en-US" dirty="0" err="1"/>
              <a:t>cyfieithiad</a:t>
            </a:r>
            <a:r>
              <a:rPr lang="en-US" dirty="0"/>
              <a:t> </a:t>
            </a:r>
            <a:r>
              <a:rPr lang="en-US" dirty="0" err="1"/>
              <a:t>gwahanol</a:t>
            </a:r>
            <a:r>
              <a:rPr lang="en-US" dirty="0"/>
              <a:t> </a:t>
            </a:r>
            <a:r>
              <a:rPr lang="en-US" dirty="0" err="1"/>
              <a:t>posib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‘</a:t>
            </a:r>
            <a:r>
              <a:rPr lang="en-US" i="1" dirty="0"/>
              <a:t>had</a:t>
            </a:r>
            <a:r>
              <a:rPr lang="en-US" dirty="0"/>
              <a:t>’ – </a:t>
            </a:r>
            <a:r>
              <a:rPr lang="en-US" dirty="0" err="1"/>
              <a:t>nid</a:t>
            </a:r>
            <a:r>
              <a:rPr lang="en-US" dirty="0"/>
              <a:t> ‘</a:t>
            </a:r>
            <a:r>
              <a:rPr lang="en-US" dirty="0" err="1"/>
              <a:t>cael</a:t>
            </a:r>
            <a:r>
              <a:rPr lang="en-US" dirty="0"/>
              <a:t>’ </a:t>
            </a:r>
            <a:r>
              <a:rPr lang="en-US" dirty="0" err="1"/>
              <a:t>ydy’r</a:t>
            </a:r>
            <a:r>
              <a:rPr lang="en-US" dirty="0"/>
              <a:t> </a:t>
            </a:r>
            <a:r>
              <a:rPr lang="en-US" dirty="0" err="1"/>
              <a:t>ateb</a:t>
            </a:r>
            <a:r>
              <a:rPr lang="en-US" dirty="0"/>
              <a:t> bob </a:t>
            </a:r>
            <a:r>
              <a:rPr lang="en-US" dirty="0" err="1"/>
              <a:t>tro</a:t>
            </a:r>
            <a:r>
              <a:rPr lang="en-US" dirty="0"/>
              <a:t>!</a:t>
            </a:r>
          </a:p>
          <a:p>
            <a:r>
              <a:rPr lang="en-US" dirty="0"/>
              <a:t>Mae </a:t>
            </a:r>
            <a:r>
              <a:rPr lang="en-US" dirty="0" err="1"/>
              <a:t>gan</a:t>
            </a:r>
            <a:r>
              <a:rPr lang="en-US" dirty="0"/>
              <a:t> bob </a:t>
            </a:r>
            <a:r>
              <a:rPr lang="en-US" dirty="0" err="1"/>
              <a:t>iaith</a:t>
            </a:r>
            <a:r>
              <a:rPr lang="en-US" dirty="0"/>
              <a:t> </a:t>
            </a:r>
            <a:r>
              <a:rPr lang="en-US" dirty="0" err="1"/>
              <a:t>ymadroddion</a:t>
            </a:r>
            <a:r>
              <a:rPr lang="en-US" dirty="0"/>
              <a:t> </a:t>
            </a:r>
            <a:r>
              <a:rPr lang="en-US" dirty="0" err="1"/>
              <a:t>idiomatig</a:t>
            </a:r>
            <a:r>
              <a:rPr lang="en-US" dirty="0"/>
              <a:t>, a does dim </a:t>
            </a:r>
            <a:r>
              <a:rPr lang="en-US" dirty="0" err="1"/>
              <a:t>modd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cyfieithu’n</a:t>
            </a:r>
            <a:r>
              <a:rPr lang="en-US" dirty="0"/>
              <a:t> </a:t>
            </a:r>
            <a:r>
              <a:rPr lang="en-US" dirty="0" err="1"/>
              <a:t>llythrennol</a:t>
            </a:r>
            <a:r>
              <a:rPr lang="en-US" dirty="0"/>
              <a:t> o un </a:t>
            </a:r>
            <a:r>
              <a:rPr lang="en-US" dirty="0" err="1"/>
              <a:t>iaith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 </a:t>
            </a:r>
            <a:r>
              <a:rPr lang="en-US" dirty="0" err="1"/>
              <a:t>arall</a:t>
            </a:r>
            <a:r>
              <a:rPr lang="en-US" dirty="0"/>
              <a:t>. </a:t>
            </a:r>
            <a:r>
              <a:rPr lang="en-US" dirty="0" err="1"/>
              <a:t>Defnyddiwch</a:t>
            </a:r>
            <a:r>
              <a:rPr lang="en-US" dirty="0"/>
              <a:t> </a:t>
            </a:r>
            <a:r>
              <a:rPr lang="en-US" dirty="0" err="1"/>
              <a:t>ymadroddion</a:t>
            </a:r>
            <a:r>
              <a:rPr lang="en-US" dirty="0"/>
              <a:t> </a:t>
            </a:r>
            <a:r>
              <a:rPr lang="en-US" dirty="0" err="1"/>
              <a:t>idiomatig</a:t>
            </a:r>
            <a:r>
              <a:rPr lang="en-US" dirty="0"/>
              <a:t> </a:t>
            </a:r>
            <a:r>
              <a:rPr lang="en-US" dirty="0" err="1"/>
              <a:t>Cymreig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hytrach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cheisio</a:t>
            </a:r>
            <a:r>
              <a:rPr lang="en-US" dirty="0"/>
              <a:t> </a:t>
            </a:r>
            <a:r>
              <a:rPr lang="en-US" dirty="0" err="1"/>
              <a:t>cyfieithu’r</a:t>
            </a:r>
            <a:r>
              <a:rPr lang="en-US" dirty="0"/>
              <a:t> </a:t>
            </a:r>
            <a:r>
              <a:rPr lang="en-US" dirty="0" err="1"/>
              <a:t>rhai</a:t>
            </a:r>
            <a:r>
              <a:rPr lang="en-US" dirty="0"/>
              <a:t> </a:t>
            </a:r>
            <a:r>
              <a:rPr lang="en-US" dirty="0" err="1"/>
              <a:t>Saesneg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87E7BD-9346-0444-A75E-75CE17997986}"/>
              </a:ext>
            </a:extLst>
          </p:cNvPr>
          <p:cNvSpPr/>
          <p:nvPr/>
        </p:nvSpPr>
        <p:spPr>
          <a:xfrm>
            <a:off x="371959" y="1066799"/>
            <a:ext cx="115462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Weithiau</a:t>
            </a:r>
            <a:r>
              <a:rPr lang="en-US" sz="2400" dirty="0"/>
              <a:t> </a:t>
            </a:r>
            <a:r>
              <a:rPr lang="en-US" sz="2400" dirty="0" err="1"/>
              <a:t>mae</a:t>
            </a:r>
            <a:r>
              <a:rPr lang="en-US" sz="2400" dirty="0"/>
              <a:t> </a:t>
            </a:r>
            <a:r>
              <a:rPr lang="en-US" sz="2400" dirty="0" err="1"/>
              <a:t>ein</a:t>
            </a:r>
            <a:r>
              <a:rPr lang="en-US" sz="2400" dirty="0"/>
              <a:t> </a:t>
            </a:r>
            <a:r>
              <a:rPr lang="en-US" sz="2400" dirty="0" err="1"/>
              <a:t>Cymraeg</a:t>
            </a:r>
            <a:r>
              <a:rPr lang="en-US" sz="2400" dirty="0"/>
              <a:t> </a:t>
            </a:r>
            <a:r>
              <a:rPr lang="en-US" sz="2400" dirty="0" err="1"/>
              <a:t>ni’n</a:t>
            </a:r>
            <a:r>
              <a:rPr lang="en-US" sz="2400" dirty="0"/>
              <a:t> </a:t>
            </a:r>
            <a:r>
              <a:rPr lang="en-US" sz="2400" dirty="0" err="1"/>
              <a:t>gallu</a:t>
            </a:r>
            <a:r>
              <a:rPr lang="en-US" sz="2400" dirty="0"/>
              <a:t> </a:t>
            </a:r>
            <a:r>
              <a:rPr lang="en-US" sz="2400" dirty="0" err="1"/>
              <a:t>swnio’n</a:t>
            </a:r>
            <a:r>
              <a:rPr lang="en-US" sz="2400" dirty="0"/>
              <a:t> </a:t>
            </a:r>
            <a:r>
              <a:rPr lang="en-US" sz="2400" dirty="0" err="1"/>
              <a:t>Seisnig</a:t>
            </a:r>
            <a:r>
              <a:rPr lang="en-US" sz="2400" dirty="0"/>
              <a:t> </a:t>
            </a:r>
            <a:r>
              <a:rPr lang="en-US" sz="2400" dirty="0" err="1"/>
              <a:t>iawn</a:t>
            </a:r>
            <a:r>
              <a:rPr lang="en-US" sz="2400" dirty="0"/>
              <a:t>! </a:t>
            </a:r>
            <a:r>
              <a:rPr lang="en-US" sz="2400" dirty="0" err="1"/>
              <a:t>Dyma</a:t>
            </a:r>
            <a:r>
              <a:rPr lang="en-US" sz="2400" dirty="0"/>
              <a:t> </a:t>
            </a:r>
            <a:r>
              <a:rPr lang="en-US" sz="2400" dirty="0" err="1"/>
              <a:t>grynodeb</a:t>
            </a:r>
            <a:r>
              <a:rPr lang="en-US" sz="2400" dirty="0"/>
              <a:t> o rai </a:t>
            </a:r>
            <a:r>
              <a:rPr lang="en-US" sz="2400" dirty="0" err="1"/>
              <a:t>pethau</a:t>
            </a:r>
            <a:r>
              <a:rPr lang="en-US" sz="2400" dirty="0"/>
              <a:t> </a:t>
            </a:r>
            <a:r>
              <a:rPr lang="en-US" sz="2400" dirty="0" err="1"/>
              <a:t>dylech</a:t>
            </a:r>
            <a:r>
              <a:rPr lang="en-US" sz="2400" dirty="0"/>
              <a:t> chi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cofio</a:t>
            </a:r>
            <a:r>
              <a:rPr lang="en-US" sz="2400" dirty="0"/>
              <a:t>/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hosgoi</a:t>
            </a:r>
            <a:r>
              <a:rPr lang="en-US" sz="2400" dirty="0"/>
              <a:t> </a:t>
            </a:r>
            <a:r>
              <a:rPr lang="en-US" sz="2400" dirty="0" err="1"/>
              <a:t>er</a:t>
            </a:r>
            <a:r>
              <a:rPr lang="en-US" sz="2400" dirty="0"/>
              <a:t> </a:t>
            </a:r>
            <a:r>
              <a:rPr lang="en-US" sz="2400" dirty="0" err="1"/>
              <a:t>mwyn</a:t>
            </a:r>
            <a:r>
              <a:rPr lang="en-US" sz="2400" dirty="0"/>
              <a:t> </a:t>
            </a:r>
            <a:r>
              <a:rPr lang="en-US" sz="2400" dirty="0" err="1"/>
              <a:t>sicrhau</a:t>
            </a:r>
            <a:r>
              <a:rPr lang="en-US" sz="2400" dirty="0"/>
              <a:t> bod </a:t>
            </a:r>
            <a:r>
              <a:rPr lang="en-US" sz="2400" dirty="0" err="1"/>
              <a:t>ein</a:t>
            </a:r>
            <a:r>
              <a:rPr lang="en-US" sz="2400" dirty="0"/>
              <a:t> </a:t>
            </a:r>
            <a:r>
              <a:rPr lang="en-US" sz="2400" dirty="0" err="1"/>
              <a:t>Cymraeg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swnio’n</a:t>
            </a:r>
            <a:r>
              <a:rPr lang="en-US" sz="2400" dirty="0"/>
              <a:t> </a:t>
            </a:r>
            <a:r>
              <a:rPr lang="en-US" sz="2400" dirty="0" err="1"/>
              <a:t>Gymreig</a:t>
            </a:r>
            <a:r>
              <a:rPr lang="en-US" sz="2400" dirty="0"/>
              <a:t>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F114214-2357-B845-B0AB-26644237AE24}"/>
              </a:ext>
            </a:extLst>
          </p:cNvPr>
          <p:cNvSpPr txBox="1">
            <a:spLocks/>
          </p:cNvSpPr>
          <p:nvPr/>
        </p:nvSpPr>
        <p:spPr>
          <a:xfrm>
            <a:off x="3779249" y="79463"/>
            <a:ext cx="4095725" cy="93784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</a:rPr>
              <a:t>I </a:t>
            </a:r>
            <a:r>
              <a:rPr lang="en-US" b="1" dirty="0" err="1">
                <a:solidFill>
                  <a:schemeClr val="bg1"/>
                </a:solidFill>
              </a:rPr>
              <a:t>grynhoi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8274E35-BF73-334D-8FC7-8E2B9563FB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173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0952FD1-CF70-974D-89AD-B0D9225719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1B96B6-213D-854B-87C0-AB3E7DE695BB}"/>
              </a:ext>
            </a:extLst>
          </p:cNvPr>
          <p:cNvSpPr txBox="1"/>
          <p:nvPr/>
        </p:nvSpPr>
        <p:spPr>
          <a:xfrm>
            <a:off x="1531749" y="1828800"/>
            <a:ext cx="9128501" cy="2308324"/>
          </a:xfrm>
          <a:prstGeom prst="rect">
            <a:avLst/>
          </a:prstGeom>
          <a:solidFill>
            <a:srgbClr val="002060"/>
          </a:solidFill>
          <a:ln w="76200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Noteworthy Light" panose="02000400000000000000" pitchFamily="2" charset="77"/>
                <a:ea typeface="Noteworthy Light" panose="02000400000000000000" pitchFamily="2" charset="77"/>
              </a:rPr>
              <a:t>Beth </a:t>
            </a:r>
            <a:r>
              <a:rPr lang="en-US" sz="7200" b="1" dirty="0" err="1">
                <a:solidFill>
                  <a:schemeClr val="bg1"/>
                </a:solidFill>
                <a:latin typeface="Noteworthy Light" panose="02000400000000000000" pitchFamily="2" charset="77"/>
                <a:ea typeface="Noteworthy Light" panose="02000400000000000000" pitchFamily="2" charset="77"/>
              </a:rPr>
              <a:t>ydy</a:t>
            </a:r>
            <a:r>
              <a:rPr lang="en-US" sz="7200" b="1" dirty="0">
                <a:solidFill>
                  <a:schemeClr val="bg1"/>
                </a:solidFill>
                <a:latin typeface="Noteworthy Light" panose="02000400000000000000" pitchFamily="2" charset="77"/>
                <a:ea typeface="Noteworthy Light" panose="02000400000000000000" pitchFamily="2" charset="77"/>
              </a:rPr>
              <a:t> </a:t>
            </a:r>
            <a:r>
              <a:rPr lang="en-US" sz="7200" b="1" dirty="0" err="1">
                <a:solidFill>
                  <a:schemeClr val="bg1"/>
                </a:solidFill>
                <a:latin typeface="Noteworthy Light" panose="02000400000000000000" pitchFamily="2" charset="77"/>
                <a:ea typeface="Noteworthy Light" panose="02000400000000000000" pitchFamily="2" charset="77"/>
              </a:rPr>
              <a:t>trawsieithu</a:t>
            </a:r>
            <a:r>
              <a:rPr lang="en-US" sz="7200" b="1" dirty="0">
                <a:solidFill>
                  <a:schemeClr val="bg1"/>
                </a:solidFill>
                <a:latin typeface="Noteworthy Light" panose="02000400000000000000" pitchFamily="2" charset="77"/>
                <a:ea typeface="Noteworthy Light" panose="02000400000000000000" pitchFamily="2" charset="77"/>
              </a:rPr>
              <a:t>?</a:t>
            </a:r>
          </a:p>
          <a:p>
            <a:pPr algn="ctr"/>
            <a:endParaRPr lang="en-US" sz="7200" b="1" dirty="0">
              <a:solidFill>
                <a:schemeClr val="bg1"/>
              </a:solidFill>
              <a:latin typeface="Noteworthy Light" panose="02000400000000000000" pitchFamily="2" charset="77"/>
              <a:ea typeface="Noteworthy Light" panose="020004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81300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102" y="1808053"/>
            <a:ext cx="11301605" cy="33380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cy-GB" sz="3637" b="1" dirty="0"/>
              <a:t>Beth yw trawsieithu?</a:t>
            </a:r>
          </a:p>
          <a:p>
            <a:pPr>
              <a:defRPr/>
            </a:pPr>
            <a:endParaRPr lang="cy-GB" sz="3637" b="1" dirty="0">
              <a:solidFill>
                <a:srgbClr val="D60F00"/>
              </a:solidFill>
            </a:endParaRPr>
          </a:p>
          <a:p>
            <a:pPr>
              <a:defRPr/>
            </a:pPr>
            <a:r>
              <a:rPr lang="cy-GB" sz="2424" dirty="0"/>
              <a:t>Sefyllfa lle rydym yn </a:t>
            </a:r>
            <a:r>
              <a:rPr lang="cy-GB" sz="2424" b="1" dirty="0"/>
              <a:t>derbyn gwybodaeth </a:t>
            </a:r>
            <a:r>
              <a:rPr lang="cy-GB" sz="2424" dirty="0"/>
              <a:t>mewn un iaith ac yn ei</a:t>
            </a:r>
            <a:r>
              <a:rPr lang="cy-GB" sz="2424" b="1" dirty="0"/>
              <a:t> defnyddio </a:t>
            </a:r>
            <a:r>
              <a:rPr lang="cy-GB" sz="2424" dirty="0"/>
              <a:t>yn y llall, e.e.:</a:t>
            </a:r>
          </a:p>
          <a:p>
            <a:pPr>
              <a:defRPr/>
            </a:pPr>
            <a:endParaRPr lang="cy-GB" sz="2424" dirty="0"/>
          </a:p>
          <a:p>
            <a:pPr>
              <a:lnSpc>
                <a:spcPct val="90000"/>
              </a:lnSpc>
              <a:defRPr/>
            </a:pPr>
            <a:r>
              <a:rPr lang="cy-GB" sz="2424" dirty="0"/>
              <a:t>Darllen yn Saesneg ond yna’n ysgrifennu yn Gymraeg</a:t>
            </a:r>
          </a:p>
          <a:p>
            <a:pPr>
              <a:lnSpc>
                <a:spcPct val="90000"/>
              </a:lnSpc>
              <a:defRPr/>
            </a:pPr>
            <a:endParaRPr lang="cy-GB" sz="2424" dirty="0"/>
          </a:p>
          <a:p>
            <a:pPr>
              <a:lnSpc>
                <a:spcPct val="90000"/>
              </a:lnSpc>
              <a:defRPr/>
            </a:pPr>
            <a:r>
              <a:rPr lang="cy-GB" sz="2424" dirty="0"/>
              <a:t>Gwrando yn Saesneg ond yna’n siarad yn Gymraeg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703F9C-44C1-3A45-9373-01CCFA7740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9B4FF7F-7FC7-8D4C-8319-FDB27A3608C5}"/>
              </a:ext>
            </a:extLst>
          </p:cNvPr>
          <p:cNvSpPr txBox="1">
            <a:spLocks/>
          </p:cNvSpPr>
          <p:nvPr/>
        </p:nvSpPr>
        <p:spPr>
          <a:xfrm>
            <a:off x="3779249" y="218948"/>
            <a:ext cx="4095725" cy="937845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>
                <a:solidFill>
                  <a:schemeClr val="bg1"/>
                </a:solidFill>
              </a:rPr>
              <a:t>Trawsieithu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327475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50312F-744C-C247-A9FF-994DBD6A4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184" y="0"/>
            <a:ext cx="10811631" cy="592783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70D5A5-E7DC-6D4A-B355-F9A474203F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601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559496" y="774729"/>
            <a:ext cx="9073008" cy="3528392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y-GB" sz="2400" b="1" dirty="0"/>
              <a:t>  </a:t>
            </a:r>
            <a:r>
              <a:rPr lang="cy-GB" dirty="0"/>
              <a:t>  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cy-GB" sz="2424" dirty="0"/>
              <a:t>Y diffiniad symlaf yw sefyllfa lle rydym yn </a:t>
            </a:r>
            <a:r>
              <a:rPr lang="cy-GB" sz="2424" b="1" dirty="0"/>
              <a:t>derbyn gwybodaeth </a:t>
            </a:r>
            <a:r>
              <a:rPr lang="cy-GB" sz="2424" dirty="0"/>
              <a:t>mewn un iaith ac yn ei</a:t>
            </a:r>
            <a:r>
              <a:rPr lang="cy-GB" sz="2424" b="1" dirty="0"/>
              <a:t> defnyddio </a:t>
            </a:r>
            <a:r>
              <a:rPr lang="cy-GB" sz="2424" dirty="0"/>
              <a:t>yn y llall e.e.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  <a:defRPr/>
            </a:pPr>
            <a:endParaRPr lang="cy-GB" sz="2424" dirty="0"/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y-GB" sz="2424" b="1" dirty="0">
                <a:solidFill>
                  <a:schemeClr val="accent3">
                    <a:lumMod val="75000"/>
                  </a:schemeClr>
                </a:solidFill>
              </a:rPr>
              <a:t>Darllen yn Saesneg </a:t>
            </a:r>
            <a:r>
              <a:rPr lang="cy-GB" sz="2424" b="1" dirty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cy-GB" sz="2424" b="1" dirty="0">
                <a:solidFill>
                  <a:schemeClr val="accent3">
                    <a:lumMod val="75000"/>
                  </a:schemeClr>
                </a:solidFill>
              </a:rPr>
              <a:t> Ysgrifennu yn Gymraeg /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y-GB" sz="2424" b="1" dirty="0">
                <a:solidFill>
                  <a:schemeClr val="accent3">
                    <a:lumMod val="75000"/>
                  </a:schemeClr>
                </a:solidFill>
              </a:rPr>
              <a:t>Gwrando yn Saesneg </a:t>
            </a:r>
            <a:r>
              <a:rPr lang="cy-GB" sz="2424" b="1" dirty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</a:t>
            </a:r>
            <a:r>
              <a:rPr lang="cy-GB" sz="2424" b="1" dirty="0">
                <a:solidFill>
                  <a:schemeClr val="accent3">
                    <a:lumMod val="75000"/>
                  </a:schemeClr>
                </a:solidFill>
              </a:rPr>
              <a:t> Siarad yn Gymraeg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y-GB" sz="2424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y-GB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y-GB" dirty="0"/>
          </a:p>
        </p:txBody>
      </p:sp>
      <p:sp>
        <p:nvSpPr>
          <p:cNvPr id="6" name="Rectangle 5"/>
          <p:cNvSpPr/>
          <p:nvPr/>
        </p:nvSpPr>
        <p:spPr>
          <a:xfrm>
            <a:off x="1061718" y="4264650"/>
            <a:ext cx="4846822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D60F00"/>
                </a:solidFill>
                <a:latin typeface="Arial" charset="0"/>
                <a:ea typeface="Arial" charset="0"/>
                <a:cs typeface="Arial" charset="0"/>
              </a:rPr>
              <a:t>CYFIEITHU </a:t>
            </a:r>
          </a:p>
          <a:p>
            <a:pPr algn="ctr"/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Rhaid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trosglwyddo’r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testun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yn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ei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gyfanrwydd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o un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iaith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i’r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llall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. </a:t>
            </a:r>
          </a:p>
          <a:p>
            <a:pPr algn="ctr"/>
            <a:endParaRPr lang="en-US" sz="2000" b="1" dirty="0">
              <a:solidFill>
                <a:schemeClr val="tx1"/>
              </a:solidFill>
              <a:latin typeface="+mj-lt"/>
              <a:ea typeface="Calibri" charset="0"/>
              <a:cs typeface="Calibri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38060" y="4283886"/>
            <a:ext cx="5146541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TRAWSIEITHU </a:t>
            </a:r>
          </a:p>
          <a:p>
            <a:pPr algn="ctr"/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Rhaid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trosglwyddo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ystyr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y darn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yn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gyffredinol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i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iaith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arall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gan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ddefnyddio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u="sng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eich</a:t>
            </a:r>
            <a:r>
              <a:rPr lang="en-US" sz="2000" b="1" u="sng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u="sng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geiriau</a:t>
            </a:r>
            <a:r>
              <a:rPr lang="en-US" sz="2000" b="1" u="sng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u="sng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eich</a:t>
            </a:r>
            <a:r>
              <a:rPr lang="en-US" sz="2000" b="1" u="sng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 </a:t>
            </a:r>
            <a:r>
              <a:rPr lang="en-US" sz="2000" b="1" u="sng" dirty="0" err="1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hun</a:t>
            </a:r>
            <a:r>
              <a:rPr lang="en-US" sz="2000" b="1" dirty="0">
                <a:solidFill>
                  <a:schemeClr val="tx1"/>
                </a:solidFill>
                <a:latin typeface="+mj-lt"/>
                <a:ea typeface="Calibri" charset="0"/>
                <a:cs typeface="Calibri" charset="0"/>
              </a:rPr>
              <a:t>. </a:t>
            </a:r>
          </a:p>
          <a:p>
            <a:pPr algn="ctr"/>
            <a:endParaRPr lang="en-US" sz="2000" b="1" dirty="0">
              <a:solidFill>
                <a:schemeClr val="tx1"/>
              </a:solidFill>
              <a:latin typeface="+mj-lt"/>
              <a:ea typeface="Calibri" charset="0"/>
              <a:cs typeface="Calibri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6B1C5E-5C6B-8249-8F7A-F102450763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C265DA5-1DE2-5840-81D8-48EA7E7A6EC1}"/>
              </a:ext>
            </a:extLst>
          </p:cNvPr>
          <p:cNvSpPr txBox="1">
            <a:spLocks/>
          </p:cNvSpPr>
          <p:nvPr/>
        </p:nvSpPr>
        <p:spPr>
          <a:xfrm>
            <a:off x="557939" y="218948"/>
            <a:ext cx="11251769" cy="937845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</a:rPr>
              <a:t>Beth </a:t>
            </a:r>
            <a:r>
              <a:rPr lang="en-US" b="1" dirty="0" err="1">
                <a:solidFill>
                  <a:schemeClr val="bg1"/>
                </a:solidFill>
              </a:rPr>
              <a:t>yw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trawsieithu</a:t>
            </a:r>
            <a:r>
              <a:rPr lang="en-US" b="1" dirty="0">
                <a:solidFill>
                  <a:schemeClr val="bg1"/>
                </a:solidFill>
              </a:rPr>
              <a:t> a </a:t>
            </a:r>
            <a:r>
              <a:rPr lang="en-US" b="1" dirty="0" err="1">
                <a:solidFill>
                  <a:schemeClr val="bg1"/>
                </a:solidFill>
              </a:rPr>
              <a:t>sut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gallwn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ei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ddefnyddio</a:t>
            </a:r>
            <a:r>
              <a:rPr lang="en-US" b="1" dirty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7554498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FCE0FB-556D-A64D-A2A2-8AD3100880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7620548-1D4E-124A-9E98-811AF7905AA1}"/>
              </a:ext>
            </a:extLst>
          </p:cNvPr>
          <p:cNvSpPr txBox="1">
            <a:spLocks/>
          </p:cNvSpPr>
          <p:nvPr/>
        </p:nvSpPr>
        <p:spPr>
          <a:xfrm>
            <a:off x="3779249" y="218948"/>
            <a:ext cx="4095725" cy="937845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>
                <a:solidFill>
                  <a:schemeClr val="bg1"/>
                </a:solidFill>
              </a:rPr>
              <a:t>Ystyriwch</a:t>
            </a:r>
            <a:r>
              <a:rPr lang="en-US" b="1" dirty="0">
                <a:solidFill>
                  <a:schemeClr val="bg1"/>
                </a:solidFill>
              </a:rPr>
              <a:t>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8C2C32-91C8-834E-B143-ADC3DF333B19}"/>
              </a:ext>
            </a:extLst>
          </p:cNvPr>
          <p:cNvSpPr txBox="1"/>
          <p:nvPr/>
        </p:nvSpPr>
        <p:spPr>
          <a:xfrm>
            <a:off x="340963" y="1487836"/>
            <a:ext cx="11360257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5400" b="1" dirty="0" err="1">
                <a:solidFill>
                  <a:srgbClr val="00206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disgyblion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yn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ein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hysgolion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yn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meddu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ar</a:t>
            </a:r>
            <a:r>
              <a:rPr lang="en-US" sz="5400" b="1" dirty="0">
                <a:solidFill>
                  <a:srgbClr val="002060"/>
                </a:solidFill>
              </a:rPr>
              <a:t> y </a:t>
            </a:r>
            <a:r>
              <a:rPr lang="en-US" sz="5400" b="1" dirty="0" err="1">
                <a:solidFill>
                  <a:srgbClr val="002060"/>
                </a:solidFill>
              </a:rPr>
              <a:t>sgìl</a:t>
            </a:r>
            <a:r>
              <a:rPr lang="en-US" sz="5400" b="1" dirty="0">
                <a:solidFill>
                  <a:srgbClr val="002060"/>
                </a:solidFill>
              </a:rPr>
              <a:t> o </a:t>
            </a:r>
            <a:r>
              <a:rPr lang="en-US" sz="5400" b="1" dirty="0" err="1">
                <a:solidFill>
                  <a:srgbClr val="002060"/>
                </a:solidFill>
              </a:rPr>
              <a:t>drawsieithu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A3855-3422-1D44-A089-AECB353AA058}"/>
              </a:ext>
            </a:extLst>
          </p:cNvPr>
          <p:cNvSpPr txBox="1"/>
          <p:nvPr/>
        </p:nvSpPr>
        <p:spPr>
          <a:xfrm>
            <a:off x="340962" y="4023440"/>
            <a:ext cx="1136025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5400" b="1" dirty="0" err="1">
                <a:solidFill>
                  <a:srgbClr val="002060"/>
                </a:solidFill>
              </a:rPr>
              <a:t>Fedrwch</a:t>
            </a:r>
            <a:r>
              <a:rPr lang="en-US" sz="5400" b="1" dirty="0">
                <a:solidFill>
                  <a:srgbClr val="002060"/>
                </a:solidFill>
              </a:rPr>
              <a:t> chi </a:t>
            </a:r>
            <a:r>
              <a:rPr lang="en-US" sz="5400" b="1" dirty="0" err="1">
                <a:solidFill>
                  <a:srgbClr val="002060"/>
                </a:solidFill>
              </a:rPr>
              <a:t>feddwl</a:t>
            </a:r>
            <a:r>
              <a:rPr lang="en-US" sz="5400" b="1" dirty="0">
                <a:solidFill>
                  <a:srgbClr val="002060"/>
                </a:solidFill>
              </a:rPr>
              <a:t> am </a:t>
            </a:r>
            <a:r>
              <a:rPr lang="en-US" sz="5400" b="1" dirty="0" err="1">
                <a:solidFill>
                  <a:srgbClr val="002060"/>
                </a:solidFill>
              </a:rPr>
              <a:t>enghreifftiau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830975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FCE0FB-556D-A64D-A2A2-8AD3100880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7620548-1D4E-124A-9E98-811AF7905AA1}"/>
              </a:ext>
            </a:extLst>
          </p:cNvPr>
          <p:cNvSpPr txBox="1">
            <a:spLocks/>
          </p:cNvSpPr>
          <p:nvPr/>
        </p:nvSpPr>
        <p:spPr>
          <a:xfrm>
            <a:off x="4083654" y="218947"/>
            <a:ext cx="4095725" cy="937845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</a:rPr>
              <a:t>Beth am … ?</a:t>
            </a:r>
          </a:p>
        </p:txBody>
      </p:sp>
      <p:sp>
        <p:nvSpPr>
          <p:cNvPr id="2" name="12-Point Star 1">
            <a:extLst>
              <a:ext uri="{FF2B5EF4-FFF2-40B4-BE49-F238E27FC236}">
                <a16:creationId xmlns:a16="http://schemas.microsoft.com/office/drawing/2014/main" id="{F2F36566-E992-B541-983C-9B05CF96524D}"/>
              </a:ext>
            </a:extLst>
          </p:cNvPr>
          <p:cNvSpPr/>
          <p:nvPr/>
        </p:nvSpPr>
        <p:spPr>
          <a:xfrm>
            <a:off x="0" y="687870"/>
            <a:ext cx="4850969" cy="2417735"/>
          </a:xfrm>
          <a:prstGeom prst="star12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Crynhoi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gwybodaeth</a:t>
            </a:r>
            <a:r>
              <a:rPr lang="en-US" b="1" dirty="0">
                <a:solidFill>
                  <a:srgbClr val="002060"/>
                </a:solidFill>
              </a:rPr>
              <a:t> a </a:t>
            </a:r>
            <a:r>
              <a:rPr lang="en-US" b="1" dirty="0" err="1">
                <a:solidFill>
                  <a:srgbClr val="002060"/>
                </a:solidFill>
              </a:rPr>
              <a:t>gyflwynir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mewn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iaith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arall</a:t>
            </a:r>
            <a:r>
              <a:rPr lang="en-US" b="1" dirty="0">
                <a:solidFill>
                  <a:srgbClr val="002060"/>
                </a:solidFill>
              </a:rPr>
              <a:t>, </a:t>
            </a:r>
            <a:r>
              <a:rPr lang="en-US" b="1" dirty="0" err="1">
                <a:solidFill>
                  <a:srgbClr val="002060"/>
                </a:solidFill>
              </a:rPr>
              <a:t>e.e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  <a:r>
              <a:rPr lang="en-US" b="1" dirty="0" err="1">
                <a:solidFill>
                  <a:srgbClr val="002060"/>
                </a:solidFill>
              </a:rPr>
              <a:t>gwylio</a:t>
            </a:r>
            <a:r>
              <a:rPr lang="en-US" b="1" dirty="0">
                <a:solidFill>
                  <a:srgbClr val="002060"/>
                </a:solidFill>
              </a:rPr>
              <a:t> clip </a:t>
            </a:r>
            <a:r>
              <a:rPr lang="en-US" b="1" dirty="0" err="1">
                <a:solidFill>
                  <a:srgbClr val="002060"/>
                </a:solidFill>
              </a:rPr>
              <a:t>ffilm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cyfrwng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Saesneg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er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mwyn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dysgu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ffeithiau</a:t>
            </a:r>
            <a:r>
              <a:rPr lang="en-US" b="1" dirty="0">
                <a:solidFill>
                  <a:srgbClr val="002060"/>
                </a:solidFill>
              </a:rPr>
              <a:t> am </a:t>
            </a:r>
            <a:r>
              <a:rPr lang="en-US" b="1" dirty="0" err="1">
                <a:solidFill>
                  <a:srgbClr val="002060"/>
                </a:solidFill>
              </a:rPr>
              <a:t>bwnc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penodol</a:t>
            </a:r>
            <a:r>
              <a:rPr lang="en-US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080F4047-7590-DD44-BEE1-7575893533B9}"/>
              </a:ext>
            </a:extLst>
          </p:cNvPr>
          <p:cNvSpPr/>
          <p:nvPr/>
        </p:nvSpPr>
        <p:spPr>
          <a:xfrm>
            <a:off x="322881" y="3303505"/>
            <a:ext cx="4850969" cy="2417735"/>
          </a:xfrm>
          <a:prstGeom prst="star12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Darllen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testunau</a:t>
            </a:r>
            <a:r>
              <a:rPr lang="en-US" b="1" dirty="0">
                <a:solidFill>
                  <a:srgbClr val="002060"/>
                </a:solidFill>
              </a:rPr>
              <a:t> o </a:t>
            </a:r>
            <a:r>
              <a:rPr lang="en-US" b="1" dirty="0" err="1">
                <a:solidFill>
                  <a:srgbClr val="002060"/>
                </a:solidFill>
              </a:rPr>
              <a:t>ddwy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iaith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wahanol</a:t>
            </a:r>
            <a:r>
              <a:rPr lang="en-US" b="1" dirty="0">
                <a:solidFill>
                  <a:srgbClr val="002060"/>
                </a:solidFill>
              </a:rPr>
              <a:t> am </a:t>
            </a:r>
            <a:r>
              <a:rPr lang="en-US" b="1" dirty="0" err="1">
                <a:solidFill>
                  <a:srgbClr val="002060"/>
                </a:solidFill>
              </a:rPr>
              <a:t>yr</a:t>
            </a:r>
            <a:r>
              <a:rPr lang="en-US" b="1" dirty="0">
                <a:solidFill>
                  <a:srgbClr val="002060"/>
                </a:solidFill>
              </a:rPr>
              <a:t> un </a:t>
            </a:r>
            <a:r>
              <a:rPr lang="en-US" b="1" dirty="0" err="1">
                <a:solidFill>
                  <a:srgbClr val="002060"/>
                </a:solidFill>
              </a:rPr>
              <a:t>testun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er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mwyn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cywain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gwybodaeth</a:t>
            </a:r>
            <a:r>
              <a:rPr lang="en-US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8" name="12-Point Star 7">
            <a:extLst>
              <a:ext uri="{FF2B5EF4-FFF2-40B4-BE49-F238E27FC236}">
                <a16:creationId xmlns:a16="http://schemas.microsoft.com/office/drawing/2014/main" id="{CE74ECFC-D389-DA4E-8D3E-167D442A8C98}"/>
              </a:ext>
            </a:extLst>
          </p:cNvPr>
          <p:cNvSpPr/>
          <p:nvPr/>
        </p:nvSpPr>
        <p:spPr>
          <a:xfrm>
            <a:off x="7262248" y="885770"/>
            <a:ext cx="4850969" cy="2417735"/>
          </a:xfrm>
          <a:prstGeom prst="star12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Cymharu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barddoniaeth</a:t>
            </a:r>
            <a:r>
              <a:rPr lang="en-US" b="1" dirty="0">
                <a:solidFill>
                  <a:srgbClr val="002060"/>
                </a:solidFill>
              </a:rPr>
              <a:t>, </a:t>
            </a:r>
            <a:r>
              <a:rPr lang="en-US" b="1" dirty="0" err="1">
                <a:solidFill>
                  <a:srgbClr val="002060"/>
                </a:solidFill>
              </a:rPr>
              <a:t>storïau</a:t>
            </a:r>
            <a:r>
              <a:rPr lang="en-US" b="1" dirty="0">
                <a:solidFill>
                  <a:srgbClr val="002060"/>
                </a:solidFill>
              </a:rPr>
              <a:t>, </a:t>
            </a:r>
            <a:r>
              <a:rPr lang="en-US" b="1" dirty="0" err="1">
                <a:solidFill>
                  <a:srgbClr val="002060"/>
                </a:solidFill>
              </a:rPr>
              <a:t>nofelau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a.y.y.b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  <a:r>
              <a:rPr lang="en-US" b="1" dirty="0" err="1">
                <a:solidFill>
                  <a:srgbClr val="002060"/>
                </a:solidFill>
              </a:rPr>
              <a:t>ar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yr</a:t>
            </a:r>
            <a:r>
              <a:rPr lang="en-US" b="1" dirty="0">
                <a:solidFill>
                  <a:srgbClr val="002060"/>
                </a:solidFill>
              </a:rPr>
              <a:t> un </a:t>
            </a:r>
            <a:r>
              <a:rPr lang="en-US" b="1" dirty="0" err="1">
                <a:solidFill>
                  <a:srgbClr val="002060"/>
                </a:solidFill>
              </a:rPr>
              <a:t>pwnc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neu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themâu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9" name="12-Point Star 8">
            <a:extLst>
              <a:ext uri="{FF2B5EF4-FFF2-40B4-BE49-F238E27FC236}">
                <a16:creationId xmlns:a16="http://schemas.microsoft.com/office/drawing/2014/main" id="{905E80E8-5655-B942-B83A-5C18E2635EA5}"/>
              </a:ext>
            </a:extLst>
          </p:cNvPr>
          <p:cNvSpPr/>
          <p:nvPr/>
        </p:nvSpPr>
        <p:spPr>
          <a:xfrm>
            <a:off x="6726265" y="3303504"/>
            <a:ext cx="4850969" cy="2417735"/>
          </a:xfrm>
          <a:prstGeom prst="star12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Trosglwyddo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gwybodaeth</a:t>
            </a:r>
            <a:r>
              <a:rPr lang="en-US" b="1" dirty="0">
                <a:solidFill>
                  <a:srgbClr val="002060"/>
                </a:solidFill>
              </a:rPr>
              <a:t> a </a:t>
            </a:r>
            <a:r>
              <a:rPr lang="en-US" b="1" dirty="0" err="1">
                <a:solidFill>
                  <a:srgbClr val="002060"/>
                </a:solidFill>
              </a:rPr>
              <a:t>ddarllenwyd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mewn</a:t>
            </a:r>
            <a:r>
              <a:rPr lang="en-US" b="1" dirty="0">
                <a:solidFill>
                  <a:srgbClr val="002060"/>
                </a:solidFill>
              </a:rPr>
              <a:t> un </a:t>
            </a:r>
            <a:r>
              <a:rPr lang="en-US" b="1" dirty="0" err="1">
                <a:solidFill>
                  <a:srgbClr val="002060"/>
                </a:solidFill>
              </a:rPr>
              <a:t>iaith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i’r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llall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ysgrifenedig</a:t>
            </a:r>
            <a:r>
              <a:rPr lang="en-US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6199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9625" y="790423"/>
            <a:ext cx="11495720" cy="3046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y-GB" sz="2400" dirty="0"/>
              <a:t>Wrth </a:t>
            </a:r>
            <a:r>
              <a:rPr lang="cy-GB" sz="2400" b="1" dirty="0"/>
              <a:t>drawsieithu</a:t>
            </a:r>
            <a:r>
              <a:rPr lang="cy-GB" sz="2400" dirty="0"/>
              <a:t> yn ysgrifenedig:</a:t>
            </a:r>
          </a:p>
          <a:p>
            <a:pPr>
              <a:buFont typeface="Wingdings" pitchFamily="2" charset="2"/>
              <a:buNone/>
              <a:defRPr/>
            </a:pPr>
            <a:endParaRPr lang="cy-GB" sz="2400" dirty="0"/>
          </a:p>
          <a:p>
            <a:pPr>
              <a:buFont typeface="Wingdings" pitchFamily="2" charset="2"/>
              <a:buNone/>
              <a:defRPr/>
            </a:pPr>
            <a:r>
              <a:rPr lang="cy-GB" sz="2400" dirty="0"/>
              <a:t>Rydym yn: </a:t>
            </a:r>
          </a:p>
          <a:p>
            <a:pPr>
              <a:defRPr/>
            </a:pPr>
            <a:endParaRPr lang="cy-GB" sz="2400" dirty="0"/>
          </a:p>
          <a:p>
            <a:pPr marL="285769" indent="-285769">
              <a:buFont typeface="Arial" charset="0"/>
              <a:buChar char="•"/>
              <a:defRPr/>
            </a:pPr>
            <a:r>
              <a:rPr lang="cy-GB" sz="2400" dirty="0"/>
              <a:t>chwilio am y </a:t>
            </a:r>
            <a:r>
              <a:rPr lang="cy-GB" sz="2400" b="1" dirty="0"/>
              <a:t>prif syniadau </a:t>
            </a:r>
            <a:r>
              <a:rPr lang="cy-GB" sz="2400" dirty="0"/>
              <a:t>mewn darn (e.e. Saesneg)</a:t>
            </a:r>
          </a:p>
          <a:p>
            <a:pPr>
              <a:defRPr/>
            </a:pPr>
            <a:endParaRPr lang="cy-GB" sz="2400" dirty="0"/>
          </a:p>
          <a:p>
            <a:pPr marL="285769" indent="-285769">
              <a:buFont typeface="Arial" charset="0"/>
              <a:buChar char="•"/>
              <a:defRPr/>
            </a:pPr>
            <a:r>
              <a:rPr lang="cy-GB" sz="2400" dirty="0"/>
              <a:t>cyfleu’r </a:t>
            </a:r>
            <a:r>
              <a:rPr lang="cy-GB" sz="2400" b="1" dirty="0"/>
              <a:t>prif syniadau </a:t>
            </a:r>
            <a:r>
              <a:rPr lang="cy-GB" sz="2400" dirty="0"/>
              <a:t>hyn yn yr iaith arall (e.e. Cymraeg) gan gadw’r iaith mor syml a dealladwy ag sy’n bosibl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52D015-0BA8-B740-8747-AC9B35C4D5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0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9079" y="554182"/>
            <a:ext cx="10941538" cy="46642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buClr>
                <a:srgbClr val="D60F00"/>
              </a:buClr>
              <a:defRPr/>
            </a:pPr>
            <a:endParaRPr lang="cy-GB" sz="1212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b="1" dirty="0"/>
              <a:t>DARLLEN</a:t>
            </a:r>
            <a:r>
              <a:rPr lang="cy-GB" sz="1940" dirty="0"/>
              <a:t> darn yn sydyn ac yn arwynebol er mwyn cael syniad o’r cynnwys.</a:t>
            </a:r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endParaRPr lang="cy-GB" sz="1940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dirty="0"/>
              <a:t>Nodi’r pwyntiau yr ydych wedi sylwi arnynt</a:t>
            </a:r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endParaRPr lang="cy-GB" sz="1940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dirty="0"/>
              <a:t>Darllen y darn yn fanwl</a:t>
            </a:r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endParaRPr lang="cy-GB" sz="1940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dirty="0"/>
              <a:t>Beth yw prif bwynt y darn? </a:t>
            </a:r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endParaRPr lang="cy-GB" sz="1940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dirty="0"/>
              <a:t>Beth yw’r is-bwyntiau?</a:t>
            </a:r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endParaRPr lang="cy-GB" sz="1940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dirty="0"/>
              <a:t>Gwnewch bwyntiau bwled neu fap meddwl</a:t>
            </a:r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endParaRPr lang="cy-GB" sz="1940" dirty="0"/>
          </a:p>
          <a:p>
            <a:pPr marL="285769" indent="-285769">
              <a:lnSpc>
                <a:spcPct val="105000"/>
              </a:lnSpc>
              <a:buClr>
                <a:srgbClr val="D60F00"/>
              </a:buClr>
              <a:buFont typeface="Arial" charset="0"/>
              <a:buChar char="•"/>
              <a:defRPr/>
            </a:pPr>
            <a:r>
              <a:rPr lang="cy-GB" sz="1940" dirty="0"/>
              <a:t>Ceisiwch wneud nodiadau yn Gymraeg heb ddibynnu ar y darn. Pediwch </a:t>
            </a:r>
            <a:r>
              <a:rPr lang="en-GB" sz="1940" dirty="0" err="1"/>
              <a:t>â</a:t>
            </a:r>
            <a:r>
              <a:rPr lang="en-GB" sz="1940" dirty="0"/>
              <a:t> </a:t>
            </a:r>
            <a:r>
              <a:rPr lang="en-GB" sz="1940" dirty="0" err="1"/>
              <a:t>chyfieithu</a:t>
            </a:r>
            <a:r>
              <a:rPr lang="en-GB" sz="1940" dirty="0"/>
              <a:t> air am air. </a:t>
            </a:r>
            <a:r>
              <a:rPr lang="en-GB" sz="1940" dirty="0" err="1"/>
              <a:t>Defnyddiwch</a:t>
            </a:r>
            <a:r>
              <a:rPr lang="en-GB" sz="1940" dirty="0"/>
              <a:t> </a:t>
            </a:r>
            <a:r>
              <a:rPr lang="en-GB" sz="1940" dirty="0" err="1"/>
              <a:t>eich</a:t>
            </a:r>
            <a:r>
              <a:rPr lang="en-GB" sz="1940" dirty="0"/>
              <a:t> </a:t>
            </a:r>
            <a:r>
              <a:rPr lang="en-GB" sz="1940" dirty="0" err="1"/>
              <a:t>geiriau</a:t>
            </a:r>
            <a:r>
              <a:rPr lang="en-GB" sz="1940" dirty="0"/>
              <a:t> </a:t>
            </a:r>
            <a:r>
              <a:rPr lang="en-GB" sz="1940" dirty="0" err="1"/>
              <a:t>eich</a:t>
            </a:r>
            <a:r>
              <a:rPr lang="en-GB" sz="1940" dirty="0"/>
              <a:t> </a:t>
            </a:r>
            <a:r>
              <a:rPr lang="en-GB" sz="1940" dirty="0" err="1"/>
              <a:t>hun</a:t>
            </a:r>
            <a:endParaRPr lang="cy-GB" sz="194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CE0FB-556D-A64D-A2A2-8AD3100880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808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BA82FE7-C030-2B43-87FE-C74B7913E991}"/>
              </a:ext>
            </a:extLst>
          </p:cNvPr>
          <p:cNvSpPr/>
          <p:nvPr/>
        </p:nvSpPr>
        <p:spPr>
          <a:xfrm>
            <a:off x="1083792" y="539972"/>
            <a:ext cx="9506350" cy="23304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9" dirty="0" err="1">
                <a:solidFill>
                  <a:schemeClr val="tx1"/>
                </a:solidFill>
              </a:rPr>
              <a:t>Sut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gellir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defnyddio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trawsieithu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i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hybu’r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Gymraeg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mewn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dosbarth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lle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mai’r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Gymraeg</a:t>
            </a:r>
            <a:r>
              <a:rPr lang="en-GB" sz="2909" dirty="0">
                <a:solidFill>
                  <a:schemeClr val="tx1"/>
                </a:solidFill>
              </a:rPr>
              <a:t> </a:t>
            </a:r>
            <a:r>
              <a:rPr lang="en-GB" sz="2909" dirty="0" err="1">
                <a:solidFill>
                  <a:schemeClr val="tx1"/>
                </a:solidFill>
              </a:rPr>
              <a:t>yw’r</a:t>
            </a:r>
            <a:r>
              <a:rPr lang="en-GB" sz="2909" dirty="0">
                <a:solidFill>
                  <a:schemeClr val="tx1"/>
                </a:solidFill>
              </a:rPr>
              <a:t> ail </a:t>
            </a:r>
            <a:r>
              <a:rPr lang="en-GB" sz="2909" dirty="0" err="1">
                <a:solidFill>
                  <a:schemeClr val="tx1"/>
                </a:solidFill>
              </a:rPr>
              <a:t>iaith</a:t>
            </a:r>
            <a:r>
              <a:rPr lang="en-GB" sz="2909" dirty="0">
                <a:solidFill>
                  <a:schemeClr val="tx1"/>
                </a:solidFill>
              </a:rPr>
              <a:t>?</a:t>
            </a:r>
            <a:endParaRPr lang="cy-GB" sz="2909" dirty="0">
              <a:solidFill>
                <a:schemeClr val="tx1"/>
              </a:solidFill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137CC67-0451-AD43-B11C-33E52D862BB1}"/>
              </a:ext>
            </a:extLst>
          </p:cNvPr>
          <p:cNvSpPr/>
          <p:nvPr/>
        </p:nvSpPr>
        <p:spPr>
          <a:xfrm>
            <a:off x="231205" y="3143916"/>
            <a:ext cx="5214993" cy="143518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97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Gwyliwch y clip </a:t>
            </a:r>
          </a:p>
          <a:p>
            <a:pPr algn="ctr"/>
            <a:r>
              <a:rPr lang="en-GB" sz="2667" dirty="0">
                <a:solidFill>
                  <a:schemeClr val="tx1"/>
                </a:solidFill>
              </a:rPr>
              <a:t>‘</a:t>
            </a:r>
            <a:r>
              <a:rPr lang="en-GB" sz="2182" dirty="0">
                <a:solidFill>
                  <a:schemeClr val="tx1"/>
                </a:solidFill>
              </a:rPr>
              <a:t>What is </a:t>
            </a:r>
            <a:r>
              <a:rPr lang="en-GB" sz="2182" dirty="0" err="1">
                <a:solidFill>
                  <a:schemeClr val="tx1"/>
                </a:solidFill>
              </a:rPr>
              <a:t>translanguaging</a:t>
            </a:r>
            <a:r>
              <a:rPr lang="en-GB" sz="2182" dirty="0">
                <a:solidFill>
                  <a:schemeClr val="tx1"/>
                </a:solidFill>
              </a:rPr>
              <a:t>, really?’</a:t>
            </a:r>
          </a:p>
          <a:p>
            <a:pPr algn="ctr"/>
            <a:endParaRPr lang="en-GB" sz="1091" dirty="0">
              <a:solidFill>
                <a:schemeClr val="tx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en-GB" sz="1091" dirty="0">
              <a:solidFill>
                <a:schemeClr val="tx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r>
              <a:rPr lang="en-GB" sz="1091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https://www.youtube.com/watch?v=iNOtmn2UTzI</a:t>
            </a:r>
            <a:endParaRPr lang="cy-GB" sz="109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A62A51-DF88-DA4D-856A-B1B7FCEA0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3233" y="3268251"/>
            <a:ext cx="3786909" cy="18934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2EDA76-60CD-9645-A15D-DC493A8948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037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FCE0FB-556D-A64D-A2A2-8AD3100880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DC425A-4846-164D-B255-F6CD8E0832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4" t="6150" r="7335" b="7884"/>
          <a:stretch/>
        </p:blipFill>
        <p:spPr>
          <a:xfrm>
            <a:off x="3317878" y="170480"/>
            <a:ext cx="6012102" cy="5757353"/>
          </a:xfrm>
          <a:prstGeom prst="rect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52792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2548</Words>
  <Application>Microsoft Office PowerPoint</Application>
  <PresentationFormat>Sgrin Lydan</PresentationFormat>
  <Paragraphs>317</Paragraphs>
  <Slides>29</Slides>
  <Notes>3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5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29</vt:i4>
      </vt:variant>
    </vt:vector>
  </HeadingPairs>
  <TitlesOfParts>
    <vt:vector size="35" baseType="lpstr">
      <vt:lpstr>Noteworthy Light</vt:lpstr>
      <vt:lpstr>Arial</vt:lpstr>
      <vt:lpstr>Calibri</vt:lpstr>
      <vt:lpstr>Calibri Light</vt:lpstr>
      <vt:lpstr>Wingdings</vt:lpstr>
      <vt:lpstr>Office Theme</vt:lpstr>
      <vt:lpstr>Cyflwyniad PowerPoint</vt:lpstr>
      <vt:lpstr>Nod y sesiwn: </vt:lpstr>
      <vt:lpstr>Cyflwyniad PowerPoint</vt:lpstr>
      <vt:lpstr>Saesneg  yn  Gymraeg</vt:lpstr>
      <vt:lpstr>Cyflwyniad PowerPoint</vt:lpstr>
      <vt:lpstr>Cyflwyniad PowerPoint</vt:lpstr>
      <vt:lpstr>Up, DOWN, In, OUT, On, OFF!</vt:lpstr>
      <vt:lpstr>Cyfieithu…</vt:lpstr>
      <vt:lpstr>Atebion…</vt:lpstr>
      <vt:lpstr>Yr arddodiaid anghywir!</vt:lpstr>
      <vt:lpstr>Lleoliad yr arddodiaid!</vt:lpstr>
      <vt:lpstr>Ailadrodd arddodiaid</vt:lpstr>
      <vt:lpstr>Yr arddodiad ‘i’: Gair bach â goblygiadau mawr!</vt:lpstr>
      <vt:lpstr>Yr arddodiad ‘i’: Gair bach â goblygiadau mawr!</vt:lpstr>
      <vt:lpstr>Cyfieithu ‘the… of the …’ o’r Saesneg</vt:lpstr>
      <vt:lpstr>Eich tro chi…</vt:lpstr>
      <vt:lpstr>Atebion…</vt:lpstr>
      <vt:lpstr>cyfieithu idiomau yn llythrennol…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Tystysgrif Sgiliau Iaith  2019 – 2020</dc:title>
  <dc:creator>Bethan Griffiths</dc:creator>
  <cp:lastModifiedBy>Aled P Williams</cp:lastModifiedBy>
  <cp:revision>29</cp:revision>
  <dcterms:created xsi:type="dcterms:W3CDTF">2019-12-09T23:47:57Z</dcterms:created>
  <dcterms:modified xsi:type="dcterms:W3CDTF">2024-02-25T09:42:53Z</dcterms:modified>
</cp:coreProperties>
</file>