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sldIdLst>
    <p:sldId id="256" r:id="rId2"/>
    <p:sldId id="272" r:id="rId3"/>
    <p:sldId id="274" r:id="rId4"/>
    <p:sldId id="260" r:id="rId5"/>
    <p:sldId id="273" r:id="rId6"/>
    <p:sldId id="267" r:id="rId7"/>
    <p:sldId id="268" r:id="rId8"/>
    <p:sldId id="270" r:id="rId9"/>
    <p:sldId id="27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56"/>
    <p:restoredTop sz="94595"/>
  </p:normalViewPr>
  <p:slideViewPr>
    <p:cSldViewPr snapToGrid="0" snapToObjects="1">
      <p:cViewPr>
        <p:scale>
          <a:sx n="112" d="100"/>
          <a:sy n="112" d="100"/>
        </p:scale>
        <p:origin x="912" y="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cy-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567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3006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cy-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2739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94660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9518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cy-GB"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8152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842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cy-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55102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cy-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cy-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4/22/18</a:t>
            </a:fld>
            <a:endParaRPr lang="en-US" dirty="0"/>
          </a:p>
        </p:txBody>
      </p:sp>
    </p:spTree>
    <p:extLst>
      <p:ext uri="{BB962C8B-B14F-4D97-AF65-F5344CB8AC3E}">
        <p14:creationId xmlns:p14="http://schemas.microsoft.com/office/powerpoint/2010/main" val="744277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cy-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1871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cy-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cy-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75541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cy-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72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cy-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cy-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96662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cy-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cy-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488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915379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93712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cy-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4/22/18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4656413"/>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8790" y="1207476"/>
            <a:ext cx="7214902" cy="3176954"/>
          </a:xfrm>
        </p:spPr>
        <p:txBody>
          <a:bodyPr/>
          <a:lstStyle/>
          <a:p>
            <a:pPr algn="ctr"/>
            <a:r>
              <a:rPr lang="en-US" dirty="0" smtClean="0"/>
              <a:t>Leadership </a:t>
            </a:r>
            <a:r>
              <a:rPr lang="en-US" dirty="0"/>
              <a:t>and development program </a:t>
            </a:r>
            <a:r>
              <a:rPr lang="en-US" dirty="0" smtClean="0"/>
              <a:t>for Samsung</a:t>
            </a:r>
            <a:r>
              <a:rPr lang="en-US" dirty="0"/>
              <a:t/>
            </a:r>
            <a:br>
              <a:rPr lang="en-US" dirty="0"/>
            </a:br>
            <a:endParaRPr lang="en-US" dirty="0"/>
          </a:p>
        </p:txBody>
      </p:sp>
      <p:sp>
        <p:nvSpPr>
          <p:cNvPr id="3" name="Subtitle 2"/>
          <p:cNvSpPr>
            <a:spLocks noGrp="1"/>
          </p:cNvSpPr>
          <p:nvPr>
            <p:ph type="subTitle" idx="1"/>
          </p:nvPr>
        </p:nvSpPr>
        <p:spPr>
          <a:xfrm>
            <a:off x="6893169" y="3739661"/>
            <a:ext cx="1489879" cy="814244"/>
          </a:xfrm>
        </p:spPr>
        <p:txBody>
          <a:bodyPr/>
          <a:lstStyle/>
          <a:p>
            <a:r>
              <a:rPr lang="en-US" dirty="0" err="1" smtClean="0"/>
              <a:t>Ifan</a:t>
            </a:r>
            <a:r>
              <a:rPr lang="en-US" dirty="0" smtClean="0"/>
              <a:t> Thomas</a:t>
            </a:r>
          </a:p>
          <a:p>
            <a:r>
              <a:rPr lang="en-US" dirty="0" smtClean="0"/>
              <a:t>1500707</a:t>
            </a:r>
            <a:endParaRPr lang="en-US" dirty="0"/>
          </a:p>
        </p:txBody>
      </p:sp>
      <p:pic>
        <p:nvPicPr>
          <p:cNvPr id="4" name="Picture 3"/>
          <p:cNvPicPr>
            <a:picLocks noChangeAspect="1"/>
          </p:cNvPicPr>
          <p:nvPr/>
        </p:nvPicPr>
        <p:blipFill>
          <a:blip r:embed="rId2"/>
          <a:stretch>
            <a:fillRect/>
          </a:stretch>
        </p:blipFill>
        <p:spPr>
          <a:xfrm>
            <a:off x="363416" y="5007067"/>
            <a:ext cx="6049108" cy="925514"/>
          </a:xfrm>
          <a:prstGeom prst="rect">
            <a:avLst/>
          </a:prstGeom>
        </p:spPr>
      </p:pic>
    </p:spTree>
    <p:extLst>
      <p:ext uri="{BB962C8B-B14F-4D97-AF65-F5344CB8AC3E}">
        <p14:creationId xmlns:p14="http://schemas.microsoft.com/office/powerpoint/2010/main" val="8104040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9087" y="414460"/>
            <a:ext cx="6049108" cy="925514"/>
          </a:xfrm>
          <a:prstGeom prst="rect">
            <a:avLst/>
          </a:prstGeom>
        </p:spPr>
      </p:pic>
      <p:sp>
        <p:nvSpPr>
          <p:cNvPr id="8" name="Content Placeholder 2"/>
          <p:cNvSpPr>
            <a:spLocks noGrp="1"/>
          </p:cNvSpPr>
          <p:nvPr>
            <p:ph idx="1"/>
          </p:nvPr>
        </p:nvSpPr>
        <p:spPr>
          <a:xfrm>
            <a:off x="536657" y="1699847"/>
            <a:ext cx="8596668" cy="4607168"/>
          </a:xfrm>
        </p:spPr>
        <p:txBody>
          <a:bodyPr>
            <a:normAutofit/>
          </a:bodyPr>
          <a:lstStyle/>
          <a:p>
            <a:r>
              <a:rPr lang="en-US" dirty="0">
                <a:latin typeface="Arial" charset="0"/>
              </a:rPr>
              <a:t>Samsung was established by Lee </a:t>
            </a:r>
            <a:r>
              <a:rPr lang="en-US" dirty="0" err="1">
                <a:latin typeface="Arial" charset="0"/>
              </a:rPr>
              <a:t>Byung-chul</a:t>
            </a:r>
            <a:r>
              <a:rPr lang="en-US" dirty="0">
                <a:latin typeface="Arial" charset="0"/>
              </a:rPr>
              <a:t> in 1938 as a trading organization. </a:t>
            </a:r>
          </a:p>
          <a:p>
            <a:endParaRPr lang="en-US" dirty="0">
              <a:latin typeface="Arial" charset="0"/>
            </a:endParaRPr>
          </a:p>
          <a:p>
            <a:r>
              <a:rPr lang="en-US" dirty="0">
                <a:latin typeface="Arial" charset="0"/>
              </a:rPr>
              <a:t>Throughout the following three decades, the gathering expanded into territories including nourishment preparing, materials, protection, securities and retail. </a:t>
            </a:r>
          </a:p>
          <a:p>
            <a:endParaRPr lang="en-US" dirty="0">
              <a:latin typeface="Arial" charset="0"/>
            </a:endParaRPr>
          </a:p>
          <a:p>
            <a:r>
              <a:rPr lang="en-US" dirty="0">
                <a:latin typeface="Arial" charset="0"/>
              </a:rPr>
              <a:t>Samsung entered the electronics industry in the late 1960s and the development and shipbuilding ventures in the mid-1970s; these regions would drive its consequent development. </a:t>
            </a:r>
          </a:p>
          <a:p>
            <a:endParaRPr lang="en-US" dirty="0">
              <a:latin typeface="Arial" charset="0"/>
            </a:endParaRPr>
          </a:p>
          <a:p>
            <a:r>
              <a:rPr lang="en-US" dirty="0">
                <a:latin typeface="Arial" charset="0"/>
              </a:rPr>
              <a:t>Since 1990, Samsung has progressively globalized its exercises and gadgets; specifically, its cell phones have turned into its most imperative wellspring of salary. Starting at 2017, Samsung has the sixth most astounding global brand esteem.</a:t>
            </a:r>
            <a:endParaRPr lang="en-US" dirty="0"/>
          </a:p>
        </p:txBody>
      </p:sp>
    </p:spTree>
    <p:extLst>
      <p:ext uri="{BB962C8B-B14F-4D97-AF65-F5344CB8AC3E}">
        <p14:creationId xmlns:p14="http://schemas.microsoft.com/office/powerpoint/2010/main" val="14217652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Our leadership Model</a:t>
            </a:r>
            <a:endParaRPr lang="en-US" dirty="0"/>
          </a:p>
        </p:txBody>
      </p:sp>
      <p:sp>
        <p:nvSpPr>
          <p:cNvPr id="3" name="Content Placeholder 2"/>
          <p:cNvSpPr>
            <a:spLocks noGrp="1"/>
          </p:cNvSpPr>
          <p:nvPr>
            <p:ph idx="1"/>
          </p:nvPr>
        </p:nvSpPr>
        <p:spPr>
          <a:xfrm>
            <a:off x="677334" y="1359877"/>
            <a:ext cx="8596668" cy="4681485"/>
          </a:xfrm>
        </p:spPr>
        <p:txBody>
          <a:bodyPr>
            <a:normAutofit/>
          </a:bodyPr>
          <a:lstStyle/>
          <a:p>
            <a:r>
              <a:rPr lang="en-US" sz="2000" dirty="0"/>
              <a:t>The Leadership </a:t>
            </a:r>
            <a:r>
              <a:rPr lang="en-US" sz="2000" dirty="0" smtClean="0"/>
              <a:t>Program </a:t>
            </a:r>
            <a:r>
              <a:rPr lang="en-US" sz="2000" dirty="0"/>
              <a:t>is designed to help you develop your personal leadership skills. You will learn to inspire and lead others by understanding yourself, how you relate to the people you work with and the leadership challenges you face</a:t>
            </a:r>
            <a:r>
              <a:rPr lang="en-US" sz="2000" dirty="0" smtClean="0"/>
              <a:t>.</a:t>
            </a:r>
          </a:p>
          <a:p>
            <a:r>
              <a:rPr lang="en-US" sz="2000" dirty="0" smtClean="0"/>
              <a:t>Who </a:t>
            </a:r>
            <a:r>
              <a:rPr lang="en-US" sz="2000" dirty="0"/>
              <a:t>is the </a:t>
            </a:r>
            <a:r>
              <a:rPr lang="en-US" sz="2000" dirty="0" smtClean="0"/>
              <a:t>program for?	      You </a:t>
            </a:r>
            <a:r>
              <a:rPr lang="en-US" sz="2000" dirty="0"/>
              <a:t>will already have experience in a leadership role and perhaps be at a point where the requirement to lead and influence people is becoming increasingly significant in determining your success. </a:t>
            </a:r>
            <a:endParaRPr lang="en-US" sz="2000" dirty="0" smtClean="0"/>
          </a:p>
          <a:p>
            <a:r>
              <a:rPr lang="en-US" sz="2000" dirty="0" smtClean="0"/>
              <a:t>You </a:t>
            </a:r>
            <a:r>
              <a:rPr lang="en-US" sz="2000" dirty="0"/>
              <a:t>are likely to be responsible for teams of people and/or projects and be measured in terms of your effectiveness in influencing others within the organisation. If you now feel the need to reflect on your leadership effectiveness and take steps to further develop as a leader, this </a:t>
            </a:r>
            <a:r>
              <a:rPr lang="en-US" sz="2000" dirty="0" smtClean="0"/>
              <a:t>program </a:t>
            </a:r>
            <a:r>
              <a:rPr lang="en-US" sz="2000" dirty="0"/>
              <a:t>is for you.</a:t>
            </a:r>
          </a:p>
        </p:txBody>
      </p:sp>
    </p:spTree>
    <p:extLst>
      <p:ext uri="{BB962C8B-B14F-4D97-AF65-F5344CB8AC3E}">
        <p14:creationId xmlns:p14="http://schemas.microsoft.com/office/powerpoint/2010/main" val="3324525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will  the Technology </a:t>
            </a:r>
            <a:r>
              <a:rPr lang="en-US" dirty="0"/>
              <a:t>Communication Company </a:t>
            </a:r>
            <a:r>
              <a:rPr lang="en-US" dirty="0" smtClean="0"/>
              <a:t>do for you</a:t>
            </a:r>
            <a:r>
              <a:rPr lang="en-US" dirty="0"/>
              <a:t/>
            </a:r>
            <a:br>
              <a:rPr lang="en-US" dirty="0"/>
            </a:br>
            <a:endParaRPr lang="en-US" dirty="0"/>
          </a:p>
        </p:txBody>
      </p:sp>
      <p:sp>
        <p:nvSpPr>
          <p:cNvPr id="3" name="Content Placeholder 2"/>
          <p:cNvSpPr>
            <a:spLocks noGrp="1"/>
          </p:cNvSpPr>
          <p:nvPr>
            <p:ph idx="1"/>
          </p:nvPr>
        </p:nvSpPr>
        <p:spPr>
          <a:xfrm>
            <a:off x="478042" y="1715112"/>
            <a:ext cx="8596668" cy="3880773"/>
          </a:xfrm>
        </p:spPr>
        <p:txBody>
          <a:bodyPr>
            <a:noAutofit/>
          </a:bodyPr>
          <a:lstStyle/>
          <a:p>
            <a:r>
              <a:rPr lang="en-US" sz="2800" dirty="0" smtClean="0">
                <a:solidFill>
                  <a:schemeClr val="tx1"/>
                </a:solidFill>
              </a:rPr>
              <a:t>Self assessment</a:t>
            </a:r>
          </a:p>
          <a:p>
            <a:r>
              <a:rPr lang="en-US" sz="2800" dirty="0">
                <a:solidFill>
                  <a:schemeClr val="tx1"/>
                </a:solidFill>
              </a:rPr>
              <a:t>Sharp perception</a:t>
            </a:r>
            <a:r>
              <a:rPr lang="en-US" sz="2800" dirty="0">
                <a:solidFill>
                  <a:schemeClr val="tx1"/>
                </a:solidFill>
              </a:rPr>
              <a:t> </a:t>
            </a:r>
            <a:endParaRPr lang="en-US" sz="2800" dirty="0" smtClean="0">
              <a:solidFill>
                <a:schemeClr val="tx1"/>
              </a:solidFill>
            </a:endParaRPr>
          </a:p>
          <a:p>
            <a:r>
              <a:rPr lang="en-US" sz="2800" dirty="0">
                <a:solidFill>
                  <a:schemeClr val="tx1"/>
                </a:solidFill>
              </a:rPr>
              <a:t>Responsive to the group’s </a:t>
            </a:r>
            <a:r>
              <a:rPr lang="en-US" sz="2800" dirty="0" smtClean="0">
                <a:solidFill>
                  <a:schemeClr val="tx1"/>
                </a:solidFill>
              </a:rPr>
              <a:t>needs</a:t>
            </a:r>
            <a:r>
              <a:rPr lang="en-US" sz="2800" dirty="0">
                <a:solidFill>
                  <a:schemeClr val="tx1"/>
                </a:solidFill>
              </a:rPr>
              <a:t> </a:t>
            </a:r>
            <a:r>
              <a:rPr lang="en-US" sz="2800" dirty="0">
                <a:solidFill>
                  <a:schemeClr val="tx1"/>
                </a:solidFill>
              </a:rPr>
              <a:t> </a:t>
            </a:r>
            <a:endParaRPr lang="en-US" sz="2800" dirty="0" smtClean="0">
              <a:solidFill>
                <a:schemeClr val="tx1"/>
              </a:solidFill>
            </a:endParaRPr>
          </a:p>
          <a:p>
            <a:r>
              <a:rPr lang="en-US" sz="2800" dirty="0">
                <a:solidFill>
                  <a:schemeClr val="tx1"/>
                </a:solidFill>
              </a:rPr>
              <a:t>Knowing the organization</a:t>
            </a:r>
            <a:r>
              <a:rPr lang="en-US" sz="2800" dirty="0">
                <a:solidFill>
                  <a:schemeClr val="tx1"/>
                </a:solidFill>
              </a:rPr>
              <a:t> </a:t>
            </a:r>
            <a:endParaRPr lang="en-US" sz="2800" dirty="0" smtClean="0">
              <a:solidFill>
                <a:schemeClr val="tx1"/>
              </a:solidFill>
            </a:endParaRPr>
          </a:p>
          <a:p>
            <a:r>
              <a:rPr lang="en-US" sz="2800" dirty="0">
                <a:solidFill>
                  <a:schemeClr val="tx1"/>
                </a:solidFill>
              </a:rPr>
              <a:t>Communication</a:t>
            </a:r>
            <a:r>
              <a:rPr lang="en-US" sz="2800" dirty="0">
                <a:solidFill>
                  <a:schemeClr val="tx1"/>
                </a:solidFill>
              </a:rPr>
              <a:t> </a:t>
            </a:r>
            <a:endParaRPr lang="en-US" sz="2800" dirty="0" smtClean="0">
              <a:solidFill>
                <a:schemeClr val="tx1"/>
              </a:solidFill>
            </a:endParaRPr>
          </a:p>
          <a:p>
            <a:r>
              <a:rPr lang="en-US" sz="2800" dirty="0">
                <a:solidFill>
                  <a:schemeClr val="tx1"/>
                </a:solidFill>
              </a:rPr>
              <a:t>Motivating teams </a:t>
            </a:r>
            <a:r>
              <a:rPr lang="en-US" sz="2800" dirty="0">
                <a:solidFill>
                  <a:schemeClr val="tx1"/>
                </a:solidFill>
              </a:rPr>
              <a:t> </a:t>
            </a:r>
            <a:endParaRPr lang="en-US" sz="2800" dirty="0" smtClean="0">
              <a:solidFill>
                <a:schemeClr val="tx1"/>
              </a:solidFill>
            </a:endParaRPr>
          </a:p>
          <a:p>
            <a:r>
              <a:rPr lang="en-US" sz="2800" dirty="0">
                <a:solidFill>
                  <a:schemeClr val="tx1"/>
                </a:solidFill>
              </a:rPr>
              <a:t>Risk taking </a:t>
            </a:r>
            <a:r>
              <a:rPr lang="en-US" sz="2800" dirty="0">
                <a:solidFill>
                  <a:schemeClr val="tx1"/>
                </a:solidFill>
              </a:rPr>
              <a:t> </a:t>
            </a:r>
            <a:endParaRPr lang="en-US" sz="2800" dirty="0" smtClean="0">
              <a:solidFill>
                <a:schemeClr val="tx1"/>
              </a:solidFill>
            </a:endParaRPr>
          </a:p>
          <a:p>
            <a:r>
              <a:rPr lang="en-US" sz="2800" dirty="0">
                <a:solidFill>
                  <a:schemeClr val="tx1"/>
                </a:solidFill>
              </a:rPr>
              <a:t>Vision and goal setting </a:t>
            </a:r>
            <a:r>
              <a:rPr lang="en-US" sz="2800" dirty="0"/>
              <a:t> </a:t>
            </a:r>
          </a:p>
        </p:txBody>
      </p:sp>
    </p:spTree>
    <p:extLst>
      <p:ext uri="{BB962C8B-B14F-4D97-AF65-F5344CB8AC3E}">
        <p14:creationId xmlns:p14="http://schemas.microsoft.com/office/powerpoint/2010/main" val="12275327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Intelligence</a:t>
            </a:r>
            <a:endParaRPr lang="en-US" dirty="0"/>
          </a:p>
        </p:txBody>
      </p:sp>
      <p:sp>
        <p:nvSpPr>
          <p:cNvPr id="3" name="Content Placeholder 2"/>
          <p:cNvSpPr>
            <a:spLocks noGrp="1"/>
          </p:cNvSpPr>
          <p:nvPr>
            <p:ph idx="1"/>
          </p:nvPr>
        </p:nvSpPr>
        <p:spPr>
          <a:xfrm>
            <a:off x="480646" y="1930400"/>
            <a:ext cx="9437077" cy="4001477"/>
          </a:xfrm>
        </p:spPr>
        <p:txBody>
          <a:bodyPr>
            <a:noAutofit/>
          </a:bodyPr>
          <a:lstStyle/>
          <a:p>
            <a:pPr marL="0" indent="0">
              <a:buNone/>
            </a:pPr>
            <a:r>
              <a:rPr lang="en-US" sz="2800" dirty="0" smtClean="0">
                <a:solidFill>
                  <a:schemeClr val="tx1"/>
                </a:solidFill>
              </a:rPr>
              <a:t>“Emotional </a:t>
            </a:r>
            <a:r>
              <a:rPr lang="en-US" sz="2800" dirty="0">
                <a:solidFill>
                  <a:schemeClr val="tx1"/>
                </a:solidFill>
              </a:rPr>
              <a:t>intelligence can be misunderstood and misrepresented. But the bottom line is that the manager who can think about emotions accurately and clearly may often be better able to anticipate, cope with, and effectively manage change</a:t>
            </a:r>
            <a:r>
              <a:rPr lang="en-US" sz="2800" dirty="0" smtClean="0">
                <a:solidFill>
                  <a:schemeClr val="tx1"/>
                </a:solidFill>
              </a:rPr>
              <a:t>.”</a:t>
            </a:r>
          </a:p>
          <a:p>
            <a:pPr marL="0" indent="0">
              <a:buNone/>
            </a:pPr>
            <a:r>
              <a:rPr lang="en-US" sz="2800" dirty="0">
                <a:solidFill>
                  <a:schemeClr val="tx1"/>
                </a:solidFill>
              </a:rPr>
              <a:t>Mayer, J. Caruso, D. (2002).</a:t>
            </a:r>
          </a:p>
          <a:p>
            <a:endParaRPr lang="en-US" sz="2000" dirty="0"/>
          </a:p>
        </p:txBody>
      </p:sp>
    </p:spTree>
    <p:extLst>
      <p:ext uri="{BB962C8B-B14F-4D97-AF65-F5344CB8AC3E}">
        <p14:creationId xmlns:p14="http://schemas.microsoft.com/office/powerpoint/2010/main" val="1800868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for Samsung</a:t>
            </a:r>
            <a:r>
              <a:rPr lang="en-US" dirty="0"/>
              <a:t/>
            </a:r>
            <a:br>
              <a:rPr lang="en-US" dirty="0"/>
            </a:br>
            <a:endParaRPr lang="en-US" dirty="0"/>
          </a:p>
        </p:txBody>
      </p:sp>
      <p:sp>
        <p:nvSpPr>
          <p:cNvPr id="3" name="Content Placeholder 2"/>
          <p:cNvSpPr>
            <a:spLocks noGrp="1"/>
          </p:cNvSpPr>
          <p:nvPr>
            <p:ph idx="1"/>
          </p:nvPr>
        </p:nvSpPr>
        <p:spPr>
          <a:xfrm>
            <a:off x="255302" y="1468927"/>
            <a:ext cx="9638974" cy="4861535"/>
          </a:xfrm>
        </p:spPr>
        <p:txBody>
          <a:bodyPr>
            <a:noAutofit/>
          </a:bodyPr>
          <a:lstStyle/>
          <a:p>
            <a:r>
              <a:rPr lang="en-US" sz="2400" dirty="0" smtClean="0">
                <a:latin typeface="Arial" charset="0"/>
                <a:ea typeface="Arial" charset="0"/>
                <a:cs typeface="Arial" charset="0"/>
              </a:rPr>
              <a:t>You can take advantage of some new skills.</a:t>
            </a:r>
          </a:p>
          <a:p>
            <a:pPr marL="0" indent="0">
              <a:buNone/>
            </a:pP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It is an advantage to have someone from outside the company to look in at the different aspects of the organisation.</a:t>
            </a:r>
          </a:p>
          <a:p>
            <a:pPr marL="0" indent="0">
              <a:buNone/>
            </a:pP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Benefits from extensive knowledge of the dynamics of the market.</a:t>
            </a:r>
          </a:p>
          <a:p>
            <a:pPr marL="0" indent="0">
              <a:buNone/>
            </a:pPr>
            <a:r>
              <a:rPr lang="en-US" sz="2400" dirty="0" smtClean="0">
                <a:latin typeface="Arial" charset="0"/>
                <a:ea typeface="Arial" charset="0"/>
                <a:cs typeface="Arial" charset="0"/>
              </a:rPr>
              <a:t> </a:t>
            </a:r>
          </a:p>
          <a:p>
            <a:r>
              <a:rPr lang="en-US" sz="2400" dirty="0" smtClean="0">
                <a:latin typeface="Arial" charset="0"/>
                <a:ea typeface="Arial" charset="0"/>
                <a:cs typeface="Arial" charset="0"/>
              </a:rPr>
              <a:t>Enables Employees to realize short-term goals effortlessly. </a:t>
            </a:r>
          </a:p>
          <a:p>
            <a:pPr marL="0" indent="0">
              <a:buNone/>
            </a:pP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Direct the saved up time to other profitable aspects of the business.</a:t>
            </a:r>
            <a:endParaRPr lang="en-US" sz="2400" cap="all" dirty="0">
              <a:latin typeface="Arial" charset="0"/>
              <a:ea typeface="Arial" charset="0"/>
              <a:cs typeface="Arial" charset="0"/>
            </a:endParaRPr>
          </a:p>
        </p:txBody>
      </p:sp>
    </p:spTree>
    <p:extLst>
      <p:ext uri="{BB962C8B-B14F-4D97-AF65-F5344CB8AC3E}">
        <p14:creationId xmlns:p14="http://schemas.microsoft.com/office/powerpoint/2010/main" val="20264746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a:t>
            </a:r>
            <a:r>
              <a:rPr lang="en-US" dirty="0"/>
              <a:t>for the company</a:t>
            </a:r>
            <a:br>
              <a:rPr lang="en-US" dirty="0"/>
            </a:br>
            <a:r>
              <a:rPr lang="en-US" dirty="0" smtClean="0"/>
              <a:t>Why </a:t>
            </a:r>
            <a:r>
              <a:rPr lang="en-US" dirty="0"/>
              <a:t>should you </a:t>
            </a:r>
            <a:r>
              <a:rPr lang="en-US" dirty="0" smtClean="0"/>
              <a:t>choose me?</a:t>
            </a:r>
            <a:endParaRPr lang="en-US" dirty="0"/>
          </a:p>
        </p:txBody>
      </p:sp>
      <p:sp>
        <p:nvSpPr>
          <p:cNvPr id="3" name="Content Placeholder 2"/>
          <p:cNvSpPr>
            <a:spLocks noGrp="1"/>
          </p:cNvSpPr>
          <p:nvPr>
            <p:ph idx="1"/>
          </p:nvPr>
        </p:nvSpPr>
        <p:spPr/>
        <p:txBody>
          <a:bodyPr/>
          <a:lstStyle/>
          <a:p>
            <a:r>
              <a:rPr lang="en-US" sz="2800" dirty="0" smtClean="0">
                <a:solidFill>
                  <a:schemeClr val="tx1"/>
                </a:solidFill>
              </a:rPr>
              <a:t>Train up employees, otherwise they might leave the company</a:t>
            </a:r>
          </a:p>
          <a:p>
            <a:r>
              <a:rPr lang="en-US" sz="2800" dirty="0" smtClean="0">
                <a:solidFill>
                  <a:schemeClr val="tx1"/>
                </a:solidFill>
              </a:rPr>
              <a:t>Leaders can influence change/ motivate others</a:t>
            </a:r>
          </a:p>
          <a:p>
            <a:endParaRPr lang="en-US" dirty="0"/>
          </a:p>
        </p:txBody>
      </p:sp>
      <p:sp>
        <p:nvSpPr>
          <p:cNvPr id="4" name="TextBox 3"/>
          <p:cNvSpPr txBox="1"/>
          <p:nvPr/>
        </p:nvSpPr>
        <p:spPr>
          <a:xfrm>
            <a:off x="1735015" y="3845169"/>
            <a:ext cx="6220141" cy="2677656"/>
          </a:xfrm>
          <a:prstGeom prst="rect">
            <a:avLst/>
          </a:prstGeom>
          <a:noFill/>
        </p:spPr>
        <p:txBody>
          <a:bodyPr wrap="square" rtlCol="0">
            <a:spAutoFit/>
          </a:bodyPr>
          <a:lstStyle/>
          <a:p>
            <a:pPr algn="ctr"/>
            <a:r>
              <a:rPr lang="en-US" sz="2800" dirty="0" smtClean="0"/>
              <a:t>“The right practices should go a long way toward bringing out, recognizing and using whatever potential for leadership there is in the management group”</a:t>
            </a:r>
          </a:p>
          <a:p>
            <a:pPr algn="ctr"/>
            <a:r>
              <a:rPr lang="en-US" sz="2800" dirty="0" smtClean="0"/>
              <a:t>Drucker, P (1955)</a:t>
            </a:r>
            <a:endParaRPr lang="en-US" sz="2400" dirty="0"/>
          </a:p>
        </p:txBody>
      </p:sp>
    </p:spTree>
    <p:extLst>
      <p:ext uri="{BB962C8B-B14F-4D97-AF65-F5344CB8AC3E}">
        <p14:creationId xmlns:p14="http://schemas.microsoft.com/office/powerpoint/2010/main" val="11380460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071" y="1664676"/>
            <a:ext cx="9521743" cy="1320800"/>
          </a:xfrm>
        </p:spPr>
        <p:txBody>
          <a:bodyPr>
            <a:noAutofit/>
          </a:bodyPr>
          <a:lstStyle/>
          <a:p>
            <a:pPr algn="ctr"/>
            <a:r>
              <a:rPr lang="en-US" sz="11500" dirty="0" smtClean="0"/>
              <a:t>Thank you for listening!</a:t>
            </a:r>
            <a:endParaRPr lang="en-US" sz="11500" dirty="0"/>
          </a:p>
        </p:txBody>
      </p:sp>
    </p:spTree>
    <p:extLst>
      <p:ext uri="{BB962C8B-B14F-4D97-AF65-F5344CB8AC3E}">
        <p14:creationId xmlns:p14="http://schemas.microsoft.com/office/powerpoint/2010/main" val="1690768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677334" y="1348155"/>
            <a:ext cx="8596668" cy="4693208"/>
          </a:xfrm>
        </p:spPr>
        <p:txBody>
          <a:bodyPr>
            <a:normAutofit lnSpcReduction="10000"/>
          </a:bodyPr>
          <a:lstStyle/>
          <a:p>
            <a:r>
              <a:rPr lang="en-US" dirty="0" smtClean="0"/>
              <a:t>Bisk</a:t>
            </a:r>
            <a:r>
              <a:rPr lang="en-US" dirty="0"/>
              <a:t>. (2018). </a:t>
            </a:r>
            <a:r>
              <a:rPr lang="en-US" i="1" dirty="0"/>
              <a:t>What Makes an Effective Leader.</a:t>
            </a:r>
            <a:r>
              <a:rPr lang="en-US" dirty="0"/>
              <a:t> Available: https://</a:t>
            </a:r>
            <a:r>
              <a:rPr lang="en-US" dirty="0" err="1"/>
              <a:t>www.notredameonline.com</a:t>
            </a:r>
            <a:r>
              <a:rPr lang="en-US" dirty="0"/>
              <a:t>/resources/leadership-and-management/what-makes-an-effective-leader/#.Wt2SyS-ZM_U. Last accessed 22nd Apr 2018.</a:t>
            </a:r>
          </a:p>
          <a:p>
            <a:r>
              <a:rPr lang="en-US" dirty="0"/>
              <a:t>Drucker, P (1955). </a:t>
            </a:r>
            <a:r>
              <a:rPr lang="en-US" i="1" dirty="0"/>
              <a:t>The Practice of Management</a:t>
            </a:r>
            <a:r>
              <a:rPr lang="en-US" dirty="0"/>
              <a:t>. 13th ed. London: </a:t>
            </a:r>
            <a:r>
              <a:rPr lang="en-US" dirty="0" err="1"/>
              <a:t>Willian</a:t>
            </a:r>
            <a:r>
              <a:rPr lang="en-US" dirty="0"/>
              <a:t> Heinemann. 194-195.</a:t>
            </a:r>
          </a:p>
          <a:p>
            <a:r>
              <a:rPr lang="en-US" dirty="0"/>
              <a:t>Mayer, J. Caruso, D. (2002). Understanding and applying emotional intelligence. </a:t>
            </a:r>
            <a:r>
              <a:rPr lang="en-US" i="1" dirty="0"/>
              <a:t>The effective leader</a:t>
            </a:r>
            <a:r>
              <a:rPr lang="en-US" dirty="0"/>
              <a:t>. (1), 1.</a:t>
            </a:r>
          </a:p>
          <a:p>
            <a:r>
              <a:rPr lang="en-US" dirty="0"/>
              <a:t>(2018), </a:t>
            </a:r>
            <a:r>
              <a:rPr lang="en-US" i="1" dirty="0"/>
              <a:t>Samsung Logo</a:t>
            </a:r>
            <a:r>
              <a:rPr lang="en-US" dirty="0"/>
              <a:t> [ONLINE]. Available at: https://</a:t>
            </a:r>
            <a:r>
              <a:rPr lang="en-US" dirty="0" err="1"/>
              <a:t>www.revolvingartincubator.com</a:t>
            </a:r>
            <a:r>
              <a:rPr lang="en-US" dirty="0"/>
              <a:t>/art-</a:t>
            </a:r>
            <a:r>
              <a:rPr lang="en-US" dirty="0" err="1"/>
              <a:t>vr</a:t>
            </a:r>
            <a:r>
              <a:rPr lang="en-US" dirty="0"/>
              <a:t>/[Accessed 21 April 2018].</a:t>
            </a:r>
          </a:p>
          <a:p>
            <a:pPr fontAlgn="base"/>
            <a:r>
              <a:rPr lang="en-US" dirty="0"/>
              <a:t>McAfee, J. (2018). </a:t>
            </a:r>
            <a:r>
              <a:rPr lang="en-US" i="1" dirty="0"/>
              <a:t>MAXIMIZING YOUR LEADERSHIP ABILITY .</a:t>
            </a:r>
            <a:r>
              <a:rPr lang="en-US" dirty="0"/>
              <a:t> Available: http://</a:t>
            </a:r>
            <a:r>
              <a:rPr lang="en-US" dirty="0" err="1"/>
              <a:t>blog.mcafeeinstitute.com</a:t>
            </a:r>
            <a:r>
              <a:rPr lang="en-US" dirty="0"/>
              <a:t>/maximizing-your-leadership-ability-series/. Last accessed 23rd Apr 2018</a:t>
            </a:r>
            <a:r>
              <a:rPr lang="en-US" dirty="0" smtClean="0"/>
              <a:t>.</a:t>
            </a:r>
          </a:p>
          <a:p>
            <a:pPr fontAlgn="base"/>
            <a:r>
              <a:rPr lang="en-US" i="1" dirty="0" smtClean="0"/>
              <a:t>The </a:t>
            </a:r>
            <a:r>
              <a:rPr lang="en-US" i="1" dirty="0"/>
              <a:t>leadership program.</a:t>
            </a:r>
            <a:r>
              <a:rPr lang="en-US" dirty="0"/>
              <a:t> Available: https://</a:t>
            </a:r>
            <a:r>
              <a:rPr lang="en-US" dirty="0" err="1"/>
              <a:t>www.henley.ac.uk</a:t>
            </a:r>
            <a:r>
              <a:rPr lang="en-US" dirty="0"/>
              <a:t>/executive-education/course/the-leadership-</a:t>
            </a:r>
            <a:r>
              <a:rPr lang="en-US" dirty="0" err="1"/>
              <a:t>programme</a:t>
            </a:r>
            <a:r>
              <a:rPr lang="en-US" dirty="0"/>
              <a:t>. Last accessed 23rd Arp 2018.</a:t>
            </a:r>
            <a:endParaRPr lang="en-US" dirty="0"/>
          </a:p>
        </p:txBody>
      </p:sp>
    </p:spTree>
    <p:extLst>
      <p:ext uri="{BB962C8B-B14F-4D97-AF65-F5344CB8AC3E}">
        <p14:creationId xmlns:p14="http://schemas.microsoft.com/office/powerpoint/2010/main" val="156423154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1531</TotalTime>
  <Words>268</Words>
  <Application>Microsoft Macintosh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Trebuchet MS</vt:lpstr>
      <vt:lpstr>Wingdings 3</vt:lpstr>
      <vt:lpstr>Arial</vt:lpstr>
      <vt:lpstr>Facet</vt:lpstr>
      <vt:lpstr>Leadership and development program for Samsung </vt:lpstr>
      <vt:lpstr>PowerPoint Presentation</vt:lpstr>
      <vt:lpstr>Our leadership Model</vt:lpstr>
      <vt:lpstr>What will  the Technology Communication Company do for you </vt:lpstr>
      <vt:lpstr>Emotional Intelligence</vt:lpstr>
      <vt:lpstr>Benefits for Samsung </vt:lpstr>
      <vt:lpstr>Recommendations for the company Why should you choose me?</vt:lpstr>
      <vt:lpstr>Thank you for listening!</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ifan thomas</dc:creator>
  <cp:lastModifiedBy>ifan thomas</cp:lastModifiedBy>
  <cp:revision>40</cp:revision>
  <dcterms:created xsi:type="dcterms:W3CDTF">2018-04-22T12:17:35Z</dcterms:created>
  <dcterms:modified xsi:type="dcterms:W3CDTF">2018-04-23T13:48:55Z</dcterms:modified>
</cp:coreProperties>
</file>