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0"/>
  </p:notesMasterIdLst>
  <p:sldIdLst>
    <p:sldId id="256" r:id="rId2"/>
    <p:sldId id="258" r:id="rId3"/>
    <p:sldId id="259" r:id="rId4"/>
    <p:sldId id="260" r:id="rId5"/>
    <p:sldId id="261" r:id="rId6"/>
    <p:sldId id="264"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41C4712-8696-402D-8B98-FFB4E3DB3C9C}" v="12" dt="2026-10-18T17:51:27.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6" d="100"/>
          <a:sy n="76" d="100"/>
        </p:scale>
        <p:origin x="272" y="-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uloona khan" userId="fcdfd96579aca68d" providerId="LiveId" clId="{EFF845D2-005E-4E2E-8E08-2038280EA7B0}"/>
    <pc:docChg chg="undo custSel modSld">
      <pc:chgData name="Guloona khan" userId="fcdfd96579aca68d" providerId="LiveId" clId="{EFF845D2-005E-4E2E-8E08-2038280EA7B0}" dt="2026-10-18T17:52:29.631" v="389" actId="207"/>
      <pc:docMkLst>
        <pc:docMk/>
      </pc:docMkLst>
      <pc:sldChg chg="modSp mod">
        <pc:chgData name="Guloona khan" userId="fcdfd96579aca68d" providerId="LiveId" clId="{EFF845D2-005E-4E2E-8E08-2038280EA7B0}" dt="2026-10-18T17:52:29.631" v="389" actId="207"/>
        <pc:sldMkLst>
          <pc:docMk/>
          <pc:sldMk cId="996912489" sldId="256"/>
        </pc:sldMkLst>
        <pc:spChg chg="mod">
          <ac:chgData name="Guloona khan" userId="fcdfd96579aca68d" providerId="LiveId" clId="{EFF845D2-005E-4E2E-8E08-2038280EA7B0}" dt="2026-10-18T17:52:29.631" v="389" actId="207"/>
          <ac:spMkLst>
            <pc:docMk/>
            <pc:sldMk cId="996912489" sldId="256"/>
            <ac:spMk id="3" creationId="{5BD9F1C2-DB7F-B0D8-B243-F90D9BC2F5FA}"/>
          </ac:spMkLst>
        </pc:spChg>
      </pc:sldChg>
      <pc:sldChg chg="modSp mod">
        <pc:chgData name="Guloona khan" userId="fcdfd96579aca68d" providerId="LiveId" clId="{EFF845D2-005E-4E2E-8E08-2038280EA7B0}" dt="2026-10-18T16:52:43.594" v="326" actId="20577"/>
        <pc:sldMkLst>
          <pc:docMk/>
          <pc:sldMk cId="1619845436" sldId="258"/>
        </pc:sldMkLst>
        <pc:spChg chg="mod">
          <ac:chgData name="Guloona khan" userId="fcdfd96579aca68d" providerId="LiveId" clId="{EFF845D2-005E-4E2E-8E08-2038280EA7B0}" dt="2026-10-18T16:34:44.309" v="308" actId="5793"/>
          <ac:spMkLst>
            <pc:docMk/>
            <pc:sldMk cId="1619845436" sldId="258"/>
            <ac:spMk id="2" creationId="{469668E4-5F83-1486-4B2B-9DACAE0FAE1B}"/>
          </ac:spMkLst>
        </pc:spChg>
        <pc:spChg chg="mod">
          <ac:chgData name="Guloona khan" userId="fcdfd96579aca68d" providerId="LiveId" clId="{EFF845D2-005E-4E2E-8E08-2038280EA7B0}" dt="2026-10-18T16:52:43.594" v="326" actId="20577"/>
          <ac:spMkLst>
            <pc:docMk/>
            <pc:sldMk cId="1619845436" sldId="258"/>
            <ac:spMk id="3" creationId="{5DD01544-6DD6-9971-76FC-8F5A1DCA88D7}"/>
          </ac:spMkLst>
        </pc:spChg>
      </pc:sldChg>
      <pc:sldChg chg="modSp mod">
        <pc:chgData name="Guloona khan" userId="fcdfd96579aca68d" providerId="LiveId" clId="{EFF845D2-005E-4E2E-8E08-2038280EA7B0}" dt="2026-10-17T19:45:10.651" v="186" actId="20577"/>
        <pc:sldMkLst>
          <pc:docMk/>
          <pc:sldMk cId="1621269913" sldId="259"/>
        </pc:sldMkLst>
        <pc:spChg chg="mod">
          <ac:chgData name="Guloona khan" userId="fcdfd96579aca68d" providerId="LiveId" clId="{EFF845D2-005E-4E2E-8E08-2038280EA7B0}" dt="2026-10-17T19:45:10.651" v="186" actId="20577"/>
          <ac:spMkLst>
            <pc:docMk/>
            <pc:sldMk cId="1621269913" sldId="259"/>
            <ac:spMk id="3" creationId="{DC23B86A-BA3F-F591-AA0F-5AB96C554D95}"/>
          </ac:spMkLst>
        </pc:spChg>
      </pc:sldChg>
      <pc:sldChg chg="modSp mod">
        <pc:chgData name="Guloona khan" userId="fcdfd96579aca68d" providerId="LiveId" clId="{EFF845D2-005E-4E2E-8E08-2038280EA7B0}" dt="2026-10-18T16:33:18.130" v="270" actId="20577"/>
        <pc:sldMkLst>
          <pc:docMk/>
          <pc:sldMk cId="3782170023" sldId="260"/>
        </pc:sldMkLst>
        <pc:spChg chg="mod">
          <ac:chgData name="Guloona khan" userId="fcdfd96579aca68d" providerId="LiveId" clId="{EFF845D2-005E-4E2E-8E08-2038280EA7B0}" dt="2026-10-18T16:33:18.130" v="270" actId="20577"/>
          <ac:spMkLst>
            <pc:docMk/>
            <pc:sldMk cId="3782170023" sldId="260"/>
            <ac:spMk id="3" creationId="{0D6A44DF-F280-5F80-748A-B28D3B876745}"/>
          </ac:spMkLst>
        </pc:spChg>
      </pc:sldChg>
      <pc:sldChg chg="modSp mod">
        <pc:chgData name="Guloona khan" userId="fcdfd96579aca68d" providerId="LiveId" clId="{EFF845D2-005E-4E2E-8E08-2038280EA7B0}" dt="2026-10-18T16:32:59.831" v="255" actId="20577"/>
        <pc:sldMkLst>
          <pc:docMk/>
          <pc:sldMk cId="3284514615" sldId="261"/>
        </pc:sldMkLst>
        <pc:spChg chg="mod">
          <ac:chgData name="Guloona khan" userId="fcdfd96579aca68d" providerId="LiveId" clId="{EFF845D2-005E-4E2E-8E08-2038280EA7B0}" dt="2026-10-18T16:32:59.831" v="255" actId="20577"/>
          <ac:spMkLst>
            <pc:docMk/>
            <pc:sldMk cId="3284514615" sldId="261"/>
            <ac:spMk id="4" creationId="{86396C46-C6D6-F142-AEF7-B9E3CFC8FA2B}"/>
          </ac:spMkLst>
        </pc:spChg>
      </pc:sldChg>
      <pc:sldChg chg="modSp mod">
        <pc:chgData name="Guloona khan" userId="fcdfd96579aca68d" providerId="LiveId" clId="{EFF845D2-005E-4E2E-8E08-2038280EA7B0}" dt="2026-10-18T16:32:30.534" v="241" actId="255"/>
        <pc:sldMkLst>
          <pc:docMk/>
          <pc:sldMk cId="2182421146" sldId="263"/>
        </pc:sldMkLst>
        <pc:spChg chg="mod">
          <ac:chgData name="Guloona khan" userId="fcdfd96579aca68d" providerId="LiveId" clId="{EFF845D2-005E-4E2E-8E08-2038280EA7B0}" dt="2026-10-18T16:32:30.534" v="241" actId="255"/>
          <ac:spMkLst>
            <pc:docMk/>
            <pc:sldMk cId="2182421146" sldId="263"/>
            <ac:spMk id="3" creationId="{E620D595-B188-C859-C15F-005FF7D9CE7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CE8D62-63AF-4D03-A732-71E9F2EEA55F}" type="datetimeFigureOut">
              <a:rPr lang="en-GB" smtClean="0"/>
              <a:t>18/10/2026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FC5F0E-7973-421D-BC9B-3A68864D6395}" type="slidenum">
              <a:rPr lang="en-GB" smtClean="0"/>
              <a:t>‹#›</a:t>
            </a:fld>
            <a:endParaRPr lang="en-GB"/>
          </a:p>
        </p:txBody>
      </p:sp>
    </p:spTree>
    <p:extLst>
      <p:ext uri="{BB962C8B-B14F-4D97-AF65-F5344CB8AC3E}">
        <p14:creationId xmlns:p14="http://schemas.microsoft.com/office/powerpoint/2010/main" val="2693555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2FC5F0E-7973-421D-BC9B-3A68864D6395}" type="slidenum">
              <a:rPr lang="en-GB" smtClean="0"/>
              <a:t>2</a:t>
            </a:fld>
            <a:endParaRPr lang="en-GB"/>
          </a:p>
        </p:txBody>
      </p:sp>
    </p:spTree>
    <p:extLst>
      <p:ext uri="{BB962C8B-B14F-4D97-AF65-F5344CB8AC3E}">
        <p14:creationId xmlns:p14="http://schemas.microsoft.com/office/powerpoint/2010/main" val="40166851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99873-7E4C-53FF-7F20-2D989FD6420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CC059F1-15CC-5BFF-62F3-B21F35C5312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0A5CFA49-A50A-184E-8AD6-4EF29E110F38}"/>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5" name="Footer Placeholder 4">
            <a:extLst>
              <a:ext uri="{FF2B5EF4-FFF2-40B4-BE49-F238E27FC236}">
                <a16:creationId xmlns:a16="http://schemas.microsoft.com/office/drawing/2014/main" id="{CE8ACA1F-4F18-25F9-5F76-26A71518685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05CE3B9-6B3E-4D73-7729-AF392FE792DB}"/>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2450285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E49B3F-8A88-D170-649F-C7F04BA7B77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98690C6-6488-E6FA-321D-CCA37FCF860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350740-99A9-FD07-694C-0DDAC53CF4F0}"/>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5" name="Footer Placeholder 4">
            <a:extLst>
              <a:ext uri="{FF2B5EF4-FFF2-40B4-BE49-F238E27FC236}">
                <a16:creationId xmlns:a16="http://schemas.microsoft.com/office/drawing/2014/main" id="{0445B73B-02DF-0417-982F-9E51BEB3645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3AF816-BB87-39FC-CD24-0CA63AD947CC}"/>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2824847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4263E-85E4-81AA-39B0-ADDBFFAF513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ADFEF8F-0361-F1DA-2C53-6E9A5E3F4CA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41F3C52-2F04-A6C9-B8F8-E9D23D08075B}"/>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5" name="Footer Placeholder 4">
            <a:extLst>
              <a:ext uri="{FF2B5EF4-FFF2-40B4-BE49-F238E27FC236}">
                <a16:creationId xmlns:a16="http://schemas.microsoft.com/office/drawing/2014/main" id="{5B667F00-6339-59E7-A500-A48350E4054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BDC268E-D437-58CE-6FBA-127EAF898E8F}"/>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1979368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678AF-5A9C-0B11-AE5A-BCD2D7FF697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2102974-9B26-375F-57FA-7F3C26B6C912}"/>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8693A1D-D163-9BEF-D125-0A67459DA3B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AAD8A9D9-91F1-4843-FF6D-9ED60A9E1A0E}"/>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6" name="Footer Placeholder 5">
            <a:extLst>
              <a:ext uri="{FF2B5EF4-FFF2-40B4-BE49-F238E27FC236}">
                <a16:creationId xmlns:a16="http://schemas.microsoft.com/office/drawing/2014/main" id="{08F51457-FC92-0659-38D1-5B4F8E019F7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02E67FD-D867-68D2-184B-4F16DA6E97E3}"/>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21605247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6C2A5-27CC-7115-6ED9-0C7BB9ABF51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BAD1CC53-20AE-786B-4249-3184B9A79B5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57B9BB53-B170-E1DC-8CB4-33A3121833D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4D7B03C-54DA-2D37-4EEB-EBBD965736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6F47E5D-42FA-9DEB-C7DA-4E017684DB1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5D7EFCD-1AE2-9746-A533-9F126E9EB257}"/>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8" name="Footer Placeholder 7">
            <a:extLst>
              <a:ext uri="{FF2B5EF4-FFF2-40B4-BE49-F238E27FC236}">
                <a16:creationId xmlns:a16="http://schemas.microsoft.com/office/drawing/2014/main" id="{906300A8-E38B-7944-5BC9-AB04461A35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A79D6CD-E409-3C08-37B3-9CC00476B2BE}"/>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700907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A5920-FD36-E921-C24A-E4A1056695CB}"/>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29483C10-BF1F-0B66-9047-C85F8E8E2336}"/>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4" name="Footer Placeholder 3">
            <a:extLst>
              <a:ext uri="{FF2B5EF4-FFF2-40B4-BE49-F238E27FC236}">
                <a16:creationId xmlns:a16="http://schemas.microsoft.com/office/drawing/2014/main" id="{14232DFC-D059-B59A-69E9-AABB8D80DA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D76208-BFBD-487F-A951-44B24A0A0F55}"/>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4897335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67229B-6E58-AE50-CA7F-2B0A6A3F8333}"/>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3" name="Footer Placeholder 2">
            <a:extLst>
              <a:ext uri="{FF2B5EF4-FFF2-40B4-BE49-F238E27FC236}">
                <a16:creationId xmlns:a16="http://schemas.microsoft.com/office/drawing/2014/main" id="{5CF3CB51-397E-1067-9157-EFCDF74DA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6579178-9FDE-C39C-2038-E7CAA54C14E7}"/>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541198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D6A6A-40E5-07BB-D21B-B91C3BC919F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E51D955-7F9C-A6F8-E2AB-0A9A9AC5541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A985E56A-25AB-0535-EE1C-6BB537C426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499228E-2BBF-DAA8-8904-E7985B469EBA}"/>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6" name="Footer Placeholder 5">
            <a:extLst>
              <a:ext uri="{FF2B5EF4-FFF2-40B4-BE49-F238E27FC236}">
                <a16:creationId xmlns:a16="http://schemas.microsoft.com/office/drawing/2014/main" id="{0415D842-03E2-715E-17A5-37534FE9BA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B6721-6036-4D4A-FAF6-161059CF8AFD}"/>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2678289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049E4-968D-4B11-A0B7-D00CB61B9C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FF6BACAC-857A-8A07-8C8E-41CEADEFEA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6C266CD-A79B-BE63-162C-D7121899EC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435C412-1708-A31D-1500-39FBEA645612}"/>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6" name="Footer Placeholder 5">
            <a:extLst>
              <a:ext uri="{FF2B5EF4-FFF2-40B4-BE49-F238E27FC236}">
                <a16:creationId xmlns:a16="http://schemas.microsoft.com/office/drawing/2014/main" id="{2332A373-7BB5-DF82-E8C3-D96236D2E1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839A20-45EA-1744-9174-D05A65D3A038}"/>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2728668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AE931-1257-C75D-BAD9-9BB0B6B8666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849D81D-B655-A763-D466-009CE9CB242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6DB549E-B2CE-D1DD-BAD0-1D9F6CAD2DB9}"/>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5" name="Footer Placeholder 4">
            <a:extLst>
              <a:ext uri="{FF2B5EF4-FFF2-40B4-BE49-F238E27FC236}">
                <a16:creationId xmlns:a16="http://schemas.microsoft.com/office/drawing/2014/main" id="{BA79EA88-34DC-156A-6AD4-B2F2EB84E5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75DF68-C12F-A9AB-A15C-97F28848FD40}"/>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30981707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389BCB4-98DA-FDD2-455C-618EF2F6824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D69FFD2-F6BF-DA61-B251-C66B6D227D0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1D5AA0-39D9-36CA-E2D1-656BDD53F9E3}"/>
              </a:ext>
            </a:extLst>
          </p:cNvPr>
          <p:cNvSpPr>
            <a:spLocks noGrp="1"/>
          </p:cNvSpPr>
          <p:nvPr>
            <p:ph type="dt" sz="half" idx="10"/>
          </p:nvPr>
        </p:nvSpPr>
        <p:spPr/>
        <p:txBody>
          <a:bodyPr/>
          <a:lstStyle/>
          <a:p>
            <a:fld id="{8C601D5F-3EF5-44DA-92E7-92BBB8B0D226}" type="datetimeFigureOut">
              <a:rPr lang="en-GB" smtClean="0"/>
              <a:t>18/10/2026</a:t>
            </a:fld>
            <a:endParaRPr lang="en-GB"/>
          </a:p>
        </p:txBody>
      </p:sp>
      <p:sp>
        <p:nvSpPr>
          <p:cNvPr id="5" name="Footer Placeholder 4">
            <a:extLst>
              <a:ext uri="{FF2B5EF4-FFF2-40B4-BE49-F238E27FC236}">
                <a16:creationId xmlns:a16="http://schemas.microsoft.com/office/drawing/2014/main" id="{DC7FA891-BACE-9AFE-35CF-4C858E9708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B97DC3-071B-7051-2244-A8B86F8DBAB7}"/>
              </a:ext>
            </a:extLst>
          </p:cNvPr>
          <p:cNvSpPr>
            <a:spLocks noGrp="1"/>
          </p:cNvSpPr>
          <p:nvPr>
            <p:ph type="sldNum" sz="quarter" idx="12"/>
          </p:nvPr>
        </p:nvSpPr>
        <p:spPr/>
        <p:txBody>
          <a:bodyPr/>
          <a:lstStyle/>
          <a:p>
            <a:fld id="{72C5F867-0DBE-4156-96E0-204718FDD7F2}" type="slidenum">
              <a:rPr lang="en-GB" smtClean="0"/>
              <a:t>‹#›</a:t>
            </a:fld>
            <a:endParaRPr lang="en-GB"/>
          </a:p>
        </p:txBody>
      </p:sp>
    </p:spTree>
    <p:extLst>
      <p:ext uri="{BB962C8B-B14F-4D97-AF65-F5344CB8AC3E}">
        <p14:creationId xmlns:p14="http://schemas.microsoft.com/office/powerpoint/2010/main" val="500350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82B4E58-DA42-A05A-BE03-ED9F8022713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6E6877A-032C-9F18-7445-7B629872FE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A31541E-BABF-C1A3-BC6B-277AFBB974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C601D5F-3EF5-44DA-92E7-92BBB8B0D226}" type="datetimeFigureOut">
              <a:rPr lang="en-GB" smtClean="0"/>
              <a:t>18/10/2026</a:t>
            </a:fld>
            <a:endParaRPr lang="en-GB"/>
          </a:p>
        </p:txBody>
      </p:sp>
      <p:sp>
        <p:nvSpPr>
          <p:cNvPr id="5" name="Footer Placeholder 4">
            <a:extLst>
              <a:ext uri="{FF2B5EF4-FFF2-40B4-BE49-F238E27FC236}">
                <a16:creationId xmlns:a16="http://schemas.microsoft.com/office/drawing/2014/main" id="{E27DD53D-0AA3-8BBE-DF69-EA9B2EC8417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475B80FF-ECD3-E9B7-ABCB-FBA3A61E9E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2C5F867-0DBE-4156-96E0-204718FDD7F2}" type="slidenum">
              <a:rPr lang="en-GB" smtClean="0"/>
              <a:t>‹#›</a:t>
            </a:fld>
            <a:endParaRPr lang="en-GB"/>
          </a:p>
        </p:txBody>
      </p:sp>
    </p:spTree>
    <p:extLst>
      <p:ext uri="{BB962C8B-B14F-4D97-AF65-F5344CB8AC3E}">
        <p14:creationId xmlns:p14="http://schemas.microsoft.com/office/powerpoint/2010/main" val="28885391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0" name="Rectangle 49">
            <a:extLst>
              <a:ext uri="{FF2B5EF4-FFF2-40B4-BE49-F238E27FC236}">
                <a16:creationId xmlns:a16="http://schemas.microsoft.com/office/drawing/2014/main" id="{489B7BFD-8F45-4093-AD9C-91B15B0503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582BC5-B9E7-75E9-B4D6-B031BFA3DA70}"/>
              </a:ext>
            </a:extLst>
          </p:cNvPr>
          <p:cNvSpPr>
            <a:spLocks noGrp="1"/>
          </p:cNvSpPr>
          <p:nvPr>
            <p:ph type="ctrTitle"/>
          </p:nvPr>
        </p:nvSpPr>
        <p:spPr>
          <a:xfrm>
            <a:off x="1049734" y="1013508"/>
            <a:ext cx="3624471" cy="3349949"/>
          </a:xfrm>
        </p:spPr>
        <p:txBody>
          <a:bodyPr vert="horz" lIns="91440" tIns="45720" rIns="91440" bIns="45720" rtlCol="0">
            <a:normAutofit/>
          </a:bodyPr>
          <a:lstStyle/>
          <a:p>
            <a:br>
              <a:rPr lang="en-US" sz="5400" b="1" dirty="0">
                <a:solidFill>
                  <a:schemeClr val="bg1"/>
                </a:solidFill>
              </a:rPr>
            </a:br>
            <a:r>
              <a:rPr lang="en-US" sz="5400" b="1" dirty="0">
                <a:solidFill>
                  <a:schemeClr val="bg1"/>
                </a:solidFill>
              </a:rPr>
              <a:t>Care worker </a:t>
            </a:r>
          </a:p>
        </p:txBody>
      </p:sp>
      <p:sp>
        <p:nvSpPr>
          <p:cNvPr id="3" name="Subtitle 2">
            <a:extLst>
              <a:ext uri="{FF2B5EF4-FFF2-40B4-BE49-F238E27FC236}">
                <a16:creationId xmlns:a16="http://schemas.microsoft.com/office/drawing/2014/main" id="{5BD9F1C2-DB7F-B0D8-B243-F90D9BC2F5FA}"/>
              </a:ext>
            </a:extLst>
          </p:cNvPr>
          <p:cNvSpPr>
            <a:spLocks noGrp="1"/>
          </p:cNvSpPr>
          <p:nvPr>
            <p:ph type="subTitle" idx="1"/>
          </p:nvPr>
        </p:nvSpPr>
        <p:spPr>
          <a:xfrm>
            <a:off x="1049734" y="4569365"/>
            <a:ext cx="4153044" cy="1780198"/>
          </a:xfrm>
        </p:spPr>
        <p:txBody>
          <a:bodyPr vert="horz" lIns="91440" tIns="45720" rIns="91440" bIns="45720" rtlCol="0">
            <a:normAutofit fontScale="92500" lnSpcReduction="20000"/>
          </a:bodyPr>
          <a:lstStyle/>
          <a:p>
            <a:r>
              <a:rPr lang="en-US" sz="1900" b="1" dirty="0">
                <a:solidFill>
                  <a:schemeClr val="bg1"/>
                </a:solidFill>
              </a:rPr>
              <a:t>Azhar Khan </a:t>
            </a:r>
          </a:p>
          <a:p>
            <a:r>
              <a:rPr lang="en-US" sz="1900" b="1" dirty="0">
                <a:solidFill>
                  <a:schemeClr val="bg1"/>
                </a:solidFill>
              </a:rPr>
              <a:t>Student number:2225240</a:t>
            </a:r>
          </a:p>
          <a:p>
            <a:r>
              <a:rPr lang="en-US" sz="1900" b="1" dirty="0">
                <a:solidFill>
                  <a:schemeClr val="bg1"/>
                </a:solidFill>
              </a:rPr>
              <a:t>Module code : LCH4009</a:t>
            </a:r>
          </a:p>
          <a:p>
            <a:r>
              <a:rPr lang="en-US" sz="1900" b="1" dirty="0">
                <a:solidFill>
                  <a:schemeClr val="bg1"/>
                </a:solidFill>
              </a:rPr>
              <a:t>Module: </a:t>
            </a:r>
            <a:r>
              <a:rPr lang="en-GB" sz="1900" b="1" dirty="0">
                <a:solidFill>
                  <a:schemeClr val="bg1"/>
                </a:solidFill>
              </a:rPr>
              <a:t>Professional Development within Health and Social Care.</a:t>
            </a:r>
          </a:p>
          <a:p>
            <a:r>
              <a:rPr lang="en-GB" sz="1900" b="1" dirty="0">
                <a:solidFill>
                  <a:schemeClr val="bg1"/>
                </a:solidFill>
              </a:rPr>
              <a:t>Lecturer</a:t>
            </a:r>
            <a:r>
              <a:rPr lang="en-US" sz="1900" b="1" dirty="0">
                <a:solidFill>
                  <a:schemeClr val="bg1"/>
                </a:solidFill>
              </a:rPr>
              <a:t>: </a:t>
            </a:r>
            <a:r>
              <a:rPr lang="en-GB" sz="1900" b="1" dirty="0">
                <a:solidFill>
                  <a:schemeClr val="bg1"/>
                </a:solidFill>
              </a:rPr>
              <a:t>Hajra </a:t>
            </a:r>
            <a:r>
              <a:rPr lang="en-GB" sz="1900" b="1" dirty="0" err="1">
                <a:solidFill>
                  <a:schemeClr val="bg1"/>
                </a:solidFill>
              </a:rPr>
              <a:t>Mustasim</a:t>
            </a:r>
            <a:endParaRPr lang="en-US" sz="1900" b="1" dirty="0">
              <a:solidFill>
                <a:schemeClr val="bg1"/>
              </a:solidFill>
            </a:endParaRPr>
          </a:p>
          <a:p>
            <a:pPr indent="-228600">
              <a:buFont typeface="Arial" panose="020B0604020202020204" pitchFamily="34" charset="0"/>
              <a:buChar char="•"/>
            </a:pPr>
            <a:endParaRPr lang="en-US" sz="2000" dirty="0">
              <a:solidFill>
                <a:schemeClr val="bg1"/>
              </a:solidFill>
            </a:endParaRPr>
          </a:p>
        </p:txBody>
      </p:sp>
      <p:grpSp>
        <p:nvGrpSpPr>
          <p:cNvPr id="52" name="Group 51">
            <a:extLst>
              <a:ext uri="{FF2B5EF4-FFF2-40B4-BE49-F238E27FC236}">
                <a16:creationId xmlns:a16="http://schemas.microsoft.com/office/drawing/2014/main" id="{CE13B848-F9EE-4456-8D73-C25390B654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67865"/>
            <a:ext cx="1861854" cy="717514"/>
            <a:chOff x="0" y="1065353"/>
            <a:chExt cx="1861854" cy="717514"/>
          </a:xfrm>
          <a:solidFill>
            <a:schemeClr val="bg1"/>
          </a:solidFill>
        </p:grpSpPr>
        <p:sp>
          <p:nvSpPr>
            <p:cNvPr id="25" name="Freeform: Shape 24">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06535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53" name="Freeform: Shape 25">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50508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a:p>
          </p:txBody>
        </p:sp>
      </p:grpSp>
      <p:sp>
        <p:nvSpPr>
          <p:cNvPr id="54" name="Oval 53">
            <a:extLst>
              <a:ext uri="{FF2B5EF4-FFF2-40B4-BE49-F238E27FC236}">
                <a16:creationId xmlns:a16="http://schemas.microsoft.com/office/drawing/2014/main" id="{1D5AFED5-EFBA-4DCE-A2F2-3B1B736014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6352" y="188432"/>
            <a:ext cx="2745268" cy="2745268"/>
          </a:xfrm>
          <a:prstGeom prst="ellipse">
            <a:avLst/>
          </a:prstGeom>
          <a:solidFill>
            <a:srgbClr val="FFFFFF"/>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BB06BF2F-5822-4F90-BF7D-7FDA65761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46352" y="188432"/>
            <a:ext cx="2745268" cy="2745268"/>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AFBE702A-233C-4424-B0B6-5435E4A34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26059" y="107752"/>
            <a:ext cx="2745268" cy="2745268"/>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Oval 56">
            <a:extLst>
              <a:ext uri="{FF2B5EF4-FFF2-40B4-BE49-F238E27FC236}">
                <a16:creationId xmlns:a16="http://schemas.microsoft.com/office/drawing/2014/main" id="{AE689860-A291-4B0F-AB65-421F8C20E2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7541" y="2762219"/>
            <a:ext cx="3938846" cy="3938846"/>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Oval 57">
            <a:extLst>
              <a:ext uri="{FF2B5EF4-FFF2-40B4-BE49-F238E27FC236}">
                <a16:creationId xmlns:a16="http://schemas.microsoft.com/office/drawing/2014/main" id="{C82BEF57-041E-4DE3-B65C-CBE71211B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37541" y="2762219"/>
            <a:ext cx="3938846" cy="3938846"/>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Oval 58">
            <a:extLst>
              <a:ext uri="{FF2B5EF4-FFF2-40B4-BE49-F238E27FC236}">
                <a16:creationId xmlns:a16="http://schemas.microsoft.com/office/drawing/2014/main" id="{D9DFE8A5-DCEC-4A43-B613-D62AC8C57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6039" y="303887"/>
            <a:ext cx="3055711" cy="3055711"/>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45E0BF71-78CD-4FD9-BB54-48CD141589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6039" y="303887"/>
            <a:ext cx="3055711" cy="3055711"/>
          </a:xfrm>
          <a:prstGeom prst="ellipse">
            <a:avLst/>
          </a:prstGeom>
          <a:solidFill>
            <a:schemeClr val="accent2">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Oval 60">
            <a:extLst>
              <a:ext uri="{FF2B5EF4-FFF2-40B4-BE49-F238E27FC236}">
                <a16:creationId xmlns:a16="http://schemas.microsoft.com/office/drawing/2014/main" id="{26B7664A-BE61-4A65-B937-A31E08B8B9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2143" y="214083"/>
            <a:ext cx="3055711" cy="3055711"/>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16E8AC2-EE3D-E3D8-4BFE-B08E96328464}"/>
              </a:ext>
            </a:extLst>
          </p:cNvPr>
          <p:cNvPicPr>
            <a:picLocks noChangeAspect="1"/>
          </p:cNvPicPr>
          <p:nvPr/>
        </p:nvPicPr>
        <p:blipFill>
          <a:blip r:embed="rId2"/>
          <a:stretch>
            <a:fillRect/>
          </a:stretch>
        </p:blipFill>
        <p:spPr>
          <a:xfrm>
            <a:off x="5324097" y="794147"/>
            <a:ext cx="2104795" cy="1915772"/>
          </a:xfrm>
          <a:prstGeom prst="rect">
            <a:avLst/>
          </a:prstGeom>
        </p:spPr>
      </p:pic>
      <p:grpSp>
        <p:nvGrpSpPr>
          <p:cNvPr id="44"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51763" y="565659"/>
            <a:ext cx="1054466" cy="469689"/>
            <a:chOff x="9841624" y="4115729"/>
            <a:chExt cx="602169" cy="268223"/>
          </a:xfrm>
          <a:solidFill>
            <a:schemeClr val="bg1"/>
          </a:solidFill>
        </p:grpSpPr>
        <p:sp>
          <p:nvSpPr>
            <p:cNvPr id="45" name="Freeform: Shape 44">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pic>
        <p:nvPicPr>
          <p:cNvPr id="17" name="Picture 16">
            <a:extLst>
              <a:ext uri="{FF2B5EF4-FFF2-40B4-BE49-F238E27FC236}">
                <a16:creationId xmlns:a16="http://schemas.microsoft.com/office/drawing/2014/main" id="{5D1D7CD4-A097-F1C6-7C99-3F4B09DE9001}"/>
              </a:ext>
            </a:extLst>
          </p:cNvPr>
          <p:cNvPicPr>
            <a:picLocks noChangeAspect="1"/>
          </p:cNvPicPr>
          <p:nvPr/>
        </p:nvPicPr>
        <p:blipFill>
          <a:blip r:embed="rId3"/>
          <a:srcRect b="12316"/>
          <a:stretch>
            <a:fillRect/>
          </a:stretch>
        </p:blipFill>
        <p:spPr>
          <a:xfrm>
            <a:off x="9690997" y="623346"/>
            <a:ext cx="1820681" cy="1679906"/>
          </a:xfrm>
          <a:prstGeom prst="rect">
            <a:avLst/>
          </a:prstGeom>
        </p:spPr>
      </p:pic>
      <p:sp>
        <p:nvSpPr>
          <p:cNvPr id="51" name="Oval 50">
            <a:extLst>
              <a:ext uri="{FF2B5EF4-FFF2-40B4-BE49-F238E27FC236}">
                <a16:creationId xmlns:a16="http://schemas.microsoft.com/office/drawing/2014/main" id="{87045360-A428-4E4B-989C-E4EF4D9203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89223" y="2630229"/>
            <a:ext cx="3938846" cy="3938846"/>
          </a:xfrm>
          <a:prstGeom prst="ellipse">
            <a:avLst/>
          </a:prstGeom>
          <a:solidFill>
            <a:schemeClr val="tx1"/>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5194D52B-8C2E-20F7-DED8-47DF5868145E}"/>
              </a:ext>
            </a:extLst>
          </p:cNvPr>
          <p:cNvPicPr>
            <a:picLocks noChangeAspect="1"/>
          </p:cNvPicPr>
          <p:nvPr/>
        </p:nvPicPr>
        <p:blipFill>
          <a:blip r:embed="rId4"/>
          <a:stretch>
            <a:fillRect/>
          </a:stretch>
        </p:blipFill>
        <p:spPr>
          <a:xfrm>
            <a:off x="7397435" y="3924301"/>
            <a:ext cx="3201258" cy="1472577"/>
          </a:xfrm>
          <a:prstGeom prst="rect">
            <a:avLst/>
          </a:prstGeom>
        </p:spPr>
      </p:pic>
    </p:spTree>
    <p:extLst>
      <p:ext uri="{BB962C8B-B14F-4D97-AF65-F5344CB8AC3E}">
        <p14:creationId xmlns:p14="http://schemas.microsoft.com/office/powerpoint/2010/main" val="9969124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668E4-5F83-1486-4B2B-9DACAE0FAE1B}"/>
              </a:ext>
            </a:extLst>
          </p:cNvPr>
          <p:cNvSpPr>
            <a:spLocks noGrp="1"/>
          </p:cNvSpPr>
          <p:nvPr>
            <p:ph type="title"/>
          </p:nvPr>
        </p:nvSpPr>
        <p:spPr>
          <a:xfrm>
            <a:off x="342900" y="0"/>
            <a:ext cx="10515600" cy="1325563"/>
          </a:xfrm>
        </p:spPr>
        <p:txBody>
          <a:bodyPr/>
          <a:lstStyle/>
          <a:p>
            <a:r>
              <a:rPr lang="en-GB" b="1" dirty="0"/>
              <a:t>Introduction </a:t>
            </a:r>
          </a:p>
        </p:txBody>
      </p:sp>
      <p:sp>
        <p:nvSpPr>
          <p:cNvPr id="3" name="Content Placeholder 2">
            <a:extLst>
              <a:ext uri="{FF2B5EF4-FFF2-40B4-BE49-F238E27FC236}">
                <a16:creationId xmlns:a16="http://schemas.microsoft.com/office/drawing/2014/main" id="{5DD01544-6DD6-9971-76FC-8F5A1DCA88D7}"/>
              </a:ext>
            </a:extLst>
          </p:cNvPr>
          <p:cNvSpPr>
            <a:spLocks noGrp="1"/>
          </p:cNvSpPr>
          <p:nvPr>
            <p:ph idx="1"/>
          </p:nvPr>
        </p:nvSpPr>
        <p:spPr>
          <a:xfrm>
            <a:off x="342900" y="1066673"/>
            <a:ext cx="11705082" cy="5635259"/>
          </a:xfrm>
        </p:spPr>
        <p:txBody>
          <a:bodyPr>
            <a:normAutofit fontScale="25000" lnSpcReduction="20000"/>
          </a:bodyPr>
          <a:lstStyle/>
          <a:p>
            <a:pPr marL="0" indent="0">
              <a:lnSpc>
                <a:spcPct val="120000"/>
              </a:lnSpc>
              <a:buNone/>
            </a:pPr>
            <a:r>
              <a:rPr lang="en-GB" sz="6400" b="1" dirty="0"/>
              <a:t>Today, I will discuss my future career goal of working as a Children's Residential Care Worker. In this presentation, I'll explain the job responsibilities and requirements, along with my personal SWOT analysis to identify my strengths, weaknesses, opportunities, and potential challenges.</a:t>
            </a:r>
          </a:p>
          <a:p>
            <a:pPr marL="0" indent="0">
              <a:buNone/>
            </a:pPr>
            <a:r>
              <a:rPr lang="en-GB" sz="6400" b="1" dirty="0"/>
              <a:t>Job advert -Job title: Residential Care Worker</a:t>
            </a:r>
            <a:r>
              <a:rPr lang="en-GB" sz="6400" dirty="0"/>
              <a:t>(Horizoncare.co.uk, 2026)</a:t>
            </a:r>
            <a:endParaRPr lang="en-GB" sz="6400" b="1" dirty="0"/>
          </a:p>
          <a:p>
            <a:pPr marL="0" indent="0">
              <a:buNone/>
            </a:pPr>
            <a:r>
              <a:rPr lang="en-GB" sz="6400" b="1" dirty="0"/>
              <a:t>Main responsibilities:</a:t>
            </a:r>
          </a:p>
          <a:p>
            <a:pPr lvl="0"/>
            <a:r>
              <a:rPr lang="en-GB" sz="6400" dirty="0"/>
              <a:t>Helping young people maintain hobbies, social activities, and friendships, and learn new skills.</a:t>
            </a:r>
          </a:p>
          <a:p>
            <a:pPr lvl="0"/>
            <a:r>
              <a:rPr lang="en-GB" sz="6400" dirty="0"/>
              <a:t> Providing day-to-day care and creating a safe environment.</a:t>
            </a:r>
          </a:p>
          <a:p>
            <a:pPr lvl="0"/>
            <a:r>
              <a:rPr lang="en-GB" sz="6400" dirty="0"/>
              <a:t> Providing support with everyday routines, such as getting ready for school.</a:t>
            </a:r>
          </a:p>
          <a:p>
            <a:pPr lvl="0"/>
            <a:r>
              <a:rPr lang="en-GB" sz="6400" dirty="0"/>
              <a:t>Supporting the development of our young people and providing them with new opportunities.</a:t>
            </a:r>
          </a:p>
          <a:p>
            <a:r>
              <a:rPr lang="en-GB" sz="6400" dirty="0"/>
              <a:t> Ensuring safeguarding needs are met (Skills for Care, 2022).</a:t>
            </a:r>
          </a:p>
          <a:p>
            <a:pPr lvl="0"/>
            <a:r>
              <a:rPr lang="en-GB" sz="6400" dirty="0"/>
              <a:t>Assist other professionals in care planning.</a:t>
            </a:r>
          </a:p>
          <a:p>
            <a:pPr lvl="0"/>
            <a:r>
              <a:rPr lang="en-GB" sz="6400" b="1" dirty="0"/>
              <a:t>Requirements:</a:t>
            </a:r>
          </a:p>
          <a:p>
            <a:pPr lvl="0"/>
            <a:r>
              <a:rPr lang="en-GB" sz="6400" dirty="0"/>
              <a:t>Full UK Manual Driving licence </a:t>
            </a:r>
          </a:p>
          <a:p>
            <a:pPr lvl="0"/>
            <a:r>
              <a:rPr lang="en-GB" sz="6400" dirty="0"/>
              <a:t>Role model for our looked-after children.</a:t>
            </a:r>
          </a:p>
          <a:p>
            <a:pPr lvl="0"/>
            <a:r>
              <a:rPr lang="en-GB" sz="6400" dirty="0"/>
              <a:t>Ability to build trusting relationships.</a:t>
            </a:r>
          </a:p>
          <a:p>
            <a:pPr lvl="0"/>
            <a:r>
              <a:rPr lang="en-GB" sz="6400" dirty="0"/>
              <a:t>A genuine caring and compassionate attitude towards looked-after children.</a:t>
            </a:r>
          </a:p>
          <a:p>
            <a:pPr lvl="0"/>
            <a:r>
              <a:rPr lang="en-GB" sz="6400" dirty="0"/>
              <a:t>Flexibility -work shifts that include evenings, weekends and sleep-ins.</a:t>
            </a:r>
          </a:p>
          <a:p>
            <a:pPr lvl="0"/>
            <a:r>
              <a:rPr lang="en-GB" sz="6400" dirty="0"/>
              <a:t>Willingness to complete a Level 3 qualification in Children’s and Young People Workforce.</a:t>
            </a:r>
          </a:p>
        </p:txBody>
      </p:sp>
      <p:pic>
        <p:nvPicPr>
          <p:cNvPr id="5" name="Picture 4">
            <a:extLst>
              <a:ext uri="{FF2B5EF4-FFF2-40B4-BE49-F238E27FC236}">
                <a16:creationId xmlns:a16="http://schemas.microsoft.com/office/drawing/2014/main" id="{237BEE37-4AF4-8C53-7D1C-E1C29324521B}"/>
              </a:ext>
            </a:extLst>
          </p:cNvPr>
          <p:cNvPicPr>
            <a:picLocks noChangeAspect="1"/>
          </p:cNvPicPr>
          <p:nvPr/>
        </p:nvPicPr>
        <p:blipFill>
          <a:blip r:embed="rId3"/>
          <a:stretch>
            <a:fillRect/>
          </a:stretch>
        </p:blipFill>
        <p:spPr>
          <a:xfrm>
            <a:off x="7797546" y="0"/>
            <a:ext cx="4250436" cy="1095707"/>
          </a:xfrm>
          <a:prstGeom prst="rect">
            <a:avLst/>
          </a:prstGeom>
        </p:spPr>
      </p:pic>
    </p:spTree>
    <p:extLst>
      <p:ext uri="{BB962C8B-B14F-4D97-AF65-F5344CB8AC3E}">
        <p14:creationId xmlns:p14="http://schemas.microsoft.com/office/powerpoint/2010/main" val="1619845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0FFC4-37C7-9383-7231-B7FBB09ACAB6}"/>
              </a:ext>
            </a:extLst>
          </p:cNvPr>
          <p:cNvSpPr>
            <a:spLocks noGrp="1"/>
          </p:cNvSpPr>
          <p:nvPr>
            <p:ph type="title"/>
          </p:nvPr>
        </p:nvSpPr>
        <p:spPr>
          <a:xfrm>
            <a:off x="761803" y="350196"/>
            <a:ext cx="4646904" cy="1624520"/>
          </a:xfrm>
        </p:spPr>
        <p:txBody>
          <a:bodyPr anchor="ctr">
            <a:normAutofit/>
          </a:bodyPr>
          <a:lstStyle/>
          <a:p>
            <a:r>
              <a:rPr lang="en-GB" b="1" dirty="0"/>
              <a:t>Why I chose this career</a:t>
            </a:r>
          </a:p>
        </p:txBody>
      </p:sp>
      <p:sp>
        <p:nvSpPr>
          <p:cNvPr id="3" name="Content Placeholder 2">
            <a:extLst>
              <a:ext uri="{FF2B5EF4-FFF2-40B4-BE49-F238E27FC236}">
                <a16:creationId xmlns:a16="http://schemas.microsoft.com/office/drawing/2014/main" id="{DC23B86A-BA3F-F591-AA0F-5AB96C554D95}"/>
              </a:ext>
            </a:extLst>
          </p:cNvPr>
          <p:cNvSpPr>
            <a:spLocks noGrp="1"/>
          </p:cNvSpPr>
          <p:nvPr>
            <p:ph idx="1"/>
          </p:nvPr>
        </p:nvSpPr>
        <p:spPr>
          <a:xfrm>
            <a:off x="246470" y="1943098"/>
            <a:ext cx="5294793" cy="5774438"/>
          </a:xfrm>
        </p:spPr>
        <p:txBody>
          <a:bodyPr anchor="ctr">
            <a:normAutofit/>
          </a:bodyPr>
          <a:lstStyle/>
          <a:p>
            <a:pPr marL="0" indent="0">
              <a:lnSpc>
                <a:spcPct val="120000"/>
              </a:lnSpc>
              <a:buNone/>
            </a:pPr>
            <a:r>
              <a:rPr lang="en-GB" sz="1800" dirty="0"/>
              <a:t> I would like to work as a Children’s Residential Care Worker so that I can be able to help young people in their daily life and assist them in achieving their fullest potentials. Being passionate about helping young people in all areas of their daily lives, but in a safe and respectful environment, I wish to help young people build confidence and independence through socialisation and hobbies. I am confident that this career will allow me to apply my skills effectively while gaining valuable experience and pursuing further qualifications. I aspire to build trusting relationships with young people, inspire them to achieve their goals, and provide a supportive environment.</a:t>
            </a:r>
          </a:p>
          <a:p>
            <a:pPr marL="0" indent="0">
              <a:buNone/>
            </a:pPr>
            <a:endParaRPr lang="en-GB" sz="4400" dirty="0"/>
          </a:p>
          <a:p>
            <a:pPr marL="0" indent="0">
              <a:buNone/>
            </a:pPr>
            <a:endParaRPr lang="en-GB" sz="2400" dirty="0"/>
          </a:p>
        </p:txBody>
      </p:sp>
      <p:pic>
        <p:nvPicPr>
          <p:cNvPr id="5" name="Picture 4">
            <a:extLst>
              <a:ext uri="{FF2B5EF4-FFF2-40B4-BE49-F238E27FC236}">
                <a16:creationId xmlns:a16="http://schemas.microsoft.com/office/drawing/2014/main" id="{5FB1F3FA-B455-E12A-4C53-A16B45F873BE}"/>
              </a:ext>
            </a:extLst>
          </p:cNvPr>
          <p:cNvPicPr>
            <a:picLocks noChangeAspect="1"/>
          </p:cNvPicPr>
          <p:nvPr/>
        </p:nvPicPr>
        <p:blipFill>
          <a:blip r:embed="rId2"/>
          <a:srcRect l="21962" r="1841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16212699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8B14E-A60A-F566-9197-E14D1270E975}"/>
              </a:ext>
            </a:extLst>
          </p:cNvPr>
          <p:cNvSpPr>
            <a:spLocks noGrp="1"/>
          </p:cNvSpPr>
          <p:nvPr>
            <p:ph type="title"/>
          </p:nvPr>
        </p:nvSpPr>
        <p:spPr>
          <a:xfrm>
            <a:off x="563880" y="292572"/>
            <a:ext cx="10515600" cy="1325563"/>
          </a:xfrm>
        </p:spPr>
        <p:txBody>
          <a:bodyPr/>
          <a:lstStyle/>
          <a:p>
            <a:r>
              <a:rPr lang="en-GB" b="1"/>
              <a:t>Swot analysis </a:t>
            </a:r>
          </a:p>
        </p:txBody>
      </p:sp>
      <p:sp>
        <p:nvSpPr>
          <p:cNvPr id="3" name="Content Placeholder 2">
            <a:extLst>
              <a:ext uri="{FF2B5EF4-FFF2-40B4-BE49-F238E27FC236}">
                <a16:creationId xmlns:a16="http://schemas.microsoft.com/office/drawing/2014/main" id="{0D6A44DF-F280-5F80-748A-B28D3B876745}"/>
              </a:ext>
            </a:extLst>
          </p:cNvPr>
          <p:cNvSpPr>
            <a:spLocks noGrp="1"/>
          </p:cNvSpPr>
          <p:nvPr>
            <p:ph idx="1"/>
          </p:nvPr>
        </p:nvSpPr>
        <p:spPr>
          <a:xfrm>
            <a:off x="563879" y="1713358"/>
            <a:ext cx="5391914" cy="4779518"/>
          </a:xfrm>
        </p:spPr>
        <p:style>
          <a:lnRef idx="2">
            <a:schemeClr val="dk1"/>
          </a:lnRef>
          <a:fillRef idx="1">
            <a:schemeClr val="lt1"/>
          </a:fillRef>
          <a:effectRef idx="0">
            <a:schemeClr val="dk1"/>
          </a:effectRef>
          <a:fontRef idx="minor">
            <a:schemeClr val="dk1"/>
          </a:fontRef>
        </p:style>
        <p:txBody>
          <a:bodyPr>
            <a:normAutofit fontScale="25000" lnSpcReduction="20000"/>
          </a:bodyPr>
          <a:lstStyle/>
          <a:p>
            <a:pPr marL="0" indent="0">
              <a:buNone/>
            </a:pPr>
            <a:r>
              <a:rPr lang="en-GB" sz="11200" dirty="0"/>
              <a:t>Strengths: </a:t>
            </a:r>
            <a:endParaRPr lang="en-GB" sz="8000" dirty="0"/>
          </a:p>
          <a:p>
            <a:r>
              <a:rPr lang="en-GB" sz="8000" b="1" dirty="0"/>
              <a:t>Good communication: </a:t>
            </a:r>
            <a:r>
              <a:rPr lang="en-GB" sz="8000" dirty="0"/>
              <a:t>I have good communication skills with young people and can listen to others, enabling me to form good relationships with them.</a:t>
            </a:r>
          </a:p>
          <a:p>
            <a:r>
              <a:rPr lang="en-GB" sz="8000" b="1" dirty="0"/>
              <a:t>Patient and understanding</a:t>
            </a:r>
            <a:r>
              <a:rPr lang="en-GB" sz="8000" dirty="0"/>
              <a:t>: I understand that all young people are different and some need more patience than others.</a:t>
            </a:r>
          </a:p>
          <a:p>
            <a:r>
              <a:rPr lang="en-GB" sz="8000" b="1" dirty="0"/>
              <a:t>Teamwork: </a:t>
            </a:r>
            <a:r>
              <a:rPr lang="en-GB" sz="8000" dirty="0"/>
              <a:t>I can work as part of a team and understand the importance of working together with others.</a:t>
            </a:r>
          </a:p>
          <a:p>
            <a:r>
              <a:rPr lang="en-GB" sz="8000" b="1" dirty="0"/>
              <a:t>Able to learn: </a:t>
            </a:r>
            <a:r>
              <a:rPr lang="en-GB" sz="8000" dirty="0"/>
              <a:t>I am willing to learn and develop myself.</a:t>
            </a:r>
          </a:p>
          <a:p>
            <a:r>
              <a:rPr lang="en-GB" sz="8000" b="1" dirty="0"/>
              <a:t>Caring: </a:t>
            </a:r>
            <a:r>
              <a:rPr lang="en-GB" sz="8000" dirty="0"/>
              <a:t>I care about the welfare of young people and wish for them to feel safe and valued.</a:t>
            </a:r>
            <a:br>
              <a:rPr lang="en-GB" sz="8000" dirty="0">
                <a:effectLst/>
              </a:rPr>
            </a:br>
            <a:endParaRPr lang="en-GB" sz="8000" dirty="0">
              <a:effectLst/>
            </a:endParaRPr>
          </a:p>
          <a:p>
            <a:pPr marL="0" indent="0">
              <a:buNone/>
            </a:pPr>
            <a:endParaRPr lang="en-GB" dirty="0"/>
          </a:p>
        </p:txBody>
      </p:sp>
      <p:sp>
        <p:nvSpPr>
          <p:cNvPr id="4" name="Content Placeholder 2">
            <a:extLst>
              <a:ext uri="{FF2B5EF4-FFF2-40B4-BE49-F238E27FC236}">
                <a16:creationId xmlns:a16="http://schemas.microsoft.com/office/drawing/2014/main" id="{C0226BE6-566D-A882-A388-C83AB9E8B6F0}"/>
              </a:ext>
            </a:extLst>
          </p:cNvPr>
          <p:cNvSpPr txBox="1">
            <a:spLocks/>
          </p:cNvSpPr>
          <p:nvPr/>
        </p:nvSpPr>
        <p:spPr>
          <a:xfrm>
            <a:off x="6236208" y="1690688"/>
            <a:ext cx="5757672" cy="4802187"/>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dirty="0"/>
              <a:t>Weaknesses:</a:t>
            </a:r>
          </a:p>
          <a:p>
            <a:pPr marL="0" indent="0">
              <a:buNone/>
            </a:pPr>
            <a:r>
              <a:rPr lang="en-GB" sz="2000" b="1" dirty="0"/>
              <a:t>Experience: </a:t>
            </a:r>
            <a:r>
              <a:rPr lang="en-GB" sz="2000" dirty="0"/>
              <a:t>My experience is limited with regards to working with young people in residential setting.</a:t>
            </a:r>
          </a:p>
          <a:p>
            <a:pPr marL="0" indent="0">
              <a:buNone/>
            </a:pPr>
            <a:r>
              <a:rPr lang="en-GB" sz="2000" b="1" dirty="0"/>
              <a:t>Confidence: </a:t>
            </a:r>
            <a:r>
              <a:rPr lang="en-GB" sz="2000" dirty="0"/>
              <a:t>Sometimes, I am not very confident in tackling difficult situations.</a:t>
            </a:r>
          </a:p>
          <a:p>
            <a:pPr marL="0" indent="0">
              <a:buNone/>
            </a:pPr>
            <a:r>
              <a:rPr lang="en-GB" sz="2000" b="1" dirty="0"/>
              <a:t>Understanding of safeguarding: </a:t>
            </a:r>
            <a:r>
              <a:rPr lang="en-GB" sz="2000" dirty="0"/>
              <a:t>I need to improve my understanding of safeguarding issues and the procedures to follow in case of any concerns raised (Department for Education, 2026). For example, if a young person told me they had been harmed, I would pay close attention and let my management know about it in order to assist keep them safe. </a:t>
            </a:r>
          </a:p>
          <a:p>
            <a:pPr marL="0" indent="0">
              <a:buNone/>
            </a:pPr>
            <a:r>
              <a:rPr lang="en-GB" sz="2000" b="1" dirty="0"/>
              <a:t>Care plan: </a:t>
            </a:r>
            <a:r>
              <a:rPr lang="en-GB" sz="2000" dirty="0"/>
              <a:t>I lack experience of working on professional care plans and recording information about a young person’s progress.  </a:t>
            </a:r>
          </a:p>
        </p:txBody>
      </p:sp>
      <p:pic>
        <p:nvPicPr>
          <p:cNvPr id="6" name="Picture 5">
            <a:extLst>
              <a:ext uri="{FF2B5EF4-FFF2-40B4-BE49-F238E27FC236}">
                <a16:creationId xmlns:a16="http://schemas.microsoft.com/office/drawing/2014/main" id="{912F6F60-7578-4297-0D9F-5754416B6D83}"/>
              </a:ext>
            </a:extLst>
          </p:cNvPr>
          <p:cNvPicPr>
            <a:picLocks noChangeAspect="1"/>
          </p:cNvPicPr>
          <p:nvPr/>
        </p:nvPicPr>
        <p:blipFill>
          <a:blip r:embed="rId2"/>
          <a:stretch>
            <a:fillRect/>
          </a:stretch>
        </p:blipFill>
        <p:spPr>
          <a:xfrm>
            <a:off x="10297886" y="1"/>
            <a:ext cx="1695994" cy="1618134"/>
          </a:xfrm>
          <a:prstGeom prst="rect">
            <a:avLst/>
          </a:prstGeom>
        </p:spPr>
      </p:pic>
    </p:spTree>
    <p:extLst>
      <p:ext uri="{BB962C8B-B14F-4D97-AF65-F5344CB8AC3E}">
        <p14:creationId xmlns:p14="http://schemas.microsoft.com/office/powerpoint/2010/main" val="37821700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60EAE-0C43-A418-AED7-D24D9F728211}"/>
              </a:ext>
            </a:extLst>
          </p:cNvPr>
          <p:cNvSpPr>
            <a:spLocks noGrp="1"/>
          </p:cNvSpPr>
          <p:nvPr>
            <p:ph type="title"/>
          </p:nvPr>
        </p:nvSpPr>
        <p:spPr>
          <a:xfrm>
            <a:off x="638337" y="288925"/>
            <a:ext cx="10515600" cy="1325563"/>
          </a:xfrm>
        </p:spPr>
        <p:txBody>
          <a:bodyPr>
            <a:normAutofit/>
          </a:bodyPr>
          <a:lstStyle/>
          <a:p>
            <a:r>
              <a:rPr lang="en-GB" sz="4800" b="1" dirty="0"/>
              <a:t>Swot analysis </a:t>
            </a:r>
          </a:p>
        </p:txBody>
      </p:sp>
      <p:sp>
        <p:nvSpPr>
          <p:cNvPr id="3" name="Content Placeholder 2">
            <a:extLst>
              <a:ext uri="{FF2B5EF4-FFF2-40B4-BE49-F238E27FC236}">
                <a16:creationId xmlns:a16="http://schemas.microsoft.com/office/drawing/2014/main" id="{1B1A5486-ED8F-B4AC-116E-F37776B89C2C}"/>
              </a:ext>
            </a:extLst>
          </p:cNvPr>
          <p:cNvSpPr>
            <a:spLocks noGrp="1"/>
          </p:cNvSpPr>
          <p:nvPr>
            <p:ph idx="1"/>
          </p:nvPr>
        </p:nvSpPr>
        <p:spPr>
          <a:xfrm>
            <a:off x="591312" y="1825625"/>
            <a:ext cx="5257800" cy="4667250"/>
          </a:xfrm>
        </p:spPr>
        <p:style>
          <a:lnRef idx="2">
            <a:schemeClr val="dk1"/>
          </a:lnRef>
          <a:fillRef idx="1">
            <a:schemeClr val="lt1"/>
          </a:fillRef>
          <a:effectRef idx="0">
            <a:schemeClr val="dk1"/>
          </a:effectRef>
          <a:fontRef idx="minor">
            <a:schemeClr val="dk1"/>
          </a:fontRef>
        </p:style>
        <p:txBody>
          <a:bodyPr>
            <a:normAutofit fontScale="85000" lnSpcReduction="20000"/>
          </a:bodyPr>
          <a:lstStyle/>
          <a:p>
            <a:pPr marL="0" indent="0">
              <a:buNone/>
            </a:pPr>
            <a:r>
              <a:rPr lang="en-GB" dirty="0"/>
              <a:t>Opportunities :</a:t>
            </a:r>
          </a:p>
          <a:p>
            <a:pPr marL="0" indent="0">
              <a:buNone/>
            </a:pPr>
            <a:r>
              <a:rPr lang="en-GB" sz="2400" b="1" dirty="0"/>
              <a:t>Develop my  skills</a:t>
            </a:r>
            <a:r>
              <a:rPr lang="en-GB" sz="2400" dirty="0"/>
              <a:t>: This role would allow me to develop my communication skills, teamwork abilities, problem-solving abilities, and interpersonal skills. </a:t>
            </a:r>
          </a:p>
          <a:p>
            <a:pPr marL="0" indent="0">
              <a:buNone/>
            </a:pPr>
            <a:r>
              <a:rPr lang="en-GB" sz="2400" b="1" dirty="0"/>
              <a:t>Gaining experience: </a:t>
            </a:r>
            <a:r>
              <a:rPr lang="en-GB" sz="2400" dirty="0"/>
              <a:t>The opportunity to work with young people would allow me to gain valuable experience in providing care and supporting development</a:t>
            </a:r>
          </a:p>
          <a:p>
            <a:pPr marL="0" indent="0">
              <a:buNone/>
            </a:pPr>
            <a:r>
              <a:rPr lang="en-GB" sz="2400" b="1" dirty="0"/>
              <a:t>Career  growth: </a:t>
            </a:r>
            <a:r>
              <a:rPr lang="en-GB" sz="2400" dirty="0"/>
              <a:t>As I gain experience and qualifications, I may  be  able to progress into senior roles within children’s social care.</a:t>
            </a:r>
          </a:p>
          <a:p>
            <a:pPr marL="0" indent="0">
              <a:buNone/>
            </a:pPr>
            <a:r>
              <a:rPr lang="en-GB" sz="2400" b="1" dirty="0"/>
              <a:t>Establish a professional network: </a:t>
            </a:r>
            <a:r>
              <a:rPr lang="en-GB" sz="2400" dirty="0"/>
              <a:t>Working alongside social workers, teachers, healthcare professionals and other support workers will provide me with the opportunity to learn from experienced professionals.</a:t>
            </a:r>
          </a:p>
        </p:txBody>
      </p:sp>
      <p:sp>
        <p:nvSpPr>
          <p:cNvPr id="4" name="Content Placeholder 2">
            <a:extLst>
              <a:ext uri="{FF2B5EF4-FFF2-40B4-BE49-F238E27FC236}">
                <a16:creationId xmlns:a16="http://schemas.microsoft.com/office/drawing/2014/main" id="{86396C46-C6D6-F142-AEF7-B9E3CFC8FA2B}"/>
              </a:ext>
            </a:extLst>
          </p:cNvPr>
          <p:cNvSpPr txBox="1">
            <a:spLocks/>
          </p:cNvSpPr>
          <p:nvPr/>
        </p:nvSpPr>
        <p:spPr>
          <a:xfrm>
            <a:off x="6342890" y="1825625"/>
            <a:ext cx="5257800" cy="4667250"/>
          </a:xfrm>
          <a:prstGeom prst="rect">
            <a:avLst/>
          </a:prstGeom>
        </p:spPr>
        <p:style>
          <a:lnRef idx="2">
            <a:schemeClr val="dk1"/>
          </a:lnRef>
          <a:fillRef idx="1">
            <a:schemeClr val="lt1"/>
          </a:fillRef>
          <a:effectRef idx="0">
            <a:schemeClr val="dk1"/>
          </a:effectRef>
          <a:fontRef idx="minor">
            <a:schemeClr val="dk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dk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dk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dk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dk1"/>
                </a:solidFill>
                <a:latin typeface="+mn-lt"/>
                <a:ea typeface="+mn-ea"/>
                <a:cs typeface="+mn-cs"/>
              </a:defRPr>
            </a:lvl9pPr>
          </a:lstStyle>
          <a:p>
            <a:pPr marL="0" indent="0">
              <a:buFont typeface="Arial" panose="020B0604020202020204" pitchFamily="34" charset="0"/>
              <a:buNone/>
            </a:pPr>
            <a:r>
              <a:rPr lang="en-GB" dirty="0"/>
              <a:t>Threats:</a:t>
            </a:r>
          </a:p>
          <a:p>
            <a:r>
              <a:rPr lang="en-GB" sz="2000" b="1" dirty="0"/>
              <a:t>Challenging behaviour: </a:t>
            </a:r>
            <a:r>
              <a:rPr lang="en-GB" sz="2000" dirty="0"/>
              <a:t>Some situations may involve challenging behaviour, which could be difficult to manage without experience.</a:t>
            </a:r>
          </a:p>
          <a:p>
            <a:r>
              <a:rPr lang="en-GB" sz="2000" b="1" dirty="0"/>
              <a:t>Stress: </a:t>
            </a:r>
            <a:r>
              <a:rPr lang="en-GB" sz="2000" dirty="0"/>
              <a:t>It can be emotionally stressful to support vulnerable people, especially when they are experiencing difficult situations.</a:t>
            </a:r>
          </a:p>
          <a:p>
            <a:r>
              <a:rPr lang="en-GB" sz="2000" b="1" dirty="0"/>
              <a:t>Working hours: </a:t>
            </a:r>
            <a:r>
              <a:rPr lang="en-GB" sz="2000" dirty="0"/>
              <a:t>Care workers are often required to work evenings, weekends, and sleep in shifts (Horizoncare.co.uk, 2026). It might affect my sleep; it could affect my work-life balance and my personal commitments.</a:t>
            </a:r>
          </a:p>
          <a:p>
            <a:endParaRPr lang="en-GB" sz="2000" dirty="0"/>
          </a:p>
        </p:txBody>
      </p:sp>
      <p:pic>
        <p:nvPicPr>
          <p:cNvPr id="6" name="Picture 5">
            <a:extLst>
              <a:ext uri="{FF2B5EF4-FFF2-40B4-BE49-F238E27FC236}">
                <a16:creationId xmlns:a16="http://schemas.microsoft.com/office/drawing/2014/main" id="{B9ACF82E-BF99-A6DB-D03D-0635FDAECDA6}"/>
              </a:ext>
            </a:extLst>
          </p:cNvPr>
          <p:cNvPicPr>
            <a:picLocks noChangeAspect="1"/>
          </p:cNvPicPr>
          <p:nvPr/>
        </p:nvPicPr>
        <p:blipFill>
          <a:blip r:embed="rId2"/>
          <a:stretch>
            <a:fillRect/>
          </a:stretch>
        </p:blipFill>
        <p:spPr>
          <a:xfrm>
            <a:off x="10265228" y="-993"/>
            <a:ext cx="1777419" cy="1695820"/>
          </a:xfrm>
          <a:prstGeom prst="rect">
            <a:avLst/>
          </a:prstGeom>
        </p:spPr>
      </p:pic>
    </p:spTree>
    <p:extLst>
      <p:ext uri="{BB962C8B-B14F-4D97-AF65-F5344CB8AC3E}">
        <p14:creationId xmlns:p14="http://schemas.microsoft.com/office/powerpoint/2010/main" val="32845146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9C8B6-CE9B-8478-88BA-A1DEF1FB8A98}"/>
              </a:ext>
            </a:extLst>
          </p:cNvPr>
          <p:cNvSpPr>
            <a:spLocks noGrp="1"/>
          </p:cNvSpPr>
          <p:nvPr>
            <p:ph type="title"/>
          </p:nvPr>
        </p:nvSpPr>
        <p:spPr>
          <a:xfrm>
            <a:off x="542503" y="483816"/>
            <a:ext cx="4977976" cy="1454051"/>
          </a:xfrm>
        </p:spPr>
        <p:txBody>
          <a:bodyPr>
            <a:normAutofit/>
          </a:bodyPr>
          <a:lstStyle/>
          <a:p>
            <a:r>
              <a:rPr lang="en-GB" sz="3600" b="1">
                <a:solidFill>
                  <a:schemeClr val="tx2"/>
                </a:solidFill>
              </a:rPr>
              <a:t>Using my strengths </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Light Bulb and Gear">
            <a:extLst>
              <a:ext uri="{FF2B5EF4-FFF2-40B4-BE49-F238E27FC236}">
                <a16:creationId xmlns:a16="http://schemas.microsoft.com/office/drawing/2014/main" id="{4187310F-A1C8-3BA6-14CA-B964BC12DE91}"/>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121726" y="1629089"/>
            <a:ext cx="3620021" cy="3620021"/>
          </a:xfrm>
          <a:prstGeom prst="rect">
            <a:avLst/>
          </a:prstGeom>
        </p:spPr>
      </p:pic>
      <p:sp>
        <p:nvSpPr>
          <p:cNvPr id="6" name="Content Placeholder 5">
            <a:extLst>
              <a:ext uri="{FF2B5EF4-FFF2-40B4-BE49-F238E27FC236}">
                <a16:creationId xmlns:a16="http://schemas.microsoft.com/office/drawing/2014/main" id="{92A8B553-CB3C-5D80-4069-BFC9C23700D9}"/>
              </a:ext>
            </a:extLst>
          </p:cNvPr>
          <p:cNvSpPr>
            <a:spLocks noGrp="1"/>
          </p:cNvSpPr>
          <p:nvPr>
            <p:ph idx="1"/>
          </p:nvPr>
        </p:nvSpPr>
        <p:spPr>
          <a:xfrm>
            <a:off x="583868" y="1825625"/>
            <a:ext cx="5531697" cy="4535504"/>
          </a:xfrm>
        </p:spPr>
        <p:txBody>
          <a:bodyPr>
            <a:normAutofit fontScale="92500" lnSpcReduction="20000"/>
          </a:bodyPr>
          <a:lstStyle/>
          <a:p>
            <a:pPr marL="0" indent="0">
              <a:buNone/>
            </a:pPr>
            <a:r>
              <a:rPr lang="en-GB" dirty="0"/>
              <a:t>I will apply my communication skills to gain the trust of children and deal with difficult behaviour.</a:t>
            </a:r>
          </a:p>
          <a:p>
            <a:pPr marL="0" indent="0">
              <a:buNone/>
            </a:pPr>
            <a:r>
              <a:rPr lang="en-GB" dirty="0"/>
              <a:t>By working as part of a team, I will build my confidence by asking my colleagues for help. Attending trainings and reflect on feedback from colleagues.</a:t>
            </a:r>
          </a:p>
          <a:p>
            <a:pPr marL="0" indent="0">
              <a:buNone/>
            </a:pPr>
            <a:r>
              <a:rPr lang="en-GB" dirty="0"/>
              <a:t>I will improve my knowledge of safeguarding, build my confidence and handle such challenges as stress by means of training, my work experience and my Level 3 qualification.</a:t>
            </a:r>
          </a:p>
          <a:p>
            <a:pPr marL="0" indent="0">
              <a:buNone/>
            </a:pPr>
            <a:endParaRPr lang="en-GB" dirty="0"/>
          </a:p>
        </p:txBody>
      </p:sp>
    </p:spTree>
    <p:extLst>
      <p:ext uri="{BB962C8B-B14F-4D97-AF65-F5344CB8AC3E}">
        <p14:creationId xmlns:p14="http://schemas.microsoft.com/office/powerpoint/2010/main" val="31295961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8BBE1B-07C4-740A-D565-4DC0DDBC57D6}"/>
              </a:ext>
            </a:extLst>
          </p:cNvPr>
          <p:cNvSpPr>
            <a:spLocks noGrp="1"/>
          </p:cNvSpPr>
          <p:nvPr>
            <p:ph type="title"/>
          </p:nvPr>
        </p:nvSpPr>
        <p:spPr>
          <a:xfrm>
            <a:off x="597756" y="154813"/>
            <a:ext cx="5251316" cy="1807305"/>
          </a:xfrm>
        </p:spPr>
        <p:txBody>
          <a:bodyPr>
            <a:normAutofit/>
          </a:bodyPr>
          <a:lstStyle/>
          <a:p>
            <a:r>
              <a:rPr lang="en-GB" b="1"/>
              <a:t>Conclusion </a:t>
            </a:r>
          </a:p>
        </p:txBody>
      </p:sp>
      <p:sp>
        <p:nvSpPr>
          <p:cNvPr id="3" name="Content Placeholder 2">
            <a:extLst>
              <a:ext uri="{FF2B5EF4-FFF2-40B4-BE49-F238E27FC236}">
                <a16:creationId xmlns:a16="http://schemas.microsoft.com/office/drawing/2014/main" id="{C530A2EA-A70D-7E82-0E67-5F94D57CE970}"/>
              </a:ext>
            </a:extLst>
          </p:cNvPr>
          <p:cNvSpPr>
            <a:spLocks noGrp="1"/>
          </p:cNvSpPr>
          <p:nvPr>
            <p:ph idx="1"/>
          </p:nvPr>
        </p:nvSpPr>
        <p:spPr>
          <a:xfrm>
            <a:off x="600804" y="1813810"/>
            <a:ext cx="5361982" cy="4513055"/>
          </a:xfrm>
        </p:spPr>
        <p:txBody>
          <a:bodyPr>
            <a:normAutofit/>
          </a:bodyPr>
          <a:lstStyle/>
          <a:p>
            <a:pPr marL="0" indent="0">
              <a:buNone/>
            </a:pPr>
            <a:r>
              <a:rPr lang="en-GB" sz="2000" dirty="0"/>
              <a:t>To conclude , I believe becoming a Care Worker is the right career choice for me because I am passionate about helping others and making a positive difference in their lives. Being caring, understanding, patient and having excellent communication skills are some of the personal qualities that are important for care workers. From the SWOT analysis, some of the areas that I need to develop include acquiring experience, confidence, and knowledge of safeguarding. To overcome my weaknesses, I will make use of opportunities, including qualifications and work experience. In addition, I will use my strengths to deal with challenges such as emotional stress and difficult situations.</a:t>
            </a:r>
          </a:p>
        </p:txBody>
      </p:sp>
      <p:pic>
        <p:nvPicPr>
          <p:cNvPr id="5" name="Picture 4" descr="Pen placed on top of a signature line">
            <a:extLst>
              <a:ext uri="{FF2B5EF4-FFF2-40B4-BE49-F238E27FC236}">
                <a16:creationId xmlns:a16="http://schemas.microsoft.com/office/drawing/2014/main" id="{E9DCAD10-ECE0-7B6F-1535-2F81940FCD9B}"/>
              </a:ext>
            </a:extLst>
          </p:cNvPr>
          <p:cNvPicPr>
            <a:picLocks noChangeAspect="1"/>
          </p:cNvPicPr>
          <p:nvPr/>
        </p:nvPicPr>
        <p:blipFill>
          <a:blip r:embed="rId2"/>
          <a:srcRect l="41964" r="-1" b="-1"/>
          <a:stretch>
            <a:fillRect/>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9627612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92B65B6-4F99-0853-3FA4-4826356D7B45}"/>
              </a:ext>
            </a:extLst>
          </p:cNvPr>
          <p:cNvSpPr>
            <a:spLocks noGrp="1"/>
          </p:cNvSpPr>
          <p:nvPr>
            <p:ph type="title"/>
          </p:nvPr>
        </p:nvSpPr>
        <p:spPr>
          <a:xfrm>
            <a:off x="1043631" y="809898"/>
            <a:ext cx="9942716" cy="1554480"/>
          </a:xfrm>
        </p:spPr>
        <p:txBody>
          <a:bodyPr anchor="ctr">
            <a:normAutofit/>
          </a:bodyPr>
          <a:lstStyle/>
          <a:p>
            <a:r>
              <a:rPr lang="en-GB" sz="4800" b="1"/>
              <a:t>References</a:t>
            </a:r>
          </a:p>
        </p:txBody>
      </p:sp>
      <p:sp>
        <p:nvSpPr>
          <p:cNvPr id="3" name="Content Placeholder 2">
            <a:extLst>
              <a:ext uri="{FF2B5EF4-FFF2-40B4-BE49-F238E27FC236}">
                <a16:creationId xmlns:a16="http://schemas.microsoft.com/office/drawing/2014/main" id="{E620D595-B188-C859-C15F-005FF7D9CE7C}"/>
              </a:ext>
            </a:extLst>
          </p:cNvPr>
          <p:cNvSpPr>
            <a:spLocks noGrp="1"/>
          </p:cNvSpPr>
          <p:nvPr>
            <p:ph idx="1"/>
          </p:nvPr>
        </p:nvSpPr>
        <p:spPr>
          <a:xfrm>
            <a:off x="731525" y="2967021"/>
            <a:ext cx="10907487" cy="2349669"/>
          </a:xfrm>
        </p:spPr>
        <p:txBody>
          <a:bodyPr anchor="ctr">
            <a:noAutofit/>
          </a:bodyPr>
          <a:lstStyle/>
          <a:p>
            <a:pPr marL="0" indent="0">
              <a:buNone/>
            </a:pPr>
            <a:r>
              <a:rPr lang="en-US" dirty="0"/>
              <a:t> </a:t>
            </a:r>
            <a:endParaRPr lang="en-GB" sz="1800" dirty="0"/>
          </a:p>
          <a:p>
            <a:pPr lvl="0"/>
            <a:r>
              <a:rPr lang="en-GB" sz="1800" dirty="0"/>
              <a:t>Department for Education (2026). </a:t>
            </a:r>
            <a:r>
              <a:rPr lang="en-GB" sz="1800" i="1" dirty="0"/>
              <a:t>Children’s social care</a:t>
            </a:r>
            <a:r>
              <a:rPr lang="en-GB" sz="1800" dirty="0"/>
              <a:t>. [online] GOV.UK. Available at: https://www.gov.uk/government/collections/childrens-social-care [Accessed 9 Oct. 2026].</a:t>
            </a:r>
          </a:p>
          <a:p>
            <a:pPr lvl="0"/>
            <a:r>
              <a:rPr lang="en-GB" sz="1800" dirty="0"/>
              <a:t>Horizoncare.co.uk. (2026). </a:t>
            </a:r>
            <a:r>
              <a:rPr lang="en-GB" sz="1800" i="1" dirty="0"/>
              <a:t>Horizon Care and Education - Residential Care Worker</a:t>
            </a:r>
            <a:r>
              <a:rPr lang="en-GB" sz="1800" dirty="0"/>
              <a:t>. [online] Available at: https://careers.horizoncare.co.uk/members/modules/job/detail.php?record=1390 [Accessed 9 Oct. 2026].</a:t>
            </a:r>
          </a:p>
          <a:p>
            <a:pPr lvl="0"/>
            <a:r>
              <a:rPr lang="en-GB" sz="1800" dirty="0"/>
              <a:t>Indeed.com. (2026). </a:t>
            </a:r>
            <a:r>
              <a:rPr lang="en-GB" sz="1800" i="1" dirty="0"/>
              <a:t>Horizon Care and Education Group</a:t>
            </a:r>
            <a:r>
              <a:rPr lang="en-GB" sz="1800" dirty="0"/>
              <a:t>. [online] Available at: https://uk.indeed.com/cmp/Horizon-Care-and-Education-Group [Accessed 9 Oct. 2026].</a:t>
            </a:r>
          </a:p>
          <a:p>
            <a:pPr lvl="0"/>
            <a:r>
              <a:rPr lang="en-GB" sz="1800" dirty="0"/>
              <a:t>Skills for Care (2022). </a:t>
            </a:r>
            <a:r>
              <a:rPr lang="en-GB" sz="1800" i="1" dirty="0"/>
              <a:t>Safeguarding</a:t>
            </a:r>
            <a:r>
              <a:rPr lang="en-GB" sz="1800" dirty="0"/>
              <a:t>. [online] www.skillsforcare.org.uk. Available at: https://www.skillsforcare.org.uk/Support-for-leaders-and-managers/Managing-a-service/Safeguarding.aspx [Accessed 18 Oct. 2026].</a:t>
            </a:r>
          </a:p>
          <a:p>
            <a:pPr marL="0" indent="0">
              <a:buNone/>
            </a:pPr>
            <a:endParaRPr lang="en-GB" dirty="0"/>
          </a:p>
          <a:p>
            <a:endParaRPr lang="en-GB" sz="2000" dirty="0"/>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824211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90</TotalTime>
  <Words>1147</Words>
  <Application>Microsoft Office PowerPoint</Application>
  <PresentationFormat>Widescreen</PresentationFormat>
  <Paragraphs>60</Paragraphs>
  <Slides>8</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 Care worker </vt:lpstr>
      <vt:lpstr>Introduction </vt:lpstr>
      <vt:lpstr>Why I chose this career</vt:lpstr>
      <vt:lpstr>Swot analysis </vt:lpstr>
      <vt:lpstr>Swot analysis </vt:lpstr>
      <vt:lpstr>Using my strengths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Guloona khan</dc:creator>
  <cp:lastModifiedBy>Guloona khan</cp:lastModifiedBy>
  <cp:revision>3</cp:revision>
  <dcterms:created xsi:type="dcterms:W3CDTF">2026-10-07T12:27:57Z</dcterms:created>
  <dcterms:modified xsi:type="dcterms:W3CDTF">2026-10-18T17:52:35Z</dcterms:modified>
</cp:coreProperties>
</file>