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Lst>
  <p:notesMasterIdLst>
    <p:notesMasterId r:id="rId47"/>
  </p:notesMasterIdLst>
  <p:sldIdLst>
    <p:sldId id="256" r:id="rId4"/>
    <p:sldId id="262" r:id="rId5"/>
    <p:sldId id="263" r:id="rId6"/>
    <p:sldId id="265" r:id="rId7"/>
    <p:sldId id="266" r:id="rId8"/>
    <p:sldId id="267" r:id="rId9"/>
    <p:sldId id="268" r:id="rId10"/>
    <p:sldId id="264" r:id="rId11"/>
    <p:sldId id="272" r:id="rId12"/>
    <p:sldId id="273" r:id="rId13"/>
    <p:sldId id="317" r:id="rId14"/>
    <p:sldId id="323" r:id="rId15"/>
    <p:sldId id="324" r:id="rId16"/>
    <p:sldId id="302" r:id="rId17"/>
    <p:sldId id="300" r:id="rId18"/>
    <p:sldId id="299" r:id="rId19"/>
    <p:sldId id="298" r:id="rId20"/>
    <p:sldId id="297" r:id="rId21"/>
    <p:sldId id="296" r:id="rId22"/>
    <p:sldId id="295" r:id="rId23"/>
    <p:sldId id="294" r:id="rId24"/>
    <p:sldId id="291" r:id="rId25"/>
    <p:sldId id="287" r:id="rId26"/>
    <p:sldId id="286" r:id="rId27"/>
    <p:sldId id="285" r:id="rId28"/>
    <p:sldId id="284" r:id="rId29"/>
    <p:sldId id="303" r:id="rId30"/>
    <p:sldId id="283" r:id="rId31"/>
    <p:sldId id="322" r:id="rId32"/>
    <p:sldId id="304" r:id="rId33"/>
    <p:sldId id="307" r:id="rId34"/>
    <p:sldId id="305" r:id="rId35"/>
    <p:sldId id="306" r:id="rId36"/>
    <p:sldId id="282" r:id="rId37"/>
    <p:sldId id="281" r:id="rId38"/>
    <p:sldId id="308" r:id="rId39"/>
    <p:sldId id="280" r:id="rId40"/>
    <p:sldId id="309" r:id="rId41"/>
    <p:sldId id="310" r:id="rId42"/>
    <p:sldId id="311" r:id="rId43"/>
    <p:sldId id="312" r:id="rId44"/>
    <p:sldId id="313" r:id="rId45"/>
    <p:sldId id="276" r:id="rId4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0653" autoAdjust="0"/>
  </p:normalViewPr>
  <p:slideViewPr>
    <p:cSldViewPr snapToGrid="0">
      <p:cViewPr varScale="1">
        <p:scale>
          <a:sx n="69" d="100"/>
          <a:sy n="69" d="100"/>
        </p:scale>
        <p:origin x="1003"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4E5DED-99F7-4D42-9F0C-97BE6008FF4D}"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34A0995-2BCF-4A39-B18C-8B3F6BF91B69}">
      <dgm:prSet/>
      <dgm:spPr/>
      <dgm:t>
        <a:bodyPr/>
        <a:lstStyle/>
        <a:p>
          <a:r>
            <a:rPr lang="en-GB"/>
            <a:t>Researching in this way will guide your reading and your search for information.</a:t>
          </a:r>
          <a:endParaRPr lang="en-US"/>
        </a:p>
      </dgm:t>
    </dgm:pt>
    <dgm:pt modelId="{AD8FE5AE-6D0F-4E20-A340-326A06445C69}" type="parTrans" cxnId="{DAF80428-63A7-4CF5-9039-7000754E0BEE}">
      <dgm:prSet/>
      <dgm:spPr/>
      <dgm:t>
        <a:bodyPr/>
        <a:lstStyle/>
        <a:p>
          <a:endParaRPr lang="en-US"/>
        </a:p>
      </dgm:t>
    </dgm:pt>
    <dgm:pt modelId="{FAA7C015-AAC2-4FDD-97B7-D851E3AAEDC9}" type="sibTrans" cxnId="{DAF80428-63A7-4CF5-9039-7000754E0BEE}">
      <dgm:prSet/>
      <dgm:spPr/>
      <dgm:t>
        <a:bodyPr/>
        <a:lstStyle/>
        <a:p>
          <a:endParaRPr lang="en-US"/>
        </a:p>
      </dgm:t>
    </dgm:pt>
    <dgm:pt modelId="{630D76CB-0819-4836-9EEB-8B88B59B37D3}">
      <dgm:prSet/>
      <dgm:spPr/>
      <dgm:t>
        <a:bodyPr/>
        <a:lstStyle/>
        <a:p>
          <a:r>
            <a:rPr lang="en-GB"/>
            <a:t>This will aid you to easily identify any gaps in knowledge which will aid you to focus on obtaining primary research data to address those gaps.</a:t>
          </a:r>
          <a:endParaRPr lang="en-US"/>
        </a:p>
      </dgm:t>
    </dgm:pt>
    <dgm:pt modelId="{F50A2ADD-2EB7-4098-A0FC-4962F38686A6}" type="parTrans" cxnId="{8B539E11-695A-4C6D-A858-06BD2FE92DBB}">
      <dgm:prSet/>
      <dgm:spPr/>
      <dgm:t>
        <a:bodyPr/>
        <a:lstStyle/>
        <a:p>
          <a:endParaRPr lang="en-US"/>
        </a:p>
      </dgm:t>
    </dgm:pt>
    <dgm:pt modelId="{1FEE7A0C-D08D-4AEB-93B5-5EC5B0A3EB14}" type="sibTrans" cxnId="{8B539E11-695A-4C6D-A858-06BD2FE92DBB}">
      <dgm:prSet/>
      <dgm:spPr/>
      <dgm:t>
        <a:bodyPr/>
        <a:lstStyle/>
        <a:p>
          <a:endParaRPr lang="en-US"/>
        </a:p>
      </dgm:t>
    </dgm:pt>
    <dgm:pt modelId="{60040E46-B860-453F-B6C5-58F42ACF0650}" type="pres">
      <dgm:prSet presAssocID="{5D4E5DED-99F7-4D42-9F0C-97BE6008FF4D}" presName="root" presStyleCnt="0">
        <dgm:presLayoutVars>
          <dgm:dir/>
          <dgm:resizeHandles val="exact"/>
        </dgm:presLayoutVars>
      </dgm:prSet>
      <dgm:spPr/>
    </dgm:pt>
    <dgm:pt modelId="{ADC818EB-DE97-4C82-959D-A18BAF8D98A6}" type="pres">
      <dgm:prSet presAssocID="{D34A0995-2BCF-4A39-B18C-8B3F6BF91B69}" presName="compNode" presStyleCnt="0"/>
      <dgm:spPr/>
    </dgm:pt>
    <dgm:pt modelId="{3C603016-6FB8-441D-9BEA-AF71FD9A08AA}" type="pres">
      <dgm:prSet presAssocID="{D34A0995-2BCF-4A39-B18C-8B3F6BF91B6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43ECA517-9E6C-4612-A051-842C097005DB}" type="pres">
      <dgm:prSet presAssocID="{D34A0995-2BCF-4A39-B18C-8B3F6BF91B69}" presName="spaceRect" presStyleCnt="0"/>
      <dgm:spPr/>
    </dgm:pt>
    <dgm:pt modelId="{93CA7C46-AF6C-4CC9-B843-D78BD47ACC54}" type="pres">
      <dgm:prSet presAssocID="{D34A0995-2BCF-4A39-B18C-8B3F6BF91B69}" presName="textRect" presStyleLbl="revTx" presStyleIdx="0" presStyleCnt="2">
        <dgm:presLayoutVars>
          <dgm:chMax val="1"/>
          <dgm:chPref val="1"/>
        </dgm:presLayoutVars>
      </dgm:prSet>
      <dgm:spPr/>
    </dgm:pt>
    <dgm:pt modelId="{1F08F7A6-A487-49B3-B3A6-7E9FE5F8CC02}" type="pres">
      <dgm:prSet presAssocID="{FAA7C015-AAC2-4FDD-97B7-D851E3AAEDC9}" presName="sibTrans" presStyleCnt="0"/>
      <dgm:spPr/>
    </dgm:pt>
    <dgm:pt modelId="{70529A8B-5E05-447D-8748-3326D7B8C0EE}" type="pres">
      <dgm:prSet presAssocID="{630D76CB-0819-4836-9EEB-8B88B59B37D3}" presName="compNode" presStyleCnt="0"/>
      <dgm:spPr/>
    </dgm:pt>
    <dgm:pt modelId="{2789400C-B6AF-42B2-89C0-CD5FEC876F54}" type="pres">
      <dgm:prSet presAssocID="{630D76CB-0819-4836-9EEB-8B88B59B37D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8ABEF15D-B7C6-4F6E-B8C5-379F2C26792A}" type="pres">
      <dgm:prSet presAssocID="{630D76CB-0819-4836-9EEB-8B88B59B37D3}" presName="spaceRect" presStyleCnt="0"/>
      <dgm:spPr/>
    </dgm:pt>
    <dgm:pt modelId="{790BDB13-C99D-49F4-9F00-31A7556856FC}" type="pres">
      <dgm:prSet presAssocID="{630D76CB-0819-4836-9EEB-8B88B59B37D3}" presName="textRect" presStyleLbl="revTx" presStyleIdx="1" presStyleCnt="2">
        <dgm:presLayoutVars>
          <dgm:chMax val="1"/>
          <dgm:chPref val="1"/>
        </dgm:presLayoutVars>
      </dgm:prSet>
      <dgm:spPr/>
    </dgm:pt>
  </dgm:ptLst>
  <dgm:cxnLst>
    <dgm:cxn modelId="{8B539E11-695A-4C6D-A858-06BD2FE92DBB}" srcId="{5D4E5DED-99F7-4D42-9F0C-97BE6008FF4D}" destId="{630D76CB-0819-4836-9EEB-8B88B59B37D3}" srcOrd="1" destOrd="0" parTransId="{F50A2ADD-2EB7-4098-A0FC-4962F38686A6}" sibTransId="{1FEE7A0C-D08D-4AEB-93B5-5EC5B0A3EB14}"/>
    <dgm:cxn modelId="{DAF80428-63A7-4CF5-9039-7000754E0BEE}" srcId="{5D4E5DED-99F7-4D42-9F0C-97BE6008FF4D}" destId="{D34A0995-2BCF-4A39-B18C-8B3F6BF91B69}" srcOrd="0" destOrd="0" parTransId="{AD8FE5AE-6D0F-4E20-A340-326A06445C69}" sibTransId="{FAA7C015-AAC2-4FDD-97B7-D851E3AAEDC9}"/>
    <dgm:cxn modelId="{2BDDA72F-800E-43DC-BB62-4FEA0EE529AF}" type="presOf" srcId="{630D76CB-0819-4836-9EEB-8B88B59B37D3}" destId="{790BDB13-C99D-49F4-9F00-31A7556856FC}" srcOrd="0" destOrd="0" presId="urn:microsoft.com/office/officeart/2018/2/layout/IconLabelList"/>
    <dgm:cxn modelId="{8E923E53-3D4D-45CB-B7C7-DF8CDC41CF62}" type="presOf" srcId="{D34A0995-2BCF-4A39-B18C-8B3F6BF91B69}" destId="{93CA7C46-AF6C-4CC9-B843-D78BD47ACC54}" srcOrd="0" destOrd="0" presId="urn:microsoft.com/office/officeart/2018/2/layout/IconLabelList"/>
    <dgm:cxn modelId="{85C04D92-BFE2-4BF0-AEA3-F42197EA380D}" type="presOf" srcId="{5D4E5DED-99F7-4D42-9F0C-97BE6008FF4D}" destId="{60040E46-B860-453F-B6C5-58F42ACF0650}" srcOrd="0" destOrd="0" presId="urn:microsoft.com/office/officeart/2018/2/layout/IconLabelList"/>
    <dgm:cxn modelId="{1E7C9BB2-B1B1-4893-8A01-D3D070B5860E}" type="presParOf" srcId="{60040E46-B860-453F-B6C5-58F42ACF0650}" destId="{ADC818EB-DE97-4C82-959D-A18BAF8D98A6}" srcOrd="0" destOrd="0" presId="urn:microsoft.com/office/officeart/2018/2/layout/IconLabelList"/>
    <dgm:cxn modelId="{97564BCA-BE9D-4BF7-8557-C0AF231E769F}" type="presParOf" srcId="{ADC818EB-DE97-4C82-959D-A18BAF8D98A6}" destId="{3C603016-6FB8-441D-9BEA-AF71FD9A08AA}" srcOrd="0" destOrd="0" presId="urn:microsoft.com/office/officeart/2018/2/layout/IconLabelList"/>
    <dgm:cxn modelId="{89A4B811-B11C-44AE-858F-FF8CF287F8F2}" type="presParOf" srcId="{ADC818EB-DE97-4C82-959D-A18BAF8D98A6}" destId="{43ECA517-9E6C-4612-A051-842C097005DB}" srcOrd="1" destOrd="0" presId="urn:microsoft.com/office/officeart/2018/2/layout/IconLabelList"/>
    <dgm:cxn modelId="{1C524A7C-C9AF-4B78-8A02-1E6A87EB36DE}" type="presParOf" srcId="{ADC818EB-DE97-4C82-959D-A18BAF8D98A6}" destId="{93CA7C46-AF6C-4CC9-B843-D78BD47ACC54}" srcOrd="2" destOrd="0" presId="urn:microsoft.com/office/officeart/2018/2/layout/IconLabelList"/>
    <dgm:cxn modelId="{78880D46-2BD4-40BA-991B-A02E32CE3F5A}" type="presParOf" srcId="{60040E46-B860-453F-B6C5-58F42ACF0650}" destId="{1F08F7A6-A487-49B3-B3A6-7E9FE5F8CC02}" srcOrd="1" destOrd="0" presId="urn:microsoft.com/office/officeart/2018/2/layout/IconLabelList"/>
    <dgm:cxn modelId="{8FCBA57A-51E5-491B-A898-74B0134DD9CB}" type="presParOf" srcId="{60040E46-B860-453F-B6C5-58F42ACF0650}" destId="{70529A8B-5E05-447D-8748-3326D7B8C0EE}" srcOrd="2" destOrd="0" presId="urn:microsoft.com/office/officeart/2018/2/layout/IconLabelList"/>
    <dgm:cxn modelId="{9221A333-2516-4664-8F48-D4D9B313A8A3}" type="presParOf" srcId="{70529A8B-5E05-447D-8748-3326D7B8C0EE}" destId="{2789400C-B6AF-42B2-89C0-CD5FEC876F54}" srcOrd="0" destOrd="0" presId="urn:microsoft.com/office/officeart/2018/2/layout/IconLabelList"/>
    <dgm:cxn modelId="{3D92FCA8-E8D2-4941-B1C3-F1F2A26487B0}" type="presParOf" srcId="{70529A8B-5E05-447D-8748-3326D7B8C0EE}" destId="{8ABEF15D-B7C6-4F6E-B8C5-379F2C26792A}" srcOrd="1" destOrd="0" presId="urn:microsoft.com/office/officeart/2018/2/layout/IconLabelList"/>
    <dgm:cxn modelId="{2DA01601-C77A-401B-8288-8098436C56C8}" type="presParOf" srcId="{70529A8B-5E05-447D-8748-3326D7B8C0EE}" destId="{790BDB13-C99D-49F4-9F00-31A7556856F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D742A6-D68F-413F-9EFC-AF918B0BC6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FCE1D21-B1FB-407A-B86B-359D476630E6}">
      <dgm:prSet/>
      <dgm:spPr/>
      <dgm:t>
        <a:bodyPr/>
        <a:lstStyle/>
        <a:p>
          <a:pPr>
            <a:lnSpc>
              <a:spcPct val="100000"/>
            </a:lnSpc>
          </a:pPr>
          <a:r>
            <a:rPr lang="en-GB" dirty="0"/>
            <a:t>Avoid information overload!!</a:t>
          </a:r>
          <a:endParaRPr lang="en-US" dirty="0"/>
        </a:p>
      </dgm:t>
    </dgm:pt>
    <dgm:pt modelId="{0834B624-080C-4959-B8E0-814D9F6BC889}" type="parTrans" cxnId="{AFC810C2-F67C-42A0-9B00-0998EA31FA5B}">
      <dgm:prSet/>
      <dgm:spPr/>
      <dgm:t>
        <a:bodyPr/>
        <a:lstStyle/>
        <a:p>
          <a:endParaRPr lang="en-US"/>
        </a:p>
      </dgm:t>
    </dgm:pt>
    <dgm:pt modelId="{F874ABC7-1570-4603-859C-FFE0DE9D8018}" type="sibTrans" cxnId="{AFC810C2-F67C-42A0-9B00-0998EA31FA5B}">
      <dgm:prSet/>
      <dgm:spPr/>
      <dgm:t>
        <a:bodyPr/>
        <a:lstStyle/>
        <a:p>
          <a:endParaRPr lang="en-US"/>
        </a:p>
      </dgm:t>
    </dgm:pt>
    <dgm:pt modelId="{EABBB27B-EB49-4157-BF9F-0881CA996CB9}">
      <dgm:prSet/>
      <dgm:spPr/>
      <dgm:t>
        <a:bodyPr/>
        <a:lstStyle/>
        <a:p>
          <a:pPr>
            <a:lnSpc>
              <a:spcPct val="100000"/>
            </a:lnSpc>
          </a:pPr>
          <a:r>
            <a:rPr lang="en-GB" dirty="0"/>
            <a:t>Develop a spreadsheet or table that records the book, author and publishing details plus a free text box for you to note down the pertinent points.</a:t>
          </a:r>
          <a:r>
            <a:rPr lang="en-GB" dirty="0">
              <a:latin typeface="Calibri Light" panose="020F0302020204030204"/>
            </a:rPr>
            <a:t> This can also be archived for later research!</a:t>
          </a:r>
          <a:endParaRPr lang="en-GB" dirty="0"/>
        </a:p>
      </dgm:t>
    </dgm:pt>
    <dgm:pt modelId="{0145432A-3A94-4F23-B936-6E1F177A4E74}" type="parTrans" cxnId="{B4158D88-A5FC-4315-AB45-1D2F14CB310C}">
      <dgm:prSet/>
      <dgm:spPr/>
      <dgm:t>
        <a:bodyPr/>
        <a:lstStyle/>
        <a:p>
          <a:endParaRPr lang="en-US"/>
        </a:p>
      </dgm:t>
    </dgm:pt>
    <dgm:pt modelId="{BA8A08A0-0FF9-42B3-83F1-B7F1FEA7A86D}" type="sibTrans" cxnId="{B4158D88-A5FC-4315-AB45-1D2F14CB310C}">
      <dgm:prSet/>
      <dgm:spPr/>
      <dgm:t>
        <a:bodyPr/>
        <a:lstStyle/>
        <a:p>
          <a:endParaRPr lang="en-US"/>
        </a:p>
      </dgm:t>
    </dgm:pt>
    <dgm:pt modelId="{3A69958E-A4E6-49C5-BD07-FC072B8668E3}">
      <dgm:prSet/>
      <dgm:spPr/>
      <dgm:t>
        <a:bodyPr/>
        <a:lstStyle/>
        <a:p>
          <a:pPr>
            <a:lnSpc>
              <a:spcPct val="100000"/>
            </a:lnSpc>
          </a:pPr>
          <a:r>
            <a:rPr lang="en-GB" dirty="0"/>
            <a:t>Always record your sources in alphabetical order according to the authors surname which means you are compiling your resource list as you go along.</a:t>
          </a:r>
          <a:endParaRPr lang="en-US" dirty="0"/>
        </a:p>
      </dgm:t>
    </dgm:pt>
    <dgm:pt modelId="{FF379850-F0A7-4783-BECF-485C7BA7F863}" type="parTrans" cxnId="{E1338A2A-18DD-4A49-86F4-8272800A1B91}">
      <dgm:prSet/>
      <dgm:spPr/>
      <dgm:t>
        <a:bodyPr/>
        <a:lstStyle/>
        <a:p>
          <a:endParaRPr lang="en-US"/>
        </a:p>
      </dgm:t>
    </dgm:pt>
    <dgm:pt modelId="{DED18888-89E9-46E6-AA0F-E10C4926819B}" type="sibTrans" cxnId="{E1338A2A-18DD-4A49-86F4-8272800A1B91}">
      <dgm:prSet/>
      <dgm:spPr/>
      <dgm:t>
        <a:bodyPr/>
        <a:lstStyle/>
        <a:p>
          <a:endParaRPr lang="en-US"/>
        </a:p>
      </dgm:t>
    </dgm:pt>
    <dgm:pt modelId="{F4CA722A-73F8-4B6B-88D7-72C3EB0DAEA5}">
      <dgm:prSet/>
      <dgm:spPr/>
      <dgm:t>
        <a:bodyPr/>
        <a:lstStyle/>
        <a:p>
          <a:pPr>
            <a:lnSpc>
              <a:spcPct val="100000"/>
            </a:lnSpc>
          </a:pPr>
          <a:r>
            <a:rPr lang="en-GB" dirty="0"/>
            <a:t>Write a brief summation of what you have read either during or immediately after you have finished reading.</a:t>
          </a:r>
          <a:endParaRPr lang="en-US" dirty="0"/>
        </a:p>
      </dgm:t>
    </dgm:pt>
    <dgm:pt modelId="{8BD98108-83CF-4268-8B9D-7858852C07DE}" type="parTrans" cxnId="{46B45D88-D626-4D6A-98F2-9A996CEFBAD1}">
      <dgm:prSet/>
      <dgm:spPr/>
      <dgm:t>
        <a:bodyPr/>
        <a:lstStyle/>
        <a:p>
          <a:endParaRPr lang="en-US"/>
        </a:p>
      </dgm:t>
    </dgm:pt>
    <dgm:pt modelId="{CA20ECB3-8414-463C-AEA2-0A9466358C8F}" type="sibTrans" cxnId="{46B45D88-D626-4D6A-98F2-9A996CEFBAD1}">
      <dgm:prSet/>
      <dgm:spPr/>
      <dgm:t>
        <a:bodyPr/>
        <a:lstStyle/>
        <a:p>
          <a:endParaRPr lang="en-US"/>
        </a:p>
      </dgm:t>
    </dgm:pt>
    <dgm:pt modelId="{70E54C1D-47D8-4DAC-AAB3-8B6E2F88CCCD}" type="pres">
      <dgm:prSet presAssocID="{1CD742A6-D68F-413F-9EFC-AF918B0BC6AB}" presName="root" presStyleCnt="0">
        <dgm:presLayoutVars>
          <dgm:dir/>
          <dgm:resizeHandles val="exact"/>
        </dgm:presLayoutVars>
      </dgm:prSet>
      <dgm:spPr/>
    </dgm:pt>
    <dgm:pt modelId="{04656987-7E43-406B-A362-11D2C61C547C}" type="pres">
      <dgm:prSet presAssocID="{EFCE1D21-B1FB-407A-B86B-359D476630E6}" presName="compNode" presStyleCnt="0"/>
      <dgm:spPr/>
    </dgm:pt>
    <dgm:pt modelId="{30A2B488-57CB-4A90-8F60-F7F177444FDC}" type="pres">
      <dgm:prSet presAssocID="{EFCE1D21-B1FB-407A-B86B-359D476630E6}" presName="bgRect" presStyleLbl="bgShp" presStyleIdx="0" presStyleCnt="4"/>
      <dgm:spPr/>
    </dgm:pt>
    <dgm:pt modelId="{44F6AED5-5580-427A-BBCE-162753D648AE}" type="pres">
      <dgm:prSet presAssocID="{EFCE1D21-B1FB-407A-B86B-359D476630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from cloud"/>
        </a:ext>
      </dgm:extLst>
    </dgm:pt>
    <dgm:pt modelId="{AF4506D5-3D79-4C4B-A60F-896445385FFF}" type="pres">
      <dgm:prSet presAssocID="{EFCE1D21-B1FB-407A-B86B-359D476630E6}" presName="spaceRect" presStyleCnt="0"/>
      <dgm:spPr/>
    </dgm:pt>
    <dgm:pt modelId="{CC4ED912-A826-4840-817E-60D92FFCD209}" type="pres">
      <dgm:prSet presAssocID="{EFCE1D21-B1FB-407A-B86B-359D476630E6}" presName="parTx" presStyleLbl="revTx" presStyleIdx="0" presStyleCnt="4">
        <dgm:presLayoutVars>
          <dgm:chMax val="0"/>
          <dgm:chPref val="0"/>
        </dgm:presLayoutVars>
      </dgm:prSet>
      <dgm:spPr/>
    </dgm:pt>
    <dgm:pt modelId="{D3A63BCD-FC29-448B-8251-7893C55FEB52}" type="pres">
      <dgm:prSet presAssocID="{F874ABC7-1570-4603-859C-FFE0DE9D8018}" presName="sibTrans" presStyleCnt="0"/>
      <dgm:spPr/>
    </dgm:pt>
    <dgm:pt modelId="{D0D34883-4169-45F8-B967-3630631035E1}" type="pres">
      <dgm:prSet presAssocID="{EABBB27B-EB49-4157-BF9F-0881CA996CB9}" presName="compNode" presStyleCnt="0"/>
      <dgm:spPr/>
    </dgm:pt>
    <dgm:pt modelId="{35E8D1DC-7142-4FCA-88EB-75D511FD5E19}" type="pres">
      <dgm:prSet presAssocID="{EABBB27B-EB49-4157-BF9F-0881CA996CB9}" presName="bgRect" presStyleLbl="bgShp" presStyleIdx="1" presStyleCnt="4"/>
      <dgm:spPr/>
    </dgm:pt>
    <dgm:pt modelId="{52DFEC3B-5660-48A0-89FC-340A23691374}" type="pres">
      <dgm:prSet presAssocID="{EABBB27B-EB49-4157-BF9F-0881CA996C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D4303216-2811-4EDE-8C67-3E96A36C3B84}" type="pres">
      <dgm:prSet presAssocID="{EABBB27B-EB49-4157-BF9F-0881CA996CB9}" presName="spaceRect" presStyleCnt="0"/>
      <dgm:spPr/>
    </dgm:pt>
    <dgm:pt modelId="{6013A64D-5E5C-463F-98BA-629B674C3486}" type="pres">
      <dgm:prSet presAssocID="{EABBB27B-EB49-4157-BF9F-0881CA996CB9}" presName="parTx" presStyleLbl="revTx" presStyleIdx="1" presStyleCnt="4">
        <dgm:presLayoutVars>
          <dgm:chMax val="0"/>
          <dgm:chPref val="0"/>
        </dgm:presLayoutVars>
      </dgm:prSet>
      <dgm:spPr/>
    </dgm:pt>
    <dgm:pt modelId="{4801A8D1-37FE-41E6-BD7D-D51A536FBC0B}" type="pres">
      <dgm:prSet presAssocID="{BA8A08A0-0FF9-42B3-83F1-B7F1FEA7A86D}" presName="sibTrans" presStyleCnt="0"/>
      <dgm:spPr/>
    </dgm:pt>
    <dgm:pt modelId="{A72E7C01-22AB-455D-BD9D-915B298E33B1}" type="pres">
      <dgm:prSet presAssocID="{3A69958E-A4E6-49C5-BD07-FC072B8668E3}" presName="compNode" presStyleCnt="0"/>
      <dgm:spPr/>
    </dgm:pt>
    <dgm:pt modelId="{D9484528-D5D1-4CC2-BD41-1947CD273FA1}" type="pres">
      <dgm:prSet presAssocID="{3A69958E-A4E6-49C5-BD07-FC072B8668E3}" presName="bgRect" presStyleLbl="bgShp" presStyleIdx="2" presStyleCnt="4"/>
      <dgm:spPr/>
    </dgm:pt>
    <dgm:pt modelId="{08574A60-0CC2-43DB-B48A-6525CDEF91F4}" type="pres">
      <dgm:prSet presAssocID="{3A69958E-A4E6-49C5-BD07-FC072B8668E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74624556-1263-4C5E-AE63-15576C6C6E56}" type="pres">
      <dgm:prSet presAssocID="{3A69958E-A4E6-49C5-BD07-FC072B8668E3}" presName="spaceRect" presStyleCnt="0"/>
      <dgm:spPr/>
    </dgm:pt>
    <dgm:pt modelId="{5CF69023-E087-452B-8CC0-202FBF243FDD}" type="pres">
      <dgm:prSet presAssocID="{3A69958E-A4E6-49C5-BD07-FC072B8668E3}" presName="parTx" presStyleLbl="revTx" presStyleIdx="2" presStyleCnt="4">
        <dgm:presLayoutVars>
          <dgm:chMax val="0"/>
          <dgm:chPref val="0"/>
        </dgm:presLayoutVars>
      </dgm:prSet>
      <dgm:spPr/>
    </dgm:pt>
    <dgm:pt modelId="{2C02B57E-C845-4F3B-9583-7742969911D0}" type="pres">
      <dgm:prSet presAssocID="{DED18888-89E9-46E6-AA0F-E10C4926819B}" presName="sibTrans" presStyleCnt="0"/>
      <dgm:spPr/>
    </dgm:pt>
    <dgm:pt modelId="{1CFDF1E9-FAA2-4192-A26E-2C077F3F4492}" type="pres">
      <dgm:prSet presAssocID="{F4CA722A-73F8-4B6B-88D7-72C3EB0DAEA5}" presName="compNode" presStyleCnt="0"/>
      <dgm:spPr/>
    </dgm:pt>
    <dgm:pt modelId="{6BD13E92-EAAC-474B-8126-4065392E0400}" type="pres">
      <dgm:prSet presAssocID="{F4CA722A-73F8-4B6B-88D7-72C3EB0DAEA5}" presName="bgRect" presStyleLbl="bgShp" presStyleIdx="3" presStyleCnt="4"/>
      <dgm:spPr/>
    </dgm:pt>
    <dgm:pt modelId="{72C9F02A-E791-4C28-8E8B-88459E8C5FB6}" type="pres">
      <dgm:prSet presAssocID="{F4CA722A-73F8-4B6B-88D7-72C3EB0DAEA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906A5E6D-1F17-47BD-8049-E2CBA2128DC6}" type="pres">
      <dgm:prSet presAssocID="{F4CA722A-73F8-4B6B-88D7-72C3EB0DAEA5}" presName="spaceRect" presStyleCnt="0"/>
      <dgm:spPr/>
    </dgm:pt>
    <dgm:pt modelId="{3F5700D9-B522-4C21-97BF-BA800C450170}" type="pres">
      <dgm:prSet presAssocID="{F4CA722A-73F8-4B6B-88D7-72C3EB0DAEA5}" presName="parTx" presStyleLbl="revTx" presStyleIdx="3" presStyleCnt="4">
        <dgm:presLayoutVars>
          <dgm:chMax val="0"/>
          <dgm:chPref val="0"/>
        </dgm:presLayoutVars>
      </dgm:prSet>
      <dgm:spPr/>
    </dgm:pt>
  </dgm:ptLst>
  <dgm:cxnLst>
    <dgm:cxn modelId="{E1338A2A-18DD-4A49-86F4-8272800A1B91}" srcId="{1CD742A6-D68F-413F-9EFC-AF918B0BC6AB}" destId="{3A69958E-A4E6-49C5-BD07-FC072B8668E3}" srcOrd="2" destOrd="0" parTransId="{FF379850-F0A7-4783-BECF-485C7BA7F863}" sibTransId="{DED18888-89E9-46E6-AA0F-E10C4926819B}"/>
    <dgm:cxn modelId="{46B45D88-D626-4D6A-98F2-9A996CEFBAD1}" srcId="{1CD742A6-D68F-413F-9EFC-AF918B0BC6AB}" destId="{F4CA722A-73F8-4B6B-88D7-72C3EB0DAEA5}" srcOrd="3" destOrd="0" parTransId="{8BD98108-83CF-4268-8B9D-7858852C07DE}" sibTransId="{CA20ECB3-8414-463C-AEA2-0A9466358C8F}"/>
    <dgm:cxn modelId="{B4158D88-A5FC-4315-AB45-1D2F14CB310C}" srcId="{1CD742A6-D68F-413F-9EFC-AF918B0BC6AB}" destId="{EABBB27B-EB49-4157-BF9F-0881CA996CB9}" srcOrd="1" destOrd="0" parTransId="{0145432A-3A94-4F23-B936-6E1F177A4E74}" sibTransId="{BA8A08A0-0FF9-42B3-83F1-B7F1FEA7A86D}"/>
    <dgm:cxn modelId="{67F48792-6B9C-4C95-BD4A-0D59FAEFC5CB}" type="presOf" srcId="{1CD742A6-D68F-413F-9EFC-AF918B0BC6AB}" destId="{70E54C1D-47D8-4DAC-AAB3-8B6E2F88CCCD}" srcOrd="0" destOrd="0" presId="urn:microsoft.com/office/officeart/2018/2/layout/IconVerticalSolidList"/>
    <dgm:cxn modelId="{964506AA-80E4-4F65-BCF1-5213AD73229A}" type="presOf" srcId="{3A69958E-A4E6-49C5-BD07-FC072B8668E3}" destId="{5CF69023-E087-452B-8CC0-202FBF243FDD}" srcOrd="0" destOrd="0" presId="urn:microsoft.com/office/officeart/2018/2/layout/IconVerticalSolidList"/>
    <dgm:cxn modelId="{AFC810C2-F67C-42A0-9B00-0998EA31FA5B}" srcId="{1CD742A6-D68F-413F-9EFC-AF918B0BC6AB}" destId="{EFCE1D21-B1FB-407A-B86B-359D476630E6}" srcOrd="0" destOrd="0" parTransId="{0834B624-080C-4959-B8E0-814D9F6BC889}" sibTransId="{F874ABC7-1570-4603-859C-FFE0DE9D8018}"/>
    <dgm:cxn modelId="{756C85CB-9D83-4DCB-ADD8-D08A6AF2239A}" type="presOf" srcId="{F4CA722A-73F8-4B6B-88D7-72C3EB0DAEA5}" destId="{3F5700D9-B522-4C21-97BF-BA800C450170}" srcOrd="0" destOrd="0" presId="urn:microsoft.com/office/officeart/2018/2/layout/IconVerticalSolidList"/>
    <dgm:cxn modelId="{8077AFF1-19F9-49F4-BF0E-FCD6DBDB3A22}" type="presOf" srcId="{EABBB27B-EB49-4157-BF9F-0881CA996CB9}" destId="{6013A64D-5E5C-463F-98BA-629B674C3486}" srcOrd="0" destOrd="0" presId="urn:microsoft.com/office/officeart/2018/2/layout/IconVerticalSolidList"/>
    <dgm:cxn modelId="{722633F4-F986-4AA0-85C9-716087C2A5D5}" type="presOf" srcId="{EFCE1D21-B1FB-407A-B86B-359D476630E6}" destId="{CC4ED912-A826-4840-817E-60D92FFCD209}" srcOrd="0" destOrd="0" presId="urn:microsoft.com/office/officeart/2018/2/layout/IconVerticalSolidList"/>
    <dgm:cxn modelId="{86EFDAD5-C20E-4E4C-AE51-1C83D8DE8C6B}" type="presParOf" srcId="{70E54C1D-47D8-4DAC-AAB3-8B6E2F88CCCD}" destId="{04656987-7E43-406B-A362-11D2C61C547C}" srcOrd="0" destOrd="0" presId="urn:microsoft.com/office/officeart/2018/2/layout/IconVerticalSolidList"/>
    <dgm:cxn modelId="{A69C2DED-74B0-4FFA-BB7A-C94FD82F9460}" type="presParOf" srcId="{04656987-7E43-406B-A362-11D2C61C547C}" destId="{30A2B488-57CB-4A90-8F60-F7F177444FDC}" srcOrd="0" destOrd="0" presId="urn:microsoft.com/office/officeart/2018/2/layout/IconVerticalSolidList"/>
    <dgm:cxn modelId="{2C608A22-53CD-48E0-BDF3-89CA3747FF3E}" type="presParOf" srcId="{04656987-7E43-406B-A362-11D2C61C547C}" destId="{44F6AED5-5580-427A-BBCE-162753D648AE}" srcOrd="1" destOrd="0" presId="urn:microsoft.com/office/officeart/2018/2/layout/IconVerticalSolidList"/>
    <dgm:cxn modelId="{293FDF65-6C4B-44CB-B3A7-A1491280A2B9}" type="presParOf" srcId="{04656987-7E43-406B-A362-11D2C61C547C}" destId="{AF4506D5-3D79-4C4B-A60F-896445385FFF}" srcOrd="2" destOrd="0" presId="urn:microsoft.com/office/officeart/2018/2/layout/IconVerticalSolidList"/>
    <dgm:cxn modelId="{65BE5B2F-A944-4652-AC06-A354D7CC18E5}" type="presParOf" srcId="{04656987-7E43-406B-A362-11D2C61C547C}" destId="{CC4ED912-A826-4840-817E-60D92FFCD209}" srcOrd="3" destOrd="0" presId="urn:microsoft.com/office/officeart/2018/2/layout/IconVerticalSolidList"/>
    <dgm:cxn modelId="{49F7B0CC-2ABB-4F11-9327-8543890E547E}" type="presParOf" srcId="{70E54C1D-47D8-4DAC-AAB3-8B6E2F88CCCD}" destId="{D3A63BCD-FC29-448B-8251-7893C55FEB52}" srcOrd="1" destOrd="0" presId="urn:microsoft.com/office/officeart/2018/2/layout/IconVerticalSolidList"/>
    <dgm:cxn modelId="{430F39C8-5C09-4216-8A3D-C7809A72BFBF}" type="presParOf" srcId="{70E54C1D-47D8-4DAC-AAB3-8B6E2F88CCCD}" destId="{D0D34883-4169-45F8-B967-3630631035E1}" srcOrd="2" destOrd="0" presId="urn:microsoft.com/office/officeart/2018/2/layout/IconVerticalSolidList"/>
    <dgm:cxn modelId="{C393DC7A-C266-41F1-ABE4-EC774742B15C}" type="presParOf" srcId="{D0D34883-4169-45F8-B967-3630631035E1}" destId="{35E8D1DC-7142-4FCA-88EB-75D511FD5E19}" srcOrd="0" destOrd="0" presId="urn:microsoft.com/office/officeart/2018/2/layout/IconVerticalSolidList"/>
    <dgm:cxn modelId="{F954FD1F-71A6-4A58-9621-4C1A963E28C9}" type="presParOf" srcId="{D0D34883-4169-45F8-B967-3630631035E1}" destId="{52DFEC3B-5660-48A0-89FC-340A23691374}" srcOrd="1" destOrd="0" presId="urn:microsoft.com/office/officeart/2018/2/layout/IconVerticalSolidList"/>
    <dgm:cxn modelId="{A19F431E-D836-4AA9-BA1D-C6896F288591}" type="presParOf" srcId="{D0D34883-4169-45F8-B967-3630631035E1}" destId="{D4303216-2811-4EDE-8C67-3E96A36C3B84}" srcOrd="2" destOrd="0" presId="urn:microsoft.com/office/officeart/2018/2/layout/IconVerticalSolidList"/>
    <dgm:cxn modelId="{4D31F956-CAD1-4485-8A75-50935249EFB8}" type="presParOf" srcId="{D0D34883-4169-45F8-B967-3630631035E1}" destId="{6013A64D-5E5C-463F-98BA-629B674C3486}" srcOrd="3" destOrd="0" presId="urn:microsoft.com/office/officeart/2018/2/layout/IconVerticalSolidList"/>
    <dgm:cxn modelId="{5AA98BFD-5B17-46E0-9A09-BAB7BDD5E886}" type="presParOf" srcId="{70E54C1D-47D8-4DAC-AAB3-8B6E2F88CCCD}" destId="{4801A8D1-37FE-41E6-BD7D-D51A536FBC0B}" srcOrd="3" destOrd="0" presId="urn:microsoft.com/office/officeart/2018/2/layout/IconVerticalSolidList"/>
    <dgm:cxn modelId="{03A91371-841C-4B4E-9879-5FB1AB493EEA}" type="presParOf" srcId="{70E54C1D-47D8-4DAC-AAB3-8B6E2F88CCCD}" destId="{A72E7C01-22AB-455D-BD9D-915B298E33B1}" srcOrd="4" destOrd="0" presId="urn:microsoft.com/office/officeart/2018/2/layout/IconVerticalSolidList"/>
    <dgm:cxn modelId="{68E4821D-D20E-4F28-A0A0-BE731E7678D8}" type="presParOf" srcId="{A72E7C01-22AB-455D-BD9D-915B298E33B1}" destId="{D9484528-D5D1-4CC2-BD41-1947CD273FA1}" srcOrd="0" destOrd="0" presId="urn:microsoft.com/office/officeart/2018/2/layout/IconVerticalSolidList"/>
    <dgm:cxn modelId="{EE3C91A1-1DC8-420C-9448-36D382973B21}" type="presParOf" srcId="{A72E7C01-22AB-455D-BD9D-915B298E33B1}" destId="{08574A60-0CC2-43DB-B48A-6525CDEF91F4}" srcOrd="1" destOrd="0" presId="urn:microsoft.com/office/officeart/2018/2/layout/IconVerticalSolidList"/>
    <dgm:cxn modelId="{9FED899A-4F06-4C27-9369-5F5421A651D3}" type="presParOf" srcId="{A72E7C01-22AB-455D-BD9D-915B298E33B1}" destId="{74624556-1263-4C5E-AE63-15576C6C6E56}" srcOrd="2" destOrd="0" presId="urn:microsoft.com/office/officeart/2018/2/layout/IconVerticalSolidList"/>
    <dgm:cxn modelId="{5301531C-8FC4-43CD-93AA-33E45E386148}" type="presParOf" srcId="{A72E7C01-22AB-455D-BD9D-915B298E33B1}" destId="{5CF69023-E087-452B-8CC0-202FBF243FDD}" srcOrd="3" destOrd="0" presId="urn:microsoft.com/office/officeart/2018/2/layout/IconVerticalSolidList"/>
    <dgm:cxn modelId="{5D6AE185-3D10-4036-B45A-71FC0FA81B60}" type="presParOf" srcId="{70E54C1D-47D8-4DAC-AAB3-8B6E2F88CCCD}" destId="{2C02B57E-C845-4F3B-9583-7742969911D0}" srcOrd="5" destOrd="0" presId="urn:microsoft.com/office/officeart/2018/2/layout/IconVerticalSolidList"/>
    <dgm:cxn modelId="{C0E07142-82CB-42DB-A921-CB9FB48FF21E}" type="presParOf" srcId="{70E54C1D-47D8-4DAC-AAB3-8B6E2F88CCCD}" destId="{1CFDF1E9-FAA2-4192-A26E-2C077F3F4492}" srcOrd="6" destOrd="0" presId="urn:microsoft.com/office/officeart/2018/2/layout/IconVerticalSolidList"/>
    <dgm:cxn modelId="{3E0F5869-6317-45D3-B760-FDBB94350316}" type="presParOf" srcId="{1CFDF1E9-FAA2-4192-A26E-2C077F3F4492}" destId="{6BD13E92-EAAC-474B-8126-4065392E0400}" srcOrd="0" destOrd="0" presId="urn:microsoft.com/office/officeart/2018/2/layout/IconVerticalSolidList"/>
    <dgm:cxn modelId="{1BCB7D45-E194-428F-AC44-69C4F3F3E96B}" type="presParOf" srcId="{1CFDF1E9-FAA2-4192-A26E-2C077F3F4492}" destId="{72C9F02A-E791-4C28-8E8B-88459E8C5FB6}" srcOrd="1" destOrd="0" presId="urn:microsoft.com/office/officeart/2018/2/layout/IconVerticalSolidList"/>
    <dgm:cxn modelId="{9F8105D6-C839-43DE-ACC9-9CB63EA15062}" type="presParOf" srcId="{1CFDF1E9-FAA2-4192-A26E-2C077F3F4492}" destId="{906A5E6D-1F17-47BD-8049-E2CBA2128DC6}" srcOrd="2" destOrd="0" presId="urn:microsoft.com/office/officeart/2018/2/layout/IconVerticalSolidList"/>
    <dgm:cxn modelId="{71F07509-C9CD-450A-B6C8-0FD13A98163B}" type="presParOf" srcId="{1CFDF1E9-FAA2-4192-A26E-2C077F3F4492}" destId="{3F5700D9-B522-4C21-97BF-BA800C45017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262F26-9D54-49EE-9EF5-A396D769AF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205F48-22A8-4384-BE38-A9BB0DD5EE28}">
      <dgm:prSet/>
      <dgm:spPr/>
      <dgm:t>
        <a:bodyPr/>
        <a:lstStyle/>
        <a:p>
          <a:pPr rtl="0"/>
          <a:r>
            <a:rPr lang="en-GB" dirty="0"/>
            <a:t>Partnership-Orientated Policing (POPS)</a:t>
          </a:r>
          <a:r>
            <a:rPr lang="en-GB" dirty="0">
              <a:latin typeface="Calibri Light" panose="020F0302020204030204"/>
            </a:rPr>
            <a:t> </a:t>
          </a:r>
          <a:endParaRPr lang="en-US"/>
        </a:p>
      </dgm:t>
    </dgm:pt>
    <dgm:pt modelId="{B0B4C90E-F8AD-434B-B85A-13069720936F}" type="parTrans" cxnId="{AB706087-1569-43F9-A6B0-B65AD34835D3}">
      <dgm:prSet/>
      <dgm:spPr/>
      <dgm:t>
        <a:bodyPr/>
        <a:lstStyle/>
        <a:p>
          <a:endParaRPr lang="en-US"/>
        </a:p>
      </dgm:t>
    </dgm:pt>
    <dgm:pt modelId="{638C5AB8-219A-4377-81A2-F0106E001EED}" type="sibTrans" cxnId="{AB706087-1569-43F9-A6B0-B65AD34835D3}">
      <dgm:prSet/>
      <dgm:spPr/>
      <dgm:t>
        <a:bodyPr/>
        <a:lstStyle/>
        <a:p>
          <a:endParaRPr lang="en-US"/>
        </a:p>
      </dgm:t>
    </dgm:pt>
    <dgm:pt modelId="{3DBD3B9E-DB87-4AC9-9126-33063C924814}">
      <dgm:prSet/>
      <dgm:spPr/>
      <dgm:t>
        <a:bodyPr/>
        <a:lstStyle/>
        <a:p>
          <a:r>
            <a:rPr lang="en-GB" dirty="0"/>
            <a:t>OSARA</a:t>
          </a:r>
          <a:endParaRPr lang="en-US" dirty="0"/>
        </a:p>
      </dgm:t>
    </dgm:pt>
    <dgm:pt modelId="{7A411758-A8CB-45F1-96F5-B9D9E2453D86}" type="parTrans" cxnId="{CB616CD2-E378-440C-8A34-6C5302589043}">
      <dgm:prSet/>
      <dgm:spPr/>
      <dgm:t>
        <a:bodyPr/>
        <a:lstStyle/>
        <a:p>
          <a:endParaRPr lang="en-US"/>
        </a:p>
      </dgm:t>
    </dgm:pt>
    <dgm:pt modelId="{BF00A8CF-AEC0-46DA-B6DE-BCAE0703F64D}" type="sibTrans" cxnId="{CB616CD2-E378-440C-8A34-6C5302589043}">
      <dgm:prSet/>
      <dgm:spPr/>
      <dgm:t>
        <a:bodyPr/>
        <a:lstStyle/>
        <a:p>
          <a:endParaRPr lang="en-US"/>
        </a:p>
      </dgm:t>
    </dgm:pt>
    <dgm:pt modelId="{0BC6C06B-4CB5-4F91-A18F-C84EC1A505C0}">
      <dgm:prSet/>
      <dgm:spPr/>
      <dgm:t>
        <a:bodyPr/>
        <a:lstStyle/>
        <a:p>
          <a:pPr rtl="0"/>
          <a:r>
            <a:rPr lang="en-GB" dirty="0"/>
            <a:t>PAT</a:t>
          </a:r>
          <a:r>
            <a:rPr lang="en-GB" dirty="0">
              <a:latin typeface="Calibri Light" panose="020F0302020204030204"/>
            </a:rPr>
            <a:t> (Problem analysis triangle)</a:t>
          </a:r>
          <a:endParaRPr lang="en-US" dirty="0"/>
        </a:p>
      </dgm:t>
    </dgm:pt>
    <dgm:pt modelId="{2B39CE56-7C4F-440B-A550-0015304C66FC}" type="parTrans" cxnId="{B3E2A460-88E0-4C49-ABDF-41667C128E56}">
      <dgm:prSet/>
      <dgm:spPr/>
      <dgm:t>
        <a:bodyPr/>
        <a:lstStyle/>
        <a:p>
          <a:endParaRPr lang="en-US"/>
        </a:p>
      </dgm:t>
    </dgm:pt>
    <dgm:pt modelId="{49E006F8-6546-41EE-9532-3BBBE1980939}" type="sibTrans" cxnId="{B3E2A460-88E0-4C49-ABDF-41667C128E56}">
      <dgm:prSet/>
      <dgm:spPr/>
      <dgm:t>
        <a:bodyPr/>
        <a:lstStyle/>
        <a:p>
          <a:endParaRPr lang="en-US"/>
        </a:p>
      </dgm:t>
    </dgm:pt>
    <dgm:pt modelId="{CB4B4FC7-779B-41BA-89EE-51CABD5536C0}">
      <dgm:prSet/>
      <dgm:spPr/>
      <dgm:t>
        <a:bodyPr/>
        <a:lstStyle/>
        <a:p>
          <a:pPr rtl="0"/>
          <a:r>
            <a:rPr lang="en-GB" dirty="0"/>
            <a:t>PAT (Enhanced)</a:t>
          </a:r>
          <a:r>
            <a:rPr lang="en-GB" dirty="0">
              <a:latin typeface="Calibri Light" panose="020F0302020204030204"/>
            </a:rPr>
            <a:t> </a:t>
          </a:r>
          <a:endParaRPr lang="en-US"/>
        </a:p>
      </dgm:t>
    </dgm:pt>
    <dgm:pt modelId="{981DD159-4D96-4767-9718-1D8422017C46}" type="parTrans" cxnId="{7A94E6EF-7A72-4E41-84B3-783CE66C1EAF}">
      <dgm:prSet/>
      <dgm:spPr/>
      <dgm:t>
        <a:bodyPr/>
        <a:lstStyle/>
        <a:p>
          <a:endParaRPr lang="en-US"/>
        </a:p>
      </dgm:t>
    </dgm:pt>
    <dgm:pt modelId="{263DDA69-43E8-4A01-AA6B-7D0E2418B54E}" type="sibTrans" cxnId="{7A94E6EF-7A72-4E41-84B3-783CE66C1EAF}">
      <dgm:prSet/>
      <dgm:spPr/>
      <dgm:t>
        <a:bodyPr/>
        <a:lstStyle/>
        <a:p>
          <a:endParaRPr lang="en-US"/>
        </a:p>
      </dgm:t>
    </dgm:pt>
    <dgm:pt modelId="{E4789890-9454-4D6B-A22A-269BF06E0F09}">
      <dgm:prSet/>
      <dgm:spPr/>
      <dgm:t>
        <a:bodyPr/>
        <a:lstStyle/>
        <a:p>
          <a:r>
            <a:rPr lang="en-GB" dirty="0"/>
            <a:t>Routine Activity Theory</a:t>
          </a:r>
          <a:endParaRPr lang="en-US" dirty="0"/>
        </a:p>
      </dgm:t>
    </dgm:pt>
    <dgm:pt modelId="{9A19A29F-2ACA-4F13-A68A-FB8B1B477683}" type="parTrans" cxnId="{1C6E9182-5880-4E1F-A847-3E1770F7E3A2}">
      <dgm:prSet/>
      <dgm:spPr/>
      <dgm:t>
        <a:bodyPr/>
        <a:lstStyle/>
        <a:p>
          <a:endParaRPr lang="en-US"/>
        </a:p>
      </dgm:t>
    </dgm:pt>
    <dgm:pt modelId="{09A3D767-7647-4F5F-A0F9-CA8807A68C10}" type="sibTrans" cxnId="{1C6E9182-5880-4E1F-A847-3E1770F7E3A2}">
      <dgm:prSet/>
      <dgm:spPr/>
      <dgm:t>
        <a:bodyPr/>
        <a:lstStyle/>
        <a:p>
          <a:endParaRPr lang="en-US"/>
        </a:p>
      </dgm:t>
    </dgm:pt>
    <dgm:pt modelId="{7EA0A2EF-2037-4F7F-A206-DFBD2F0DDF32}">
      <dgm:prSet/>
      <dgm:spPr/>
      <dgm:t>
        <a:bodyPr/>
        <a:lstStyle/>
        <a:p>
          <a:r>
            <a:rPr lang="en-GB" dirty="0"/>
            <a:t>Rational Choice Theory</a:t>
          </a:r>
          <a:endParaRPr lang="en-US" dirty="0"/>
        </a:p>
      </dgm:t>
    </dgm:pt>
    <dgm:pt modelId="{1EDE2698-993D-4547-9D93-F7FF87E0280E}" type="parTrans" cxnId="{6844F723-181A-4FBE-B07D-429436A0B130}">
      <dgm:prSet/>
      <dgm:spPr/>
      <dgm:t>
        <a:bodyPr/>
        <a:lstStyle/>
        <a:p>
          <a:endParaRPr lang="en-US"/>
        </a:p>
      </dgm:t>
    </dgm:pt>
    <dgm:pt modelId="{26E76B27-4869-43BE-9173-B3C2B4BBE5C8}" type="sibTrans" cxnId="{6844F723-181A-4FBE-B07D-429436A0B130}">
      <dgm:prSet/>
      <dgm:spPr/>
      <dgm:t>
        <a:bodyPr/>
        <a:lstStyle/>
        <a:p>
          <a:endParaRPr lang="en-US"/>
        </a:p>
      </dgm:t>
    </dgm:pt>
    <dgm:pt modelId="{976BA30D-EDBE-40D8-8B86-8BF04811EDC2}" type="pres">
      <dgm:prSet presAssocID="{D5262F26-9D54-49EE-9EF5-A396D769AF7D}" presName="linear" presStyleCnt="0">
        <dgm:presLayoutVars>
          <dgm:animLvl val="lvl"/>
          <dgm:resizeHandles val="exact"/>
        </dgm:presLayoutVars>
      </dgm:prSet>
      <dgm:spPr/>
    </dgm:pt>
    <dgm:pt modelId="{323E00C8-5A63-4407-A5F2-320908523647}" type="pres">
      <dgm:prSet presAssocID="{FD205F48-22A8-4384-BE38-A9BB0DD5EE28}" presName="parentText" presStyleLbl="node1" presStyleIdx="0" presStyleCnt="6">
        <dgm:presLayoutVars>
          <dgm:chMax val="0"/>
          <dgm:bulletEnabled val="1"/>
        </dgm:presLayoutVars>
      </dgm:prSet>
      <dgm:spPr/>
    </dgm:pt>
    <dgm:pt modelId="{4203DBEA-C243-4DD0-AEFF-92C96A201EBE}" type="pres">
      <dgm:prSet presAssocID="{638C5AB8-219A-4377-81A2-F0106E001EED}" presName="spacer" presStyleCnt="0"/>
      <dgm:spPr/>
    </dgm:pt>
    <dgm:pt modelId="{6EE4B917-4964-40E7-88C0-3B3619327553}" type="pres">
      <dgm:prSet presAssocID="{3DBD3B9E-DB87-4AC9-9126-33063C924814}" presName="parentText" presStyleLbl="node1" presStyleIdx="1" presStyleCnt="6">
        <dgm:presLayoutVars>
          <dgm:chMax val="0"/>
          <dgm:bulletEnabled val="1"/>
        </dgm:presLayoutVars>
      </dgm:prSet>
      <dgm:spPr/>
    </dgm:pt>
    <dgm:pt modelId="{57D141C8-C6D0-4737-B20A-926766262613}" type="pres">
      <dgm:prSet presAssocID="{BF00A8CF-AEC0-46DA-B6DE-BCAE0703F64D}" presName="spacer" presStyleCnt="0"/>
      <dgm:spPr/>
    </dgm:pt>
    <dgm:pt modelId="{C5650F32-33B2-4557-8DD9-37D3F567291B}" type="pres">
      <dgm:prSet presAssocID="{0BC6C06B-4CB5-4F91-A18F-C84EC1A505C0}" presName="parentText" presStyleLbl="node1" presStyleIdx="2" presStyleCnt="6">
        <dgm:presLayoutVars>
          <dgm:chMax val="0"/>
          <dgm:bulletEnabled val="1"/>
        </dgm:presLayoutVars>
      </dgm:prSet>
      <dgm:spPr/>
    </dgm:pt>
    <dgm:pt modelId="{681C45C9-4D80-425D-B58E-DBF6F4052586}" type="pres">
      <dgm:prSet presAssocID="{49E006F8-6546-41EE-9532-3BBBE1980939}" presName="spacer" presStyleCnt="0"/>
      <dgm:spPr/>
    </dgm:pt>
    <dgm:pt modelId="{5E8D043A-2F05-4278-AD86-12DDD5CD4256}" type="pres">
      <dgm:prSet presAssocID="{CB4B4FC7-779B-41BA-89EE-51CABD5536C0}" presName="parentText" presStyleLbl="node1" presStyleIdx="3" presStyleCnt="6">
        <dgm:presLayoutVars>
          <dgm:chMax val="0"/>
          <dgm:bulletEnabled val="1"/>
        </dgm:presLayoutVars>
      </dgm:prSet>
      <dgm:spPr/>
    </dgm:pt>
    <dgm:pt modelId="{190A1640-4FEC-4A0B-B7BE-7B8671793838}" type="pres">
      <dgm:prSet presAssocID="{263DDA69-43E8-4A01-AA6B-7D0E2418B54E}" presName="spacer" presStyleCnt="0"/>
      <dgm:spPr/>
    </dgm:pt>
    <dgm:pt modelId="{2D01FBA9-10CE-41B7-9F57-93E8D3E97DFE}" type="pres">
      <dgm:prSet presAssocID="{E4789890-9454-4D6B-A22A-269BF06E0F09}" presName="parentText" presStyleLbl="node1" presStyleIdx="4" presStyleCnt="6">
        <dgm:presLayoutVars>
          <dgm:chMax val="0"/>
          <dgm:bulletEnabled val="1"/>
        </dgm:presLayoutVars>
      </dgm:prSet>
      <dgm:spPr/>
    </dgm:pt>
    <dgm:pt modelId="{6C640744-F898-498F-932B-5C19EE1D5721}" type="pres">
      <dgm:prSet presAssocID="{09A3D767-7647-4F5F-A0F9-CA8807A68C10}" presName="spacer" presStyleCnt="0"/>
      <dgm:spPr/>
    </dgm:pt>
    <dgm:pt modelId="{A2EA9B55-D2CC-431F-8246-1757B5CF017F}" type="pres">
      <dgm:prSet presAssocID="{7EA0A2EF-2037-4F7F-A206-DFBD2F0DDF32}" presName="parentText" presStyleLbl="node1" presStyleIdx="5" presStyleCnt="6">
        <dgm:presLayoutVars>
          <dgm:chMax val="0"/>
          <dgm:bulletEnabled val="1"/>
        </dgm:presLayoutVars>
      </dgm:prSet>
      <dgm:spPr/>
    </dgm:pt>
  </dgm:ptLst>
  <dgm:cxnLst>
    <dgm:cxn modelId="{1F313603-883A-45E0-B34C-B78DCC3A94DA}" type="presOf" srcId="{FD205F48-22A8-4384-BE38-A9BB0DD5EE28}" destId="{323E00C8-5A63-4407-A5F2-320908523647}" srcOrd="0" destOrd="0" presId="urn:microsoft.com/office/officeart/2005/8/layout/vList2"/>
    <dgm:cxn modelId="{6844F723-181A-4FBE-B07D-429436A0B130}" srcId="{D5262F26-9D54-49EE-9EF5-A396D769AF7D}" destId="{7EA0A2EF-2037-4F7F-A206-DFBD2F0DDF32}" srcOrd="5" destOrd="0" parTransId="{1EDE2698-993D-4547-9D93-F7FF87E0280E}" sibTransId="{26E76B27-4869-43BE-9173-B3C2B4BBE5C8}"/>
    <dgm:cxn modelId="{B3E2A460-88E0-4C49-ABDF-41667C128E56}" srcId="{D5262F26-9D54-49EE-9EF5-A396D769AF7D}" destId="{0BC6C06B-4CB5-4F91-A18F-C84EC1A505C0}" srcOrd="2" destOrd="0" parTransId="{2B39CE56-7C4F-440B-A550-0015304C66FC}" sibTransId="{49E006F8-6546-41EE-9532-3BBBE1980939}"/>
    <dgm:cxn modelId="{6050A453-E724-4814-8136-BCD5DD408A4F}" type="presOf" srcId="{7EA0A2EF-2037-4F7F-A206-DFBD2F0DDF32}" destId="{A2EA9B55-D2CC-431F-8246-1757B5CF017F}" srcOrd="0" destOrd="0" presId="urn:microsoft.com/office/officeart/2005/8/layout/vList2"/>
    <dgm:cxn modelId="{45B49279-FAE2-439E-9479-8BDCC4BD29B4}" type="presOf" srcId="{3DBD3B9E-DB87-4AC9-9126-33063C924814}" destId="{6EE4B917-4964-40E7-88C0-3B3619327553}" srcOrd="0" destOrd="0" presId="urn:microsoft.com/office/officeart/2005/8/layout/vList2"/>
    <dgm:cxn modelId="{1C6E9182-5880-4E1F-A847-3E1770F7E3A2}" srcId="{D5262F26-9D54-49EE-9EF5-A396D769AF7D}" destId="{E4789890-9454-4D6B-A22A-269BF06E0F09}" srcOrd="4" destOrd="0" parTransId="{9A19A29F-2ACA-4F13-A68A-FB8B1B477683}" sibTransId="{09A3D767-7647-4F5F-A0F9-CA8807A68C10}"/>
    <dgm:cxn modelId="{AB706087-1569-43F9-A6B0-B65AD34835D3}" srcId="{D5262F26-9D54-49EE-9EF5-A396D769AF7D}" destId="{FD205F48-22A8-4384-BE38-A9BB0DD5EE28}" srcOrd="0" destOrd="0" parTransId="{B0B4C90E-F8AD-434B-B85A-13069720936F}" sibTransId="{638C5AB8-219A-4377-81A2-F0106E001EED}"/>
    <dgm:cxn modelId="{DC51FBA2-7049-46A1-A652-FB16731648AE}" type="presOf" srcId="{0BC6C06B-4CB5-4F91-A18F-C84EC1A505C0}" destId="{C5650F32-33B2-4557-8DD9-37D3F567291B}" srcOrd="0" destOrd="0" presId="urn:microsoft.com/office/officeart/2005/8/layout/vList2"/>
    <dgm:cxn modelId="{762F5EA6-32C4-489E-B68A-542E2FA9AF56}" type="presOf" srcId="{D5262F26-9D54-49EE-9EF5-A396D769AF7D}" destId="{976BA30D-EDBE-40D8-8B86-8BF04811EDC2}" srcOrd="0" destOrd="0" presId="urn:microsoft.com/office/officeart/2005/8/layout/vList2"/>
    <dgm:cxn modelId="{CB616CD2-E378-440C-8A34-6C5302589043}" srcId="{D5262F26-9D54-49EE-9EF5-A396D769AF7D}" destId="{3DBD3B9E-DB87-4AC9-9126-33063C924814}" srcOrd="1" destOrd="0" parTransId="{7A411758-A8CB-45F1-96F5-B9D9E2453D86}" sibTransId="{BF00A8CF-AEC0-46DA-B6DE-BCAE0703F64D}"/>
    <dgm:cxn modelId="{880637EF-5434-4777-9552-37CB2F581C70}" type="presOf" srcId="{CB4B4FC7-779B-41BA-89EE-51CABD5536C0}" destId="{5E8D043A-2F05-4278-AD86-12DDD5CD4256}" srcOrd="0" destOrd="0" presId="urn:microsoft.com/office/officeart/2005/8/layout/vList2"/>
    <dgm:cxn modelId="{7A94E6EF-7A72-4E41-84B3-783CE66C1EAF}" srcId="{D5262F26-9D54-49EE-9EF5-A396D769AF7D}" destId="{CB4B4FC7-779B-41BA-89EE-51CABD5536C0}" srcOrd="3" destOrd="0" parTransId="{981DD159-4D96-4767-9718-1D8422017C46}" sibTransId="{263DDA69-43E8-4A01-AA6B-7D0E2418B54E}"/>
    <dgm:cxn modelId="{2058B7F1-2E10-4246-BBC0-2B9B0A5C5757}" type="presOf" srcId="{E4789890-9454-4D6B-A22A-269BF06E0F09}" destId="{2D01FBA9-10CE-41B7-9F57-93E8D3E97DFE}" srcOrd="0" destOrd="0" presId="urn:microsoft.com/office/officeart/2005/8/layout/vList2"/>
    <dgm:cxn modelId="{B1E41A15-A84B-43B9-94F8-668556A9FD28}" type="presParOf" srcId="{976BA30D-EDBE-40D8-8B86-8BF04811EDC2}" destId="{323E00C8-5A63-4407-A5F2-320908523647}" srcOrd="0" destOrd="0" presId="urn:microsoft.com/office/officeart/2005/8/layout/vList2"/>
    <dgm:cxn modelId="{009970F4-6935-4EAF-8E44-8B67A77ABA2B}" type="presParOf" srcId="{976BA30D-EDBE-40D8-8B86-8BF04811EDC2}" destId="{4203DBEA-C243-4DD0-AEFF-92C96A201EBE}" srcOrd="1" destOrd="0" presId="urn:microsoft.com/office/officeart/2005/8/layout/vList2"/>
    <dgm:cxn modelId="{C4CBBC22-126D-4E98-A9AB-B263337B2B67}" type="presParOf" srcId="{976BA30D-EDBE-40D8-8B86-8BF04811EDC2}" destId="{6EE4B917-4964-40E7-88C0-3B3619327553}" srcOrd="2" destOrd="0" presId="urn:microsoft.com/office/officeart/2005/8/layout/vList2"/>
    <dgm:cxn modelId="{B185F602-DC9C-4980-AA4C-084D290B4C9E}" type="presParOf" srcId="{976BA30D-EDBE-40D8-8B86-8BF04811EDC2}" destId="{57D141C8-C6D0-4737-B20A-926766262613}" srcOrd="3" destOrd="0" presId="urn:microsoft.com/office/officeart/2005/8/layout/vList2"/>
    <dgm:cxn modelId="{6F213BBD-0859-42C3-9A4E-153B5EE3BA3A}" type="presParOf" srcId="{976BA30D-EDBE-40D8-8B86-8BF04811EDC2}" destId="{C5650F32-33B2-4557-8DD9-37D3F567291B}" srcOrd="4" destOrd="0" presId="urn:microsoft.com/office/officeart/2005/8/layout/vList2"/>
    <dgm:cxn modelId="{A160D9C7-D45F-4BBB-9127-0E2F85CE7E4C}" type="presParOf" srcId="{976BA30D-EDBE-40D8-8B86-8BF04811EDC2}" destId="{681C45C9-4D80-425D-B58E-DBF6F4052586}" srcOrd="5" destOrd="0" presId="urn:microsoft.com/office/officeart/2005/8/layout/vList2"/>
    <dgm:cxn modelId="{146811B4-A5E4-463C-BE11-0ECC5A97A126}" type="presParOf" srcId="{976BA30D-EDBE-40D8-8B86-8BF04811EDC2}" destId="{5E8D043A-2F05-4278-AD86-12DDD5CD4256}" srcOrd="6" destOrd="0" presId="urn:microsoft.com/office/officeart/2005/8/layout/vList2"/>
    <dgm:cxn modelId="{54A17513-43F4-476F-8111-89B075A12D09}" type="presParOf" srcId="{976BA30D-EDBE-40D8-8B86-8BF04811EDC2}" destId="{190A1640-4FEC-4A0B-B7BE-7B8671793838}" srcOrd="7" destOrd="0" presId="urn:microsoft.com/office/officeart/2005/8/layout/vList2"/>
    <dgm:cxn modelId="{90D0D753-8708-4D0B-8E4C-5D04716AF7C7}" type="presParOf" srcId="{976BA30D-EDBE-40D8-8B86-8BF04811EDC2}" destId="{2D01FBA9-10CE-41B7-9F57-93E8D3E97DFE}" srcOrd="8" destOrd="0" presId="urn:microsoft.com/office/officeart/2005/8/layout/vList2"/>
    <dgm:cxn modelId="{D35B5D1D-1A71-4421-BC69-FCE9708E1E35}" type="presParOf" srcId="{976BA30D-EDBE-40D8-8B86-8BF04811EDC2}" destId="{6C640744-F898-498F-932B-5C19EE1D5721}" srcOrd="9" destOrd="0" presId="urn:microsoft.com/office/officeart/2005/8/layout/vList2"/>
    <dgm:cxn modelId="{46F3F2E6-C948-4649-B451-FB7A27C85349}" type="presParOf" srcId="{976BA30D-EDBE-40D8-8B86-8BF04811EDC2}" destId="{A2EA9B55-D2CC-431F-8246-1757B5CF017F}"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60ED97-0D88-43BE-9379-230D078934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F5C1D21-84FD-4B2A-BC89-91AAD9C149E3}">
      <dgm:prSet/>
      <dgm:spPr/>
      <dgm:t>
        <a:bodyPr/>
        <a:lstStyle/>
        <a:p>
          <a:pPr>
            <a:lnSpc>
              <a:spcPct val="100000"/>
            </a:lnSpc>
          </a:pPr>
          <a:r>
            <a:rPr lang="en-GB"/>
            <a:t>Is a way of thinking that systematically addresses identified problems</a:t>
          </a:r>
          <a:endParaRPr lang="en-US"/>
        </a:p>
      </dgm:t>
    </dgm:pt>
    <dgm:pt modelId="{827A5F2C-906A-446C-A666-8F292F5F81FC}" type="parTrans" cxnId="{B40403B6-E622-463E-8265-93BA9227C0C4}">
      <dgm:prSet/>
      <dgm:spPr/>
      <dgm:t>
        <a:bodyPr/>
        <a:lstStyle/>
        <a:p>
          <a:endParaRPr lang="en-US"/>
        </a:p>
      </dgm:t>
    </dgm:pt>
    <dgm:pt modelId="{D8009ADB-302B-4535-8399-933693B33A26}" type="sibTrans" cxnId="{B40403B6-E622-463E-8265-93BA9227C0C4}">
      <dgm:prSet/>
      <dgm:spPr/>
      <dgm:t>
        <a:bodyPr/>
        <a:lstStyle/>
        <a:p>
          <a:endParaRPr lang="en-US"/>
        </a:p>
      </dgm:t>
    </dgm:pt>
    <dgm:pt modelId="{449E9B5F-85F0-478C-A3B7-60F8F57EE78A}">
      <dgm:prSet/>
      <dgm:spPr/>
      <dgm:t>
        <a:bodyPr/>
        <a:lstStyle/>
        <a:p>
          <a:pPr>
            <a:lnSpc>
              <a:spcPct val="100000"/>
            </a:lnSpc>
          </a:pPr>
          <a:r>
            <a:rPr lang="en-GB"/>
            <a:t>It encompasses a set of tools designed to help you understand them</a:t>
          </a:r>
          <a:endParaRPr lang="en-US"/>
        </a:p>
      </dgm:t>
    </dgm:pt>
    <dgm:pt modelId="{72402677-40FC-402E-B425-8A3C5330BE32}" type="parTrans" cxnId="{E1B37737-3CAE-4203-ACE3-F5F188229787}">
      <dgm:prSet/>
      <dgm:spPr/>
      <dgm:t>
        <a:bodyPr/>
        <a:lstStyle/>
        <a:p>
          <a:endParaRPr lang="en-US"/>
        </a:p>
      </dgm:t>
    </dgm:pt>
    <dgm:pt modelId="{A7954C37-3866-4A84-B140-6BD8F61FB89B}" type="sibTrans" cxnId="{E1B37737-3CAE-4203-ACE3-F5F188229787}">
      <dgm:prSet/>
      <dgm:spPr/>
      <dgm:t>
        <a:bodyPr/>
        <a:lstStyle/>
        <a:p>
          <a:endParaRPr lang="en-US"/>
        </a:p>
      </dgm:t>
    </dgm:pt>
    <dgm:pt modelId="{0ABE8CE1-B7FD-4433-80D7-4F9FF777F6C5}">
      <dgm:prSet/>
      <dgm:spPr/>
      <dgm:t>
        <a:bodyPr/>
        <a:lstStyle/>
        <a:p>
          <a:pPr>
            <a:lnSpc>
              <a:spcPct val="100000"/>
            </a:lnSpc>
          </a:pPr>
          <a:r>
            <a:rPr lang="en-GB"/>
            <a:t>It is about dealing with the conditions that create the problems </a:t>
          </a:r>
          <a:endParaRPr lang="en-US"/>
        </a:p>
      </dgm:t>
    </dgm:pt>
    <dgm:pt modelId="{D4E93BB4-92A0-4C5F-9BA2-46C2C483BFED}" type="parTrans" cxnId="{E02A05AC-62A8-4375-A1B1-C1B50136C4DE}">
      <dgm:prSet/>
      <dgm:spPr/>
      <dgm:t>
        <a:bodyPr/>
        <a:lstStyle/>
        <a:p>
          <a:endParaRPr lang="en-US"/>
        </a:p>
      </dgm:t>
    </dgm:pt>
    <dgm:pt modelId="{38EFF8CC-924F-4783-9A6E-6777C1F53A46}" type="sibTrans" cxnId="{E02A05AC-62A8-4375-A1B1-C1B50136C4DE}">
      <dgm:prSet/>
      <dgm:spPr/>
      <dgm:t>
        <a:bodyPr/>
        <a:lstStyle/>
        <a:p>
          <a:endParaRPr lang="en-US"/>
        </a:p>
      </dgm:t>
    </dgm:pt>
    <dgm:pt modelId="{79A59388-05DA-4EFF-9833-427B8F191EFE}">
      <dgm:prSet/>
      <dgm:spPr/>
      <dgm:t>
        <a:bodyPr/>
        <a:lstStyle/>
        <a:p>
          <a:pPr>
            <a:lnSpc>
              <a:spcPct val="100000"/>
            </a:lnSpc>
          </a:pPr>
          <a:r>
            <a:rPr lang="en-GB"/>
            <a:t>It is about identifying who has the expertise to help</a:t>
          </a:r>
          <a:endParaRPr lang="en-US"/>
        </a:p>
      </dgm:t>
    </dgm:pt>
    <dgm:pt modelId="{EC8EAF9C-89D6-4770-AC56-3EB5AAACDF96}" type="parTrans" cxnId="{71BDE0B6-B2D5-4936-820F-3C6AF103A03B}">
      <dgm:prSet/>
      <dgm:spPr/>
      <dgm:t>
        <a:bodyPr/>
        <a:lstStyle/>
        <a:p>
          <a:endParaRPr lang="en-US"/>
        </a:p>
      </dgm:t>
    </dgm:pt>
    <dgm:pt modelId="{2C686970-72B4-411A-ABD8-BD055488ED3E}" type="sibTrans" cxnId="{71BDE0B6-B2D5-4936-820F-3C6AF103A03B}">
      <dgm:prSet/>
      <dgm:spPr/>
      <dgm:t>
        <a:bodyPr/>
        <a:lstStyle/>
        <a:p>
          <a:endParaRPr lang="en-US"/>
        </a:p>
      </dgm:t>
    </dgm:pt>
    <dgm:pt modelId="{E8A96405-D460-413E-A97A-1AA08C57CDA8}">
      <dgm:prSet/>
      <dgm:spPr/>
      <dgm:t>
        <a:bodyPr/>
        <a:lstStyle/>
        <a:p>
          <a:pPr>
            <a:lnSpc>
              <a:spcPct val="100000"/>
            </a:lnSpc>
          </a:pPr>
          <a:r>
            <a:rPr lang="en-GB"/>
            <a:t>It is often about teamwork &amp; leadership</a:t>
          </a:r>
          <a:endParaRPr lang="en-US"/>
        </a:p>
      </dgm:t>
    </dgm:pt>
    <dgm:pt modelId="{3FA6181F-E457-4EE5-8C27-DED0D764FFD2}" type="parTrans" cxnId="{33563B3E-5DD9-443D-BF94-54A1A5F3256A}">
      <dgm:prSet/>
      <dgm:spPr/>
      <dgm:t>
        <a:bodyPr/>
        <a:lstStyle/>
        <a:p>
          <a:endParaRPr lang="en-US"/>
        </a:p>
      </dgm:t>
    </dgm:pt>
    <dgm:pt modelId="{B4E77096-155C-4C62-8B82-CF704E30838F}" type="sibTrans" cxnId="{33563B3E-5DD9-443D-BF94-54A1A5F3256A}">
      <dgm:prSet/>
      <dgm:spPr/>
      <dgm:t>
        <a:bodyPr/>
        <a:lstStyle/>
        <a:p>
          <a:endParaRPr lang="en-US"/>
        </a:p>
      </dgm:t>
    </dgm:pt>
    <dgm:pt modelId="{189447FE-0F1C-42A8-8077-A4E3AF1878A3}" type="pres">
      <dgm:prSet presAssocID="{2760ED97-0D88-43BE-9379-230D078934C9}" presName="root" presStyleCnt="0">
        <dgm:presLayoutVars>
          <dgm:dir/>
          <dgm:resizeHandles val="exact"/>
        </dgm:presLayoutVars>
      </dgm:prSet>
      <dgm:spPr/>
    </dgm:pt>
    <dgm:pt modelId="{51AADDE2-D1E3-430A-8F33-98C05D27B9F8}" type="pres">
      <dgm:prSet presAssocID="{8F5C1D21-84FD-4B2A-BC89-91AAD9C149E3}" presName="compNode" presStyleCnt="0"/>
      <dgm:spPr/>
    </dgm:pt>
    <dgm:pt modelId="{2B6B30AC-95AC-45E2-8E0A-E8486F756167}" type="pres">
      <dgm:prSet presAssocID="{8F5C1D21-84FD-4B2A-BC89-91AAD9C149E3}" presName="bgRect" presStyleLbl="bgShp" presStyleIdx="0" presStyleCnt="5"/>
      <dgm:spPr/>
    </dgm:pt>
    <dgm:pt modelId="{445018AD-00EA-44FA-AF8C-0726AB237828}" type="pres">
      <dgm:prSet presAssocID="{8F5C1D21-84FD-4B2A-BC89-91AAD9C149E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1A427B1-9FED-46B4-81EF-045E99009717}" type="pres">
      <dgm:prSet presAssocID="{8F5C1D21-84FD-4B2A-BC89-91AAD9C149E3}" presName="spaceRect" presStyleCnt="0"/>
      <dgm:spPr/>
    </dgm:pt>
    <dgm:pt modelId="{05E313C8-76DF-4F36-B16C-045C9541ABCD}" type="pres">
      <dgm:prSet presAssocID="{8F5C1D21-84FD-4B2A-BC89-91AAD9C149E3}" presName="parTx" presStyleLbl="revTx" presStyleIdx="0" presStyleCnt="5">
        <dgm:presLayoutVars>
          <dgm:chMax val="0"/>
          <dgm:chPref val="0"/>
        </dgm:presLayoutVars>
      </dgm:prSet>
      <dgm:spPr/>
    </dgm:pt>
    <dgm:pt modelId="{9DE5BF1C-B36E-40B0-8E11-4C00314D62BB}" type="pres">
      <dgm:prSet presAssocID="{D8009ADB-302B-4535-8399-933693B33A26}" presName="sibTrans" presStyleCnt="0"/>
      <dgm:spPr/>
    </dgm:pt>
    <dgm:pt modelId="{CF2ED63C-92A3-407F-B683-0839F2BA9B78}" type="pres">
      <dgm:prSet presAssocID="{449E9B5F-85F0-478C-A3B7-60F8F57EE78A}" presName="compNode" presStyleCnt="0"/>
      <dgm:spPr/>
    </dgm:pt>
    <dgm:pt modelId="{B3395BF6-CA18-4A64-AAC3-36306E57B91B}" type="pres">
      <dgm:prSet presAssocID="{449E9B5F-85F0-478C-A3B7-60F8F57EE78A}" presName="bgRect" presStyleLbl="bgShp" presStyleIdx="1" presStyleCnt="5"/>
      <dgm:spPr/>
    </dgm:pt>
    <dgm:pt modelId="{61072A25-5C55-4F13-A348-DDF0FCFD3E84}" type="pres">
      <dgm:prSet presAssocID="{449E9B5F-85F0-478C-A3B7-60F8F57EE78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ls"/>
        </a:ext>
      </dgm:extLst>
    </dgm:pt>
    <dgm:pt modelId="{EE6FD001-31F3-4088-8986-F6498AEA8531}" type="pres">
      <dgm:prSet presAssocID="{449E9B5F-85F0-478C-A3B7-60F8F57EE78A}" presName="spaceRect" presStyleCnt="0"/>
      <dgm:spPr/>
    </dgm:pt>
    <dgm:pt modelId="{B9138575-E4BD-4F9E-9873-F02D8A9D412B}" type="pres">
      <dgm:prSet presAssocID="{449E9B5F-85F0-478C-A3B7-60F8F57EE78A}" presName="parTx" presStyleLbl="revTx" presStyleIdx="1" presStyleCnt="5">
        <dgm:presLayoutVars>
          <dgm:chMax val="0"/>
          <dgm:chPref val="0"/>
        </dgm:presLayoutVars>
      </dgm:prSet>
      <dgm:spPr/>
    </dgm:pt>
    <dgm:pt modelId="{A7C4173E-E0B1-4663-93AA-28D3A25EC501}" type="pres">
      <dgm:prSet presAssocID="{A7954C37-3866-4A84-B140-6BD8F61FB89B}" presName="sibTrans" presStyleCnt="0"/>
      <dgm:spPr/>
    </dgm:pt>
    <dgm:pt modelId="{DD41796C-BD3E-4AD5-8316-55AD8E4F3ABE}" type="pres">
      <dgm:prSet presAssocID="{0ABE8CE1-B7FD-4433-80D7-4F9FF777F6C5}" presName="compNode" presStyleCnt="0"/>
      <dgm:spPr/>
    </dgm:pt>
    <dgm:pt modelId="{DF590C80-736D-498F-8E44-F58BE0EBB473}" type="pres">
      <dgm:prSet presAssocID="{0ABE8CE1-B7FD-4433-80D7-4F9FF777F6C5}" presName="bgRect" presStyleLbl="bgShp" presStyleIdx="2" presStyleCnt="5"/>
      <dgm:spPr/>
    </dgm:pt>
    <dgm:pt modelId="{E6AF5997-FCF3-43B4-BEAB-9C4FCA61ED24}" type="pres">
      <dgm:prSet presAssocID="{0ABE8CE1-B7FD-4433-80D7-4F9FF777F6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56F7D0BF-7F25-4BC8-98B2-1807ED32AB3C}" type="pres">
      <dgm:prSet presAssocID="{0ABE8CE1-B7FD-4433-80D7-4F9FF777F6C5}" presName="spaceRect" presStyleCnt="0"/>
      <dgm:spPr/>
    </dgm:pt>
    <dgm:pt modelId="{18FD0909-9B7D-4F19-AC34-5D0598326FCE}" type="pres">
      <dgm:prSet presAssocID="{0ABE8CE1-B7FD-4433-80D7-4F9FF777F6C5}" presName="parTx" presStyleLbl="revTx" presStyleIdx="2" presStyleCnt="5">
        <dgm:presLayoutVars>
          <dgm:chMax val="0"/>
          <dgm:chPref val="0"/>
        </dgm:presLayoutVars>
      </dgm:prSet>
      <dgm:spPr/>
    </dgm:pt>
    <dgm:pt modelId="{53E2C4C8-BFB6-4CC0-9662-E976E61196BF}" type="pres">
      <dgm:prSet presAssocID="{38EFF8CC-924F-4783-9A6E-6777C1F53A46}" presName="sibTrans" presStyleCnt="0"/>
      <dgm:spPr/>
    </dgm:pt>
    <dgm:pt modelId="{BDDCBEFC-1EAF-44BD-B35D-0D5A24A0E895}" type="pres">
      <dgm:prSet presAssocID="{79A59388-05DA-4EFF-9833-427B8F191EFE}" presName="compNode" presStyleCnt="0"/>
      <dgm:spPr/>
    </dgm:pt>
    <dgm:pt modelId="{ECBE4166-7FCB-4F1C-BC08-310824B81FE4}" type="pres">
      <dgm:prSet presAssocID="{79A59388-05DA-4EFF-9833-427B8F191EFE}" presName="bgRect" presStyleLbl="bgShp" presStyleIdx="3" presStyleCnt="5"/>
      <dgm:spPr/>
    </dgm:pt>
    <dgm:pt modelId="{6A3839D0-7897-4474-8AFC-0FC894A12195}" type="pres">
      <dgm:prSet presAssocID="{79A59388-05DA-4EFF-9833-427B8F191E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9EF359D4-91C3-404E-A28C-6179E8D8708A}" type="pres">
      <dgm:prSet presAssocID="{79A59388-05DA-4EFF-9833-427B8F191EFE}" presName="spaceRect" presStyleCnt="0"/>
      <dgm:spPr/>
    </dgm:pt>
    <dgm:pt modelId="{91E2E804-5312-4917-8E1A-164F45DAF8CB}" type="pres">
      <dgm:prSet presAssocID="{79A59388-05DA-4EFF-9833-427B8F191EFE}" presName="parTx" presStyleLbl="revTx" presStyleIdx="3" presStyleCnt="5">
        <dgm:presLayoutVars>
          <dgm:chMax val="0"/>
          <dgm:chPref val="0"/>
        </dgm:presLayoutVars>
      </dgm:prSet>
      <dgm:spPr/>
    </dgm:pt>
    <dgm:pt modelId="{EE53710F-5BCD-457E-BD4E-FCCDB673BD67}" type="pres">
      <dgm:prSet presAssocID="{2C686970-72B4-411A-ABD8-BD055488ED3E}" presName="sibTrans" presStyleCnt="0"/>
      <dgm:spPr/>
    </dgm:pt>
    <dgm:pt modelId="{30540D78-2C25-4728-9F95-434CE0DE3DD0}" type="pres">
      <dgm:prSet presAssocID="{E8A96405-D460-413E-A97A-1AA08C57CDA8}" presName="compNode" presStyleCnt="0"/>
      <dgm:spPr/>
    </dgm:pt>
    <dgm:pt modelId="{5FA3895D-F209-4A48-845D-EA8A770FD53F}" type="pres">
      <dgm:prSet presAssocID="{E8A96405-D460-413E-A97A-1AA08C57CDA8}" presName="bgRect" presStyleLbl="bgShp" presStyleIdx="4" presStyleCnt="5"/>
      <dgm:spPr/>
    </dgm:pt>
    <dgm:pt modelId="{793DE540-9C6A-4230-91D8-BC422A2372ED}" type="pres">
      <dgm:prSet presAssocID="{E8A96405-D460-413E-A97A-1AA08C57CD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eting"/>
        </a:ext>
      </dgm:extLst>
    </dgm:pt>
    <dgm:pt modelId="{F6B78FD8-E286-4B00-961A-93FB0CAE3030}" type="pres">
      <dgm:prSet presAssocID="{E8A96405-D460-413E-A97A-1AA08C57CDA8}" presName="spaceRect" presStyleCnt="0"/>
      <dgm:spPr/>
    </dgm:pt>
    <dgm:pt modelId="{712810E1-B864-46B1-AAE7-8D4C90C0A809}" type="pres">
      <dgm:prSet presAssocID="{E8A96405-D460-413E-A97A-1AA08C57CDA8}" presName="parTx" presStyleLbl="revTx" presStyleIdx="4" presStyleCnt="5">
        <dgm:presLayoutVars>
          <dgm:chMax val="0"/>
          <dgm:chPref val="0"/>
        </dgm:presLayoutVars>
      </dgm:prSet>
      <dgm:spPr/>
    </dgm:pt>
  </dgm:ptLst>
  <dgm:cxnLst>
    <dgm:cxn modelId="{E661F30E-C477-46BE-981B-AA454531E38B}" type="presOf" srcId="{449E9B5F-85F0-478C-A3B7-60F8F57EE78A}" destId="{B9138575-E4BD-4F9E-9873-F02D8A9D412B}" srcOrd="0" destOrd="0" presId="urn:microsoft.com/office/officeart/2018/2/layout/IconVerticalSolidList"/>
    <dgm:cxn modelId="{E1B37737-3CAE-4203-ACE3-F5F188229787}" srcId="{2760ED97-0D88-43BE-9379-230D078934C9}" destId="{449E9B5F-85F0-478C-A3B7-60F8F57EE78A}" srcOrd="1" destOrd="0" parTransId="{72402677-40FC-402E-B425-8A3C5330BE32}" sibTransId="{A7954C37-3866-4A84-B140-6BD8F61FB89B}"/>
    <dgm:cxn modelId="{190B8F3C-1177-4E90-BE63-5D4AACBA250D}" type="presOf" srcId="{79A59388-05DA-4EFF-9833-427B8F191EFE}" destId="{91E2E804-5312-4917-8E1A-164F45DAF8CB}" srcOrd="0" destOrd="0" presId="urn:microsoft.com/office/officeart/2018/2/layout/IconVerticalSolidList"/>
    <dgm:cxn modelId="{33563B3E-5DD9-443D-BF94-54A1A5F3256A}" srcId="{2760ED97-0D88-43BE-9379-230D078934C9}" destId="{E8A96405-D460-413E-A97A-1AA08C57CDA8}" srcOrd="4" destOrd="0" parTransId="{3FA6181F-E457-4EE5-8C27-DED0D764FFD2}" sibTransId="{B4E77096-155C-4C62-8B82-CF704E30838F}"/>
    <dgm:cxn modelId="{30E5887C-77CF-4429-BB44-56C3FF1163DB}" type="presOf" srcId="{0ABE8CE1-B7FD-4433-80D7-4F9FF777F6C5}" destId="{18FD0909-9B7D-4F19-AC34-5D0598326FCE}" srcOrd="0" destOrd="0" presId="urn:microsoft.com/office/officeart/2018/2/layout/IconVerticalSolidList"/>
    <dgm:cxn modelId="{C15AD597-011E-4F73-BE0B-F98532796151}" type="presOf" srcId="{E8A96405-D460-413E-A97A-1AA08C57CDA8}" destId="{712810E1-B864-46B1-AAE7-8D4C90C0A809}" srcOrd="0" destOrd="0" presId="urn:microsoft.com/office/officeart/2018/2/layout/IconVerticalSolidList"/>
    <dgm:cxn modelId="{E02A05AC-62A8-4375-A1B1-C1B50136C4DE}" srcId="{2760ED97-0D88-43BE-9379-230D078934C9}" destId="{0ABE8CE1-B7FD-4433-80D7-4F9FF777F6C5}" srcOrd="2" destOrd="0" parTransId="{D4E93BB4-92A0-4C5F-9BA2-46C2C483BFED}" sibTransId="{38EFF8CC-924F-4783-9A6E-6777C1F53A46}"/>
    <dgm:cxn modelId="{B40403B6-E622-463E-8265-93BA9227C0C4}" srcId="{2760ED97-0D88-43BE-9379-230D078934C9}" destId="{8F5C1D21-84FD-4B2A-BC89-91AAD9C149E3}" srcOrd="0" destOrd="0" parTransId="{827A5F2C-906A-446C-A666-8F292F5F81FC}" sibTransId="{D8009ADB-302B-4535-8399-933693B33A26}"/>
    <dgm:cxn modelId="{71BDE0B6-B2D5-4936-820F-3C6AF103A03B}" srcId="{2760ED97-0D88-43BE-9379-230D078934C9}" destId="{79A59388-05DA-4EFF-9833-427B8F191EFE}" srcOrd="3" destOrd="0" parTransId="{EC8EAF9C-89D6-4770-AC56-3EB5AAACDF96}" sibTransId="{2C686970-72B4-411A-ABD8-BD055488ED3E}"/>
    <dgm:cxn modelId="{F7CDF3C6-2DE5-4A51-BAB6-DB3CAAF5EAB2}" type="presOf" srcId="{8F5C1D21-84FD-4B2A-BC89-91AAD9C149E3}" destId="{05E313C8-76DF-4F36-B16C-045C9541ABCD}" srcOrd="0" destOrd="0" presId="urn:microsoft.com/office/officeart/2018/2/layout/IconVerticalSolidList"/>
    <dgm:cxn modelId="{933249E9-05F6-4CAF-8EE2-6A08710E20CE}" type="presOf" srcId="{2760ED97-0D88-43BE-9379-230D078934C9}" destId="{189447FE-0F1C-42A8-8077-A4E3AF1878A3}" srcOrd="0" destOrd="0" presId="urn:microsoft.com/office/officeart/2018/2/layout/IconVerticalSolidList"/>
    <dgm:cxn modelId="{38BCB640-455F-4BAD-B5B0-64BF67E3703C}" type="presParOf" srcId="{189447FE-0F1C-42A8-8077-A4E3AF1878A3}" destId="{51AADDE2-D1E3-430A-8F33-98C05D27B9F8}" srcOrd="0" destOrd="0" presId="urn:microsoft.com/office/officeart/2018/2/layout/IconVerticalSolidList"/>
    <dgm:cxn modelId="{C1D3357C-E85E-4028-82BB-E6A1093BF4A2}" type="presParOf" srcId="{51AADDE2-D1E3-430A-8F33-98C05D27B9F8}" destId="{2B6B30AC-95AC-45E2-8E0A-E8486F756167}" srcOrd="0" destOrd="0" presId="urn:microsoft.com/office/officeart/2018/2/layout/IconVerticalSolidList"/>
    <dgm:cxn modelId="{DAF86D9F-002C-4620-851F-6F0AD299AE0F}" type="presParOf" srcId="{51AADDE2-D1E3-430A-8F33-98C05D27B9F8}" destId="{445018AD-00EA-44FA-AF8C-0726AB237828}" srcOrd="1" destOrd="0" presId="urn:microsoft.com/office/officeart/2018/2/layout/IconVerticalSolidList"/>
    <dgm:cxn modelId="{E1890B5F-D6BE-4A3E-B379-1675935EC1E4}" type="presParOf" srcId="{51AADDE2-D1E3-430A-8F33-98C05D27B9F8}" destId="{71A427B1-9FED-46B4-81EF-045E99009717}" srcOrd="2" destOrd="0" presId="urn:microsoft.com/office/officeart/2018/2/layout/IconVerticalSolidList"/>
    <dgm:cxn modelId="{C86AC454-5F3A-468C-AEE0-929C8A0FEF5B}" type="presParOf" srcId="{51AADDE2-D1E3-430A-8F33-98C05D27B9F8}" destId="{05E313C8-76DF-4F36-B16C-045C9541ABCD}" srcOrd="3" destOrd="0" presId="urn:microsoft.com/office/officeart/2018/2/layout/IconVerticalSolidList"/>
    <dgm:cxn modelId="{37CC52FB-F1D3-47AC-8EEF-D47CBF0769D1}" type="presParOf" srcId="{189447FE-0F1C-42A8-8077-A4E3AF1878A3}" destId="{9DE5BF1C-B36E-40B0-8E11-4C00314D62BB}" srcOrd="1" destOrd="0" presId="urn:microsoft.com/office/officeart/2018/2/layout/IconVerticalSolidList"/>
    <dgm:cxn modelId="{95299A41-7939-4058-9C6D-F863715730A8}" type="presParOf" srcId="{189447FE-0F1C-42A8-8077-A4E3AF1878A3}" destId="{CF2ED63C-92A3-407F-B683-0839F2BA9B78}" srcOrd="2" destOrd="0" presId="urn:microsoft.com/office/officeart/2018/2/layout/IconVerticalSolidList"/>
    <dgm:cxn modelId="{6E9E2169-1AB8-4714-B97E-5DD496075CA7}" type="presParOf" srcId="{CF2ED63C-92A3-407F-B683-0839F2BA9B78}" destId="{B3395BF6-CA18-4A64-AAC3-36306E57B91B}" srcOrd="0" destOrd="0" presId="urn:microsoft.com/office/officeart/2018/2/layout/IconVerticalSolidList"/>
    <dgm:cxn modelId="{DC894977-DF38-4043-8961-C4A50AA15047}" type="presParOf" srcId="{CF2ED63C-92A3-407F-B683-0839F2BA9B78}" destId="{61072A25-5C55-4F13-A348-DDF0FCFD3E84}" srcOrd="1" destOrd="0" presId="urn:microsoft.com/office/officeart/2018/2/layout/IconVerticalSolidList"/>
    <dgm:cxn modelId="{26847A15-68B4-4FDB-A8A4-D2D77CA11522}" type="presParOf" srcId="{CF2ED63C-92A3-407F-B683-0839F2BA9B78}" destId="{EE6FD001-31F3-4088-8986-F6498AEA8531}" srcOrd="2" destOrd="0" presId="urn:microsoft.com/office/officeart/2018/2/layout/IconVerticalSolidList"/>
    <dgm:cxn modelId="{F67A4A23-3557-463F-A9DE-1B40EBBBDF29}" type="presParOf" srcId="{CF2ED63C-92A3-407F-B683-0839F2BA9B78}" destId="{B9138575-E4BD-4F9E-9873-F02D8A9D412B}" srcOrd="3" destOrd="0" presId="urn:microsoft.com/office/officeart/2018/2/layout/IconVerticalSolidList"/>
    <dgm:cxn modelId="{F1C0DC1B-DCBC-4A9A-9B36-2251CF229347}" type="presParOf" srcId="{189447FE-0F1C-42A8-8077-A4E3AF1878A3}" destId="{A7C4173E-E0B1-4663-93AA-28D3A25EC501}" srcOrd="3" destOrd="0" presId="urn:microsoft.com/office/officeart/2018/2/layout/IconVerticalSolidList"/>
    <dgm:cxn modelId="{4EABB906-1B98-4F94-B119-121509B78B9B}" type="presParOf" srcId="{189447FE-0F1C-42A8-8077-A4E3AF1878A3}" destId="{DD41796C-BD3E-4AD5-8316-55AD8E4F3ABE}" srcOrd="4" destOrd="0" presId="urn:microsoft.com/office/officeart/2018/2/layout/IconVerticalSolidList"/>
    <dgm:cxn modelId="{D10DD402-DAE5-46BC-A7C1-1BC6D1D06FA9}" type="presParOf" srcId="{DD41796C-BD3E-4AD5-8316-55AD8E4F3ABE}" destId="{DF590C80-736D-498F-8E44-F58BE0EBB473}" srcOrd="0" destOrd="0" presId="urn:microsoft.com/office/officeart/2018/2/layout/IconVerticalSolidList"/>
    <dgm:cxn modelId="{8F4FE5A6-95E4-4318-8D9A-0A6AD09B5383}" type="presParOf" srcId="{DD41796C-BD3E-4AD5-8316-55AD8E4F3ABE}" destId="{E6AF5997-FCF3-43B4-BEAB-9C4FCA61ED24}" srcOrd="1" destOrd="0" presId="urn:microsoft.com/office/officeart/2018/2/layout/IconVerticalSolidList"/>
    <dgm:cxn modelId="{596D9CA1-D60E-40F6-A51C-39440CAFA876}" type="presParOf" srcId="{DD41796C-BD3E-4AD5-8316-55AD8E4F3ABE}" destId="{56F7D0BF-7F25-4BC8-98B2-1807ED32AB3C}" srcOrd="2" destOrd="0" presId="urn:microsoft.com/office/officeart/2018/2/layout/IconVerticalSolidList"/>
    <dgm:cxn modelId="{3B373037-A3D5-415C-8988-3C5802FF3B39}" type="presParOf" srcId="{DD41796C-BD3E-4AD5-8316-55AD8E4F3ABE}" destId="{18FD0909-9B7D-4F19-AC34-5D0598326FCE}" srcOrd="3" destOrd="0" presId="urn:microsoft.com/office/officeart/2018/2/layout/IconVerticalSolidList"/>
    <dgm:cxn modelId="{FB2207D6-7353-4BC1-AEE5-D790074A8DD1}" type="presParOf" srcId="{189447FE-0F1C-42A8-8077-A4E3AF1878A3}" destId="{53E2C4C8-BFB6-4CC0-9662-E976E61196BF}" srcOrd="5" destOrd="0" presId="urn:microsoft.com/office/officeart/2018/2/layout/IconVerticalSolidList"/>
    <dgm:cxn modelId="{E51AB5C0-4A5D-4512-99BC-60C567BBEDD5}" type="presParOf" srcId="{189447FE-0F1C-42A8-8077-A4E3AF1878A3}" destId="{BDDCBEFC-1EAF-44BD-B35D-0D5A24A0E895}" srcOrd="6" destOrd="0" presId="urn:microsoft.com/office/officeart/2018/2/layout/IconVerticalSolidList"/>
    <dgm:cxn modelId="{CDC486F7-33A9-4A88-A978-5369540D2E30}" type="presParOf" srcId="{BDDCBEFC-1EAF-44BD-B35D-0D5A24A0E895}" destId="{ECBE4166-7FCB-4F1C-BC08-310824B81FE4}" srcOrd="0" destOrd="0" presId="urn:microsoft.com/office/officeart/2018/2/layout/IconVerticalSolidList"/>
    <dgm:cxn modelId="{14CDE460-D7CD-413F-9BAE-805E5D95E967}" type="presParOf" srcId="{BDDCBEFC-1EAF-44BD-B35D-0D5A24A0E895}" destId="{6A3839D0-7897-4474-8AFC-0FC894A12195}" srcOrd="1" destOrd="0" presId="urn:microsoft.com/office/officeart/2018/2/layout/IconVerticalSolidList"/>
    <dgm:cxn modelId="{C1BB22CD-8BDB-44E6-BD0E-4D2139C1BE84}" type="presParOf" srcId="{BDDCBEFC-1EAF-44BD-B35D-0D5A24A0E895}" destId="{9EF359D4-91C3-404E-A28C-6179E8D8708A}" srcOrd="2" destOrd="0" presId="urn:microsoft.com/office/officeart/2018/2/layout/IconVerticalSolidList"/>
    <dgm:cxn modelId="{8C078F70-6513-478A-8BB7-8E8F9EF6B07A}" type="presParOf" srcId="{BDDCBEFC-1EAF-44BD-B35D-0D5A24A0E895}" destId="{91E2E804-5312-4917-8E1A-164F45DAF8CB}" srcOrd="3" destOrd="0" presId="urn:microsoft.com/office/officeart/2018/2/layout/IconVerticalSolidList"/>
    <dgm:cxn modelId="{B75AE435-AEC7-4C96-A02D-0B675A988575}" type="presParOf" srcId="{189447FE-0F1C-42A8-8077-A4E3AF1878A3}" destId="{EE53710F-5BCD-457E-BD4E-FCCDB673BD67}" srcOrd="7" destOrd="0" presId="urn:microsoft.com/office/officeart/2018/2/layout/IconVerticalSolidList"/>
    <dgm:cxn modelId="{E71ED2DA-EF21-457F-9D2A-66E120761594}" type="presParOf" srcId="{189447FE-0F1C-42A8-8077-A4E3AF1878A3}" destId="{30540D78-2C25-4728-9F95-434CE0DE3DD0}" srcOrd="8" destOrd="0" presId="urn:microsoft.com/office/officeart/2018/2/layout/IconVerticalSolidList"/>
    <dgm:cxn modelId="{CE8616E8-CCA4-4A84-BD72-A99F59C4D58F}" type="presParOf" srcId="{30540D78-2C25-4728-9F95-434CE0DE3DD0}" destId="{5FA3895D-F209-4A48-845D-EA8A770FD53F}" srcOrd="0" destOrd="0" presId="urn:microsoft.com/office/officeart/2018/2/layout/IconVerticalSolidList"/>
    <dgm:cxn modelId="{481781FB-F1CF-4551-A3A8-E15CF4257833}" type="presParOf" srcId="{30540D78-2C25-4728-9F95-434CE0DE3DD0}" destId="{793DE540-9C6A-4230-91D8-BC422A2372ED}" srcOrd="1" destOrd="0" presId="urn:microsoft.com/office/officeart/2018/2/layout/IconVerticalSolidList"/>
    <dgm:cxn modelId="{2F44B22F-5B43-4735-9ED8-C565BAE2D242}" type="presParOf" srcId="{30540D78-2C25-4728-9F95-434CE0DE3DD0}" destId="{F6B78FD8-E286-4B00-961A-93FB0CAE3030}" srcOrd="2" destOrd="0" presId="urn:microsoft.com/office/officeart/2018/2/layout/IconVerticalSolidList"/>
    <dgm:cxn modelId="{3F177138-A2D8-4B69-A90F-D7186BA8ECD9}" type="presParOf" srcId="{30540D78-2C25-4728-9F95-434CE0DE3DD0}" destId="{712810E1-B864-46B1-AAE7-8D4C90C0A80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6E99C6-D241-4165-9D4C-CDD487A994C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05E0B3A-CF36-4498-92AC-26C598E32F1C}">
      <dgm:prSet/>
      <dgm:spPr/>
      <dgm:t>
        <a:bodyPr/>
        <a:lstStyle/>
        <a:p>
          <a:r>
            <a:rPr lang="en-GB"/>
            <a:t>Underlying conditions create problems</a:t>
          </a:r>
          <a:endParaRPr lang="en-US"/>
        </a:p>
      </dgm:t>
    </dgm:pt>
    <dgm:pt modelId="{E320F43D-5C77-44ED-B83D-11675C29CF8B}" type="parTrans" cxnId="{C2C1769A-BD01-47CC-A2E4-D13BCA52669D}">
      <dgm:prSet/>
      <dgm:spPr/>
      <dgm:t>
        <a:bodyPr/>
        <a:lstStyle/>
        <a:p>
          <a:endParaRPr lang="en-US"/>
        </a:p>
      </dgm:t>
    </dgm:pt>
    <dgm:pt modelId="{32AB808B-AC20-4A37-9681-0BC6D88F878C}" type="sibTrans" cxnId="{C2C1769A-BD01-47CC-A2E4-D13BCA52669D}">
      <dgm:prSet/>
      <dgm:spPr/>
      <dgm:t>
        <a:bodyPr/>
        <a:lstStyle/>
        <a:p>
          <a:endParaRPr lang="en-US"/>
        </a:p>
      </dgm:t>
    </dgm:pt>
    <dgm:pt modelId="{053CB8CA-44D6-4E4F-A414-44578D14AA6F}">
      <dgm:prSet/>
      <dgm:spPr/>
      <dgm:t>
        <a:bodyPr/>
        <a:lstStyle/>
        <a:p>
          <a:r>
            <a:rPr lang="en-GB"/>
            <a:t>Problems in turn lead to incidents</a:t>
          </a:r>
          <a:endParaRPr lang="en-US"/>
        </a:p>
      </dgm:t>
    </dgm:pt>
    <dgm:pt modelId="{61DE422F-3A8C-4082-8155-8F1EE640C1C7}" type="parTrans" cxnId="{2FB85E96-B0C3-40D1-8ECE-CDE475652A58}">
      <dgm:prSet/>
      <dgm:spPr/>
      <dgm:t>
        <a:bodyPr/>
        <a:lstStyle/>
        <a:p>
          <a:endParaRPr lang="en-US"/>
        </a:p>
      </dgm:t>
    </dgm:pt>
    <dgm:pt modelId="{6DE4A833-AE62-406B-A18F-72685F82FB2F}" type="sibTrans" cxnId="{2FB85E96-B0C3-40D1-8ECE-CDE475652A58}">
      <dgm:prSet/>
      <dgm:spPr/>
      <dgm:t>
        <a:bodyPr/>
        <a:lstStyle/>
        <a:p>
          <a:endParaRPr lang="en-US"/>
        </a:p>
      </dgm:t>
    </dgm:pt>
    <dgm:pt modelId="{2BB27A02-D000-40A2-9182-E134BBAE66C6}">
      <dgm:prSet/>
      <dgm:spPr/>
      <dgm:t>
        <a:bodyPr/>
        <a:lstStyle/>
        <a:p>
          <a:r>
            <a:rPr lang="en-GB"/>
            <a:t>Many incidents lead to police calls</a:t>
          </a:r>
          <a:endParaRPr lang="en-US"/>
        </a:p>
      </dgm:t>
    </dgm:pt>
    <dgm:pt modelId="{2FD60BA0-36F6-4332-B944-A23C290A9A74}" type="parTrans" cxnId="{02D57BFA-2EC7-423D-A664-E5D9C1ECBAEB}">
      <dgm:prSet/>
      <dgm:spPr/>
      <dgm:t>
        <a:bodyPr/>
        <a:lstStyle/>
        <a:p>
          <a:endParaRPr lang="en-US"/>
        </a:p>
      </dgm:t>
    </dgm:pt>
    <dgm:pt modelId="{61F7F401-AB65-4A16-854A-375B7140B58A}" type="sibTrans" cxnId="{02D57BFA-2EC7-423D-A664-E5D9C1ECBAEB}">
      <dgm:prSet/>
      <dgm:spPr/>
      <dgm:t>
        <a:bodyPr/>
        <a:lstStyle/>
        <a:p>
          <a:endParaRPr lang="en-US"/>
        </a:p>
      </dgm:t>
    </dgm:pt>
    <dgm:pt modelId="{8C4E21D7-D10C-49DA-B5A4-6CB60F8AE8EB}">
      <dgm:prSet/>
      <dgm:spPr/>
      <dgm:t>
        <a:bodyPr/>
        <a:lstStyle/>
        <a:p>
          <a:r>
            <a:rPr lang="en-GB"/>
            <a:t>Incidents appear to be isolated </a:t>
          </a:r>
          <a:endParaRPr lang="en-US"/>
        </a:p>
      </dgm:t>
    </dgm:pt>
    <dgm:pt modelId="{80F15D1D-5576-48E3-A51E-A6A91DF90F58}" type="parTrans" cxnId="{38DF9CB7-8B75-448E-AA6F-8512044ED5ED}">
      <dgm:prSet/>
      <dgm:spPr/>
      <dgm:t>
        <a:bodyPr/>
        <a:lstStyle/>
        <a:p>
          <a:endParaRPr lang="en-US"/>
        </a:p>
      </dgm:t>
    </dgm:pt>
    <dgm:pt modelId="{EC34BD0F-FCA4-4C30-89F7-501212B6A3B2}" type="sibTrans" cxnId="{38DF9CB7-8B75-448E-AA6F-8512044ED5ED}">
      <dgm:prSet/>
      <dgm:spPr/>
      <dgm:t>
        <a:bodyPr/>
        <a:lstStyle/>
        <a:p>
          <a:endParaRPr lang="en-US"/>
        </a:p>
      </dgm:t>
    </dgm:pt>
    <dgm:pt modelId="{909C9B63-0CE5-4C3F-BF3D-64EF56C3D6A9}">
      <dgm:prSet/>
      <dgm:spPr/>
      <dgm:t>
        <a:bodyPr/>
        <a:lstStyle/>
        <a:p>
          <a:r>
            <a:rPr lang="en-GB"/>
            <a:t>They can arise from a single common source </a:t>
          </a:r>
          <a:endParaRPr lang="en-US"/>
        </a:p>
      </dgm:t>
    </dgm:pt>
    <dgm:pt modelId="{1BF29BFD-6CA9-4EE4-92E3-719856186053}" type="parTrans" cxnId="{819C7498-F8BC-47B4-A2E2-F7B2E7749C23}">
      <dgm:prSet/>
      <dgm:spPr/>
      <dgm:t>
        <a:bodyPr/>
        <a:lstStyle/>
        <a:p>
          <a:endParaRPr lang="en-US"/>
        </a:p>
      </dgm:t>
    </dgm:pt>
    <dgm:pt modelId="{ABB943B7-233C-4957-9367-0EABA903EE0C}" type="sibTrans" cxnId="{819C7498-F8BC-47B4-A2E2-F7B2E7749C23}">
      <dgm:prSet/>
      <dgm:spPr/>
      <dgm:t>
        <a:bodyPr/>
        <a:lstStyle/>
        <a:p>
          <a:endParaRPr lang="en-US"/>
        </a:p>
      </dgm:t>
    </dgm:pt>
    <dgm:pt modelId="{63B856A2-15F8-423C-8DAB-D01DD5DDA5F4}">
      <dgm:prSet/>
      <dgm:spPr/>
      <dgm:t>
        <a:bodyPr/>
        <a:lstStyle/>
        <a:p>
          <a:r>
            <a:rPr lang="en-GB"/>
            <a:t>Police usually only deal with the symptom of the cause</a:t>
          </a:r>
          <a:endParaRPr lang="en-US"/>
        </a:p>
      </dgm:t>
    </dgm:pt>
    <dgm:pt modelId="{9F2B2F99-2EFB-48E9-B7F9-EA56645835F8}" type="parTrans" cxnId="{FC74ACA2-1C66-4246-8282-BA5DDC1A9B8D}">
      <dgm:prSet/>
      <dgm:spPr/>
      <dgm:t>
        <a:bodyPr/>
        <a:lstStyle/>
        <a:p>
          <a:endParaRPr lang="en-US"/>
        </a:p>
      </dgm:t>
    </dgm:pt>
    <dgm:pt modelId="{56870528-14A1-438F-98A5-BFC5A51E08B7}" type="sibTrans" cxnId="{FC74ACA2-1C66-4246-8282-BA5DDC1A9B8D}">
      <dgm:prSet/>
      <dgm:spPr/>
      <dgm:t>
        <a:bodyPr/>
        <a:lstStyle/>
        <a:p>
          <a:endParaRPr lang="en-US"/>
        </a:p>
      </dgm:t>
    </dgm:pt>
    <dgm:pt modelId="{E765D06D-D935-481B-9600-2CF498999E51}" type="pres">
      <dgm:prSet presAssocID="{936E99C6-D241-4165-9D4C-CDD487A994C1}" presName="vert0" presStyleCnt="0">
        <dgm:presLayoutVars>
          <dgm:dir/>
          <dgm:animOne val="branch"/>
          <dgm:animLvl val="lvl"/>
        </dgm:presLayoutVars>
      </dgm:prSet>
      <dgm:spPr/>
    </dgm:pt>
    <dgm:pt modelId="{9D3FC3D7-3595-4116-8607-D4D90B145899}" type="pres">
      <dgm:prSet presAssocID="{B05E0B3A-CF36-4498-92AC-26C598E32F1C}" presName="thickLine" presStyleLbl="alignNode1" presStyleIdx="0" presStyleCnt="6"/>
      <dgm:spPr/>
    </dgm:pt>
    <dgm:pt modelId="{3F802BCA-45D0-409A-9DFE-DCF41F384002}" type="pres">
      <dgm:prSet presAssocID="{B05E0B3A-CF36-4498-92AC-26C598E32F1C}" presName="horz1" presStyleCnt="0"/>
      <dgm:spPr/>
    </dgm:pt>
    <dgm:pt modelId="{69F78B81-16ED-477F-AD6D-850D0B20ACA1}" type="pres">
      <dgm:prSet presAssocID="{B05E0B3A-CF36-4498-92AC-26C598E32F1C}" presName="tx1" presStyleLbl="revTx" presStyleIdx="0" presStyleCnt="6"/>
      <dgm:spPr/>
    </dgm:pt>
    <dgm:pt modelId="{EEB751D1-D894-412F-8458-6D058219629C}" type="pres">
      <dgm:prSet presAssocID="{B05E0B3A-CF36-4498-92AC-26C598E32F1C}" presName="vert1" presStyleCnt="0"/>
      <dgm:spPr/>
    </dgm:pt>
    <dgm:pt modelId="{66123B2F-7048-4548-AE96-1B6C9979FA57}" type="pres">
      <dgm:prSet presAssocID="{053CB8CA-44D6-4E4F-A414-44578D14AA6F}" presName="thickLine" presStyleLbl="alignNode1" presStyleIdx="1" presStyleCnt="6"/>
      <dgm:spPr/>
    </dgm:pt>
    <dgm:pt modelId="{F25A53C8-A72F-4947-A6C6-4EE5BF4E2A54}" type="pres">
      <dgm:prSet presAssocID="{053CB8CA-44D6-4E4F-A414-44578D14AA6F}" presName="horz1" presStyleCnt="0"/>
      <dgm:spPr/>
    </dgm:pt>
    <dgm:pt modelId="{6BEB74B0-0B7A-42DA-9EB3-F0ACA70AE0C0}" type="pres">
      <dgm:prSet presAssocID="{053CB8CA-44D6-4E4F-A414-44578D14AA6F}" presName="tx1" presStyleLbl="revTx" presStyleIdx="1" presStyleCnt="6"/>
      <dgm:spPr/>
    </dgm:pt>
    <dgm:pt modelId="{2519F606-3171-4F2B-8E39-13751772B474}" type="pres">
      <dgm:prSet presAssocID="{053CB8CA-44D6-4E4F-A414-44578D14AA6F}" presName="vert1" presStyleCnt="0"/>
      <dgm:spPr/>
    </dgm:pt>
    <dgm:pt modelId="{D1B8D543-FD19-409C-8048-63A8ABDAA147}" type="pres">
      <dgm:prSet presAssocID="{2BB27A02-D000-40A2-9182-E134BBAE66C6}" presName="thickLine" presStyleLbl="alignNode1" presStyleIdx="2" presStyleCnt="6"/>
      <dgm:spPr/>
    </dgm:pt>
    <dgm:pt modelId="{615042D5-68F3-4632-858B-63C8AD55E758}" type="pres">
      <dgm:prSet presAssocID="{2BB27A02-D000-40A2-9182-E134BBAE66C6}" presName="horz1" presStyleCnt="0"/>
      <dgm:spPr/>
    </dgm:pt>
    <dgm:pt modelId="{A26B09CF-D3AF-4D3E-A771-A21BB33FCD30}" type="pres">
      <dgm:prSet presAssocID="{2BB27A02-D000-40A2-9182-E134BBAE66C6}" presName="tx1" presStyleLbl="revTx" presStyleIdx="2" presStyleCnt="6"/>
      <dgm:spPr/>
    </dgm:pt>
    <dgm:pt modelId="{DB754D0C-DAF5-4DB4-91BA-6C7608631D3B}" type="pres">
      <dgm:prSet presAssocID="{2BB27A02-D000-40A2-9182-E134BBAE66C6}" presName="vert1" presStyleCnt="0"/>
      <dgm:spPr/>
    </dgm:pt>
    <dgm:pt modelId="{9DBE6D0F-DBC4-4769-A2F7-94A3DB5F59E1}" type="pres">
      <dgm:prSet presAssocID="{8C4E21D7-D10C-49DA-B5A4-6CB60F8AE8EB}" presName="thickLine" presStyleLbl="alignNode1" presStyleIdx="3" presStyleCnt="6"/>
      <dgm:spPr/>
    </dgm:pt>
    <dgm:pt modelId="{DD46D9BB-4475-4CFA-8613-8E4DAEFC15EA}" type="pres">
      <dgm:prSet presAssocID="{8C4E21D7-D10C-49DA-B5A4-6CB60F8AE8EB}" presName="horz1" presStyleCnt="0"/>
      <dgm:spPr/>
    </dgm:pt>
    <dgm:pt modelId="{C1272359-E99F-4A7B-8480-52AA7F9D5416}" type="pres">
      <dgm:prSet presAssocID="{8C4E21D7-D10C-49DA-B5A4-6CB60F8AE8EB}" presName="tx1" presStyleLbl="revTx" presStyleIdx="3" presStyleCnt="6"/>
      <dgm:spPr/>
    </dgm:pt>
    <dgm:pt modelId="{DFBFB8F7-3DAE-4EDA-9ED6-4A0E651C65FD}" type="pres">
      <dgm:prSet presAssocID="{8C4E21D7-D10C-49DA-B5A4-6CB60F8AE8EB}" presName="vert1" presStyleCnt="0"/>
      <dgm:spPr/>
    </dgm:pt>
    <dgm:pt modelId="{68979B62-3304-42D4-80BC-1F6679E0E865}" type="pres">
      <dgm:prSet presAssocID="{909C9B63-0CE5-4C3F-BF3D-64EF56C3D6A9}" presName="thickLine" presStyleLbl="alignNode1" presStyleIdx="4" presStyleCnt="6"/>
      <dgm:spPr/>
    </dgm:pt>
    <dgm:pt modelId="{61C22EC6-8D32-4D74-9748-E722846C1471}" type="pres">
      <dgm:prSet presAssocID="{909C9B63-0CE5-4C3F-BF3D-64EF56C3D6A9}" presName="horz1" presStyleCnt="0"/>
      <dgm:spPr/>
    </dgm:pt>
    <dgm:pt modelId="{6BAAD667-8A28-4D65-81A8-1533DCD98926}" type="pres">
      <dgm:prSet presAssocID="{909C9B63-0CE5-4C3F-BF3D-64EF56C3D6A9}" presName="tx1" presStyleLbl="revTx" presStyleIdx="4" presStyleCnt="6"/>
      <dgm:spPr/>
    </dgm:pt>
    <dgm:pt modelId="{F5869104-DDBC-4B6E-BE31-4FB6A4D4F661}" type="pres">
      <dgm:prSet presAssocID="{909C9B63-0CE5-4C3F-BF3D-64EF56C3D6A9}" presName="vert1" presStyleCnt="0"/>
      <dgm:spPr/>
    </dgm:pt>
    <dgm:pt modelId="{F6CD53E0-9D7A-4ABF-9134-B8D7343A110E}" type="pres">
      <dgm:prSet presAssocID="{63B856A2-15F8-423C-8DAB-D01DD5DDA5F4}" presName="thickLine" presStyleLbl="alignNode1" presStyleIdx="5" presStyleCnt="6"/>
      <dgm:spPr/>
    </dgm:pt>
    <dgm:pt modelId="{D19BBF81-88AB-4595-83E9-F3B6A5387E5F}" type="pres">
      <dgm:prSet presAssocID="{63B856A2-15F8-423C-8DAB-D01DD5DDA5F4}" presName="horz1" presStyleCnt="0"/>
      <dgm:spPr/>
    </dgm:pt>
    <dgm:pt modelId="{D60CA995-DCEC-440C-9528-2265F039E56B}" type="pres">
      <dgm:prSet presAssocID="{63B856A2-15F8-423C-8DAB-D01DD5DDA5F4}" presName="tx1" presStyleLbl="revTx" presStyleIdx="5" presStyleCnt="6"/>
      <dgm:spPr/>
    </dgm:pt>
    <dgm:pt modelId="{7A9CBED8-4B2F-419C-9D25-73662AE04AB5}" type="pres">
      <dgm:prSet presAssocID="{63B856A2-15F8-423C-8DAB-D01DD5DDA5F4}" presName="vert1" presStyleCnt="0"/>
      <dgm:spPr/>
    </dgm:pt>
  </dgm:ptLst>
  <dgm:cxnLst>
    <dgm:cxn modelId="{5BA4AC5C-4C57-4BF4-A556-FEC7A6639207}" type="presOf" srcId="{8C4E21D7-D10C-49DA-B5A4-6CB60F8AE8EB}" destId="{C1272359-E99F-4A7B-8480-52AA7F9D5416}" srcOrd="0" destOrd="0" presId="urn:microsoft.com/office/officeart/2008/layout/LinedList"/>
    <dgm:cxn modelId="{B2DC045F-11AC-472F-A6AC-A7F7B87D6419}" type="presOf" srcId="{B05E0B3A-CF36-4498-92AC-26C598E32F1C}" destId="{69F78B81-16ED-477F-AD6D-850D0B20ACA1}" srcOrd="0" destOrd="0" presId="urn:microsoft.com/office/officeart/2008/layout/LinedList"/>
    <dgm:cxn modelId="{AF55FA65-A440-443F-A11D-DE3C253FE10B}" type="presOf" srcId="{053CB8CA-44D6-4E4F-A414-44578D14AA6F}" destId="{6BEB74B0-0B7A-42DA-9EB3-F0ACA70AE0C0}" srcOrd="0" destOrd="0" presId="urn:microsoft.com/office/officeart/2008/layout/LinedList"/>
    <dgm:cxn modelId="{0BE2BC78-D895-4841-9E03-7FC5164038D8}" type="presOf" srcId="{2BB27A02-D000-40A2-9182-E134BBAE66C6}" destId="{A26B09CF-D3AF-4D3E-A771-A21BB33FCD30}" srcOrd="0" destOrd="0" presId="urn:microsoft.com/office/officeart/2008/layout/LinedList"/>
    <dgm:cxn modelId="{2FB85E96-B0C3-40D1-8ECE-CDE475652A58}" srcId="{936E99C6-D241-4165-9D4C-CDD487A994C1}" destId="{053CB8CA-44D6-4E4F-A414-44578D14AA6F}" srcOrd="1" destOrd="0" parTransId="{61DE422F-3A8C-4082-8155-8F1EE640C1C7}" sibTransId="{6DE4A833-AE62-406B-A18F-72685F82FB2F}"/>
    <dgm:cxn modelId="{819C7498-F8BC-47B4-A2E2-F7B2E7749C23}" srcId="{936E99C6-D241-4165-9D4C-CDD487A994C1}" destId="{909C9B63-0CE5-4C3F-BF3D-64EF56C3D6A9}" srcOrd="4" destOrd="0" parTransId="{1BF29BFD-6CA9-4EE4-92E3-719856186053}" sibTransId="{ABB943B7-233C-4957-9367-0EABA903EE0C}"/>
    <dgm:cxn modelId="{C2C1769A-BD01-47CC-A2E4-D13BCA52669D}" srcId="{936E99C6-D241-4165-9D4C-CDD487A994C1}" destId="{B05E0B3A-CF36-4498-92AC-26C598E32F1C}" srcOrd="0" destOrd="0" parTransId="{E320F43D-5C77-44ED-B83D-11675C29CF8B}" sibTransId="{32AB808B-AC20-4A37-9681-0BC6D88F878C}"/>
    <dgm:cxn modelId="{FC74ACA2-1C66-4246-8282-BA5DDC1A9B8D}" srcId="{936E99C6-D241-4165-9D4C-CDD487A994C1}" destId="{63B856A2-15F8-423C-8DAB-D01DD5DDA5F4}" srcOrd="5" destOrd="0" parTransId="{9F2B2F99-2EFB-48E9-B7F9-EA56645835F8}" sibTransId="{56870528-14A1-438F-98A5-BFC5A51E08B7}"/>
    <dgm:cxn modelId="{0D998CAB-AAB8-43F8-AB4E-8415873A2DE4}" type="presOf" srcId="{936E99C6-D241-4165-9D4C-CDD487A994C1}" destId="{E765D06D-D935-481B-9600-2CF498999E51}" srcOrd="0" destOrd="0" presId="urn:microsoft.com/office/officeart/2008/layout/LinedList"/>
    <dgm:cxn modelId="{38DF9CB7-8B75-448E-AA6F-8512044ED5ED}" srcId="{936E99C6-D241-4165-9D4C-CDD487A994C1}" destId="{8C4E21D7-D10C-49DA-B5A4-6CB60F8AE8EB}" srcOrd="3" destOrd="0" parTransId="{80F15D1D-5576-48E3-A51E-A6A91DF90F58}" sibTransId="{EC34BD0F-FCA4-4C30-89F7-501212B6A3B2}"/>
    <dgm:cxn modelId="{C695C7CA-E0CE-4296-884D-D12774CEFB5C}" type="presOf" srcId="{909C9B63-0CE5-4C3F-BF3D-64EF56C3D6A9}" destId="{6BAAD667-8A28-4D65-81A8-1533DCD98926}" srcOrd="0" destOrd="0" presId="urn:microsoft.com/office/officeart/2008/layout/LinedList"/>
    <dgm:cxn modelId="{D05EA5ED-A40B-4D22-83AE-C44A4119BB98}" type="presOf" srcId="{63B856A2-15F8-423C-8DAB-D01DD5DDA5F4}" destId="{D60CA995-DCEC-440C-9528-2265F039E56B}" srcOrd="0" destOrd="0" presId="urn:microsoft.com/office/officeart/2008/layout/LinedList"/>
    <dgm:cxn modelId="{02D57BFA-2EC7-423D-A664-E5D9C1ECBAEB}" srcId="{936E99C6-D241-4165-9D4C-CDD487A994C1}" destId="{2BB27A02-D000-40A2-9182-E134BBAE66C6}" srcOrd="2" destOrd="0" parTransId="{2FD60BA0-36F6-4332-B944-A23C290A9A74}" sibTransId="{61F7F401-AB65-4A16-854A-375B7140B58A}"/>
    <dgm:cxn modelId="{591121D5-BBBC-42EC-A19E-BE8066043342}" type="presParOf" srcId="{E765D06D-D935-481B-9600-2CF498999E51}" destId="{9D3FC3D7-3595-4116-8607-D4D90B145899}" srcOrd="0" destOrd="0" presId="urn:microsoft.com/office/officeart/2008/layout/LinedList"/>
    <dgm:cxn modelId="{A962C44C-DB4E-4C81-A333-7BD072E53424}" type="presParOf" srcId="{E765D06D-D935-481B-9600-2CF498999E51}" destId="{3F802BCA-45D0-409A-9DFE-DCF41F384002}" srcOrd="1" destOrd="0" presId="urn:microsoft.com/office/officeart/2008/layout/LinedList"/>
    <dgm:cxn modelId="{1372F1D7-2A3A-43A4-BBB1-69A91BBC5563}" type="presParOf" srcId="{3F802BCA-45D0-409A-9DFE-DCF41F384002}" destId="{69F78B81-16ED-477F-AD6D-850D0B20ACA1}" srcOrd="0" destOrd="0" presId="urn:microsoft.com/office/officeart/2008/layout/LinedList"/>
    <dgm:cxn modelId="{8015BC40-0BAC-4C89-80CD-E22CBF7C7569}" type="presParOf" srcId="{3F802BCA-45D0-409A-9DFE-DCF41F384002}" destId="{EEB751D1-D894-412F-8458-6D058219629C}" srcOrd="1" destOrd="0" presId="urn:microsoft.com/office/officeart/2008/layout/LinedList"/>
    <dgm:cxn modelId="{35620CFA-F1E7-4434-B6AE-D03B98436A22}" type="presParOf" srcId="{E765D06D-D935-481B-9600-2CF498999E51}" destId="{66123B2F-7048-4548-AE96-1B6C9979FA57}" srcOrd="2" destOrd="0" presId="urn:microsoft.com/office/officeart/2008/layout/LinedList"/>
    <dgm:cxn modelId="{CF1071ED-1F45-42FB-9B60-3E76FF843C73}" type="presParOf" srcId="{E765D06D-D935-481B-9600-2CF498999E51}" destId="{F25A53C8-A72F-4947-A6C6-4EE5BF4E2A54}" srcOrd="3" destOrd="0" presId="urn:microsoft.com/office/officeart/2008/layout/LinedList"/>
    <dgm:cxn modelId="{8286E50D-31EA-47BC-A5C0-9803A7BA2D38}" type="presParOf" srcId="{F25A53C8-A72F-4947-A6C6-4EE5BF4E2A54}" destId="{6BEB74B0-0B7A-42DA-9EB3-F0ACA70AE0C0}" srcOrd="0" destOrd="0" presId="urn:microsoft.com/office/officeart/2008/layout/LinedList"/>
    <dgm:cxn modelId="{D19A4B8F-009D-4A1E-A5E6-4459FD42867E}" type="presParOf" srcId="{F25A53C8-A72F-4947-A6C6-4EE5BF4E2A54}" destId="{2519F606-3171-4F2B-8E39-13751772B474}" srcOrd="1" destOrd="0" presId="urn:microsoft.com/office/officeart/2008/layout/LinedList"/>
    <dgm:cxn modelId="{5CD17220-82CA-4DA1-A754-646397EAEA2A}" type="presParOf" srcId="{E765D06D-D935-481B-9600-2CF498999E51}" destId="{D1B8D543-FD19-409C-8048-63A8ABDAA147}" srcOrd="4" destOrd="0" presId="urn:microsoft.com/office/officeart/2008/layout/LinedList"/>
    <dgm:cxn modelId="{D3729C85-6F8C-4BD9-86F5-4B1024FBD28B}" type="presParOf" srcId="{E765D06D-D935-481B-9600-2CF498999E51}" destId="{615042D5-68F3-4632-858B-63C8AD55E758}" srcOrd="5" destOrd="0" presId="urn:microsoft.com/office/officeart/2008/layout/LinedList"/>
    <dgm:cxn modelId="{10E692B7-0689-4170-B3FB-A0200197BA48}" type="presParOf" srcId="{615042D5-68F3-4632-858B-63C8AD55E758}" destId="{A26B09CF-D3AF-4D3E-A771-A21BB33FCD30}" srcOrd="0" destOrd="0" presId="urn:microsoft.com/office/officeart/2008/layout/LinedList"/>
    <dgm:cxn modelId="{AC248CF4-0A35-4E1F-B226-F233EB0E2FC2}" type="presParOf" srcId="{615042D5-68F3-4632-858B-63C8AD55E758}" destId="{DB754D0C-DAF5-4DB4-91BA-6C7608631D3B}" srcOrd="1" destOrd="0" presId="urn:microsoft.com/office/officeart/2008/layout/LinedList"/>
    <dgm:cxn modelId="{D7C9383B-7BB7-4812-AAFD-67CCF5BF1CE9}" type="presParOf" srcId="{E765D06D-D935-481B-9600-2CF498999E51}" destId="{9DBE6D0F-DBC4-4769-A2F7-94A3DB5F59E1}" srcOrd="6" destOrd="0" presId="urn:microsoft.com/office/officeart/2008/layout/LinedList"/>
    <dgm:cxn modelId="{9A929EBB-F54A-4B5A-A96F-0FCF2FED42B5}" type="presParOf" srcId="{E765D06D-D935-481B-9600-2CF498999E51}" destId="{DD46D9BB-4475-4CFA-8613-8E4DAEFC15EA}" srcOrd="7" destOrd="0" presId="urn:microsoft.com/office/officeart/2008/layout/LinedList"/>
    <dgm:cxn modelId="{DA249960-BE83-4846-9C2D-D9A18A535DDC}" type="presParOf" srcId="{DD46D9BB-4475-4CFA-8613-8E4DAEFC15EA}" destId="{C1272359-E99F-4A7B-8480-52AA7F9D5416}" srcOrd="0" destOrd="0" presId="urn:microsoft.com/office/officeart/2008/layout/LinedList"/>
    <dgm:cxn modelId="{856B325B-56CF-45B5-B449-D86A424EB9DA}" type="presParOf" srcId="{DD46D9BB-4475-4CFA-8613-8E4DAEFC15EA}" destId="{DFBFB8F7-3DAE-4EDA-9ED6-4A0E651C65FD}" srcOrd="1" destOrd="0" presId="urn:microsoft.com/office/officeart/2008/layout/LinedList"/>
    <dgm:cxn modelId="{442E0943-C0DD-4326-9A40-5E3278BBC0AC}" type="presParOf" srcId="{E765D06D-D935-481B-9600-2CF498999E51}" destId="{68979B62-3304-42D4-80BC-1F6679E0E865}" srcOrd="8" destOrd="0" presId="urn:microsoft.com/office/officeart/2008/layout/LinedList"/>
    <dgm:cxn modelId="{E4F80F57-8D8D-4DDE-87A8-3C483F965BCE}" type="presParOf" srcId="{E765D06D-D935-481B-9600-2CF498999E51}" destId="{61C22EC6-8D32-4D74-9748-E722846C1471}" srcOrd="9" destOrd="0" presId="urn:microsoft.com/office/officeart/2008/layout/LinedList"/>
    <dgm:cxn modelId="{65CF7DAB-CBCA-4F29-AEE0-1BC5F28DEAE4}" type="presParOf" srcId="{61C22EC6-8D32-4D74-9748-E722846C1471}" destId="{6BAAD667-8A28-4D65-81A8-1533DCD98926}" srcOrd="0" destOrd="0" presId="urn:microsoft.com/office/officeart/2008/layout/LinedList"/>
    <dgm:cxn modelId="{295227D6-420E-46E0-89E2-BFECC7744867}" type="presParOf" srcId="{61C22EC6-8D32-4D74-9748-E722846C1471}" destId="{F5869104-DDBC-4B6E-BE31-4FB6A4D4F661}" srcOrd="1" destOrd="0" presId="urn:microsoft.com/office/officeart/2008/layout/LinedList"/>
    <dgm:cxn modelId="{9B926982-9220-4034-9387-CE43767E6B7B}" type="presParOf" srcId="{E765D06D-D935-481B-9600-2CF498999E51}" destId="{F6CD53E0-9D7A-4ABF-9134-B8D7343A110E}" srcOrd="10" destOrd="0" presId="urn:microsoft.com/office/officeart/2008/layout/LinedList"/>
    <dgm:cxn modelId="{F5154B52-EA3C-4EBF-95E3-325E5A27EAEA}" type="presParOf" srcId="{E765D06D-D935-481B-9600-2CF498999E51}" destId="{D19BBF81-88AB-4595-83E9-F3B6A5387E5F}" srcOrd="11" destOrd="0" presId="urn:microsoft.com/office/officeart/2008/layout/LinedList"/>
    <dgm:cxn modelId="{60E38E8C-0667-4247-A949-2DAB26256BFA}" type="presParOf" srcId="{D19BBF81-88AB-4595-83E9-F3B6A5387E5F}" destId="{D60CA995-DCEC-440C-9528-2265F039E56B}" srcOrd="0" destOrd="0" presId="urn:microsoft.com/office/officeart/2008/layout/LinedList"/>
    <dgm:cxn modelId="{79C1C76D-B3B3-4418-9F9B-9AF6FD93CEED}" type="presParOf" srcId="{D19BBF81-88AB-4595-83E9-F3B6A5387E5F}" destId="{7A9CBED8-4B2F-419C-9D25-73662AE04AB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6FEEF92-3BB8-44AD-9AEA-BE8F20311BA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D3E77BC-9B93-4B69-B103-F3375B60AAE9}">
      <dgm:prSet/>
      <dgm:spPr/>
      <dgm:t>
        <a:bodyPr/>
        <a:lstStyle/>
        <a:p>
          <a:r>
            <a:rPr lang="en-GB" b="1" dirty="0"/>
            <a:t>Partnerships and Collaboration</a:t>
          </a:r>
          <a:r>
            <a:rPr lang="en-GB" dirty="0"/>
            <a:t>: POP emphasises collaboration between law enforcement, other government agencies, community organisations, and members of the community. These partnerships help gather diverse perspectives and resources to address complex issues.</a:t>
          </a:r>
          <a:endParaRPr lang="en-US" dirty="0"/>
        </a:p>
      </dgm:t>
    </dgm:pt>
    <dgm:pt modelId="{E49C45F7-50AE-4B07-B171-07171060400B}" type="parTrans" cxnId="{424622AB-C18A-4A54-94B6-B2FCA24C6421}">
      <dgm:prSet/>
      <dgm:spPr/>
      <dgm:t>
        <a:bodyPr/>
        <a:lstStyle/>
        <a:p>
          <a:endParaRPr lang="en-US"/>
        </a:p>
      </dgm:t>
    </dgm:pt>
    <dgm:pt modelId="{27D7FC0A-BAD8-4C15-933D-7AB8C9AF57F0}" type="sibTrans" cxnId="{424622AB-C18A-4A54-94B6-B2FCA24C6421}">
      <dgm:prSet/>
      <dgm:spPr/>
      <dgm:t>
        <a:bodyPr/>
        <a:lstStyle/>
        <a:p>
          <a:endParaRPr lang="en-US"/>
        </a:p>
      </dgm:t>
    </dgm:pt>
    <dgm:pt modelId="{BBFE9B7B-60F3-4D89-AC58-CD2464790E8D}">
      <dgm:prSet/>
      <dgm:spPr/>
      <dgm:t>
        <a:bodyPr/>
        <a:lstStyle/>
        <a:p>
          <a:r>
            <a:rPr lang="en-GB" b="1" dirty="0"/>
            <a:t>Prevention</a:t>
          </a:r>
          <a:r>
            <a:rPr lang="en-GB" dirty="0"/>
            <a:t>: By addressing the root causes of problems, POP aims to prevent crime and disorder from occurring in the first place. This proactive approach is seen as more effective in the long term than merely reacting to incidents after they occur.</a:t>
          </a:r>
          <a:endParaRPr lang="en-US" dirty="0"/>
        </a:p>
      </dgm:t>
    </dgm:pt>
    <dgm:pt modelId="{37968321-09AD-4556-A634-ABC6CEDF30AA}" type="parTrans" cxnId="{1A9C733C-ABD3-4238-AB2A-6E18FC43145B}">
      <dgm:prSet/>
      <dgm:spPr/>
      <dgm:t>
        <a:bodyPr/>
        <a:lstStyle/>
        <a:p>
          <a:endParaRPr lang="en-US"/>
        </a:p>
      </dgm:t>
    </dgm:pt>
    <dgm:pt modelId="{680DD04E-EDFC-443D-8925-252840CE944E}" type="sibTrans" cxnId="{1A9C733C-ABD3-4238-AB2A-6E18FC43145B}">
      <dgm:prSet/>
      <dgm:spPr/>
      <dgm:t>
        <a:bodyPr/>
        <a:lstStyle/>
        <a:p>
          <a:endParaRPr lang="en-US"/>
        </a:p>
      </dgm:t>
    </dgm:pt>
    <dgm:pt modelId="{98E436AD-8C2F-412D-B3E7-C676A22B1A3F}">
      <dgm:prSet/>
      <dgm:spPr/>
      <dgm:t>
        <a:bodyPr/>
        <a:lstStyle/>
        <a:p>
          <a:r>
            <a:rPr lang="en-GB" b="1" dirty="0"/>
            <a:t>Community Engagement</a:t>
          </a:r>
          <a:r>
            <a:rPr lang="en-GB" dirty="0"/>
            <a:t>: POP recognises the importance of involving community members in the problem-solving process. Their input helps identify problems, develop solutions, and build trust between police and the community.</a:t>
          </a:r>
          <a:endParaRPr lang="en-US" dirty="0"/>
        </a:p>
      </dgm:t>
    </dgm:pt>
    <dgm:pt modelId="{A0192214-2BF5-49B0-9E4D-84736E302E19}" type="parTrans" cxnId="{26FEFBFE-601D-4C91-A66C-30336FBB9BA5}">
      <dgm:prSet/>
      <dgm:spPr/>
      <dgm:t>
        <a:bodyPr/>
        <a:lstStyle/>
        <a:p>
          <a:endParaRPr lang="en-US"/>
        </a:p>
      </dgm:t>
    </dgm:pt>
    <dgm:pt modelId="{56E350A7-5ED4-41A3-937D-D25F51ED49DC}" type="sibTrans" cxnId="{26FEFBFE-601D-4C91-A66C-30336FBB9BA5}">
      <dgm:prSet/>
      <dgm:spPr/>
      <dgm:t>
        <a:bodyPr/>
        <a:lstStyle/>
        <a:p>
          <a:endParaRPr lang="en-US"/>
        </a:p>
      </dgm:t>
    </dgm:pt>
    <dgm:pt modelId="{03DD60DE-F335-4BC7-8930-5CB5A3A07DC6}">
      <dgm:prSet/>
      <dgm:spPr/>
      <dgm:t>
        <a:bodyPr/>
        <a:lstStyle/>
        <a:p>
          <a:r>
            <a:rPr lang="en-GB" b="1" dirty="0"/>
            <a:t>Evidence-Based Practices</a:t>
          </a:r>
          <a:r>
            <a:rPr lang="en-GB" dirty="0"/>
            <a:t>: POP encourages the use of data and research to inform decision-making. Strategies and interventions are developed based on empirical evidence of what works to address specific problems.</a:t>
          </a:r>
          <a:endParaRPr lang="en-US" dirty="0"/>
        </a:p>
      </dgm:t>
    </dgm:pt>
    <dgm:pt modelId="{FCC97A1E-F479-4633-9206-647B7006496A}" type="parTrans" cxnId="{F5CB5604-66EB-494A-BE56-5421E72A5600}">
      <dgm:prSet/>
      <dgm:spPr/>
      <dgm:t>
        <a:bodyPr/>
        <a:lstStyle/>
        <a:p>
          <a:endParaRPr lang="en-US"/>
        </a:p>
      </dgm:t>
    </dgm:pt>
    <dgm:pt modelId="{3D61DEAA-7395-4968-BB05-F3C438CF2F4F}" type="sibTrans" cxnId="{F5CB5604-66EB-494A-BE56-5421E72A5600}">
      <dgm:prSet/>
      <dgm:spPr/>
      <dgm:t>
        <a:bodyPr/>
        <a:lstStyle/>
        <a:p>
          <a:endParaRPr lang="en-US"/>
        </a:p>
      </dgm:t>
    </dgm:pt>
    <dgm:pt modelId="{D1009203-1246-480C-A8D8-D7DF9DBDE9EA}">
      <dgm:prSet/>
      <dgm:spPr/>
      <dgm:t>
        <a:bodyPr/>
        <a:lstStyle/>
        <a:p>
          <a:r>
            <a:rPr lang="en-GB" b="1" dirty="0"/>
            <a:t>Flexibility and Adaptability</a:t>
          </a:r>
          <a:r>
            <a:rPr lang="en-GB" dirty="0"/>
            <a:t>: Problem-oriented policing acknowledges that each problem and community is unique. As a result, strategies need to be flexible and adaptable to the specific context.</a:t>
          </a:r>
          <a:endParaRPr lang="en-US" dirty="0"/>
        </a:p>
      </dgm:t>
    </dgm:pt>
    <dgm:pt modelId="{2B29EA56-3EEF-44AD-9DC1-21C68BCCF174}" type="parTrans" cxnId="{7EC87E0B-C3F9-4269-A122-F54B310A10D9}">
      <dgm:prSet/>
      <dgm:spPr/>
      <dgm:t>
        <a:bodyPr/>
        <a:lstStyle/>
        <a:p>
          <a:endParaRPr lang="en-US"/>
        </a:p>
      </dgm:t>
    </dgm:pt>
    <dgm:pt modelId="{48CCDE14-3D60-438A-A5F7-49D4E2CACE90}" type="sibTrans" cxnId="{7EC87E0B-C3F9-4269-A122-F54B310A10D9}">
      <dgm:prSet/>
      <dgm:spPr/>
      <dgm:t>
        <a:bodyPr/>
        <a:lstStyle/>
        <a:p>
          <a:endParaRPr lang="en-US"/>
        </a:p>
      </dgm:t>
    </dgm:pt>
    <dgm:pt modelId="{9917E446-9B6A-4C77-8925-3622ECFDA709}">
      <dgm:prSet/>
      <dgm:spPr/>
      <dgm:t>
        <a:bodyPr/>
        <a:lstStyle/>
        <a:p>
          <a:r>
            <a:rPr lang="en-GB" b="1" dirty="0"/>
            <a:t>Problem Solving</a:t>
          </a:r>
          <a:r>
            <a:rPr lang="en-GB" dirty="0"/>
            <a:t>: POP focuses on solving specific problems rather than simply responding to incidents. It encourages police officers to think critically and creatively to develop tailored solutions for each problem.</a:t>
          </a:r>
          <a:endParaRPr lang="en-US" dirty="0"/>
        </a:p>
      </dgm:t>
    </dgm:pt>
    <dgm:pt modelId="{9A45C433-CC80-425B-A2FC-30E171FD8360}" type="parTrans" cxnId="{3B8925B9-3795-4163-9683-25082FF3107B}">
      <dgm:prSet/>
      <dgm:spPr/>
      <dgm:t>
        <a:bodyPr/>
        <a:lstStyle/>
        <a:p>
          <a:endParaRPr lang="en-US"/>
        </a:p>
      </dgm:t>
    </dgm:pt>
    <dgm:pt modelId="{C2391C51-09AD-4DF7-9E48-5397FA620748}" type="sibTrans" cxnId="{3B8925B9-3795-4163-9683-25082FF3107B}">
      <dgm:prSet/>
      <dgm:spPr/>
      <dgm:t>
        <a:bodyPr/>
        <a:lstStyle/>
        <a:p>
          <a:endParaRPr lang="en-US"/>
        </a:p>
      </dgm:t>
    </dgm:pt>
    <dgm:pt modelId="{FBA79D14-FCC3-4C7E-9CE9-775390F3B69B}" type="pres">
      <dgm:prSet presAssocID="{B6FEEF92-3BB8-44AD-9AEA-BE8F20311BAF}" presName="vert0" presStyleCnt="0">
        <dgm:presLayoutVars>
          <dgm:dir/>
          <dgm:animOne val="branch"/>
          <dgm:animLvl val="lvl"/>
        </dgm:presLayoutVars>
      </dgm:prSet>
      <dgm:spPr/>
    </dgm:pt>
    <dgm:pt modelId="{CFDE5591-DE0A-40D1-9513-9FF5D2575BBB}" type="pres">
      <dgm:prSet presAssocID="{9917E446-9B6A-4C77-8925-3622ECFDA709}" presName="thickLine" presStyleLbl="alignNode1" presStyleIdx="0" presStyleCnt="6"/>
      <dgm:spPr/>
    </dgm:pt>
    <dgm:pt modelId="{3113D20A-DDEE-41B8-A5C0-308B75902E53}" type="pres">
      <dgm:prSet presAssocID="{9917E446-9B6A-4C77-8925-3622ECFDA709}" presName="horz1" presStyleCnt="0"/>
      <dgm:spPr/>
    </dgm:pt>
    <dgm:pt modelId="{C9F72160-0896-47A4-B169-7F8D6BDF434E}" type="pres">
      <dgm:prSet presAssocID="{9917E446-9B6A-4C77-8925-3622ECFDA709}" presName="tx1" presStyleLbl="revTx" presStyleIdx="0" presStyleCnt="6"/>
      <dgm:spPr/>
    </dgm:pt>
    <dgm:pt modelId="{D86E1A44-7C06-408A-BC3F-A62FA6B3BFC1}" type="pres">
      <dgm:prSet presAssocID="{9917E446-9B6A-4C77-8925-3622ECFDA709}" presName="vert1" presStyleCnt="0"/>
      <dgm:spPr/>
    </dgm:pt>
    <dgm:pt modelId="{E84544D8-4B06-4292-839F-328904B1F391}" type="pres">
      <dgm:prSet presAssocID="{BD3E77BC-9B93-4B69-B103-F3375B60AAE9}" presName="thickLine" presStyleLbl="alignNode1" presStyleIdx="1" presStyleCnt="6"/>
      <dgm:spPr/>
    </dgm:pt>
    <dgm:pt modelId="{5EC7F57E-B8F6-4188-9E19-7D840744D92C}" type="pres">
      <dgm:prSet presAssocID="{BD3E77BC-9B93-4B69-B103-F3375B60AAE9}" presName="horz1" presStyleCnt="0"/>
      <dgm:spPr/>
    </dgm:pt>
    <dgm:pt modelId="{ACB83203-FED4-41E8-BF27-0F0E1061C361}" type="pres">
      <dgm:prSet presAssocID="{BD3E77BC-9B93-4B69-B103-F3375B60AAE9}" presName="tx1" presStyleLbl="revTx" presStyleIdx="1" presStyleCnt="6"/>
      <dgm:spPr/>
    </dgm:pt>
    <dgm:pt modelId="{539A22C9-487B-4E3C-ABDC-DD5571BF3333}" type="pres">
      <dgm:prSet presAssocID="{BD3E77BC-9B93-4B69-B103-F3375B60AAE9}" presName="vert1" presStyleCnt="0"/>
      <dgm:spPr/>
    </dgm:pt>
    <dgm:pt modelId="{E206E820-5E98-4F7F-B783-2295717F950C}" type="pres">
      <dgm:prSet presAssocID="{BBFE9B7B-60F3-4D89-AC58-CD2464790E8D}" presName="thickLine" presStyleLbl="alignNode1" presStyleIdx="2" presStyleCnt="6"/>
      <dgm:spPr/>
    </dgm:pt>
    <dgm:pt modelId="{3667C401-7659-43AE-AC84-6361F6CEFD4A}" type="pres">
      <dgm:prSet presAssocID="{BBFE9B7B-60F3-4D89-AC58-CD2464790E8D}" presName="horz1" presStyleCnt="0"/>
      <dgm:spPr/>
    </dgm:pt>
    <dgm:pt modelId="{E4984C7D-6737-475F-9B25-1F7C15B71BDA}" type="pres">
      <dgm:prSet presAssocID="{BBFE9B7B-60F3-4D89-AC58-CD2464790E8D}" presName="tx1" presStyleLbl="revTx" presStyleIdx="2" presStyleCnt="6"/>
      <dgm:spPr/>
    </dgm:pt>
    <dgm:pt modelId="{6909FC0F-0232-43A2-BBB1-B9CC1950DFC1}" type="pres">
      <dgm:prSet presAssocID="{BBFE9B7B-60F3-4D89-AC58-CD2464790E8D}" presName="vert1" presStyleCnt="0"/>
      <dgm:spPr/>
    </dgm:pt>
    <dgm:pt modelId="{B5CD3E23-C4A6-4EE1-B067-8A0AB46F92AB}" type="pres">
      <dgm:prSet presAssocID="{98E436AD-8C2F-412D-B3E7-C676A22B1A3F}" presName="thickLine" presStyleLbl="alignNode1" presStyleIdx="3" presStyleCnt="6"/>
      <dgm:spPr/>
    </dgm:pt>
    <dgm:pt modelId="{3E837C11-4BEA-4D73-A2C0-10E6DB9F42B1}" type="pres">
      <dgm:prSet presAssocID="{98E436AD-8C2F-412D-B3E7-C676A22B1A3F}" presName="horz1" presStyleCnt="0"/>
      <dgm:spPr/>
    </dgm:pt>
    <dgm:pt modelId="{38E6AE0E-E64E-4854-A607-2A46B980329B}" type="pres">
      <dgm:prSet presAssocID="{98E436AD-8C2F-412D-B3E7-C676A22B1A3F}" presName="tx1" presStyleLbl="revTx" presStyleIdx="3" presStyleCnt="6"/>
      <dgm:spPr/>
    </dgm:pt>
    <dgm:pt modelId="{30266AED-0B9B-4BE9-B126-65FE9D3BC05B}" type="pres">
      <dgm:prSet presAssocID="{98E436AD-8C2F-412D-B3E7-C676A22B1A3F}" presName="vert1" presStyleCnt="0"/>
      <dgm:spPr/>
    </dgm:pt>
    <dgm:pt modelId="{0142FE16-CBEE-477D-82A3-DC9BC3845E79}" type="pres">
      <dgm:prSet presAssocID="{03DD60DE-F335-4BC7-8930-5CB5A3A07DC6}" presName="thickLine" presStyleLbl="alignNode1" presStyleIdx="4" presStyleCnt="6"/>
      <dgm:spPr/>
    </dgm:pt>
    <dgm:pt modelId="{397C59FB-6DD1-448E-BA82-2E8EA4DC168E}" type="pres">
      <dgm:prSet presAssocID="{03DD60DE-F335-4BC7-8930-5CB5A3A07DC6}" presName="horz1" presStyleCnt="0"/>
      <dgm:spPr/>
    </dgm:pt>
    <dgm:pt modelId="{F332CB01-7281-4D61-AD95-FF337B2D313D}" type="pres">
      <dgm:prSet presAssocID="{03DD60DE-F335-4BC7-8930-5CB5A3A07DC6}" presName="tx1" presStyleLbl="revTx" presStyleIdx="4" presStyleCnt="6"/>
      <dgm:spPr/>
    </dgm:pt>
    <dgm:pt modelId="{DECF20B4-C07F-44F4-AFD3-8E2C21410D1B}" type="pres">
      <dgm:prSet presAssocID="{03DD60DE-F335-4BC7-8930-5CB5A3A07DC6}" presName="vert1" presStyleCnt="0"/>
      <dgm:spPr/>
    </dgm:pt>
    <dgm:pt modelId="{67364E26-882C-41C4-BBE5-2586476BBA6F}" type="pres">
      <dgm:prSet presAssocID="{D1009203-1246-480C-A8D8-D7DF9DBDE9EA}" presName="thickLine" presStyleLbl="alignNode1" presStyleIdx="5" presStyleCnt="6"/>
      <dgm:spPr/>
    </dgm:pt>
    <dgm:pt modelId="{5ECCB82B-7BB0-45F6-8B94-664983FC10C6}" type="pres">
      <dgm:prSet presAssocID="{D1009203-1246-480C-A8D8-D7DF9DBDE9EA}" presName="horz1" presStyleCnt="0"/>
      <dgm:spPr/>
    </dgm:pt>
    <dgm:pt modelId="{41F30C09-E78B-40DF-805C-8B7F24434323}" type="pres">
      <dgm:prSet presAssocID="{D1009203-1246-480C-A8D8-D7DF9DBDE9EA}" presName="tx1" presStyleLbl="revTx" presStyleIdx="5" presStyleCnt="6"/>
      <dgm:spPr/>
    </dgm:pt>
    <dgm:pt modelId="{921ED95B-BAC0-47A7-A234-2E6851B03A67}" type="pres">
      <dgm:prSet presAssocID="{D1009203-1246-480C-A8D8-D7DF9DBDE9EA}" presName="vert1" presStyleCnt="0"/>
      <dgm:spPr/>
    </dgm:pt>
  </dgm:ptLst>
  <dgm:cxnLst>
    <dgm:cxn modelId="{F5CB5604-66EB-494A-BE56-5421E72A5600}" srcId="{B6FEEF92-3BB8-44AD-9AEA-BE8F20311BAF}" destId="{03DD60DE-F335-4BC7-8930-5CB5A3A07DC6}" srcOrd="4" destOrd="0" parTransId="{FCC97A1E-F479-4633-9206-647B7006496A}" sibTransId="{3D61DEAA-7395-4968-BB05-F3C438CF2F4F}"/>
    <dgm:cxn modelId="{7EC87E0B-C3F9-4269-A122-F54B310A10D9}" srcId="{B6FEEF92-3BB8-44AD-9AEA-BE8F20311BAF}" destId="{D1009203-1246-480C-A8D8-D7DF9DBDE9EA}" srcOrd="5" destOrd="0" parTransId="{2B29EA56-3EEF-44AD-9DC1-21C68BCCF174}" sibTransId="{48CCDE14-3D60-438A-A5F7-49D4E2CACE90}"/>
    <dgm:cxn modelId="{1A9C733C-ABD3-4238-AB2A-6E18FC43145B}" srcId="{B6FEEF92-3BB8-44AD-9AEA-BE8F20311BAF}" destId="{BBFE9B7B-60F3-4D89-AC58-CD2464790E8D}" srcOrd="2" destOrd="0" parTransId="{37968321-09AD-4556-A634-ABC6CEDF30AA}" sibTransId="{680DD04E-EDFC-443D-8925-252840CE944E}"/>
    <dgm:cxn modelId="{F6F9C768-E944-430B-9B3D-B3A1E414BE89}" type="presOf" srcId="{BBFE9B7B-60F3-4D89-AC58-CD2464790E8D}" destId="{E4984C7D-6737-475F-9B25-1F7C15B71BDA}" srcOrd="0" destOrd="0" presId="urn:microsoft.com/office/officeart/2008/layout/LinedList"/>
    <dgm:cxn modelId="{4EED2F6D-FA8A-4E2C-B0B9-F17639B2794D}" type="presOf" srcId="{D1009203-1246-480C-A8D8-D7DF9DBDE9EA}" destId="{41F30C09-E78B-40DF-805C-8B7F24434323}" srcOrd="0" destOrd="0" presId="urn:microsoft.com/office/officeart/2008/layout/LinedList"/>
    <dgm:cxn modelId="{03E4AE82-A584-48A7-9C18-43E04CEA8086}" type="presOf" srcId="{03DD60DE-F335-4BC7-8930-5CB5A3A07DC6}" destId="{F332CB01-7281-4D61-AD95-FF337B2D313D}" srcOrd="0" destOrd="0" presId="urn:microsoft.com/office/officeart/2008/layout/LinedList"/>
    <dgm:cxn modelId="{8A8B879E-CA6A-4E82-BD2F-12D8468849E8}" type="presOf" srcId="{B6FEEF92-3BB8-44AD-9AEA-BE8F20311BAF}" destId="{FBA79D14-FCC3-4C7E-9CE9-775390F3B69B}" srcOrd="0" destOrd="0" presId="urn:microsoft.com/office/officeart/2008/layout/LinedList"/>
    <dgm:cxn modelId="{A7E0F19E-3862-41DB-B031-450DFB7FEC94}" type="presOf" srcId="{BD3E77BC-9B93-4B69-B103-F3375B60AAE9}" destId="{ACB83203-FED4-41E8-BF27-0F0E1061C361}" srcOrd="0" destOrd="0" presId="urn:microsoft.com/office/officeart/2008/layout/LinedList"/>
    <dgm:cxn modelId="{424622AB-C18A-4A54-94B6-B2FCA24C6421}" srcId="{B6FEEF92-3BB8-44AD-9AEA-BE8F20311BAF}" destId="{BD3E77BC-9B93-4B69-B103-F3375B60AAE9}" srcOrd="1" destOrd="0" parTransId="{E49C45F7-50AE-4B07-B171-07171060400B}" sibTransId="{27D7FC0A-BAD8-4C15-933D-7AB8C9AF57F0}"/>
    <dgm:cxn modelId="{3B8925B9-3795-4163-9683-25082FF3107B}" srcId="{B6FEEF92-3BB8-44AD-9AEA-BE8F20311BAF}" destId="{9917E446-9B6A-4C77-8925-3622ECFDA709}" srcOrd="0" destOrd="0" parTransId="{9A45C433-CC80-425B-A2FC-30E171FD8360}" sibTransId="{C2391C51-09AD-4DF7-9E48-5397FA620748}"/>
    <dgm:cxn modelId="{A2A489CD-8FF5-46D4-83BD-4998D146A41E}" type="presOf" srcId="{9917E446-9B6A-4C77-8925-3622ECFDA709}" destId="{C9F72160-0896-47A4-B169-7F8D6BDF434E}" srcOrd="0" destOrd="0" presId="urn:microsoft.com/office/officeart/2008/layout/LinedList"/>
    <dgm:cxn modelId="{876E80F9-F44F-4895-87A4-A610FC6C4B7D}" type="presOf" srcId="{98E436AD-8C2F-412D-B3E7-C676A22B1A3F}" destId="{38E6AE0E-E64E-4854-A607-2A46B980329B}" srcOrd="0" destOrd="0" presId="urn:microsoft.com/office/officeart/2008/layout/LinedList"/>
    <dgm:cxn modelId="{26FEFBFE-601D-4C91-A66C-30336FBB9BA5}" srcId="{B6FEEF92-3BB8-44AD-9AEA-BE8F20311BAF}" destId="{98E436AD-8C2F-412D-B3E7-C676A22B1A3F}" srcOrd="3" destOrd="0" parTransId="{A0192214-2BF5-49B0-9E4D-84736E302E19}" sibTransId="{56E350A7-5ED4-41A3-937D-D25F51ED49DC}"/>
    <dgm:cxn modelId="{5FE6C2B4-B110-4621-A909-6EC6B9018CC0}" type="presParOf" srcId="{FBA79D14-FCC3-4C7E-9CE9-775390F3B69B}" destId="{CFDE5591-DE0A-40D1-9513-9FF5D2575BBB}" srcOrd="0" destOrd="0" presId="urn:microsoft.com/office/officeart/2008/layout/LinedList"/>
    <dgm:cxn modelId="{914449FE-7F14-41A2-ABDA-E12650F5F842}" type="presParOf" srcId="{FBA79D14-FCC3-4C7E-9CE9-775390F3B69B}" destId="{3113D20A-DDEE-41B8-A5C0-308B75902E53}" srcOrd="1" destOrd="0" presId="urn:microsoft.com/office/officeart/2008/layout/LinedList"/>
    <dgm:cxn modelId="{84EBE97C-FDC6-47CF-8F47-F18FE79AB230}" type="presParOf" srcId="{3113D20A-DDEE-41B8-A5C0-308B75902E53}" destId="{C9F72160-0896-47A4-B169-7F8D6BDF434E}" srcOrd="0" destOrd="0" presId="urn:microsoft.com/office/officeart/2008/layout/LinedList"/>
    <dgm:cxn modelId="{FFB4F01B-BBBA-4DF2-98F5-A0D2B086B530}" type="presParOf" srcId="{3113D20A-DDEE-41B8-A5C0-308B75902E53}" destId="{D86E1A44-7C06-408A-BC3F-A62FA6B3BFC1}" srcOrd="1" destOrd="0" presId="urn:microsoft.com/office/officeart/2008/layout/LinedList"/>
    <dgm:cxn modelId="{5F88A5BC-736A-44FA-920A-C2A646284E22}" type="presParOf" srcId="{FBA79D14-FCC3-4C7E-9CE9-775390F3B69B}" destId="{E84544D8-4B06-4292-839F-328904B1F391}" srcOrd="2" destOrd="0" presId="urn:microsoft.com/office/officeart/2008/layout/LinedList"/>
    <dgm:cxn modelId="{E3A1D99F-DD8F-4200-A080-32823E2628BE}" type="presParOf" srcId="{FBA79D14-FCC3-4C7E-9CE9-775390F3B69B}" destId="{5EC7F57E-B8F6-4188-9E19-7D840744D92C}" srcOrd="3" destOrd="0" presId="urn:microsoft.com/office/officeart/2008/layout/LinedList"/>
    <dgm:cxn modelId="{A659271D-2883-477C-A758-0B433BFD26A0}" type="presParOf" srcId="{5EC7F57E-B8F6-4188-9E19-7D840744D92C}" destId="{ACB83203-FED4-41E8-BF27-0F0E1061C361}" srcOrd="0" destOrd="0" presId="urn:microsoft.com/office/officeart/2008/layout/LinedList"/>
    <dgm:cxn modelId="{CA45E8DA-5C3C-410F-A665-5B9C5C07A0A9}" type="presParOf" srcId="{5EC7F57E-B8F6-4188-9E19-7D840744D92C}" destId="{539A22C9-487B-4E3C-ABDC-DD5571BF3333}" srcOrd="1" destOrd="0" presId="urn:microsoft.com/office/officeart/2008/layout/LinedList"/>
    <dgm:cxn modelId="{97E3D290-8076-4049-A351-A22B55F98E13}" type="presParOf" srcId="{FBA79D14-FCC3-4C7E-9CE9-775390F3B69B}" destId="{E206E820-5E98-4F7F-B783-2295717F950C}" srcOrd="4" destOrd="0" presId="urn:microsoft.com/office/officeart/2008/layout/LinedList"/>
    <dgm:cxn modelId="{8D1A3D17-02A8-41D0-B0F0-80AFE4ACA54A}" type="presParOf" srcId="{FBA79D14-FCC3-4C7E-9CE9-775390F3B69B}" destId="{3667C401-7659-43AE-AC84-6361F6CEFD4A}" srcOrd="5" destOrd="0" presId="urn:microsoft.com/office/officeart/2008/layout/LinedList"/>
    <dgm:cxn modelId="{6B250D26-59D2-410B-8ECA-17EA0927DFCD}" type="presParOf" srcId="{3667C401-7659-43AE-AC84-6361F6CEFD4A}" destId="{E4984C7D-6737-475F-9B25-1F7C15B71BDA}" srcOrd="0" destOrd="0" presId="urn:microsoft.com/office/officeart/2008/layout/LinedList"/>
    <dgm:cxn modelId="{50791996-B285-4BCF-B1C8-E7ADEA851F00}" type="presParOf" srcId="{3667C401-7659-43AE-AC84-6361F6CEFD4A}" destId="{6909FC0F-0232-43A2-BBB1-B9CC1950DFC1}" srcOrd="1" destOrd="0" presId="urn:microsoft.com/office/officeart/2008/layout/LinedList"/>
    <dgm:cxn modelId="{929686AC-31DB-4910-B097-F6C4615E303C}" type="presParOf" srcId="{FBA79D14-FCC3-4C7E-9CE9-775390F3B69B}" destId="{B5CD3E23-C4A6-4EE1-B067-8A0AB46F92AB}" srcOrd="6" destOrd="0" presId="urn:microsoft.com/office/officeart/2008/layout/LinedList"/>
    <dgm:cxn modelId="{D22D0F16-CF2A-4DAE-97EC-297B4718EC3C}" type="presParOf" srcId="{FBA79D14-FCC3-4C7E-9CE9-775390F3B69B}" destId="{3E837C11-4BEA-4D73-A2C0-10E6DB9F42B1}" srcOrd="7" destOrd="0" presId="urn:microsoft.com/office/officeart/2008/layout/LinedList"/>
    <dgm:cxn modelId="{35987771-74A7-4E26-AF28-DD66502B3965}" type="presParOf" srcId="{3E837C11-4BEA-4D73-A2C0-10E6DB9F42B1}" destId="{38E6AE0E-E64E-4854-A607-2A46B980329B}" srcOrd="0" destOrd="0" presId="urn:microsoft.com/office/officeart/2008/layout/LinedList"/>
    <dgm:cxn modelId="{3C29D2B5-FC74-41E0-8FFB-2C14781600A3}" type="presParOf" srcId="{3E837C11-4BEA-4D73-A2C0-10E6DB9F42B1}" destId="{30266AED-0B9B-4BE9-B126-65FE9D3BC05B}" srcOrd="1" destOrd="0" presId="urn:microsoft.com/office/officeart/2008/layout/LinedList"/>
    <dgm:cxn modelId="{1B0E0552-CCFE-4FB1-9EB4-AF45DE093E3A}" type="presParOf" srcId="{FBA79D14-FCC3-4C7E-9CE9-775390F3B69B}" destId="{0142FE16-CBEE-477D-82A3-DC9BC3845E79}" srcOrd="8" destOrd="0" presId="urn:microsoft.com/office/officeart/2008/layout/LinedList"/>
    <dgm:cxn modelId="{53D12D99-14E3-46EB-A205-2A73A09889FC}" type="presParOf" srcId="{FBA79D14-FCC3-4C7E-9CE9-775390F3B69B}" destId="{397C59FB-6DD1-448E-BA82-2E8EA4DC168E}" srcOrd="9" destOrd="0" presId="urn:microsoft.com/office/officeart/2008/layout/LinedList"/>
    <dgm:cxn modelId="{B70F2B99-58B1-433F-B040-84EAF43D39A0}" type="presParOf" srcId="{397C59FB-6DD1-448E-BA82-2E8EA4DC168E}" destId="{F332CB01-7281-4D61-AD95-FF337B2D313D}" srcOrd="0" destOrd="0" presId="urn:microsoft.com/office/officeart/2008/layout/LinedList"/>
    <dgm:cxn modelId="{9158D696-B9A3-4D9F-908A-37DC111D65AE}" type="presParOf" srcId="{397C59FB-6DD1-448E-BA82-2E8EA4DC168E}" destId="{DECF20B4-C07F-44F4-AFD3-8E2C21410D1B}" srcOrd="1" destOrd="0" presId="urn:microsoft.com/office/officeart/2008/layout/LinedList"/>
    <dgm:cxn modelId="{C1F37581-A9D1-47D0-B5F6-A6B2A6255DB1}" type="presParOf" srcId="{FBA79D14-FCC3-4C7E-9CE9-775390F3B69B}" destId="{67364E26-882C-41C4-BBE5-2586476BBA6F}" srcOrd="10" destOrd="0" presId="urn:microsoft.com/office/officeart/2008/layout/LinedList"/>
    <dgm:cxn modelId="{5A7B92F9-D12B-4029-9533-3F74AC098578}" type="presParOf" srcId="{FBA79D14-FCC3-4C7E-9CE9-775390F3B69B}" destId="{5ECCB82B-7BB0-45F6-8B94-664983FC10C6}" srcOrd="11" destOrd="0" presId="urn:microsoft.com/office/officeart/2008/layout/LinedList"/>
    <dgm:cxn modelId="{D038317E-0DB4-4A41-ACD6-03B8E4C7C714}" type="presParOf" srcId="{5ECCB82B-7BB0-45F6-8B94-664983FC10C6}" destId="{41F30C09-E78B-40DF-805C-8B7F24434323}" srcOrd="0" destOrd="0" presId="urn:microsoft.com/office/officeart/2008/layout/LinedList"/>
    <dgm:cxn modelId="{94E06CA4-7BC7-4400-9D55-18A1D5D44C7B}" type="presParOf" srcId="{5ECCB82B-7BB0-45F6-8B94-664983FC10C6}" destId="{921ED95B-BAC0-47A7-A234-2E6851B03A6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6907B0-E7BA-490F-8A20-06F634DBF81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70DAF13-3983-4A05-9E03-C78B84F0DD6C}">
      <dgm:prSet/>
      <dgm:spPr/>
      <dgm:t>
        <a:bodyPr/>
        <a:lstStyle/>
        <a:p>
          <a:r>
            <a:rPr lang="en-GB"/>
            <a:t>Failure to recognise the problem</a:t>
          </a:r>
          <a:endParaRPr lang="en-US"/>
        </a:p>
      </dgm:t>
    </dgm:pt>
    <dgm:pt modelId="{ACFBE806-DB68-4D2C-BA24-A3B0029DC8AF}" type="parTrans" cxnId="{DD5EEB94-1205-4A79-A686-F5E6915B3535}">
      <dgm:prSet/>
      <dgm:spPr/>
      <dgm:t>
        <a:bodyPr/>
        <a:lstStyle/>
        <a:p>
          <a:endParaRPr lang="en-US"/>
        </a:p>
      </dgm:t>
    </dgm:pt>
    <dgm:pt modelId="{BB80644B-9024-4331-BC44-940E4570CDE6}" type="sibTrans" cxnId="{DD5EEB94-1205-4A79-A686-F5E6915B3535}">
      <dgm:prSet/>
      <dgm:spPr/>
      <dgm:t>
        <a:bodyPr/>
        <a:lstStyle/>
        <a:p>
          <a:endParaRPr lang="en-US"/>
        </a:p>
      </dgm:t>
    </dgm:pt>
    <dgm:pt modelId="{089466BB-8791-4DD6-99F6-79FDA29F2FC7}">
      <dgm:prSet/>
      <dgm:spPr/>
      <dgm:t>
        <a:bodyPr/>
        <a:lstStyle/>
        <a:p>
          <a:r>
            <a:rPr lang="en-GB"/>
            <a:t>Conceiving the problem too narrowly </a:t>
          </a:r>
          <a:endParaRPr lang="en-US"/>
        </a:p>
      </dgm:t>
    </dgm:pt>
    <dgm:pt modelId="{123988E3-ABBC-481C-B381-7DF930144DB9}" type="parTrans" cxnId="{B3D2B1FE-0BCA-4182-AD8D-B9B5D14A68B9}">
      <dgm:prSet/>
      <dgm:spPr/>
      <dgm:t>
        <a:bodyPr/>
        <a:lstStyle/>
        <a:p>
          <a:endParaRPr lang="en-US"/>
        </a:p>
      </dgm:t>
    </dgm:pt>
    <dgm:pt modelId="{26E05646-007D-4862-B9FE-640E61339416}" type="sibTrans" cxnId="{B3D2B1FE-0BCA-4182-AD8D-B9B5D14A68B9}">
      <dgm:prSet/>
      <dgm:spPr/>
      <dgm:t>
        <a:bodyPr/>
        <a:lstStyle/>
        <a:p>
          <a:endParaRPr lang="en-US"/>
        </a:p>
      </dgm:t>
    </dgm:pt>
    <dgm:pt modelId="{D78DADDC-6B4F-4670-9B48-36D31023B6E8}">
      <dgm:prSet/>
      <dgm:spPr/>
      <dgm:t>
        <a:bodyPr/>
        <a:lstStyle/>
        <a:p>
          <a:r>
            <a:rPr lang="en-GB"/>
            <a:t>Making a hasty choice</a:t>
          </a:r>
          <a:endParaRPr lang="en-US"/>
        </a:p>
      </dgm:t>
    </dgm:pt>
    <dgm:pt modelId="{623EF226-0DE2-4534-8C15-A99D3EB0AD31}" type="parTrans" cxnId="{AC5F610A-AFE7-4FFC-A960-02F6D94A493C}">
      <dgm:prSet/>
      <dgm:spPr/>
      <dgm:t>
        <a:bodyPr/>
        <a:lstStyle/>
        <a:p>
          <a:endParaRPr lang="en-US"/>
        </a:p>
      </dgm:t>
    </dgm:pt>
    <dgm:pt modelId="{94B38F4D-F82D-4C79-B523-C6674F88495E}" type="sibTrans" cxnId="{AC5F610A-AFE7-4FFC-A960-02F6D94A493C}">
      <dgm:prSet/>
      <dgm:spPr/>
      <dgm:t>
        <a:bodyPr/>
        <a:lstStyle/>
        <a:p>
          <a:endParaRPr lang="en-US"/>
        </a:p>
      </dgm:t>
    </dgm:pt>
    <dgm:pt modelId="{742A464F-EE55-4663-8AC1-7C0B9181CFD0}">
      <dgm:prSet/>
      <dgm:spPr/>
      <dgm:t>
        <a:bodyPr/>
        <a:lstStyle/>
        <a:p>
          <a:r>
            <a:rPr lang="en-GB"/>
            <a:t>Failure to consider all consequences</a:t>
          </a:r>
          <a:endParaRPr lang="en-US"/>
        </a:p>
      </dgm:t>
    </dgm:pt>
    <dgm:pt modelId="{85E22C41-E14E-426E-8E53-FE50916BEF0F}" type="parTrans" cxnId="{7585B264-45A5-43CF-97C2-44148D489F48}">
      <dgm:prSet/>
      <dgm:spPr/>
      <dgm:t>
        <a:bodyPr/>
        <a:lstStyle/>
        <a:p>
          <a:endParaRPr lang="en-US"/>
        </a:p>
      </dgm:t>
    </dgm:pt>
    <dgm:pt modelId="{2FDEFBD6-E091-4697-936C-20EEC69F4DE5}" type="sibTrans" cxnId="{7585B264-45A5-43CF-97C2-44148D489F48}">
      <dgm:prSet/>
      <dgm:spPr/>
      <dgm:t>
        <a:bodyPr/>
        <a:lstStyle/>
        <a:p>
          <a:endParaRPr lang="en-US"/>
        </a:p>
      </dgm:t>
    </dgm:pt>
    <dgm:pt modelId="{B2B08837-FE16-44A8-98B1-8076CF6CEA4F}">
      <dgm:prSet/>
      <dgm:spPr/>
      <dgm:t>
        <a:bodyPr/>
        <a:lstStyle/>
        <a:p>
          <a:r>
            <a:rPr lang="en-GB"/>
            <a:t>Failure to consider the feasibility of the solution</a:t>
          </a:r>
          <a:endParaRPr lang="en-US"/>
        </a:p>
      </dgm:t>
    </dgm:pt>
    <dgm:pt modelId="{CD80D28B-9C2F-4BDD-814F-08CE95FF413D}" type="parTrans" cxnId="{1A1B1A9E-B237-4430-A083-3424AEA74E0F}">
      <dgm:prSet/>
      <dgm:spPr/>
      <dgm:t>
        <a:bodyPr/>
        <a:lstStyle/>
        <a:p>
          <a:endParaRPr lang="en-US"/>
        </a:p>
      </dgm:t>
    </dgm:pt>
    <dgm:pt modelId="{8F913BBA-DBC8-423E-8C21-8960115F13DD}" type="sibTrans" cxnId="{1A1B1A9E-B237-4430-A083-3424AEA74E0F}">
      <dgm:prSet/>
      <dgm:spPr/>
      <dgm:t>
        <a:bodyPr/>
        <a:lstStyle/>
        <a:p>
          <a:endParaRPr lang="en-US"/>
        </a:p>
      </dgm:t>
    </dgm:pt>
    <dgm:pt modelId="{F0336BFF-F5A3-48CB-B54E-1F76694BAD40}" type="pres">
      <dgm:prSet presAssocID="{F06907B0-E7BA-490F-8A20-06F634DBF81E}" presName="vert0" presStyleCnt="0">
        <dgm:presLayoutVars>
          <dgm:dir/>
          <dgm:animOne val="branch"/>
          <dgm:animLvl val="lvl"/>
        </dgm:presLayoutVars>
      </dgm:prSet>
      <dgm:spPr/>
    </dgm:pt>
    <dgm:pt modelId="{514A5D7A-0872-4CA5-B678-E4021BA3457D}" type="pres">
      <dgm:prSet presAssocID="{570DAF13-3983-4A05-9E03-C78B84F0DD6C}" presName="thickLine" presStyleLbl="alignNode1" presStyleIdx="0" presStyleCnt="5"/>
      <dgm:spPr/>
    </dgm:pt>
    <dgm:pt modelId="{6B6BF296-8FAB-4300-A961-091AC9A6B4B0}" type="pres">
      <dgm:prSet presAssocID="{570DAF13-3983-4A05-9E03-C78B84F0DD6C}" presName="horz1" presStyleCnt="0"/>
      <dgm:spPr/>
    </dgm:pt>
    <dgm:pt modelId="{A11ED645-23B7-4303-9131-70C08B1F546A}" type="pres">
      <dgm:prSet presAssocID="{570DAF13-3983-4A05-9E03-C78B84F0DD6C}" presName="tx1" presStyleLbl="revTx" presStyleIdx="0" presStyleCnt="5"/>
      <dgm:spPr/>
    </dgm:pt>
    <dgm:pt modelId="{1E907C83-E009-401A-AD47-90B2BF68B789}" type="pres">
      <dgm:prSet presAssocID="{570DAF13-3983-4A05-9E03-C78B84F0DD6C}" presName="vert1" presStyleCnt="0"/>
      <dgm:spPr/>
    </dgm:pt>
    <dgm:pt modelId="{1B93C838-15B1-4FD4-9B80-7125AC3784A9}" type="pres">
      <dgm:prSet presAssocID="{089466BB-8791-4DD6-99F6-79FDA29F2FC7}" presName="thickLine" presStyleLbl="alignNode1" presStyleIdx="1" presStyleCnt="5"/>
      <dgm:spPr/>
    </dgm:pt>
    <dgm:pt modelId="{278770DC-829B-4060-B647-FDBB06057AF0}" type="pres">
      <dgm:prSet presAssocID="{089466BB-8791-4DD6-99F6-79FDA29F2FC7}" presName="horz1" presStyleCnt="0"/>
      <dgm:spPr/>
    </dgm:pt>
    <dgm:pt modelId="{F984628F-3494-4DB2-B6C6-06992897DE7E}" type="pres">
      <dgm:prSet presAssocID="{089466BB-8791-4DD6-99F6-79FDA29F2FC7}" presName="tx1" presStyleLbl="revTx" presStyleIdx="1" presStyleCnt="5"/>
      <dgm:spPr/>
    </dgm:pt>
    <dgm:pt modelId="{EC95B07D-955A-4EBF-8501-75C0544B94BD}" type="pres">
      <dgm:prSet presAssocID="{089466BB-8791-4DD6-99F6-79FDA29F2FC7}" presName="vert1" presStyleCnt="0"/>
      <dgm:spPr/>
    </dgm:pt>
    <dgm:pt modelId="{9A89A2BC-AB42-40FD-9233-563479C08D62}" type="pres">
      <dgm:prSet presAssocID="{D78DADDC-6B4F-4670-9B48-36D31023B6E8}" presName="thickLine" presStyleLbl="alignNode1" presStyleIdx="2" presStyleCnt="5"/>
      <dgm:spPr/>
    </dgm:pt>
    <dgm:pt modelId="{BE6B8CA9-E319-4AB9-A264-297D96309885}" type="pres">
      <dgm:prSet presAssocID="{D78DADDC-6B4F-4670-9B48-36D31023B6E8}" presName="horz1" presStyleCnt="0"/>
      <dgm:spPr/>
    </dgm:pt>
    <dgm:pt modelId="{7BF9F5C4-5A3C-481F-B289-C6C73135684C}" type="pres">
      <dgm:prSet presAssocID="{D78DADDC-6B4F-4670-9B48-36D31023B6E8}" presName="tx1" presStyleLbl="revTx" presStyleIdx="2" presStyleCnt="5"/>
      <dgm:spPr/>
    </dgm:pt>
    <dgm:pt modelId="{7C481147-A286-475E-AEA5-65B642D54428}" type="pres">
      <dgm:prSet presAssocID="{D78DADDC-6B4F-4670-9B48-36D31023B6E8}" presName="vert1" presStyleCnt="0"/>
      <dgm:spPr/>
    </dgm:pt>
    <dgm:pt modelId="{C8608672-53D7-472E-A413-45309A362D08}" type="pres">
      <dgm:prSet presAssocID="{742A464F-EE55-4663-8AC1-7C0B9181CFD0}" presName="thickLine" presStyleLbl="alignNode1" presStyleIdx="3" presStyleCnt="5"/>
      <dgm:spPr/>
    </dgm:pt>
    <dgm:pt modelId="{93C33225-C573-4FE3-AC6F-62C4BB314E10}" type="pres">
      <dgm:prSet presAssocID="{742A464F-EE55-4663-8AC1-7C0B9181CFD0}" presName="horz1" presStyleCnt="0"/>
      <dgm:spPr/>
    </dgm:pt>
    <dgm:pt modelId="{99994531-1FBE-402D-8B94-F15C5548E757}" type="pres">
      <dgm:prSet presAssocID="{742A464F-EE55-4663-8AC1-7C0B9181CFD0}" presName="tx1" presStyleLbl="revTx" presStyleIdx="3" presStyleCnt="5"/>
      <dgm:spPr/>
    </dgm:pt>
    <dgm:pt modelId="{95FA991D-1593-4D31-B9E6-65CFBC589C89}" type="pres">
      <dgm:prSet presAssocID="{742A464F-EE55-4663-8AC1-7C0B9181CFD0}" presName="vert1" presStyleCnt="0"/>
      <dgm:spPr/>
    </dgm:pt>
    <dgm:pt modelId="{00ECE475-3951-4979-A89E-6FAC3D28B8DD}" type="pres">
      <dgm:prSet presAssocID="{B2B08837-FE16-44A8-98B1-8076CF6CEA4F}" presName="thickLine" presStyleLbl="alignNode1" presStyleIdx="4" presStyleCnt="5"/>
      <dgm:spPr/>
    </dgm:pt>
    <dgm:pt modelId="{54EA3845-4C08-4FED-85A8-0186EE8CF226}" type="pres">
      <dgm:prSet presAssocID="{B2B08837-FE16-44A8-98B1-8076CF6CEA4F}" presName="horz1" presStyleCnt="0"/>
      <dgm:spPr/>
    </dgm:pt>
    <dgm:pt modelId="{5726DC0E-5AF3-4169-935A-755864F31670}" type="pres">
      <dgm:prSet presAssocID="{B2B08837-FE16-44A8-98B1-8076CF6CEA4F}" presName="tx1" presStyleLbl="revTx" presStyleIdx="4" presStyleCnt="5"/>
      <dgm:spPr/>
    </dgm:pt>
    <dgm:pt modelId="{6C6F59D9-FFD9-4984-B4B6-EDAB22821A16}" type="pres">
      <dgm:prSet presAssocID="{B2B08837-FE16-44A8-98B1-8076CF6CEA4F}" presName="vert1" presStyleCnt="0"/>
      <dgm:spPr/>
    </dgm:pt>
  </dgm:ptLst>
  <dgm:cxnLst>
    <dgm:cxn modelId="{AC5F610A-AFE7-4FFC-A960-02F6D94A493C}" srcId="{F06907B0-E7BA-490F-8A20-06F634DBF81E}" destId="{D78DADDC-6B4F-4670-9B48-36D31023B6E8}" srcOrd="2" destOrd="0" parTransId="{623EF226-0DE2-4534-8C15-A99D3EB0AD31}" sibTransId="{94B38F4D-F82D-4C79-B523-C6674F88495E}"/>
    <dgm:cxn modelId="{25E2E825-56F3-4D06-8CBF-D4D335B9FA5A}" type="presOf" srcId="{089466BB-8791-4DD6-99F6-79FDA29F2FC7}" destId="{F984628F-3494-4DB2-B6C6-06992897DE7E}" srcOrd="0" destOrd="0" presId="urn:microsoft.com/office/officeart/2008/layout/LinedList"/>
    <dgm:cxn modelId="{7585B264-45A5-43CF-97C2-44148D489F48}" srcId="{F06907B0-E7BA-490F-8A20-06F634DBF81E}" destId="{742A464F-EE55-4663-8AC1-7C0B9181CFD0}" srcOrd="3" destOrd="0" parTransId="{85E22C41-E14E-426E-8E53-FE50916BEF0F}" sibTransId="{2FDEFBD6-E091-4697-936C-20EEC69F4DE5}"/>
    <dgm:cxn modelId="{BF726957-7A7D-40FC-A86D-4520DD7B316D}" type="presOf" srcId="{D78DADDC-6B4F-4670-9B48-36D31023B6E8}" destId="{7BF9F5C4-5A3C-481F-B289-C6C73135684C}" srcOrd="0" destOrd="0" presId="urn:microsoft.com/office/officeart/2008/layout/LinedList"/>
    <dgm:cxn modelId="{DD5EEB94-1205-4A79-A686-F5E6915B3535}" srcId="{F06907B0-E7BA-490F-8A20-06F634DBF81E}" destId="{570DAF13-3983-4A05-9E03-C78B84F0DD6C}" srcOrd="0" destOrd="0" parTransId="{ACFBE806-DB68-4D2C-BA24-A3B0029DC8AF}" sibTransId="{BB80644B-9024-4331-BC44-940E4570CDE6}"/>
    <dgm:cxn modelId="{1A1B1A9E-B237-4430-A083-3424AEA74E0F}" srcId="{F06907B0-E7BA-490F-8A20-06F634DBF81E}" destId="{B2B08837-FE16-44A8-98B1-8076CF6CEA4F}" srcOrd="4" destOrd="0" parTransId="{CD80D28B-9C2F-4BDD-814F-08CE95FF413D}" sibTransId="{8F913BBA-DBC8-423E-8C21-8960115F13DD}"/>
    <dgm:cxn modelId="{C64267AC-0704-462E-89AD-FF5B0127F2FC}" type="presOf" srcId="{570DAF13-3983-4A05-9E03-C78B84F0DD6C}" destId="{A11ED645-23B7-4303-9131-70C08B1F546A}" srcOrd="0" destOrd="0" presId="urn:microsoft.com/office/officeart/2008/layout/LinedList"/>
    <dgm:cxn modelId="{C19131BC-80A2-46C1-9F03-50783CFC139B}" type="presOf" srcId="{F06907B0-E7BA-490F-8A20-06F634DBF81E}" destId="{F0336BFF-F5A3-48CB-B54E-1F76694BAD40}" srcOrd="0" destOrd="0" presId="urn:microsoft.com/office/officeart/2008/layout/LinedList"/>
    <dgm:cxn modelId="{F5E480C3-719A-431F-A33A-98BA62C56270}" type="presOf" srcId="{742A464F-EE55-4663-8AC1-7C0B9181CFD0}" destId="{99994531-1FBE-402D-8B94-F15C5548E757}" srcOrd="0" destOrd="0" presId="urn:microsoft.com/office/officeart/2008/layout/LinedList"/>
    <dgm:cxn modelId="{AB29F2D7-E242-4D44-9329-0B375D17B7D2}" type="presOf" srcId="{B2B08837-FE16-44A8-98B1-8076CF6CEA4F}" destId="{5726DC0E-5AF3-4169-935A-755864F31670}" srcOrd="0" destOrd="0" presId="urn:microsoft.com/office/officeart/2008/layout/LinedList"/>
    <dgm:cxn modelId="{B3D2B1FE-0BCA-4182-AD8D-B9B5D14A68B9}" srcId="{F06907B0-E7BA-490F-8A20-06F634DBF81E}" destId="{089466BB-8791-4DD6-99F6-79FDA29F2FC7}" srcOrd="1" destOrd="0" parTransId="{123988E3-ABBC-481C-B381-7DF930144DB9}" sibTransId="{26E05646-007D-4862-B9FE-640E61339416}"/>
    <dgm:cxn modelId="{C71852D6-870D-4739-AD2E-E81F9C938B9B}" type="presParOf" srcId="{F0336BFF-F5A3-48CB-B54E-1F76694BAD40}" destId="{514A5D7A-0872-4CA5-B678-E4021BA3457D}" srcOrd="0" destOrd="0" presId="urn:microsoft.com/office/officeart/2008/layout/LinedList"/>
    <dgm:cxn modelId="{85148308-0F87-4774-8AED-CB0D46B23B5E}" type="presParOf" srcId="{F0336BFF-F5A3-48CB-B54E-1F76694BAD40}" destId="{6B6BF296-8FAB-4300-A961-091AC9A6B4B0}" srcOrd="1" destOrd="0" presId="urn:microsoft.com/office/officeart/2008/layout/LinedList"/>
    <dgm:cxn modelId="{936ADE15-E195-4D41-8C0E-C48EA8428DAC}" type="presParOf" srcId="{6B6BF296-8FAB-4300-A961-091AC9A6B4B0}" destId="{A11ED645-23B7-4303-9131-70C08B1F546A}" srcOrd="0" destOrd="0" presId="urn:microsoft.com/office/officeart/2008/layout/LinedList"/>
    <dgm:cxn modelId="{DD3C3957-070A-495B-961C-53DC66E842A0}" type="presParOf" srcId="{6B6BF296-8FAB-4300-A961-091AC9A6B4B0}" destId="{1E907C83-E009-401A-AD47-90B2BF68B789}" srcOrd="1" destOrd="0" presId="urn:microsoft.com/office/officeart/2008/layout/LinedList"/>
    <dgm:cxn modelId="{94EC1DE8-9571-43CE-8B23-778B2956EB8F}" type="presParOf" srcId="{F0336BFF-F5A3-48CB-B54E-1F76694BAD40}" destId="{1B93C838-15B1-4FD4-9B80-7125AC3784A9}" srcOrd="2" destOrd="0" presId="urn:microsoft.com/office/officeart/2008/layout/LinedList"/>
    <dgm:cxn modelId="{36260788-31A8-4841-96EF-450CD64CE9A1}" type="presParOf" srcId="{F0336BFF-F5A3-48CB-B54E-1F76694BAD40}" destId="{278770DC-829B-4060-B647-FDBB06057AF0}" srcOrd="3" destOrd="0" presId="urn:microsoft.com/office/officeart/2008/layout/LinedList"/>
    <dgm:cxn modelId="{9E4A23F2-A950-47C2-85D2-96D040467721}" type="presParOf" srcId="{278770DC-829B-4060-B647-FDBB06057AF0}" destId="{F984628F-3494-4DB2-B6C6-06992897DE7E}" srcOrd="0" destOrd="0" presId="urn:microsoft.com/office/officeart/2008/layout/LinedList"/>
    <dgm:cxn modelId="{A8AF85C6-432A-4BCD-9568-11AD7E7B96CA}" type="presParOf" srcId="{278770DC-829B-4060-B647-FDBB06057AF0}" destId="{EC95B07D-955A-4EBF-8501-75C0544B94BD}" srcOrd="1" destOrd="0" presId="urn:microsoft.com/office/officeart/2008/layout/LinedList"/>
    <dgm:cxn modelId="{3C5F5BFF-8B81-41D1-8061-ECB94E9B95F2}" type="presParOf" srcId="{F0336BFF-F5A3-48CB-B54E-1F76694BAD40}" destId="{9A89A2BC-AB42-40FD-9233-563479C08D62}" srcOrd="4" destOrd="0" presId="urn:microsoft.com/office/officeart/2008/layout/LinedList"/>
    <dgm:cxn modelId="{72F47DCB-5664-41C9-89F7-6E4398C749FD}" type="presParOf" srcId="{F0336BFF-F5A3-48CB-B54E-1F76694BAD40}" destId="{BE6B8CA9-E319-4AB9-A264-297D96309885}" srcOrd="5" destOrd="0" presId="urn:microsoft.com/office/officeart/2008/layout/LinedList"/>
    <dgm:cxn modelId="{EFA840AF-ADD4-47D6-9347-4E0115119A7B}" type="presParOf" srcId="{BE6B8CA9-E319-4AB9-A264-297D96309885}" destId="{7BF9F5C4-5A3C-481F-B289-C6C73135684C}" srcOrd="0" destOrd="0" presId="urn:microsoft.com/office/officeart/2008/layout/LinedList"/>
    <dgm:cxn modelId="{9A9A43A7-2683-4335-8E4B-BF362F1A5962}" type="presParOf" srcId="{BE6B8CA9-E319-4AB9-A264-297D96309885}" destId="{7C481147-A286-475E-AEA5-65B642D54428}" srcOrd="1" destOrd="0" presId="urn:microsoft.com/office/officeart/2008/layout/LinedList"/>
    <dgm:cxn modelId="{FE5F1250-3F02-4FBD-8CD9-D00A07134EAD}" type="presParOf" srcId="{F0336BFF-F5A3-48CB-B54E-1F76694BAD40}" destId="{C8608672-53D7-472E-A413-45309A362D08}" srcOrd="6" destOrd="0" presId="urn:microsoft.com/office/officeart/2008/layout/LinedList"/>
    <dgm:cxn modelId="{2A23000A-B71D-43F2-934B-09924DCDDF7A}" type="presParOf" srcId="{F0336BFF-F5A3-48CB-B54E-1F76694BAD40}" destId="{93C33225-C573-4FE3-AC6F-62C4BB314E10}" srcOrd="7" destOrd="0" presId="urn:microsoft.com/office/officeart/2008/layout/LinedList"/>
    <dgm:cxn modelId="{E11CB361-F56C-45E8-BEAD-E933469F73E9}" type="presParOf" srcId="{93C33225-C573-4FE3-AC6F-62C4BB314E10}" destId="{99994531-1FBE-402D-8B94-F15C5548E757}" srcOrd="0" destOrd="0" presId="urn:microsoft.com/office/officeart/2008/layout/LinedList"/>
    <dgm:cxn modelId="{9D287EF6-5201-4070-973E-81173ACFB941}" type="presParOf" srcId="{93C33225-C573-4FE3-AC6F-62C4BB314E10}" destId="{95FA991D-1593-4D31-B9E6-65CFBC589C89}" srcOrd="1" destOrd="0" presId="urn:microsoft.com/office/officeart/2008/layout/LinedList"/>
    <dgm:cxn modelId="{E57B8218-5B5A-4C8A-813E-07C63690BA4E}" type="presParOf" srcId="{F0336BFF-F5A3-48CB-B54E-1F76694BAD40}" destId="{00ECE475-3951-4979-A89E-6FAC3D28B8DD}" srcOrd="8" destOrd="0" presId="urn:microsoft.com/office/officeart/2008/layout/LinedList"/>
    <dgm:cxn modelId="{715349D2-8E77-423D-9906-94F729993995}" type="presParOf" srcId="{F0336BFF-F5A3-48CB-B54E-1F76694BAD40}" destId="{54EA3845-4C08-4FED-85A8-0186EE8CF226}" srcOrd="9" destOrd="0" presId="urn:microsoft.com/office/officeart/2008/layout/LinedList"/>
    <dgm:cxn modelId="{033C014C-ECAB-42BD-A078-0D3C9E56E25E}" type="presParOf" srcId="{54EA3845-4C08-4FED-85A8-0186EE8CF226}" destId="{5726DC0E-5AF3-4169-935A-755864F31670}" srcOrd="0" destOrd="0" presId="urn:microsoft.com/office/officeart/2008/layout/LinedList"/>
    <dgm:cxn modelId="{DA28CECA-355A-47BE-8089-FE1A9F36ABE0}" type="presParOf" srcId="{54EA3845-4C08-4FED-85A8-0186EE8CF226}" destId="{6C6F59D9-FFD9-4984-B4B6-EDAB22821A1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03016-6FB8-441D-9BEA-AF71FD9A08AA}">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CA7C46-AF6C-4CC9-B843-D78BD47ACC54}">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Researching in this way will guide your reading and your search for information.</a:t>
          </a:r>
          <a:endParaRPr lang="en-US" sz="1600" kern="1200"/>
        </a:p>
      </dsp:txBody>
      <dsp:txXfrm>
        <a:off x="559800" y="3022743"/>
        <a:ext cx="4320000" cy="720000"/>
      </dsp:txXfrm>
    </dsp:sp>
    <dsp:sp modelId="{2789400C-B6AF-42B2-89C0-CD5FEC876F54}">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BDB13-C99D-49F4-9F00-31A7556856FC}">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This will aid you to easily identify any gaps in knowledge which will aid you to focus on obtaining primary research data to address those gaps.</a:t>
          </a:r>
          <a:endParaRPr lang="en-US" sz="1600" kern="1200"/>
        </a:p>
      </dsp:txBody>
      <dsp:txXfrm>
        <a:off x="5635800" y="3022743"/>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2B488-57CB-4A90-8F60-F7F177444FDC}">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6AED5-5580-427A-BBCE-162753D648AE}">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4ED912-A826-4840-817E-60D92FFCD209}">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Avoid information overload!!</a:t>
          </a:r>
          <a:endParaRPr lang="en-US" sz="1900" kern="1200" dirty="0"/>
        </a:p>
      </dsp:txBody>
      <dsp:txXfrm>
        <a:off x="1057183" y="1805"/>
        <a:ext cx="9458416" cy="915310"/>
      </dsp:txXfrm>
    </dsp:sp>
    <dsp:sp modelId="{35E8D1DC-7142-4FCA-88EB-75D511FD5E19}">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FEC3B-5660-48A0-89FC-340A23691374}">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3A64D-5E5C-463F-98BA-629B674C3486}">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Develop a spreadsheet or table that records the book, author and publishing details plus a free text box for you to note down the pertinent points.</a:t>
          </a:r>
          <a:r>
            <a:rPr lang="en-GB" sz="1900" kern="1200" dirty="0">
              <a:latin typeface="Calibri Light" panose="020F0302020204030204"/>
            </a:rPr>
            <a:t> This can also be archived for later research!</a:t>
          </a:r>
          <a:endParaRPr lang="en-GB" sz="1900" kern="1200" dirty="0"/>
        </a:p>
      </dsp:txBody>
      <dsp:txXfrm>
        <a:off x="1057183" y="1145944"/>
        <a:ext cx="9458416" cy="915310"/>
      </dsp:txXfrm>
    </dsp:sp>
    <dsp:sp modelId="{D9484528-D5D1-4CC2-BD41-1947CD273FA1}">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574A60-0CC2-43DB-B48A-6525CDEF91F4}">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69023-E087-452B-8CC0-202FBF243FDD}">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Always record your sources in alphabetical order according to the authors surname which means you are compiling your resource list as you go along.</a:t>
          </a:r>
          <a:endParaRPr lang="en-US" sz="1900" kern="1200" dirty="0"/>
        </a:p>
      </dsp:txBody>
      <dsp:txXfrm>
        <a:off x="1057183" y="2290082"/>
        <a:ext cx="9458416" cy="915310"/>
      </dsp:txXfrm>
    </dsp:sp>
    <dsp:sp modelId="{6BD13E92-EAAC-474B-8126-4065392E0400}">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C9F02A-E791-4C28-8E8B-88459E8C5FB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5700D9-B522-4C21-97BF-BA800C450170}">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Write a brief summation of what you have read either during or immediately after you have finished reading.</a:t>
          </a:r>
          <a:endParaRPr lang="en-US" sz="1900" kern="1200" dirty="0"/>
        </a:p>
      </dsp:txBody>
      <dsp:txXfrm>
        <a:off x="1057183" y="3434221"/>
        <a:ext cx="9458416" cy="915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00C8-5A63-4407-A5F2-320908523647}">
      <dsp:nvSpPr>
        <dsp:cNvPr id="0" name=""/>
        <dsp:cNvSpPr/>
      </dsp:nvSpPr>
      <dsp:spPr>
        <a:xfrm>
          <a:off x="0" y="3848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Partnership-Orientated Policing (POPS)</a:t>
          </a:r>
          <a:r>
            <a:rPr lang="en-GB" sz="2700" kern="1200" dirty="0">
              <a:latin typeface="Calibri Light" panose="020F0302020204030204"/>
            </a:rPr>
            <a:t> </a:t>
          </a:r>
          <a:endParaRPr lang="en-US" sz="2700" kern="1200"/>
        </a:p>
      </dsp:txBody>
      <dsp:txXfrm>
        <a:off x="31613" y="70097"/>
        <a:ext cx="10452374" cy="584369"/>
      </dsp:txXfrm>
    </dsp:sp>
    <dsp:sp modelId="{6EE4B917-4964-40E7-88C0-3B3619327553}">
      <dsp:nvSpPr>
        <dsp:cNvPr id="0" name=""/>
        <dsp:cNvSpPr/>
      </dsp:nvSpPr>
      <dsp:spPr>
        <a:xfrm>
          <a:off x="0" y="76383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OSARA</a:t>
          </a:r>
          <a:endParaRPr lang="en-US" sz="2700" kern="1200" dirty="0"/>
        </a:p>
      </dsp:txBody>
      <dsp:txXfrm>
        <a:off x="31613" y="795452"/>
        <a:ext cx="10452374" cy="584369"/>
      </dsp:txXfrm>
    </dsp:sp>
    <dsp:sp modelId="{C5650F32-33B2-4557-8DD9-37D3F567291B}">
      <dsp:nvSpPr>
        <dsp:cNvPr id="0" name=""/>
        <dsp:cNvSpPr/>
      </dsp:nvSpPr>
      <dsp:spPr>
        <a:xfrm>
          <a:off x="0" y="148919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PAT</a:t>
          </a:r>
          <a:r>
            <a:rPr lang="en-GB" sz="2700" kern="1200" dirty="0">
              <a:latin typeface="Calibri Light" panose="020F0302020204030204"/>
            </a:rPr>
            <a:t> (Problem analysis triangle)</a:t>
          </a:r>
          <a:endParaRPr lang="en-US" sz="2700" kern="1200" dirty="0"/>
        </a:p>
      </dsp:txBody>
      <dsp:txXfrm>
        <a:off x="31613" y="1520807"/>
        <a:ext cx="10452374" cy="584369"/>
      </dsp:txXfrm>
    </dsp:sp>
    <dsp:sp modelId="{5E8D043A-2F05-4278-AD86-12DDD5CD4256}">
      <dsp:nvSpPr>
        <dsp:cNvPr id="0" name=""/>
        <dsp:cNvSpPr/>
      </dsp:nvSpPr>
      <dsp:spPr>
        <a:xfrm>
          <a:off x="0" y="221454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PAT (Enhanced)</a:t>
          </a:r>
          <a:r>
            <a:rPr lang="en-GB" sz="2700" kern="1200" dirty="0">
              <a:latin typeface="Calibri Light" panose="020F0302020204030204"/>
            </a:rPr>
            <a:t> </a:t>
          </a:r>
          <a:endParaRPr lang="en-US" sz="2700" kern="1200"/>
        </a:p>
      </dsp:txBody>
      <dsp:txXfrm>
        <a:off x="31613" y="2246162"/>
        <a:ext cx="10452374" cy="584369"/>
      </dsp:txXfrm>
    </dsp:sp>
    <dsp:sp modelId="{2D01FBA9-10CE-41B7-9F57-93E8D3E97DFE}">
      <dsp:nvSpPr>
        <dsp:cNvPr id="0" name=""/>
        <dsp:cNvSpPr/>
      </dsp:nvSpPr>
      <dsp:spPr>
        <a:xfrm>
          <a:off x="0" y="293990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Routine Activity Theory</a:t>
          </a:r>
          <a:endParaRPr lang="en-US" sz="2700" kern="1200" dirty="0"/>
        </a:p>
      </dsp:txBody>
      <dsp:txXfrm>
        <a:off x="31613" y="2971517"/>
        <a:ext cx="10452374" cy="584369"/>
      </dsp:txXfrm>
    </dsp:sp>
    <dsp:sp modelId="{A2EA9B55-D2CC-431F-8246-1757B5CF017F}">
      <dsp:nvSpPr>
        <dsp:cNvPr id="0" name=""/>
        <dsp:cNvSpPr/>
      </dsp:nvSpPr>
      <dsp:spPr>
        <a:xfrm>
          <a:off x="0" y="366525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Rational Choice Theory</a:t>
          </a:r>
          <a:endParaRPr lang="en-US" sz="2700" kern="1200" dirty="0"/>
        </a:p>
      </dsp:txBody>
      <dsp:txXfrm>
        <a:off x="31613" y="3696872"/>
        <a:ext cx="10452374" cy="5843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B30AC-95AC-45E2-8E0A-E8486F756167}">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018AD-00EA-44FA-AF8C-0726AB237828}">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313C8-76DF-4F36-B16C-045C9541ABCD}">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Is a way of thinking that systematically addresses identified problems</a:t>
          </a:r>
          <a:endParaRPr lang="en-US" sz="1900" kern="1200"/>
        </a:p>
      </dsp:txBody>
      <dsp:txXfrm>
        <a:off x="836323" y="3399"/>
        <a:ext cx="9679276" cy="724089"/>
      </dsp:txXfrm>
    </dsp:sp>
    <dsp:sp modelId="{B3395BF6-CA18-4A64-AAC3-36306E57B91B}">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072A25-5C55-4F13-A348-DDF0FCFD3E8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38575-E4BD-4F9E-9873-F02D8A9D412B}">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encompasses a set of tools designed to help you understand them</a:t>
          </a:r>
          <a:endParaRPr lang="en-US" sz="1900" kern="1200"/>
        </a:p>
      </dsp:txBody>
      <dsp:txXfrm>
        <a:off x="836323" y="908511"/>
        <a:ext cx="9679276" cy="724089"/>
      </dsp:txXfrm>
    </dsp:sp>
    <dsp:sp modelId="{DF590C80-736D-498F-8E44-F58BE0EBB473}">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F5997-FCF3-43B4-BEAB-9C4FCA61ED24}">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D0909-9B7D-4F19-AC34-5D0598326FCE}">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dealing with the conditions that create the problems </a:t>
          </a:r>
          <a:endParaRPr lang="en-US" sz="1900" kern="1200"/>
        </a:p>
      </dsp:txBody>
      <dsp:txXfrm>
        <a:off x="836323" y="1813624"/>
        <a:ext cx="9679276" cy="724089"/>
      </dsp:txXfrm>
    </dsp:sp>
    <dsp:sp modelId="{ECBE4166-7FCB-4F1C-BC08-310824B81FE4}">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839D0-7897-4474-8AFC-0FC894A12195}">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2E804-5312-4917-8E1A-164F45DAF8C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identifying who has the expertise to help</a:t>
          </a:r>
          <a:endParaRPr lang="en-US" sz="1900" kern="1200"/>
        </a:p>
      </dsp:txBody>
      <dsp:txXfrm>
        <a:off x="836323" y="2718736"/>
        <a:ext cx="9679276" cy="724089"/>
      </dsp:txXfrm>
    </dsp:sp>
    <dsp:sp modelId="{5FA3895D-F209-4A48-845D-EA8A770FD53F}">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DE540-9C6A-4230-91D8-BC422A2372ED}">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810E1-B864-46B1-AAE7-8D4C90C0A809}">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often about teamwork &amp; leadership</a:t>
          </a:r>
          <a:endParaRPr lang="en-US" sz="1900" kern="1200"/>
        </a:p>
      </dsp:txBody>
      <dsp:txXfrm>
        <a:off x="836323" y="3623848"/>
        <a:ext cx="9679276" cy="7240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FC3D7-3595-4116-8607-D4D90B145899}">
      <dsp:nvSpPr>
        <dsp:cNvPr id="0" name=""/>
        <dsp:cNvSpPr/>
      </dsp:nvSpPr>
      <dsp:spPr>
        <a:xfrm>
          <a:off x="0" y="2700"/>
          <a:ext cx="6291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78B81-16ED-477F-AD6D-850D0B20ACA1}">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Underlying conditions create problems</a:t>
          </a:r>
          <a:endParaRPr lang="en-US" sz="2500" kern="1200"/>
        </a:p>
      </dsp:txBody>
      <dsp:txXfrm>
        <a:off x="0" y="2700"/>
        <a:ext cx="6291714" cy="920888"/>
      </dsp:txXfrm>
    </dsp:sp>
    <dsp:sp modelId="{66123B2F-7048-4548-AE96-1B6C9979FA57}">
      <dsp:nvSpPr>
        <dsp:cNvPr id="0" name=""/>
        <dsp:cNvSpPr/>
      </dsp:nvSpPr>
      <dsp:spPr>
        <a:xfrm>
          <a:off x="0" y="923589"/>
          <a:ext cx="6291714" cy="0"/>
        </a:xfrm>
        <a:prstGeom prst="line">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B74B0-0B7A-42DA-9EB3-F0ACA70AE0C0}">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Problems in turn lead to incidents</a:t>
          </a:r>
          <a:endParaRPr lang="en-US" sz="2500" kern="1200"/>
        </a:p>
      </dsp:txBody>
      <dsp:txXfrm>
        <a:off x="0" y="923589"/>
        <a:ext cx="6291714" cy="920888"/>
      </dsp:txXfrm>
    </dsp:sp>
    <dsp:sp modelId="{D1B8D543-FD19-409C-8048-63A8ABDAA147}">
      <dsp:nvSpPr>
        <dsp:cNvPr id="0" name=""/>
        <dsp:cNvSpPr/>
      </dsp:nvSpPr>
      <dsp:spPr>
        <a:xfrm>
          <a:off x="0" y="1844478"/>
          <a:ext cx="6291714" cy="0"/>
        </a:xfrm>
        <a:prstGeom prst="line">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B09CF-D3AF-4D3E-A771-A21BB33FCD30}">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Many incidents lead to police calls</a:t>
          </a:r>
          <a:endParaRPr lang="en-US" sz="2500" kern="1200"/>
        </a:p>
      </dsp:txBody>
      <dsp:txXfrm>
        <a:off x="0" y="1844478"/>
        <a:ext cx="6291714" cy="920888"/>
      </dsp:txXfrm>
    </dsp:sp>
    <dsp:sp modelId="{9DBE6D0F-DBC4-4769-A2F7-94A3DB5F59E1}">
      <dsp:nvSpPr>
        <dsp:cNvPr id="0" name=""/>
        <dsp:cNvSpPr/>
      </dsp:nvSpPr>
      <dsp:spPr>
        <a:xfrm>
          <a:off x="0" y="2765367"/>
          <a:ext cx="6291714" cy="0"/>
        </a:xfrm>
        <a:prstGeom prst="line">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72359-E99F-4A7B-8480-52AA7F9D5416}">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Incidents appear to be isolated </a:t>
          </a:r>
          <a:endParaRPr lang="en-US" sz="2500" kern="1200"/>
        </a:p>
      </dsp:txBody>
      <dsp:txXfrm>
        <a:off x="0" y="2765367"/>
        <a:ext cx="6291714" cy="920888"/>
      </dsp:txXfrm>
    </dsp:sp>
    <dsp:sp modelId="{68979B62-3304-42D4-80BC-1F6679E0E865}">
      <dsp:nvSpPr>
        <dsp:cNvPr id="0" name=""/>
        <dsp:cNvSpPr/>
      </dsp:nvSpPr>
      <dsp:spPr>
        <a:xfrm>
          <a:off x="0" y="3686256"/>
          <a:ext cx="6291714" cy="0"/>
        </a:xfrm>
        <a:prstGeom prst="line">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AD667-8A28-4D65-81A8-1533DCD98926}">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can arise from a single common source </a:t>
          </a:r>
          <a:endParaRPr lang="en-US" sz="2500" kern="1200"/>
        </a:p>
      </dsp:txBody>
      <dsp:txXfrm>
        <a:off x="0" y="3686256"/>
        <a:ext cx="6291714" cy="920888"/>
      </dsp:txXfrm>
    </dsp:sp>
    <dsp:sp modelId="{F6CD53E0-9D7A-4ABF-9134-B8D7343A110E}">
      <dsp:nvSpPr>
        <dsp:cNvPr id="0" name=""/>
        <dsp:cNvSpPr/>
      </dsp:nvSpPr>
      <dsp:spPr>
        <a:xfrm>
          <a:off x="0" y="4607145"/>
          <a:ext cx="6291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CA995-DCEC-440C-9528-2265F039E56B}">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Police usually only deal with the symptom of the cause</a:t>
          </a:r>
          <a:endParaRPr lang="en-US" sz="2500" kern="1200"/>
        </a:p>
      </dsp:txBody>
      <dsp:txXfrm>
        <a:off x="0" y="4607145"/>
        <a:ext cx="6291714" cy="9208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E5591-DE0A-40D1-9513-9FF5D2575BBB}">
      <dsp:nvSpPr>
        <dsp:cNvPr id="0" name=""/>
        <dsp:cNvSpPr/>
      </dsp:nvSpPr>
      <dsp:spPr>
        <a:xfrm>
          <a:off x="0" y="233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F72160-0896-47A4-B169-7F8D6BDF434E}">
      <dsp:nvSpPr>
        <dsp:cNvPr id="0" name=""/>
        <dsp:cNvSpPr/>
      </dsp:nvSpPr>
      <dsp:spPr>
        <a:xfrm>
          <a:off x="0" y="2337"/>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Problem Solving</a:t>
          </a:r>
          <a:r>
            <a:rPr lang="en-GB" sz="1600" kern="1200" dirty="0"/>
            <a:t>: POP focuses on solving specific problems rather than simply responding to incidents. It encourages police officers to think critically and creatively to develop tailored solutions for each problem.</a:t>
          </a:r>
          <a:endParaRPr lang="en-US" sz="1600" kern="1200" dirty="0"/>
        </a:p>
      </dsp:txBody>
      <dsp:txXfrm>
        <a:off x="0" y="2337"/>
        <a:ext cx="10515600" cy="797066"/>
      </dsp:txXfrm>
    </dsp:sp>
    <dsp:sp modelId="{E84544D8-4B06-4292-839F-328904B1F391}">
      <dsp:nvSpPr>
        <dsp:cNvPr id="0" name=""/>
        <dsp:cNvSpPr/>
      </dsp:nvSpPr>
      <dsp:spPr>
        <a:xfrm>
          <a:off x="0" y="7994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83203-FED4-41E8-BF27-0F0E1061C361}">
      <dsp:nvSpPr>
        <dsp:cNvPr id="0" name=""/>
        <dsp:cNvSpPr/>
      </dsp:nvSpPr>
      <dsp:spPr>
        <a:xfrm>
          <a:off x="0" y="799404"/>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Partnerships and Collaboration</a:t>
          </a:r>
          <a:r>
            <a:rPr lang="en-GB" sz="1600" kern="1200" dirty="0"/>
            <a:t>: POP emphasises collaboration between law enforcement, other government agencies, community organisations, and members of the community. These partnerships help gather diverse perspectives and resources to address complex issues.</a:t>
          </a:r>
          <a:endParaRPr lang="en-US" sz="1600" kern="1200" dirty="0"/>
        </a:p>
      </dsp:txBody>
      <dsp:txXfrm>
        <a:off x="0" y="799404"/>
        <a:ext cx="10515600" cy="797066"/>
      </dsp:txXfrm>
    </dsp:sp>
    <dsp:sp modelId="{E206E820-5E98-4F7F-B783-2295717F950C}">
      <dsp:nvSpPr>
        <dsp:cNvPr id="0" name=""/>
        <dsp:cNvSpPr/>
      </dsp:nvSpPr>
      <dsp:spPr>
        <a:xfrm>
          <a:off x="0" y="15964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984C7D-6737-475F-9B25-1F7C15B71BDA}">
      <dsp:nvSpPr>
        <dsp:cNvPr id="0" name=""/>
        <dsp:cNvSpPr/>
      </dsp:nvSpPr>
      <dsp:spPr>
        <a:xfrm>
          <a:off x="0" y="1596470"/>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Prevention</a:t>
          </a:r>
          <a:r>
            <a:rPr lang="en-GB" sz="1600" kern="1200" dirty="0"/>
            <a:t>: By addressing the root causes of problems, POP aims to prevent crime and disorder from occurring in the first place. This proactive approach is seen as more effective in the long term than merely reacting to incidents after they occur.</a:t>
          </a:r>
          <a:endParaRPr lang="en-US" sz="1600" kern="1200" dirty="0"/>
        </a:p>
      </dsp:txBody>
      <dsp:txXfrm>
        <a:off x="0" y="1596470"/>
        <a:ext cx="10515600" cy="797066"/>
      </dsp:txXfrm>
    </dsp:sp>
    <dsp:sp modelId="{B5CD3E23-C4A6-4EE1-B067-8A0AB46F92AB}">
      <dsp:nvSpPr>
        <dsp:cNvPr id="0" name=""/>
        <dsp:cNvSpPr/>
      </dsp:nvSpPr>
      <dsp:spPr>
        <a:xfrm>
          <a:off x="0" y="239353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6AE0E-E64E-4854-A607-2A46B980329B}">
      <dsp:nvSpPr>
        <dsp:cNvPr id="0" name=""/>
        <dsp:cNvSpPr/>
      </dsp:nvSpPr>
      <dsp:spPr>
        <a:xfrm>
          <a:off x="0" y="2393537"/>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Community Engagement</a:t>
          </a:r>
          <a:r>
            <a:rPr lang="en-GB" sz="1600" kern="1200" dirty="0"/>
            <a:t>: POP recognises the importance of involving community members in the problem-solving process. Their input helps identify problems, develop solutions, and build trust between police and the community.</a:t>
          </a:r>
          <a:endParaRPr lang="en-US" sz="1600" kern="1200" dirty="0"/>
        </a:p>
      </dsp:txBody>
      <dsp:txXfrm>
        <a:off x="0" y="2393537"/>
        <a:ext cx="10515600" cy="797066"/>
      </dsp:txXfrm>
    </dsp:sp>
    <dsp:sp modelId="{0142FE16-CBEE-477D-82A3-DC9BC3845E79}">
      <dsp:nvSpPr>
        <dsp:cNvPr id="0" name=""/>
        <dsp:cNvSpPr/>
      </dsp:nvSpPr>
      <dsp:spPr>
        <a:xfrm>
          <a:off x="0" y="31906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32CB01-7281-4D61-AD95-FF337B2D313D}">
      <dsp:nvSpPr>
        <dsp:cNvPr id="0" name=""/>
        <dsp:cNvSpPr/>
      </dsp:nvSpPr>
      <dsp:spPr>
        <a:xfrm>
          <a:off x="0" y="3190604"/>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Evidence-Based Practices</a:t>
          </a:r>
          <a:r>
            <a:rPr lang="en-GB" sz="1600" kern="1200" dirty="0"/>
            <a:t>: POP encourages the use of data and research to inform decision-making. Strategies and interventions are developed based on empirical evidence of what works to address specific problems.</a:t>
          </a:r>
          <a:endParaRPr lang="en-US" sz="1600" kern="1200" dirty="0"/>
        </a:p>
      </dsp:txBody>
      <dsp:txXfrm>
        <a:off x="0" y="3190604"/>
        <a:ext cx="10515600" cy="797066"/>
      </dsp:txXfrm>
    </dsp:sp>
    <dsp:sp modelId="{67364E26-882C-41C4-BBE5-2586476BBA6F}">
      <dsp:nvSpPr>
        <dsp:cNvPr id="0" name=""/>
        <dsp:cNvSpPr/>
      </dsp:nvSpPr>
      <dsp:spPr>
        <a:xfrm>
          <a:off x="0" y="39876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F30C09-E78B-40DF-805C-8B7F24434323}">
      <dsp:nvSpPr>
        <dsp:cNvPr id="0" name=""/>
        <dsp:cNvSpPr/>
      </dsp:nvSpPr>
      <dsp:spPr>
        <a:xfrm>
          <a:off x="0" y="3987670"/>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Flexibility and Adaptability</a:t>
          </a:r>
          <a:r>
            <a:rPr lang="en-GB" sz="1600" kern="1200" dirty="0"/>
            <a:t>: Problem-oriented policing acknowledges that each problem and community is unique. As a result, strategies need to be flexible and adaptable to the specific context.</a:t>
          </a:r>
          <a:endParaRPr lang="en-US" sz="1600" kern="1200" dirty="0"/>
        </a:p>
      </dsp:txBody>
      <dsp:txXfrm>
        <a:off x="0" y="3987670"/>
        <a:ext cx="10515600" cy="7970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A5D7A-0872-4CA5-B678-E4021BA3457D}">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ED645-23B7-4303-9131-70C08B1F546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recognise the problem</a:t>
          </a:r>
          <a:endParaRPr lang="en-US" sz="3100" kern="1200"/>
        </a:p>
      </dsp:txBody>
      <dsp:txXfrm>
        <a:off x="0" y="675"/>
        <a:ext cx="6291714" cy="1105876"/>
      </dsp:txXfrm>
    </dsp:sp>
    <dsp:sp modelId="{1B93C838-15B1-4FD4-9B80-7125AC3784A9}">
      <dsp:nvSpPr>
        <dsp:cNvPr id="0" name=""/>
        <dsp:cNvSpPr/>
      </dsp:nvSpPr>
      <dsp:spPr>
        <a:xfrm>
          <a:off x="0" y="1106552"/>
          <a:ext cx="629171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4628F-3494-4DB2-B6C6-06992897DE7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Conceiving the problem too narrowly </a:t>
          </a:r>
          <a:endParaRPr lang="en-US" sz="3100" kern="1200"/>
        </a:p>
      </dsp:txBody>
      <dsp:txXfrm>
        <a:off x="0" y="1106552"/>
        <a:ext cx="6291714" cy="1105876"/>
      </dsp:txXfrm>
    </dsp:sp>
    <dsp:sp modelId="{9A89A2BC-AB42-40FD-9233-563479C08D62}">
      <dsp:nvSpPr>
        <dsp:cNvPr id="0" name=""/>
        <dsp:cNvSpPr/>
      </dsp:nvSpPr>
      <dsp:spPr>
        <a:xfrm>
          <a:off x="0" y="2212429"/>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9F5C4-5A3C-481F-B289-C6C73135684C}">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Making a hasty choice</a:t>
          </a:r>
          <a:endParaRPr lang="en-US" sz="3100" kern="1200"/>
        </a:p>
      </dsp:txBody>
      <dsp:txXfrm>
        <a:off x="0" y="2212429"/>
        <a:ext cx="6291714" cy="1105876"/>
      </dsp:txXfrm>
    </dsp:sp>
    <dsp:sp modelId="{C8608672-53D7-472E-A413-45309A362D08}">
      <dsp:nvSpPr>
        <dsp:cNvPr id="0" name=""/>
        <dsp:cNvSpPr/>
      </dsp:nvSpPr>
      <dsp:spPr>
        <a:xfrm>
          <a:off x="0" y="3318305"/>
          <a:ext cx="629171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94531-1FBE-402D-8B94-F15C5548E757}">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all consequences</a:t>
          </a:r>
          <a:endParaRPr lang="en-US" sz="3100" kern="1200"/>
        </a:p>
      </dsp:txBody>
      <dsp:txXfrm>
        <a:off x="0" y="3318305"/>
        <a:ext cx="6291714" cy="1105876"/>
      </dsp:txXfrm>
    </dsp:sp>
    <dsp:sp modelId="{00ECE475-3951-4979-A89E-6FAC3D28B8DD}">
      <dsp:nvSpPr>
        <dsp:cNvPr id="0" name=""/>
        <dsp:cNvSpPr/>
      </dsp:nvSpPr>
      <dsp:spPr>
        <a:xfrm>
          <a:off x="0" y="4424182"/>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6DC0E-5AF3-4169-935A-755864F31670}">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the feasibility of the solution</a:t>
          </a:r>
          <a:endParaRPr lang="en-US" sz="3100" kern="1200"/>
        </a:p>
      </dsp:txBody>
      <dsp:txXfrm>
        <a:off x="0" y="4424182"/>
        <a:ext cx="6291714" cy="110587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E872FD-111B-4EC9-84C8-225C4168CC02}" type="datetimeFigureOut">
              <a:t>2/14/2024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6A1D02-4894-4438-9FDC-C69636F810A1}" type="slidenum">
              <a:t>‹#›</a:t>
            </a:fld>
            <a:endParaRPr lang="en-GB"/>
          </a:p>
        </p:txBody>
      </p:sp>
    </p:spTree>
    <p:extLst>
      <p:ext uri="{BB962C8B-B14F-4D97-AF65-F5344CB8AC3E}">
        <p14:creationId xmlns:p14="http://schemas.microsoft.com/office/powerpoint/2010/main" val="239581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lt6Xnn56bh0"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app.college.police.uk/app-content/intelligence-management/analysis/references/"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329"/>
                </a:solidFill>
                <a:effectLst/>
                <a:latin typeface="Noto Sans" panose="020B0502040504020204" pitchFamily="34" charset="0"/>
              </a:rPr>
              <a:t>Advice on how to evaluate information that you find in journal articles and websites</a:t>
            </a:r>
          </a:p>
          <a:p>
            <a:endParaRPr lang="en-GB" dirty="0"/>
          </a:p>
          <a:p>
            <a:endParaRPr lang="en-GB" dirty="0"/>
          </a:p>
        </p:txBody>
      </p:sp>
      <p:sp>
        <p:nvSpPr>
          <p:cNvPr id="4" name="Slide Number Placeholder 3"/>
          <p:cNvSpPr>
            <a:spLocks noGrp="1"/>
          </p:cNvSpPr>
          <p:nvPr>
            <p:ph type="sldNum" sz="quarter" idx="5"/>
          </p:nvPr>
        </p:nvSpPr>
        <p:spPr/>
        <p:txBody>
          <a:bodyPr/>
          <a:lstStyle/>
          <a:p>
            <a:fld id="{C56A1D02-4894-4438-9FDC-C69636F810A1}" type="slidenum">
              <a:rPr lang="en-GB" smtClean="0"/>
              <a:t>13</a:t>
            </a:fld>
            <a:endParaRPr lang="en-GB"/>
          </a:p>
        </p:txBody>
      </p:sp>
    </p:spTree>
    <p:extLst>
      <p:ext uri="{BB962C8B-B14F-4D97-AF65-F5344CB8AC3E}">
        <p14:creationId xmlns:p14="http://schemas.microsoft.com/office/powerpoint/2010/main" val="3087885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group of incidents occurring in a community that are similar or connected in one or more ways &amp; that are of concern to the public &amp; require a police response </a:t>
            </a:r>
          </a:p>
          <a:p>
            <a:endParaRPr lang="en-GB" dirty="0"/>
          </a:p>
        </p:txBody>
      </p:sp>
      <p:sp>
        <p:nvSpPr>
          <p:cNvPr id="4" name="Slide Number Placeholder 3"/>
          <p:cNvSpPr>
            <a:spLocks noGrp="1"/>
          </p:cNvSpPr>
          <p:nvPr>
            <p:ph type="sldNum" sz="quarter" idx="5"/>
          </p:nvPr>
        </p:nvSpPr>
        <p:spPr/>
        <p:txBody>
          <a:bodyPr/>
          <a:lstStyle/>
          <a:p>
            <a:fld id="{C56A1D02-4894-4438-9FDC-C69636F810A1}" type="slidenum">
              <a:rPr lang="en-GB" smtClean="0"/>
              <a:t>14</a:t>
            </a:fld>
            <a:endParaRPr lang="en-GB"/>
          </a:p>
        </p:txBody>
      </p:sp>
    </p:spTree>
    <p:extLst>
      <p:ext uri="{BB962C8B-B14F-4D97-AF65-F5344CB8AC3E}">
        <p14:creationId xmlns:p14="http://schemas.microsoft.com/office/powerpoint/2010/main" val="65874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15</a:t>
            </a:fld>
            <a:endParaRPr lang="en-GB"/>
          </a:p>
        </p:txBody>
      </p:sp>
    </p:spTree>
    <p:extLst>
      <p:ext uri="{BB962C8B-B14F-4D97-AF65-F5344CB8AC3E}">
        <p14:creationId xmlns:p14="http://schemas.microsoft.com/office/powerpoint/2010/main" val="734892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16</a:t>
            </a:fld>
            <a:endParaRPr lang="en-GB"/>
          </a:p>
        </p:txBody>
      </p:sp>
    </p:spTree>
    <p:extLst>
      <p:ext uri="{BB962C8B-B14F-4D97-AF65-F5344CB8AC3E}">
        <p14:creationId xmlns:p14="http://schemas.microsoft.com/office/powerpoint/2010/main" val="3145773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17</a:t>
            </a:fld>
            <a:endParaRPr lang="en-GB"/>
          </a:p>
        </p:txBody>
      </p:sp>
    </p:spTree>
    <p:extLst>
      <p:ext uri="{BB962C8B-B14F-4D97-AF65-F5344CB8AC3E}">
        <p14:creationId xmlns:p14="http://schemas.microsoft.com/office/powerpoint/2010/main" val="2158028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18</a:t>
            </a:fld>
            <a:endParaRPr lang="en-GB"/>
          </a:p>
        </p:txBody>
      </p:sp>
    </p:spTree>
    <p:extLst>
      <p:ext uri="{BB962C8B-B14F-4D97-AF65-F5344CB8AC3E}">
        <p14:creationId xmlns:p14="http://schemas.microsoft.com/office/powerpoint/2010/main" val="1859583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Problem-oriented policing (POP) – also known as problem-solving policing – is an approach to tackling crime and disorder that involves:</a:t>
            </a:r>
          </a:p>
          <a:p>
            <a:pPr algn="l">
              <a:buFont typeface="Arial" panose="020B0604020202020204" pitchFamily="34" charset="0"/>
              <a:buChar char="•"/>
            </a:pPr>
            <a:r>
              <a:rPr lang="en-GB" b="0" i="0" dirty="0">
                <a:solidFill>
                  <a:srgbClr val="000000"/>
                </a:solidFill>
                <a:effectLst/>
                <a:latin typeface="Gotham"/>
              </a:rPr>
              <a:t>identification of a specific problem</a:t>
            </a:r>
          </a:p>
          <a:p>
            <a:pPr algn="l">
              <a:buFont typeface="Arial" panose="020B0604020202020204" pitchFamily="34" charset="0"/>
              <a:buChar char="•"/>
            </a:pPr>
            <a:r>
              <a:rPr lang="en-GB" b="0" i="0" dirty="0">
                <a:solidFill>
                  <a:srgbClr val="000000"/>
                </a:solidFill>
                <a:effectLst/>
                <a:latin typeface="Gotham"/>
              </a:rPr>
              <a:t>thorough analysis to understand the problem</a:t>
            </a:r>
          </a:p>
          <a:p>
            <a:pPr algn="l">
              <a:buFont typeface="Arial" panose="020B0604020202020204" pitchFamily="34" charset="0"/>
              <a:buChar char="•"/>
            </a:pPr>
            <a:r>
              <a:rPr lang="en-GB" b="0" i="0" dirty="0">
                <a:solidFill>
                  <a:srgbClr val="000000"/>
                </a:solidFill>
                <a:effectLst/>
                <a:latin typeface="Gotham"/>
              </a:rPr>
              <a:t>development of a tailored response</a:t>
            </a:r>
          </a:p>
          <a:p>
            <a:pPr algn="l">
              <a:buFont typeface="Arial" panose="020B0604020202020204" pitchFamily="34" charset="0"/>
              <a:buChar char="•"/>
            </a:pPr>
            <a:r>
              <a:rPr lang="en-GB" b="0" i="0" dirty="0">
                <a:solidFill>
                  <a:srgbClr val="000000"/>
                </a:solidFill>
                <a:effectLst/>
                <a:latin typeface="Gotham"/>
              </a:rPr>
              <a:t>assessment of the effects of the response</a:t>
            </a:r>
          </a:p>
          <a:p>
            <a:pPr algn="l"/>
            <a:r>
              <a:rPr lang="en-GB" b="0" i="0" dirty="0">
                <a:solidFill>
                  <a:srgbClr val="000000"/>
                </a:solidFill>
                <a:effectLst/>
                <a:latin typeface="Gotham"/>
              </a:rPr>
              <a:t>POP is an approach to develop targeted interventions, rather than an intervention itself.</a:t>
            </a:r>
          </a:p>
          <a:p>
            <a:pPr algn="l"/>
            <a:r>
              <a:rPr lang="en-GB" b="0" i="0" dirty="0">
                <a:solidFill>
                  <a:srgbClr val="000000"/>
                </a:solidFill>
                <a:effectLst/>
                <a:latin typeface="Gotham"/>
              </a:rPr>
              <a:t>A POP approach can therefore be applied to any crime and disorder problem. It should not be viewed as an alternative to interventions in the crime reduction toolkit, but used in conjunction with them. </a:t>
            </a:r>
          </a:p>
          <a:p>
            <a:pPr algn="l"/>
            <a:r>
              <a:rPr lang="en-GB" b="0" i="0" dirty="0">
                <a:solidFill>
                  <a:srgbClr val="000000"/>
                </a:solidFill>
                <a:effectLst/>
                <a:latin typeface="Gotham"/>
              </a:rPr>
              <a:t>POP can be described in the context of the SARA (scanning, analysis, response, assessment) model of problem solving.</a:t>
            </a:r>
          </a:p>
          <a:p>
            <a:pPr algn="l"/>
            <a:r>
              <a:rPr lang="en-GB" b="0" i="0" dirty="0">
                <a:solidFill>
                  <a:srgbClr val="000000"/>
                </a:solidFill>
                <a:effectLst/>
                <a:latin typeface="Gotham"/>
              </a:rPr>
              <a:t>The model assumes that by identifying and understanding the root causes of a problem or conditions that enable it to persist, the solution developed to tackle it will be effective.</a:t>
            </a:r>
          </a:p>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19</a:t>
            </a:fld>
            <a:endParaRPr lang="en-GB"/>
          </a:p>
        </p:txBody>
      </p:sp>
    </p:spTree>
    <p:extLst>
      <p:ext uri="{BB962C8B-B14F-4D97-AF65-F5344CB8AC3E}">
        <p14:creationId xmlns:p14="http://schemas.microsoft.com/office/powerpoint/2010/main" val="2190993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20</a:t>
            </a:fld>
            <a:endParaRPr lang="en-GB"/>
          </a:p>
        </p:txBody>
      </p:sp>
    </p:spTree>
    <p:extLst>
      <p:ext uri="{BB962C8B-B14F-4D97-AF65-F5344CB8AC3E}">
        <p14:creationId xmlns:p14="http://schemas.microsoft.com/office/powerpoint/2010/main" val="6900343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22</a:t>
            </a:fld>
            <a:endParaRPr lang="en-GB"/>
          </a:p>
        </p:txBody>
      </p:sp>
    </p:spTree>
    <p:extLst>
      <p:ext uri="{BB962C8B-B14F-4D97-AF65-F5344CB8AC3E}">
        <p14:creationId xmlns:p14="http://schemas.microsoft.com/office/powerpoint/2010/main" val="20491341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Broken-Windows Policing in Action • Broken Windows is not a silver-bullet. You don’t “do” Broken Windows. You act based on community input of disorder, fear, foot patrol, and police discretion. • Broken Windows is problem-solving process of police action. • Broken Windows asks how can police work with the community to reduce fear and create a less criminal environment? “Signal Crime” as a mechanism • The presence of signal crimes [Broken Windows] is more likely to stimulate a decline in levels of social cohesion and collective efficacy by degrading levels of mutual trust and confidence. Signal crimes shape people’s risk perceptions, encouraging higher levels of fear and anxiety. Innes, Martin. 2004. “Signal Crimes and Signal Disorders: Notes on Deviance as Communicative Action.” The British Journal of Sociology. Vol. 55(3) pp. 335-355</a:t>
            </a:r>
          </a:p>
        </p:txBody>
      </p:sp>
      <p:sp>
        <p:nvSpPr>
          <p:cNvPr id="4" name="Slide Number Placeholder 3"/>
          <p:cNvSpPr>
            <a:spLocks noGrp="1"/>
          </p:cNvSpPr>
          <p:nvPr>
            <p:ph type="sldNum" sz="quarter" idx="5"/>
          </p:nvPr>
        </p:nvSpPr>
        <p:spPr/>
        <p:txBody>
          <a:bodyPr/>
          <a:lstStyle/>
          <a:p>
            <a:fld id="{9F1ED30E-2DA2-4863-8F2F-E474906ED72B}" type="slidenum">
              <a:rPr lang="en-GB" smtClean="0"/>
              <a:t>23</a:t>
            </a:fld>
            <a:endParaRPr lang="en-GB"/>
          </a:p>
        </p:txBody>
      </p:sp>
    </p:spTree>
    <p:extLst>
      <p:ext uri="{BB962C8B-B14F-4D97-AF65-F5344CB8AC3E}">
        <p14:creationId xmlns:p14="http://schemas.microsoft.com/office/powerpoint/2010/main" val="2629055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For a crime or incident to occur, an offender and a suitable target must come together in a specific location without an effective deterrent. The figure below shows how these three elements – victim, offender and location – form the problem analysis triangle.</a:t>
            </a:r>
          </a:p>
          <a:p>
            <a:endParaRPr lang="en-GB" b="0" i="0" dirty="0">
              <a:solidFill>
                <a:srgbClr val="000000"/>
              </a:solidFill>
              <a:effectLst/>
              <a:latin typeface="Gotham"/>
            </a:endParaRPr>
          </a:p>
          <a:p>
            <a:pPr algn="l"/>
            <a:r>
              <a:rPr lang="en-GB" b="0" i="0" dirty="0">
                <a:solidFill>
                  <a:srgbClr val="000000"/>
                </a:solidFill>
                <a:effectLst/>
                <a:latin typeface="Gotham"/>
              </a:rPr>
              <a:t>Analysis should consider each of the elements of the triangle when developing a description/understanding of a particular crime or disorder problem or individual.</a:t>
            </a:r>
          </a:p>
          <a:p>
            <a:pPr algn="l"/>
            <a:r>
              <a:rPr lang="en-GB" b="0" i="0" dirty="0">
                <a:solidFill>
                  <a:srgbClr val="000000"/>
                </a:solidFill>
                <a:effectLst/>
                <a:latin typeface="Gotham"/>
              </a:rPr>
              <a:t>When developing solutions to that problem, the three elements should again be considered as focus for activity. Various approaches to this tool can be viewed online, including a more developed approach that includes consideration of a ‘guardian’ for the target/victim, a ‘manager’ for the place and a ‘handler’ for the offender.</a:t>
            </a:r>
          </a:p>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25</a:t>
            </a:fld>
            <a:endParaRPr lang="en-GB"/>
          </a:p>
        </p:txBody>
      </p:sp>
    </p:spTree>
    <p:extLst>
      <p:ext uri="{BB962C8B-B14F-4D97-AF65-F5344CB8AC3E}">
        <p14:creationId xmlns:p14="http://schemas.microsoft.com/office/powerpoint/2010/main" val="8110018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(28) Problem analysis triangle | Video explainer 7 | Problem solving with the SARA model - YouTube</a:t>
            </a:r>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26</a:t>
            </a:fld>
            <a:endParaRPr lang="en-GB"/>
          </a:p>
        </p:txBody>
      </p:sp>
    </p:spTree>
    <p:extLst>
      <p:ext uri="{BB962C8B-B14F-4D97-AF65-F5344CB8AC3E}">
        <p14:creationId xmlns:p14="http://schemas.microsoft.com/office/powerpoint/2010/main" val="33119337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Analysis Triangle is based within the Routine Activity Theory – so lets build upon it.</a:t>
            </a:r>
          </a:p>
          <a:p>
            <a:endParaRPr lang="en-GB" dirty="0"/>
          </a:p>
          <a:p>
            <a:r>
              <a:rPr lang="en-GB" dirty="0"/>
              <a:t> RAT = WHAT IS OUR RESPONSE? HOW CAN WE REDUCE THE RISK OF THE CRIME(S) OCCURRING? This tool can be used in the Fourth stage of OSARA to identify effective responses. RAT was developed by Marcus Felson, a criminologist who has worked on crime reduction theories for a number of years. </a:t>
            </a:r>
          </a:p>
          <a:p>
            <a:endParaRPr lang="en-GB" dirty="0"/>
          </a:p>
          <a:p>
            <a:r>
              <a:rPr lang="en-GB" dirty="0"/>
              <a:t>This theory will help you understand why crimes occur by analysing the three elements present when any crime is committed.</a:t>
            </a:r>
          </a:p>
          <a:p>
            <a:endParaRPr lang="en-GB" dirty="0"/>
          </a:p>
          <a:p>
            <a:r>
              <a:rPr lang="en-GB" dirty="0"/>
              <a:t> RAT is a well known and straightforward explanation that can be used as a practical tool by practitioners in the field. The theory states that in order for a crime to occur 3 things must happen at the same time and in the same place – there is a suitable target, a likely offender and the absence of a capable guardian. •</a:t>
            </a:r>
          </a:p>
          <a:p>
            <a:endParaRPr lang="en-GB" dirty="0"/>
          </a:p>
          <a:p>
            <a:r>
              <a:rPr lang="en-GB" dirty="0"/>
              <a:t> A SUITABLE TARGET – can be a person, an object, a place. Four things make a target suitable to an offender (click for second box and explain the following):</a:t>
            </a:r>
          </a:p>
          <a:p>
            <a:endParaRPr lang="en-GB" dirty="0"/>
          </a:p>
          <a:p>
            <a:r>
              <a:rPr lang="en-GB" dirty="0"/>
              <a:t>Value – offender must either value the target for what they may gain from it or value the effect they may have on it. Inertia – how easily can it be removed/moved. Size &amp; weight can affect how suitable it is to the offender. Visibility – how easy is it to see a target will affect how suitable it is. Access – if a potential target is easy to get to, the suitability is increased. •</a:t>
            </a:r>
          </a:p>
          <a:p>
            <a:endParaRPr lang="en-GB" dirty="0"/>
          </a:p>
          <a:p>
            <a:r>
              <a:rPr lang="en-GB" dirty="0"/>
              <a:t> ABSENCE OF A CAPABLE GUARDIAN – a capable guardian whose presence would discourage a crime from taking place must be absent – examples : police patrols, security guards, Neighbourhood Watch Schemes, door staff, vigilant staff and coworkers, friends and/or neighbours, alarms, CCTV. • </a:t>
            </a:r>
          </a:p>
          <a:p>
            <a:r>
              <a:rPr lang="en-GB" dirty="0"/>
              <a:t>LIKELY OFFENDERS – This is the final element – a crime will only be committed if a likely offender thinks that a target is suitable and a capable guardian is absent. It is their assessment of the situation that determines whether a crime will take place. </a:t>
            </a:r>
          </a:p>
          <a:p>
            <a:pPr algn="l"/>
            <a:r>
              <a:rPr lang="en-GB" b="0" i="0" dirty="0">
                <a:solidFill>
                  <a:srgbClr val="000000"/>
                </a:solidFill>
                <a:effectLst/>
                <a:latin typeface="Gotham"/>
              </a:rPr>
              <a:t>This theory suggests that a person may choose to offend (out of choice rather than need) if they have:</a:t>
            </a:r>
          </a:p>
          <a:p>
            <a:pPr algn="l">
              <a:buFont typeface="Arial" panose="020B0604020202020204" pitchFamily="34" charset="0"/>
              <a:buChar char="•"/>
            </a:pPr>
            <a:r>
              <a:rPr lang="en-GB" b="0" i="0" dirty="0">
                <a:solidFill>
                  <a:srgbClr val="000000"/>
                </a:solidFill>
                <a:effectLst/>
                <a:latin typeface="Gotham"/>
              </a:rPr>
              <a:t>the motivation to attack a target</a:t>
            </a:r>
          </a:p>
          <a:p>
            <a:pPr algn="l">
              <a:buFont typeface="Arial" panose="020B0604020202020204" pitchFamily="34" charset="0"/>
              <a:buChar char="•"/>
            </a:pPr>
            <a:r>
              <a:rPr lang="en-GB" b="0" i="0" dirty="0">
                <a:solidFill>
                  <a:srgbClr val="000000"/>
                </a:solidFill>
                <a:effectLst/>
                <a:latin typeface="Gotham"/>
              </a:rPr>
              <a:t>the right kind of target to attack</a:t>
            </a:r>
          </a:p>
          <a:p>
            <a:pPr algn="l">
              <a:buFont typeface="Arial" panose="020B0604020202020204" pitchFamily="34" charset="0"/>
              <a:buChar char="•"/>
            </a:pPr>
            <a:r>
              <a:rPr lang="en-GB" b="0" i="0" dirty="0">
                <a:solidFill>
                  <a:srgbClr val="000000"/>
                </a:solidFill>
                <a:effectLst/>
                <a:latin typeface="Gotham"/>
              </a:rPr>
              <a:t>a potential target without adequate protection</a:t>
            </a:r>
          </a:p>
          <a:p>
            <a:pPr algn="l"/>
            <a:r>
              <a:rPr lang="en-GB" b="0" i="0" dirty="0">
                <a:solidFill>
                  <a:srgbClr val="000000"/>
                </a:solidFill>
                <a:effectLst/>
                <a:latin typeface="Gotham"/>
              </a:rPr>
              <a:t>Crime types explained by this theory include stalking and harassment, employee theft and corporate crime.</a:t>
            </a:r>
          </a:p>
          <a:p>
            <a:pPr algn="l"/>
            <a:r>
              <a:rPr lang="en-GB" b="0" i="0" dirty="0">
                <a:solidFill>
                  <a:srgbClr val="000000"/>
                </a:solidFill>
                <a:effectLst/>
                <a:latin typeface="Gotham"/>
              </a:rPr>
              <a:t>By identifying and understanding these three elements of an offence or series of offences, it is possible to determine options for reducing crime either by providing protection or removing the motivation and/or target.</a:t>
            </a:r>
          </a:p>
          <a:p>
            <a:endParaRPr lang="en-GB" dirty="0"/>
          </a:p>
          <a:p>
            <a:r>
              <a:rPr lang="en-GB" dirty="0"/>
              <a:t>To reduce the risk of an offence taking place, you should make sure the 3 elements cannot happen at the same time and in the same place. If you have a potential target but access is denied, the potential offender will be unable to carry out the offence. </a:t>
            </a:r>
          </a:p>
          <a:p>
            <a:endParaRPr lang="en-GB" dirty="0"/>
          </a:p>
          <a:p>
            <a:r>
              <a:rPr lang="en-GB" dirty="0"/>
              <a:t>Similarly, making sure that there is a capable guardian in place will help to protect the target.</a:t>
            </a:r>
          </a:p>
          <a:p>
            <a:endParaRPr lang="en-GB" dirty="0"/>
          </a:p>
          <a:p>
            <a:endParaRPr lang="en-GB" dirty="0"/>
          </a:p>
          <a:p>
            <a:r>
              <a:rPr lang="en-GB" dirty="0"/>
              <a:t> Once you have used RAT to identify which element of a potential crime situation you want to alter to reduce the risk, you can then use the TEN PRINCIPLES OF CRIME PREVENTION to select the exact method. The following principles can be used to be pro-active and therefore prevent crime from occurring in the first instance. Be the “eyes” of the criminal when you look and see the opportunities that can prevent crime and the consequences. </a:t>
            </a:r>
          </a:p>
        </p:txBody>
      </p:sp>
      <p:sp>
        <p:nvSpPr>
          <p:cNvPr id="4" name="Slide Number Placeholder 3"/>
          <p:cNvSpPr>
            <a:spLocks noGrp="1"/>
          </p:cNvSpPr>
          <p:nvPr>
            <p:ph type="sldNum" sz="quarter" idx="5"/>
          </p:nvPr>
        </p:nvSpPr>
        <p:spPr/>
        <p:txBody>
          <a:bodyPr/>
          <a:lstStyle/>
          <a:p>
            <a:fld id="{9F1ED30E-2DA2-4863-8F2F-E474906ED72B}" type="slidenum">
              <a:rPr lang="en-GB" smtClean="0"/>
              <a:t>28</a:t>
            </a:fld>
            <a:endParaRPr lang="en-GB"/>
          </a:p>
        </p:txBody>
      </p:sp>
    </p:spTree>
    <p:extLst>
      <p:ext uri="{BB962C8B-B14F-4D97-AF65-F5344CB8AC3E}">
        <p14:creationId xmlns:p14="http://schemas.microsoft.com/office/powerpoint/2010/main" val="13068401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34</a:t>
            </a:fld>
            <a:endParaRPr lang="en-GB"/>
          </a:p>
        </p:txBody>
      </p:sp>
    </p:spTree>
    <p:extLst>
      <p:ext uri="{BB962C8B-B14F-4D97-AF65-F5344CB8AC3E}">
        <p14:creationId xmlns:p14="http://schemas.microsoft.com/office/powerpoint/2010/main" val="413618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This approach explains an offender’s preference to carry out a crime which is easy, rewarding and safe. A number of decisions are made by a potential offender as they weigh up the costs and benefits of committing a criminal act. This may be the value of a particular commodity against the likelihood of being caught. (</a:t>
            </a:r>
            <a:r>
              <a:rPr lang="en-GB" b="1" i="0" u="sng" dirty="0">
                <a:solidFill>
                  <a:srgbClr val="2E2C70"/>
                </a:solidFill>
                <a:effectLst/>
                <a:latin typeface="Gotham"/>
                <a:hlinkClick r:id="rId3"/>
              </a:rPr>
              <a:t>Cornish and Clarke, 1987</a:t>
            </a:r>
            <a:r>
              <a:rPr lang="en-GB" b="0" i="0" dirty="0">
                <a:solidFill>
                  <a:srgbClr val="000000"/>
                </a:solidFill>
                <a:effectLst/>
                <a:latin typeface="Gotham"/>
              </a:rPr>
              <a:t>).</a:t>
            </a:r>
          </a:p>
          <a:p>
            <a:endParaRPr lang="en-GB" b="0" i="0" dirty="0">
              <a:solidFill>
                <a:srgbClr val="000000"/>
              </a:solidFill>
              <a:effectLst/>
              <a:latin typeface="Gotham"/>
            </a:endParaRPr>
          </a:p>
          <a:p>
            <a:r>
              <a:rPr lang="en-GB" b="0" i="0" dirty="0">
                <a:solidFill>
                  <a:srgbClr val="000000"/>
                </a:solidFill>
                <a:effectLst/>
                <a:latin typeface="Gotham"/>
              </a:rPr>
              <a:t>Cornish, D., &amp; Clarke, R. (1987). Understanding crime displacement: An application of rational choice theory. Criminology, 25(4), 933–947.</a:t>
            </a:r>
            <a:endParaRPr lang="en-GB" dirty="0"/>
          </a:p>
        </p:txBody>
      </p:sp>
      <p:sp>
        <p:nvSpPr>
          <p:cNvPr id="4" name="Slide Number Placeholder 3"/>
          <p:cNvSpPr>
            <a:spLocks noGrp="1"/>
          </p:cNvSpPr>
          <p:nvPr>
            <p:ph type="sldNum" sz="quarter" idx="5"/>
          </p:nvPr>
        </p:nvSpPr>
        <p:spPr/>
        <p:txBody>
          <a:bodyPr/>
          <a:lstStyle/>
          <a:p>
            <a:fld id="{C56A1D02-4894-4438-9FDC-C69636F810A1}" type="slidenum">
              <a:rPr lang="en-GB" smtClean="0"/>
              <a:t>35</a:t>
            </a:fld>
            <a:endParaRPr lang="en-GB"/>
          </a:p>
        </p:txBody>
      </p:sp>
    </p:spTree>
    <p:extLst>
      <p:ext uri="{BB962C8B-B14F-4D97-AF65-F5344CB8AC3E}">
        <p14:creationId xmlns:p14="http://schemas.microsoft.com/office/powerpoint/2010/main" val="508262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37</a:t>
            </a:fld>
            <a:endParaRPr lang="en-GB"/>
          </a:p>
        </p:txBody>
      </p:sp>
    </p:spTree>
    <p:extLst>
      <p:ext uri="{BB962C8B-B14F-4D97-AF65-F5344CB8AC3E}">
        <p14:creationId xmlns:p14="http://schemas.microsoft.com/office/powerpoint/2010/main" val="39316352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43</a:t>
            </a:fld>
            <a:endParaRPr lang="en-GB"/>
          </a:p>
        </p:txBody>
      </p:sp>
    </p:spTree>
    <p:extLst>
      <p:ext uri="{BB962C8B-B14F-4D97-AF65-F5344CB8AC3E}">
        <p14:creationId xmlns:p14="http://schemas.microsoft.com/office/powerpoint/2010/main" val="70774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DD3F-8500-53F9-7611-0210F66A67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968EC3-E3BE-1E4B-D20C-A10B1C48EF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FE12B1-054B-7CD5-BE9C-94764A9BEA86}"/>
              </a:ext>
            </a:extLst>
          </p:cNvPr>
          <p:cNvSpPr>
            <a:spLocks noGrp="1"/>
          </p:cNvSpPr>
          <p:nvPr>
            <p:ph type="dt" sz="half" idx="10"/>
          </p:nvPr>
        </p:nvSpPr>
        <p:spPr/>
        <p:txBody>
          <a:bodyPr/>
          <a:lstStyle/>
          <a:p>
            <a:fld id="{FF0E862C-1D31-4FEF-8627-299FE982E0BF}" type="datetimeFigureOut">
              <a:rPr lang="en-GB" smtClean="0"/>
              <a:t>14/02/2024</a:t>
            </a:fld>
            <a:endParaRPr lang="en-GB"/>
          </a:p>
        </p:txBody>
      </p:sp>
      <p:sp>
        <p:nvSpPr>
          <p:cNvPr id="5" name="Footer Placeholder 4">
            <a:extLst>
              <a:ext uri="{FF2B5EF4-FFF2-40B4-BE49-F238E27FC236}">
                <a16:creationId xmlns:a16="http://schemas.microsoft.com/office/drawing/2014/main" id="{91F8F8F2-9E40-791F-FDE3-274870B754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31306-FC25-BF5A-9915-D9B8A3D5ED7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758279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F5D77-B263-467E-7DDA-ED17443F4A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16AD19-897C-C24E-FD63-63E3F73EAA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B1F454-CF8A-A2B1-A389-113F40B1933D}"/>
              </a:ext>
            </a:extLst>
          </p:cNvPr>
          <p:cNvSpPr>
            <a:spLocks noGrp="1"/>
          </p:cNvSpPr>
          <p:nvPr>
            <p:ph type="dt" sz="half" idx="10"/>
          </p:nvPr>
        </p:nvSpPr>
        <p:spPr/>
        <p:txBody>
          <a:bodyPr/>
          <a:lstStyle/>
          <a:p>
            <a:fld id="{FF0E862C-1D31-4FEF-8627-299FE982E0BF}" type="datetimeFigureOut">
              <a:rPr lang="en-GB" smtClean="0"/>
              <a:t>14/02/2024</a:t>
            </a:fld>
            <a:endParaRPr lang="en-GB"/>
          </a:p>
        </p:txBody>
      </p:sp>
      <p:sp>
        <p:nvSpPr>
          <p:cNvPr id="5" name="Footer Placeholder 4">
            <a:extLst>
              <a:ext uri="{FF2B5EF4-FFF2-40B4-BE49-F238E27FC236}">
                <a16:creationId xmlns:a16="http://schemas.microsoft.com/office/drawing/2014/main" id="{79A3E5F6-FC94-B7FA-C407-FEE322C5FC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FCB7F-C88D-77F8-3515-591D1B6851FC}"/>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9190005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A7A0-533D-9EDA-90E8-92B6716B8F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2F3171-5833-39B7-EECA-7E6FEFB733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D71A2A-29F3-1431-7FCE-23499CD2A2B2}"/>
              </a:ext>
            </a:extLst>
          </p:cNvPr>
          <p:cNvSpPr>
            <a:spLocks noGrp="1"/>
          </p:cNvSpPr>
          <p:nvPr>
            <p:ph type="dt" sz="half" idx="10"/>
          </p:nvPr>
        </p:nvSpPr>
        <p:spPr/>
        <p:txBody>
          <a:bodyPr/>
          <a:lstStyle/>
          <a:p>
            <a:fld id="{FF0E862C-1D31-4FEF-8627-299FE982E0BF}" type="datetimeFigureOut">
              <a:rPr lang="en-GB" smtClean="0"/>
              <a:t>14/02/2024</a:t>
            </a:fld>
            <a:endParaRPr lang="en-GB"/>
          </a:p>
        </p:txBody>
      </p:sp>
      <p:sp>
        <p:nvSpPr>
          <p:cNvPr id="5" name="Footer Placeholder 4">
            <a:extLst>
              <a:ext uri="{FF2B5EF4-FFF2-40B4-BE49-F238E27FC236}">
                <a16:creationId xmlns:a16="http://schemas.microsoft.com/office/drawing/2014/main" id="{58C687D5-8C52-057B-93FC-8AA69156F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9AD17-11B2-B259-69D9-55BCC8000E5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157107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9E4-B9E7-046E-18A8-C82118642D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338ED-F5B1-452E-1112-4BB61862DF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1BA4BA-9174-4905-786D-96C3E52455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DC93D0-4C63-CF8C-F8D0-77E0F41A05A7}"/>
              </a:ext>
            </a:extLst>
          </p:cNvPr>
          <p:cNvSpPr>
            <a:spLocks noGrp="1"/>
          </p:cNvSpPr>
          <p:nvPr>
            <p:ph type="dt" sz="half" idx="10"/>
          </p:nvPr>
        </p:nvSpPr>
        <p:spPr/>
        <p:txBody>
          <a:bodyPr/>
          <a:lstStyle/>
          <a:p>
            <a:fld id="{FF0E862C-1D31-4FEF-8627-299FE982E0BF}" type="datetimeFigureOut">
              <a:rPr lang="en-GB" smtClean="0"/>
              <a:t>14/02/2024</a:t>
            </a:fld>
            <a:endParaRPr lang="en-GB"/>
          </a:p>
        </p:txBody>
      </p:sp>
      <p:sp>
        <p:nvSpPr>
          <p:cNvPr id="6" name="Footer Placeholder 5">
            <a:extLst>
              <a:ext uri="{FF2B5EF4-FFF2-40B4-BE49-F238E27FC236}">
                <a16:creationId xmlns:a16="http://schemas.microsoft.com/office/drawing/2014/main" id="{848232DA-4091-6E2F-9302-E1414DB45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A7ACA3-5088-7FC6-8D44-C8281C264936}"/>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4133928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03E73-7BA5-A5C8-1BB3-BF426D81E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D9CA6-63F0-363A-6470-304F1F10FC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881969-57D3-FF7D-8C90-5BE23E9B38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2315BB-22EA-2FD8-5349-16B0218AD5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00B7AE-8855-BA7F-967F-94694B5976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52C3E8-9BB1-3048-1FA2-B363C4AEE335}"/>
              </a:ext>
            </a:extLst>
          </p:cNvPr>
          <p:cNvSpPr>
            <a:spLocks noGrp="1"/>
          </p:cNvSpPr>
          <p:nvPr>
            <p:ph type="dt" sz="half" idx="10"/>
          </p:nvPr>
        </p:nvSpPr>
        <p:spPr/>
        <p:txBody>
          <a:bodyPr/>
          <a:lstStyle/>
          <a:p>
            <a:fld id="{FF0E862C-1D31-4FEF-8627-299FE982E0BF}" type="datetimeFigureOut">
              <a:rPr lang="en-GB" smtClean="0"/>
              <a:t>14/02/2024</a:t>
            </a:fld>
            <a:endParaRPr lang="en-GB"/>
          </a:p>
        </p:txBody>
      </p:sp>
      <p:sp>
        <p:nvSpPr>
          <p:cNvPr id="8" name="Footer Placeholder 7">
            <a:extLst>
              <a:ext uri="{FF2B5EF4-FFF2-40B4-BE49-F238E27FC236}">
                <a16:creationId xmlns:a16="http://schemas.microsoft.com/office/drawing/2014/main" id="{25E8413D-91B9-7472-9459-2534DFDF17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BF7AA5-DF5B-C74B-16D7-8589D49EB2DE}"/>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1633665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8BFA0-6376-A663-49AF-496D5E38F6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F5BCF0-24D7-2515-45A7-1CA87E61CB66}"/>
              </a:ext>
            </a:extLst>
          </p:cNvPr>
          <p:cNvSpPr>
            <a:spLocks noGrp="1"/>
          </p:cNvSpPr>
          <p:nvPr>
            <p:ph type="dt" sz="half" idx="10"/>
          </p:nvPr>
        </p:nvSpPr>
        <p:spPr/>
        <p:txBody>
          <a:bodyPr/>
          <a:lstStyle/>
          <a:p>
            <a:fld id="{FF0E862C-1D31-4FEF-8627-299FE982E0BF}" type="datetimeFigureOut">
              <a:rPr lang="en-GB" smtClean="0"/>
              <a:t>14/02/2024</a:t>
            </a:fld>
            <a:endParaRPr lang="en-GB"/>
          </a:p>
        </p:txBody>
      </p:sp>
      <p:sp>
        <p:nvSpPr>
          <p:cNvPr id="4" name="Footer Placeholder 3">
            <a:extLst>
              <a:ext uri="{FF2B5EF4-FFF2-40B4-BE49-F238E27FC236}">
                <a16:creationId xmlns:a16="http://schemas.microsoft.com/office/drawing/2014/main" id="{40DD81A7-E8B9-BB89-AC4C-5203C7BDA0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50913D-7631-F5F0-4742-F54D60390C3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561410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560A63-8188-5911-0F3D-27F5B49A79BF}"/>
              </a:ext>
            </a:extLst>
          </p:cNvPr>
          <p:cNvSpPr>
            <a:spLocks noGrp="1"/>
          </p:cNvSpPr>
          <p:nvPr>
            <p:ph type="dt" sz="half" idx="10"/>
          </p:nvPr>
        </p:nvSpPr>
        <p:spPr/>
        <p:txBody>
          <a:bodyPr/>
          <a:lstStyle/>
          <a:p>
            <a:fld id="{FF0E862C-1D31-4FEF-8627-299FE982E0BF}" type="datetimeFigureOut">
              <a:rPr lang="en-GB" smtClean="0"/>
              <a:t>14/02/2024</a:t>
            </a:fld>
            <a:endParaRPr lang="en-GB"/>
          </a:p>
        </p:txBody>
      </p:sp>
      <p:sp>
        <p:nvSpPr>
          <p:cNvPr id="3" name="Footer Placeholder 2">
            <a:extLst>
              <a:ext uri="{FF2B5EF4-FFF2-40B4-BE49-F238E27FC236}">
                <a16:creationId xmlns:a16="http://schemas.microsoft.com/office/drawing/2014/main" id="{45B72C81-C6EF-EF22-F6AE-5D7E34D649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379BC-A911-0477-DB61-DC1993E07604}"/>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7912412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A73C-36FB-C927-69E4-2E3E27D37A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C9E702-7297-8F99-7770-9A399C25D3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52FCEF-506A-DD64-6C61-579CF6071C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57E912-823C-0752-8A19-B42C17F73479}"/>
              </a:ext>
            </a:extLst>
          </p:cNvPr>
          <p:cNvSpPr>
            <a:spLocks noGrp="1"/>
          </p:cNvSpPr>
          <p:nvPr>
            <p:ph type="dt" sz="half" idx="10"/>
          </p:nvPr>
        </p:nvSpPr>
        <p:spPr/>
        <p:txBody>
          <a:bodyPr/>
          <a:lstStyle/>
          <a:p>
            <a:fld id="{FF0E862C-1D31-4FEF-8627-299FE982E0BF}" type="datetimeFigureOut">
              <a:rPr lang="en-GB" smtClean="0"/>
              <a:t>14/02/2024</a:t>
            </a:fld>
            <a:endParaRPr lang="en-GB"/>
          </a:p>
        </p:txBody>
      </p:sp>
      <p:sp>
        <p:nvSpPr>
          <p:cNvPr id="6" name="Footer Placeholder 5">
            <a:extLst>
              <a:ext uri="{FF2B5EF4-FFF2-40B4-BE49-F238E27FC236}">
                <a16:creationId xmlns:a16="http://schemas.microsoft.com/office/drawing/2014/main" id="{3CF27AD2-6669-C1E3-D9A6-69AE516052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596BB0-0AC8-4ED8-87BB-33F9EEC7488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384250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1F8A-10FB-8636-F859-12037923E6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0AE9-1EC7-F17B-9FA1-7287D58321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9F6AD0-A43F-C4F7-0EEF-EC01A049B3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C8916-8408-1B88-107B-2180F13F3A02}"/>
              </a:ext>
            </a:extLst>
          </p:cNvPr>
          <p:cNvSpPr>
            <a:spLocks noGrp="1"/>
          </p:cNvSpPr>
          <p:nvPr>
            <p:ph type="dt" sz="half" idx="10"/>
          </p:nvPr>
        </p:nvSpPr>
        <p:spPr/>
        <p:txBody>
          <a:bodyPr/>
          <a:lstStyle/>
          <a:p>
            <a:fld id="{FF0E862C-1D31-4FEF-8627-299FE982E0BF}" type="datetimeFigureOut">
              <a:rPr lang="en-GB" smtClean="0"/>
              <a:t>14/02/2024</a:t>
            </a:fld>
            <a:endParaRPr lang="en-GB"/>
          </a:p>
        </p:txBody>
      </p:sp>
      <p:sp>
        <p:nvSpPr>
          <p:cNvPr id="6" name="Footer Placeholder 5">
            <a:extLst>
              <a:ext uri="{FF2B5EF4-FFF2-40B4-BE49-F238E27FC236}">
                <a16:creationId xmlns:a16="http://schemas.microsoft.com/office/drawing/2014/main" id="{CE18DB3C-6BE4-CA23-5EAF-085837FD92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69C475-E7E3-B8BB-9D01-94DA8643EDC8}"/>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6494337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6E81-AE04-C0D2-D822-38BBBEA7B0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130663-0FD8-220A-EC4F-A9FABDDEE2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AEC4E-7086-AB79-9546-19A1552652CC}"/>
              </a:ext>
            </a:extLst>
          </p:cNvPr>
          <p:cNvSpPr>
            <a:spLocks noGrp="1"/>
          </p:cNvSpPr>
          <p:nvPr>
            <p:ph type="dt" sz="half" idx="10"/>
          </p:nvPr>
        </p:nvSpPr>
        <p:spPr/>
        <p:txBody>
          <a:bodyPr/>
          <a:lstStyle/>
          <a:p>
            <a:fld id="{FF0E862C-1D31-4FEF-8627-299FE982E0BF}" type="datetimeFigureOut">
              <a:rPr lang="en-GB" smtClean="0"/>
              <a:t>14/02/2024</a:t>
            </a:fld>
            <a:endParaRPr lang="en-GB"/>
          </a:p>
        </p:txBody>
      </p:sp>
      <p:sp>
        <p:nvSpPr>
          <p:cNvPr id="5" name="Footer Placeholder 4">
            <a:extLst>
              <a:ext uri="{FF2B5EF4-FFF2-40B4-BE49-F238E27FC236}">
                <a16:creationId xmlns:a16="http://schemas.microsoft.com/office/drawing/2014/main" id="{3A48D37B-0755-8F49-82D1-7C6591A2D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F2FE8A-05EF-1026-A9B8-6DA228018EC7}"/>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7374142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4160D-3B9B-18CF-E641-EB00344806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FB68D9-68CE-C819-4E3D-A87FEBA71D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9000E-388B-A718-424A-BCF87BD95FBC}"/>
              </a:ext>
            </a:extLst>
          </p:cNvPr>
          <p:cNvSpPr>
            <a:spLocks noGrp="1"/>
          </p:cNvSpPr>
          <p:nvPr>
            <p:ph type="dt" sz="half" idx="10"/>
          </p:nvPr>
        </p:nvSpPr>
        <p:spPr/>
        <p:txBody>
          <a:bodyPr/>
          <a:lstStyle/>
          <a:p>
            <a:fld id="{FF0E862C-1D31-4FEF-8627-299FE982E0BF}" type="datetimeFigureOut">
              <a:rPr lang="en-GB" smtClean="0"/>
              <a:t>14/02/2024</a:t>
            </a:fld>
            <a:endParaRPr lang="en-GB"/>
          </a:p>
        </p:txBody>
      </p:sp>
      <p:sp>
        <p:nvSpPr>
          <p:cNvPr id="5" name="Footer Placeholder 4">
            <a:extLst>
              <a:ext uri="{FF2B5EF4-FFF2-40B4-BE49-F238E27FC236}">
                <a16:creationId xmlns:a16="http://schemas.microsoft.com/office/drawing/2014/main" id="{04A5C419-2CC0-7677-7ED5-85F809545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0B4F7-3B4B-5B94-2F29-1025E523B63D}"/>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132964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14/02/2024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2/14/2024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33389-4CE0-1D07-5AD6-5C620C1455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4CEC7F-CC3A-AA2C-14D3-4E6C8A9360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5801A-337A-61FF-7780-956661443E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0E862C-1D31-4FEF-8627-299FE982E0BF}" type="datetimeFigureOut">
              <a:rPr lang="en-GB" smtClean="0"/>
              <a:t>14/02/2024</a:t>
            </a:fld>
            <a:endParaRPr lang="en-GB"/>
          </a:p>
        </p:txBody>
      </p:sp>
      <p:sp>
        <p:nvSpPr>
          <p:cNvPr id="5" name="Footer Placeholder 4">
            <a:extLst>
              <a:ext uri="{FF2B5EF4-FFF2-40B4-BE49-F238E27FC236}">
                <a16:creationId xmlns:a16="http://schemas.microsoft.com/office/drawing/2014/main" id="{B5770140-97AF-E79B-678A-30E2CF4743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46D6FE-291B-7F33-E579-16EC2C8351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CC7C5-4EFA-4D37-9211-A63D24942025}" type="slidenum">
              <a:rPr lang="en-GB" smtClean="0"/>
              <a:t>‹#›</a:t>
            </a:fld>
            <a:endParaRPr lang="en-GB"/>
          </a:p>
        </p:txBody>
      </p:sp>
    </p:spTree>
    <p:extLst>
      <p:ext uri="{BB962C8B-B14F-4D97-AF65-F5344CB8AC3E}">
        <p14:creationId xmlns:p14="http://schemas.microsoft.com/office/powerpoint/2010/main" val="1875181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2.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3.xml"/><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4.xml"/><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video" Target="https://www.youtube.com/embed/zJh20Wi2dMg?feature=oembed" TargetMode="External"/><Relationship Id="rId6" Type="http://schemas.openxmlformats.org/officeDocument/2006/relationships/image" Target="../media/image1.png"/><Relationship Id="rId5" Type="http://schemas.openxmlformats.org/officeDocument/2006/relationships/image" Target="../media/image19.jpe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bath.ac.uk/guides/how-to-evaluate-journal-articles-and-websites/" TargetMode="External"/><Relationship Id="rId5" Type="http://schemas.openxmlformats.org/officeDocument/2006/relationships/image" Target="../media/image20.png"/><Relationship Id="rId4" Type="http://schemas.openxmlformats.org/officeDocument/2006/relationships/notesSlide" Target="../notesSlides/notesSlide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21.jpeg"/><Relationship Id="rId4" Type="http://schemas.openxmlformats.org/officeDocument/2006/relationships/notesSlide" Target="../notesSlides/notesSlide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4.xml"/><Relationship Id="rId7" Type="http://schemas.openxmlformats.org/officeDocument/2006/relationships/diagramQuickStyle" Target="../diagrams/quickStyle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22.jpeg"/><Relationship Id="rId4" Type="http://schemas.openxmlformats.org/officeDocument/2006/relationships/notesSlide" Target="../notesSlides/notesSlide4.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4.xml"/><Relationship Id="rId7" Type="http://schemas.openxmlformats.org/officeDocument/2006/relationships/diagramQuickStyle" Target="../diagrams/quickStyle4.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png"/><Relationship Id="rId5" Type="http://schemas.openxmlformats.org/officeDocument/2006/relationships/image" Target="../media/image33.jpeg"/><Relationship Id="rId4" Type="http://schemas.openxmlformats.org/officeDocument/2006/relationships/notesSlide" Target="../notesSlides/notesSlide6.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4.xml"/><Relationship Id="rId7" Type="http://schemas.openxmlformats.org/officeDocument/2006/relationships/diagramQuickStyle" Target="../diagrams/quickStyle5.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5.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4.xml"/><Relationship Id="rId7" Type="http://schemas.openxmlformats.org/officeDocument/2006/relationships/diagramQuickStyle" Target="../diagrams/quickStyle6.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1.png"/><Relationship Id="rId4" Type="http://schemas.openxmlformats.org/officeDocument/2006/relationships/notesSlide" Target="../notesSlides/notesSlide8.xml"/><Relationship Id="rId9" Type="http://schemas.microsoft.com/office/2007/relationships/diagramDrawing" Target="../diagrams/drawing6.xml"/></Relationships>
</file>

<file path=ppt/slides/_rels/slide2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4.xml"/><Relationship Id="rId7" Type="http://schemas.openxmlformats.org/officeDocument/2006/relationships/diagramColors" Target="../diagrams/colors7.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34.jpeg"/><Relationship Id="rId4" Type="http://schemas.openxmlformats.org/officeDocument/2006/relationships/notesSlide" Target="../notesSlides/notesSlide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png"/><Relationship Id="rId5" Type="http://schemas.openxmlformats.org/officeDocument/2006/relationships/image" Target="../media/image35.png"/><Relationship Id="rId4" Type="http://schemas.openxmlformats.org/officeDocument/2006/relationships/notesSlide" Target="../notesSlides/notesSlide10.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png"/><Relationship Id="rId5" Type="http://schemas.openxmlformats.org/officeDocument/2006/relationships/hyperlink" Target="https://www.youtube.com/watch?v=EAynHZE-lK4" TargetMode="External"/><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37.png"/><Relationship Id="rId4" Type="http://schemas.openxmlformats.org/officeDocument/2006/relationships/notesSlide" Target="../notesSlides/notesSlide11.xml"/></Relationships>
</file>

<file path=ppt/slides/_rels/slide26.xml.rels><?xml version="1.0" encoding="UTF-8" standalone="yes"?>
<Relationships xmlns="http://schemas.openxmlformats.org/package/2006/relationships"><Relationship Id="rId3" Type="http://schemas.openxmlformats.org/officeDocument/2006/relationships/audio" Target="../media/media26.m4a"/><Relationship Id="rId7" Type="http://schemas.openxmlformats.org/officeDocument/2006/relationships/image" Target="../media/image1.png"/><Relationship Id="rId2" Type="http://schemas.microsoft.com/office/2007/relationships/media" Target="../media/media26.m4a"/><Relationship Id="rId1" Type="http://schemas.openxmlformats.org/officeDocument/2006/relationships/video" Target="https://www.youtube.com/embed/lt6Xnn56bh0?feature=oembed" TargetMode="External"/><Relationship Id="rId6" Type="http://schemas.openxmlformats.org/officeDocument/2006/relationships/image" Target="../media/image38.jpeg"/><Relationship Id="rId5" Type="http://schemas.openxmlformats.org/officeDocument/2006/relationships/notesSlide" Target="../notesSlides/notesSlide12.xml"/><Relationship Id="rId4"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1.png"/><Relationship Id="rId5" Type="http://schemas.openxmlformats.org/officeDocument/2006/relationships/image" Target="../media/image39.png"/><Relationship Id="rId4" Type="http://schemas.openxmlformats.org/officeDocument/2006/relationships/notesSlide" Target="../notesSlides/notesSlide13.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1.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1.png"/><Relationship Id="rId4" Type="http://schemas.openxmlformats.org/officeDocument/2006/relationships/image" Target="../media/image40.jpeg"/></Relationships>
</file>

<file path=ppt/slides/_rels/slide31.xml.rels><?xml version="1.0" encoding="UTF-8" standalone="yes"?>
<Relationships xmlns="http://schemas.openxmlformats.org/package/2006/relationships"><Relationship Id="rId3" Type="http://schemas.openxmlformats.org/officeDocument/2006/relationships/audio" Target="../media/media31.m4a"/><Relationship Id="rId2" Type="http://schemas.microsoft.com/office/2007/relationships/media" Target="../media/media31.m4a"/><Relationship Id="rId1" Type="http://schemas.openxmlformats.org/officeDocument/2006/relationships/tags" Target="../tags/tag5.xml"/><Relationship Id="rId6" Type="http://schemas.openxmlformats.org/officeDocument/2006/relationships/image" Target="../media/image1.png"/><Relationship Id="rId5" Type="http://schemas.openxmlformats.org/officeDocument/2006/relationships/image" Target="../media/image41.jpeg"/><Relationship Id="rId4"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png"/><Relationship Id="rId4" Type="http://schemas.openxmlformats.org/officeDocument/2006/relationships/image" Target="../media/image42.jpeg"/></Relationships>
</file>

<file path=ppt/slides/_rels/slide33.xml.rels><?xml version="1.0" encoding="UTF-8" standalone="yes"?>
<Relationships xmlns="http://schemas.openxmlformats.org/package/2006/relationships"><Relationship Id="rId3" Type="http://schemas.openxmlformats.org/officeDocument/2006/relationships/audio" Target="../media/media33.m4a"/><Relationship Id="rId2" Type="http://schemas.microsoft.com/office/2007/relationships/media" Target="../media/media33.m4a"/><Relationship Id="rId1" Type="http://schemas.openxmlformats.org/officeDocument/2006/relationships/tags" Target="../tags/tag6.xml"/><Relationship Id="rId6" Type="http://schemas.openxmlformats.org/officeDocument/2006/relationships/image" Target="../media/image1.png"/><Relationship Id="rId5" Type="http://schemas.openxmlformats.org/officeDocument/2006/relationships/image" Target="../media/image43.jpeg"/><Relationship Id="rId4"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1.png"/><Relationship Id="rId5" Type="http://schemas.openxmlformats.org/officeDocument/2006/relationships/image" Target="../media/image44.png"/><Relationship Id="rId4" Type="http://schemas.openxmlformats.org/officeDocument/2006/relationships/notesSlide" Target="../notesSlides/notesSlide1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1.png"/><Relationship Id="rId5" Type="http://schemas.openxmlformats.org/officeDocument/2006/relationships/image" Target="../media/image42.jpeg"/><Relationship Id="rId4" Type="http://schemas.openxmlformats.org/officeDocument/2006/relationships/notesSlide" Target="../notesSlides/notesSlide1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1.png"/><Relationship Id="rId4" Type="http://schemas.openxmlformats.org/officeDocument/2006/relationships/image" Target="../media/image45.jpe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1.png"/><Relationship Id="rId4" Type="http://schemas.openxmlformats.org/officeDocument/2006/relationships/image" Target="../media/image21.jpe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1.png"/><Relationship Id="rId4" Type="http://schemas.openxmlformats.org/officeDocument/2006/relationships/image" Target="../media/image46.jpe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1.png"/><Relationship Id="rId4" Type="http://schemas.openxmlformats.org/officeDocument/2006/relationships/image" Target="../media/image47.jpe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1.png"/><Relationship Id="rId4" Type="http://schemas.openxmlformats.org/officeDocument/2006/relationships/image" Target="../media/image48.jpe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1.png"/><Relationship Id="rId4" Type="http://schemas.openxmlformats.org/officeDocument/2006/relationships/image" Target="../media/image49.jpe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image" Target="../media/image1.png"/><Relationship Id="rId5" Type="http://schemas.openxmlformats.org/officeDocument/2006/relationships/image" Target="../media/image50.jpeg"/><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fontScale="90000"/>
          </a:bodyPr>
          <a:lstStyle/>
          <a:p>
            <a:pPr algn="l"/>
            <a:r>
              <a:rPr lang="en-GB" sz="11500" dirty="0">
                <a:ea typeface="Calibri Light"/>
                <a:cs typeface="Calibri Light"/>
              </a:rPr>
              <a:t>Evidence based policing- week 4</a:t>
            </a:r>
          </a:p>
        </p:txBody>
      </p:sp>
      <p:sp>
        <p:nvSpPr>
          <p:cNvPr id="3" name="Subtitle 2"/>
          <p:cNvSpPr>
            <a:spLocks noGrp="1"/>
          </p:cNvSpPr>
          <p:nvPr>
            <p:ph type="subTitle" idx="1"/>
          </p:nvPr>
        </p:nvSpPr>
        <p:spPr>
          <a:xfrm>
            <a:off x="1285241" y="4582814"/>
            <a:ext cx="7132335" cy="1312657"/>
          </a:xfrm>
        </p:spPr>
        <p:txBody>
          <a:bodyPr vert="horz" lIns="91440" tIns="45720" rIns="91440" bIns="45720" rtlCol="0" anchor="t">
            <a:normAutofit/>
          </a:bodyPr>
          <a:lstStyle/>
          <a:p>
            <a:pPr algn="l"/>
            <a:r>
              <a:rPr lang="en-GB" dirty="0">
                <a:cs typeface="Calibri"/>
              </a:rPr>
              <a:t>Identifying and analysing evidence</a:t>
            </a:r>
            <a:endParaRPr lang="en-GB" dirty="0">
              <a:ea typeface="Calibri"/>
              <a:cs typeface="Calibri"/>
            </a:endParaRPr>
          </a:p>
        </p:txBody>
      </p:sp>
      <p:pic>
        <p:nvPicPr>
          <p:cNvPr id="6" name="Audio 5">
            <a:hlinkClick r:id="" action="ppaction://media"/>
            <a:extLst>
              <a:ext uri="{FF2B5EF4-FFF2-40B4-BE49-F238E27FC236}">
                <a16:creationId xmlns:a16="http://schemas.microsoft.com/office/drawing/2014/main" id="{6A67C658-759B-A5FF-73EB-0F345DD0AE4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6036"/>
    </mc:Choice>
    <mc:Fallback>
      <p:transition spd="slow" advTm="16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000"/>
                                  </p:stCondLst>
                                  <p:iterate type="wd">
                                    <p:tmPct val="15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1000"/>
                                        <p:tgtEl>
                                          <p:spTgt spid="3">
                                            <p:txEl>
                                              <p:pRg st="0" end="0"/>
                                            </p:txEl>
                                          </p:spTgt>
                                        </p:tgtEl>
                                      </p:cBhvr>
                                    </p:animEffect>
                                  </p:childTnLst>
                                </p:cTn>
                              </p:par>
                              <p:par>
                                <p:cTn id="10" presetID="10" presetClass="entr" presetSubtype="0" fill="hold" grpId="0" nodeType="withEffect">
                                  <p:stCondLst>
                                    <p:cond delay="500"/>
                                  </p:stCondLst>
                                  <p:iterate type="wd">
                                    <p:tmPct val="15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69F53C-F1FC-BA09-183E-012A1FBDFEC6}"/>
              </a:ext>
            </a:extLst>
          </p:cNvPr>
          <p:cNvSpPr>
            <a:spLocks noGrp="1"/>
          </p:cNvSpPr>
          <p:nvPr>
            <p:ph type="title"/>
          </p:nvPr>
        </p:nvSpPr>
        <p:spPr>
          <a:xfrm>
            <a:off x="120535" y="5139823"/>
            <a:ext cx="4368602" cy="1956841"/>
          </a:xfrm>
        </p:spPr>
        <p:txBody>
          <a:bodyPr vert="horz" lIns="91440" tIns="45720" rIns="91440" bIns="45720" rtlCol="0" anchor="b">
            <a:noAutofit/>
          </a:bodyPr>
          <a:lstStyle/>
          <a:p>
            <a:pPr marL="285750" indent="-285750">
              <a:spcBef>
                <a:spcPts val="1000"/>
              </a:spcBef>
              <a:buFont typeface="Arial"/>
              <a:buChar char="•"/>
            </a:pPr>
            <a:br>
              <a:rPr lang="en-GB" sz="2400" dirty="0">
                <a:cs typeface="Calibri Light"/>
              </a:rPr>
            </a:br>
            <a:r>
              <a:rPr lang="en-GB" sz="2400" dirty="0">
                <a:latin typeface="Calibri"/>
                <a:cs typeface="Calibri"/>
              </a:rPr>
              <a:t>Recap the assignment </a:t>
            </a:r>
            <a:endParaRPr lang="en-US" sz="2400" dirty="0">
              <a:latin typeface="Calibri"/>
              <a:cs typeface="Calibri"/>
            </a:endParaRPr>
          </a:p>
          <a:p>
            <a:pPr marL="285750" indent="-285750">
              <a:spcBef>
                <a:spcPts val="1000"/>
              </a:spcBef>
              <a:buFont typeface="Arial"/>
              <a:buChar char="•"/>
            </a:pPr>
            <a:r>
              <a:rPr lang="en-GB" sz="2400" dirty="0">
                <a:latin typeface="Calibri"/>
                <a:cs typeface="Calibri"/>
              </a:rPr>
              <a:t>What is the difference between traditional policing and EBP?</a:t>
            </a:r>
          </a:p>
          <a:p>
            <a:pPr marL="285750" indent="-285750">
              <a:spcBef>
                <a:spcPts val="1000"/>
              </a:spcBef>
              <a:buFont typeface="Arial"/>
              <a:buChar char="•"/>
            </a:pPr>
            <a:r>
              <a:rPr lang="en-GB" sz="2400" dirty="0">
                <a:latin typeface="Calibri"/>
                <a:cs typeface="Calibri"/>
              </a:rPr>
              <a:t>ATLAS</a:t>
            </a:r>
            <a:endParaRPr lang="en-US" sz="2400" dirty="0">
              <a:latin typeface="Calibri"/>
              <a:cs typeface="Calibri"/>
            </a:endParaRPr>
          </a:p>
          <a:p>
            <a:pPr marL="285750" indent="-285750">
              <a:spcBef>
                <a:spcPts val="1000"/>
              </a:spcBef>
              <a:buFont typeface="Arial"/>
              <a:buChar char="•"/>
            </a:pPr>
            <a:r>
              <a:rPr lang="en-GB" sz="2400" dirty="0">
                <a:latin typeface="Calibri"/>
                <a:cs typeface="Calibri"/>
              </a:rPr>
              <a:t>OSARA</a:t>
            </a:r>
          </a:p>
          <a:p>
            <a:pPr marL="285750" indent="-285750">
              <a:spcBef>
                <a:spcPts val="1000"/>
              </a:spcBef>
              <a:buFont typeface="Arial"/>
              <a:buChar char="•"/>
            </a:pPr>
            <a:r>
              <a:rPr lang="en-GB" sz="2400" dirty="0">
                <a:latin typeface="Calibri"/>
                <a:cs typeface="Calibri"/>
              </a:rPr>
              <a:t>Research as an investigation</a:t>
            </a:r>
            <a:endParaRPr lang="en-US" sz="2400" dirty="0">
              <a:latin typeface="Calibri"/>
              <a:cs typeface="Calibri"/>
            </a:endParaRPr>
          </a:p>
          <a:p>
            <a:pPr marL="285750" indent="-285750">
              <a:spcBef>
                <a:spcPts val="1000"/>
              </a:spcBef>
              <a:buFont typeface="Arial"/>
              <a:buChar char="•"/>
            </a:pPr>
            <a:r>
              <a:rPr lang="en-GB" sz="2400" dirty="0">
                <a:latin typeface="Calibri"/>
                <a:cs typeface="Calibri"/>
              </a:rPr>
              <a:t>Critical thinking/ investigative mindset</a:t>
            </a:r>
            <a:endParaRPr lang="en-US" sz="2400" dirty="0">
              <a:latin typeface="Calibri"/>
              <a:cs typeface="Calibri"/>
            </a:endParaRPr>
          </a:p>
          <a:p>
            <a:pPr marL="285750" indent="-285750">
              <a:spcBef>
                <a:spcPts val="1000"/>
              </a:spcBef>
              <a:buFont typeface="Arial"/>
              <a:buChar char="•"/>
            </a:pPr>
            <a:endParaRPr lang="en-GB" sz="1400" dirty="0">
              <a:latin typeface="Calibri"/>
              <a:cs typeface="Calibri"/>
            </a:endParaRPr>
          </a:p>
          <a:p>
            <a:endParaRPr lang="en-GB" sz="1400" dirty="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397130-4D2E-E9E0-9361-E4D451330AF4}"/>
              </a:ext>
            </a:extLst>
          </p:cNvPr>
          <p:cNvSpPr>
            <a:spLocks noGrp="1"/>
          </p:cNvSpPr>
          <p:nvPr>
            <p:ph idx="1"/>
          </p:nvPr>
        </p:nvSpPr>
        <p:spPr>
          <a:xfrm>
            <a:off x="640080" y="2872899"/>
            <a:ext cx="4243589" cy="3320668"/>
          </a:xfrm>
        </p:spPr>
        <p:txBody>
          <a:bodyPr vert="horz" lIns="91440" tIns="45720" rIns="91440" bIns="45720" rtlCol="0">
            <a:normAutofit/>
          </a:bodyPr>
          <a:lstStyle/>
          <a:p>
            <a:endParaRPr lang="en-GB" sz="2200">
              <a:cs typeface="Calibri"/>
            </a:endParaRPr>
          </a:p>
          <a:p>
            <a:endParaRPr lang="en-GB" sz="2200">
              <a:cs typeface="Calibri"/>
            </a:endParaRPr>
          </a:p>
          <a:p>
            <a:endParaRPr lang="en-GB" sz="2200">
              <a:cs typeface="Calibri"/>
            </a:endParaRPr>
          </a:p>
        </p:txBody>
      </p:sp>
      <p:pic>
        <p:nvPicPr>
          <p:cNvPr id="5" name="Picture 4" descr="Abstract blurred public library with bookshelves">
            <a:extLst>
              <a:ext uri="{FF2B5EF4-FFF2-40B4-BE49-F238E27FC236}">
                <a16:creationId xmlns:a16="http://schemas.microsoft.com/office/drawing/2014/main" id="{5C2C70CF-6DBB-9003-D5C7-A0C146996D3B}"/>
              </a:ext>
            </a:extLst>
          </p:cNvPr>
          <p:cNvPicPr>
            <a:picLocks noChangeAspect="1"/>
          </p:cNvPicPr>
          <p:nvPr/>
        </p:nvPicPr>
        <p:blipFill rotWithShape="1">
          <a:blip r:embed="rId4"/>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2A83786D-38A5-6A8B-132A-D7D67B2F5470}"/>
              </a:ext>
            </a:extLst>
          </p:cNvPr>
          <p:cNvSpPr txBox="1"/>
          <p:nvPr/>
        </p:nvSpPr>
        <p:spPr>
          <a:xfrm>
            <a:off x="311726" y="467591"/>
            <a:ext cx="45027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Recap from last session</a:t>
            </a:r>
            <a:endParaRPr lang="en-GB" sz="3600" dirty="0"/>
          </a:p>
        </p:txBody>
      </p:sp>
      <p:pic>
        <p:nvPicPr>
          <p:cNvPr id="8" name="Audio 7">
            <a:hlinkClick r:id="" action="ppaction://media"/>
            <a:extLst>
              <a:ext uri="{FF2B5EF4-FFF2-40B4-BE49-F238E27FC236}">
                <a16:creationId xmlns:a16="http://schemas.microsoft.com/office/drawing/2014/main" id="{5CC5836B-1858-C164-D5FA-A38E8B2929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4101693"/>
      </p:ext>
    </p:extLst>
  </p:cSld>
  <p:clrMapOvr>
    <a:masterClrMapping/>
  </p:clrMapOvr>
  <mc:AlternateContent xmlns:mc="http://schemas.openxmlformats.org/markup-compatibility/2006">
    <mc:Choice xmlns:p14="http://schemas.microsoft.com/office/powerpoint/2010/main" Requires="p14">
      <p:transition spd="slow" p14:dur="2000" advTm="33605"/>
    </mc:Choice>
    <mc:Fallback>
      <p:transition spd="slow" advTm="33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E7D3C-28D5-5F7A-E089-124DA3474064}"/>
              </a:ext>
            </a:extLst>
          </p:cNvPr>
          <p:cNvSpPr>
            <a:spLocks noGrp="1"/>
          </p:cNvSpPr>
          <p:nvPr>
            <p:ph type="title"/>
          </p:nvPr>
        </p:nvSpPr>
        <p:spPr>
          <a:xfrm>
            <a:off x="640080" y="325369"/>
            <a:ext cx="4368602" cy="1956841"/>
          </a:xfrm>
        </p:spPr>
        <p:txBody>
          <a:bodyPr anchor="b">
            <a:normAutofit/>
          </a:bodyPr>
          <a:lstStyle/>
          <a:p>
            <a:r>
              <a:rPr lang="en-GB" sz="5400">
                <a:cs typeface="Calibri Light"/>
              </a:rPr>
              <a:t>Aims for today's session</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742F1D-F921-C440-02A7-12C9709EC1CA}"/>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dirty="0">
                <a:cs typeface="Calibri"/>
              </a:rPr>
              <a:t>Searching for evidence- the 9 pillars</a:t>
            </a:r>
          </a:p>
          <a:p>
            <a:pPr marL="0" indent="0">
              <a:buNone/>
            </a:pPr>
            <a:r>
              <a:rPr lang="en-GB" sz="2200" dirty="0">
                <a:cs typeface="Calibri"/>
              </a:rPr>
              <a:t> Problem solving models</a:t>
            </a:r>
          </a:p>
          <a:p>
            <a:r>
              <a:rPr lang="en-GB" sz="2200" dirty="0">
                <a:cs typeface="Calibri"/>
              </a:rPr>
              <a:t>Theories of crime</a:t>
            </a:r>
          </a:p>
          <a:p>
            <a:pPr marL="0" indent="0">
              <a:buNone/>
            </a:pPr>
            <a:endParaRPr lang="en-GB" sz="2200" dirty="0">
              <a:cs typeface="Calibri"/>
            </a:endParaRPr>
          </a:p>
        </p:txBody>
      </p:sp>
      <p:pic>
        <p:nvPicPr>
          <p:cNvPr id="5" name="Picture 4" descr="Abstract blurred public library with bookshelves">
            <a:extLst>
              <a:ext uri="{FF2B5EF4-FFF2-40B4-BE49-F238E27FC236}">
                <a16:creationId xmlns:a16="http://schemas.microsoft.com/office/drawing/2014/main" id="{47EAB8EB-F1FB-AB05-03FA-E38DE5B9C070}"/>
              </a:ext>
            </a:extLst>
          </p:cNvPr>
          <p:cNvPicPr>
            <a:picLocks noChangeAspect="1"/>
          </p:cNvPicPr>
          <p:nvPr/>
        </p:nvPicPr>
        <p:blipFill rotWithShape="1">
          <a:blip r:embed="rId4"/>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Audio 6">
            <a:hlinkClick r:id="" action="ppaction://media"/>
            <a:extLst>
              <a:ext uri="{FF2B5EF4-FFF2-40B4-BE49-F238E27FC236}">
                <a16:creationId xmlns:a16="http://schemas.microsoft.com/office/drawing/2014/main" id="{53078D39-C3C7-FB92-45D0-413F32F63D8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22051462"/>
      </p:ext>
    </p:extLst>
  </p:cSld>
  <p:clrMapOvr>
    <a:masterClrMapping/>
  </p:clrMapOvr>
  <mc:AlternateContent xmlns:mc="http://schemas.openxmlformats.org/markup-compatibility/2006">
    <mc:Choice xmlns:p14="http://schemas.microsoft.com/office/powerpoint/2010/main" Requires="p14">
      <p:transition spd="slow" p14:dur="2000" advTm="25707"/>
    </mc:Choice>
    <mc:Fallback>
      <p:transition spd="slow" advTm="25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61ABBBCE-67A2-3D40-9679-8D2E4F632604}"/>
              </a:ext>
            </a:extLst>
          </p:cNvPr>
          <p:cNvPicPr>
            <a:picLocks noChangeAspect="1"/>
          </p:cNvPicPr>
          <p:nvPr/>
        </p:nvPicPr>
        <p:blipFill rotWithShape="1">
          <a:blip r:embed="rId5"/>
          <a:srcRect l="5884" r="-1"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E80379-B1EE-4BEF-3848-3E45867159AD}"/>
              </a:ext>
            </a:extLst>
          </p:cNvPr>
          <p:cNvSpPr>
            <a:spLocks noGrp="1"/>
          </p:cNvSpPr>
          <p:nvPr>
            <p:ph type="title"/>
          </p:nvPr>
        </p:nvSpPr>
        <p:spPr>
          <a:xfrm>
            <a:off x="838200" y="365125"/>
            <a:ext cx="3822189" cy="1899912"/>
          </a:xfrm>
        </p:spPr>
        <p:txBody>
          <a:bodyPr>
            <a:normAutofit/>
          </a:bodyPr>
          <a:lstStyle/>
          <a:p>
            <a:r>
              <a:rPr lang="en-GB" sz="4000">
                <a:cs typeface="Calibri Light"/>
              </a:rPr>
              <a:t>Searching for existing evidence</a:t>
            </a:r>
            <a:endParaRPr lang="en-GB" sz="4000"/>
          </a:p>
        </p:txBody>
      </p:sp>
      <p:sp>
        <p:nvSpPr>
          <p:cNvPr id="3" name="Content Placeholder 2">
            <a:extLst>
              <a:ext uri="{FF2B5EF4-FFF2-40B4-BE49-F238E27FC236}">
                <a16:creationId xmlns:a16="http://schemas.microsoft.com/office/drawing/2014/main" id="{AFB977EF-B7CD-519A-F75F-B86ACBD1CEB9}"/>
              </a:ext>
            </a:extLst>
          </p:cNvPr>
          <p:cNvSpPr>
            <a:spLocks noGrp="1"/>
          </p:cNvSpPr>
          <p:nvPr>
            <p:ph idx="1"/>
          </p:nvPr>
        </p:nvSpPr>
        <p:spPr>
          <a:xfrm>
            <a:off x="630382" y="2001246"/>
            <a:ext cx="6471870" cy="3742762"/>
          </a:xfrm>
        </p:spPr>
        <p:txBody>
          <a:bodyPr vert="horz" lIns="91440" tIns="45720" rIns="91440" bIns="45720" rtlCol="0" anchor="t">
            <a:noAutofit/>
          </a:bodyPr>
          <a:lstStyle/>
          <a:p>
            <a:r>
              <a:rPr lang="en-GB" sz="2000" dirty="0">
                <a:cs typeface="Calibri"/>
              </a:rPr>
              <a:t>What type of research is this known as?</a:t>
            </a:r>
          </a:p>
          <a:p>
            <a:r>
              <a:rPr lang="en-GB" sz="2000" dirty="0">
                <a:cs typeface="Calibri"/>
              </a:rPr>
              <a:t>Deploying your search strategy- use keywords!</a:t>
            </a:r>
          </a:p>
          <a:p>
            <a:pPr marL="0" indent="0">
              <a:buNone/>
            </a:pPr>
            <a:r>
              <a:rPr lang="en-GB" sz="2000" b="1" u="sng" dirty="0">
                <a:cs typeface="Calibri"/>
              </a:rPr>
              <a:t>TASK</a:t>
            </a:r>
          </a:p>
          <a:p>
            <a:pPr marL="0" indent="0">
              <a:buNone/>
            </a:pPr>
            <a:r>
              <a:rPr lang="en-GB" sz="2000" dirty="0">
                <a:cs typeface="Calibri"/>
              </a:rPr>
              <a:t>Thinking about how you search the internet. You are tasked with finding information on</a:t>
            </a:r>
            <a:r>
              <a:rPr lang="en-GB" sz="2000" b="1" dirty="0">
                <a:cs typeface="Calibri"/>
              </a:rPr>
              <a:t> crime prevention in the UK.</a:t>
            </a:r>
          </a:p>
          <a:p>
            <a:pPr marL="0" indent="0">
              <a:buNone/>
            </a:pPr>
            <a:r>
              <a:rPr lang="en-GB" sz="2000" dirty="0">
                <a:cs typeface="Calibri"/>
              </a:rPr>
              <a:t>A) Write down the number of results if you search using the words </a:t>
            </a:r>
            <a:r>
              <a:rPr lang="en-GB" sz="2000" i="1" dirty="0">
                <a:cs typeface="Calibri"/>
              </a:rPr>
              <a:t>crime prevention research.</a:t>
            </a:r>
          </a:p>
          <a:p>
            <a:pPr marL="0" indent="0">
              <a:buNone/>
            </a:pPr>
            <a:r>
              <a:rPr lang="en-GB" sz="2000" i="1" dirty="0">
                <a:cs typeface="Calibri"/>
              </a:rPr>
              <a:t>B</a:t>
            </a:r>
            <a:r>
              <a:rPr lang="en-GB" sz="2000" dirty="0">
                <a:cs typeface="Calibri"/>
              </a:rPr>
              <a:t>) Search again but using the words</a:t>
            </a:r>
            <a:r>
              <a:rPr lang="en-GB" sz="2000" i="1" dirty="0">
                <a:cs typeface="Calibri"/>
              </a:rPr>
              <a:t> crime prevention research UK- </a:t>
            </a:r>
            <a:r>
              <a:rPr lang="en-GB" sz="2000" dirty="0">
                <a:cs typeface="Calibri"/>
              </a:rPr>
              <a:t>What happens?</a:t>
            </a:r>
          </a:p>
          <a:p>
            <a:pPr marL="0" indent="0">
              <a:buNone/>
            </a:pPr>
            <a:r>
              <a:rPr lang="en-GB" sz="2000" i="1" dirty="0">
                <a:cs typeface="Calibri"/>
              </a:rPr>
              <a:t>C) </a:t>
            </a:r>
            <a:r>
              <a:rPr lang="en-GB" sz="2000" dirty="0">
                <a:cs typeface="Calibri"/>
              </a:rPr>
              <a:t>Search again using</a:t>
            </a:r>
            <a:r>
              <a:rPr lang="en-GB" sz="2000" i="1" dirty="0">
                <a:cs typeface="Calibri"/>
              </a:rPr>
              <a:t> crime prevention research UK Midlands- </a:t>
            </a:r>
            <a:r>
              <a:rPr lang="en-GB" sz="2000" dirty="0">
                <a:cs typeface="Calibri"/>
              </a:rPr>
              <a:t>do the numbers reduce again?</a:t>
            </a:r>
          </a:p>
          <a:p>
            <a:pPr marL="0" indent="0">
              <a:buNone/>
            </a:pPr>
            <a:r>
              <a:rPr lang="en-GB" sz="2000" i="1" dirty="0">
                <a:cs typeface="Calibri"/>
              </a:rPr>
              <a:t>D) </a:t>
            </a:r>
            <a:r>
              <a:rPr lang="en-GB" sz="2000" dirty="0">
                <a:cs typeface="Calibri"/>
              </a:rPr>
              <a:t>Finally, search again this time using</a:t>
            </a:r>
            <a:r>
              <a:rPr lang="en-GB" sz="2000" i="1" dirty="0">
                <a:cs typeface="Calibri"/>
              </a:rPr>
              <a:t> "crime prevention research UK". </a:t>
            </a:r>
            <a:r>
              <a:rPr lang="en-GB" sz="2000" dirty="0">
                <a:cs typeface="Calibri"/>
              </a:rPr>
              <a:t>What is the result?</a:t>
            </a:r>
          </a:p>
        </p:txBody>
      </p:sp>
      <p:pic>
        <p:nvPicPr>
          <p:cNvPr id="7" name="Audio 6">
            <a:hlinkClick r:id="" action="ppaction://media"/>
            <a:extLst>
              <a:ext uri="{FF2B5EF4-FFF2-40B4-BE49-F238E27FC236}">
                <a16:creationId xmlns:a16="http://schemas.microsoft.com/office/drawing/2014/main" id="{372D1EFF-8782-8C79-C8AA-EB8D676482A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60472663"/>
      </p:ext>
    </p:extLst>
  </p:cSld>
  <p:clrMapOvr>
    <a:masterClrMapping/>
  </p:clrMapOvr>
  <mc:AlternateContent xmlns:mc="http://schemas.openxmlformats.org/markup-compatibility/2006">
    <mc:Choice xmlns:p14="http://schemas.microsoft.com/office/powerpoint/2010/main" Requires="p14">
      <p:transition spd="slow" p14:dur="2000" advTm="179141"/>
    </mc:Choice>
    <mc:Fallback>
      <p:transition spd="slow" advTm="179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36D441-3216-1329-F2FC-DDF3FF803308}"/>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Resource Pillars: catagorising existing research</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2969F5-9203-80D4-D603-275FF4AEED4B}"/>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200" dirty="0">
                <a:cs typeface="Calibri"/>
              </a:rPr>
              <a:t>Over the years EBP research has been conducted and it is not always clear where information and resources are retained.</a:t>
            </a:r>
            <a:endParaRPr lang="en-US" sz="2200" dirty="0"/>
          </a:p>
          <a:p>
            <a:pPr marL="0" indent="0">
              <a:buNone/>
            </a:pPr>
            <a:r>
              <a:rPr lang="en-GB" sz="2200" dirty="0">
                <a:cs typeface="Calibri"/>
              </a:rPr>
              <a:t>9 Resource Pillars:-</a:t>
            </a:r>
          </a:p>
          <a:p>
            <a:r>
              <a:rPr lang="en-GB" sz="2200" dirty="0">
                <a:cs typeface="Calibri"/>
              </a:rPr>
              <a:t>Government agencies</a:t>
            </a:r>
          </a:p>
          <a:p>
            <a:r>
              <a:rPr lang="en-GB" sz="2200" dirty="0">
                <a:cs typeface="Calibri"/>
              </a:rPr>
              <a:t>Academic literature</a:t>
            </a:r>
          </a:p>
          <a:p>
            <a:r>
              <a:rPr lang="en-GB" sz="2200" dirty="0">
                <a:cs typeface="Calibri"/>
              </a:rPr>
              <a:t>Law enforcement</a:t>
            </a:r>
          </a:p>
          <a:p>
            <a:r>
              <a:rPr lang="en-GB" sz="2200" dirty="0">
                <a:cs typeface="Calibri"/>
              </a:rPr>
              <a:t>Available toolkits</a:t>
            </a:r>
          </a:p>
          <a:p>
            <a:r>
              <a:rPr lang="en-GB" sz="2200" dirty="0">
                <a:cs typeface="Calibri"/>
              </a:rPr>
              <a:t>Collaborations</a:t>
            </a:r>
          </a:p>
          <a:p>
            <a:r>
              <a:rPr lang="en-GB" sz="2200">
                <a:cs typeface="Calibri"/>
              </a:rPr>
              <a:t>Think tanks</a:t>
            </a:r>
          </a:p>
          <a:p>
            <a:r>
              <a:rPr lang="en-GB" sz="2200" dirty="0">
                <a:cs typeface="Calibri"/>
              </a:rPr>
              <a:t>International organisations</a:t>
            </a:r>
          </a:p>
          <a:p>
            <a:r>
              <a:rPr lang="en-GB" sz="2200">
                <a:cs typeface="Calibri"/>
              </a:rPr>
              <a:t>Charities and voluntary organisations</a:t>
            </a:r>
          </a:p>
          <a:p>
            <a:r>
              <a:rPr lang="en-GB" sz="2200">
                <a:cs typeface="Calibri"/>
              </a:rPr>
              <a:t>Case law </a:t>
            </a:r>
          </a:p>
        </p:txBody>
      </p:sp>
      <p:pic>
        <p:nvPicPr>
          <p:cNvPr id="9" name="Audio 8">
            <a:hlinkClick r:id="" action="ppaction://media"/>
            <a:extLst>
              <a:ext uri="{FF2B5EF4-FFF2-40B4-BE49-F238E27FC236}">
                <a16:creationId xmlns:a16="http://schemas.microsoft.com/office/drawing/2014/main" id="{FF649FD4-6915-CC34-2A3C-70FBADB722B0}"/>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657339711"/>
      </p:ext>
    </p:extLst>
  </p:cSld>
  <p:clrMapOvr>
    <a:masterClrMapping/>
  </p:clrMapOvr>
  <mc:AlternateContent xmlns:mc="http://schemas.openxmlformats.org/markup-compatibility/2006">
    <mc:Choice xmlns:p14="http://schemas.microsoft.com/office/powerpoint/2010/main" Requires="p14">
      <p:transition spd="slow" p14:dur="2000" advTm="76504"/>
    </mc:Choice>
    <mc:Fallback>
      <p:transition spd="slow" advTm="76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1" fill="hold" display="0">
                  <p:stCondLst>
                    <p:cond delay="indefinite"/>
                  </p:stCondLst>
                  <p:endCondLst>
                    <p:cond evt="onStopAudio" delay="0">
                      <p:tgtEl>
                        <p:sldTgt/>
                      </p:tgtEl>
                    </p:cond>
                  </p:endCondLst>
                </p:cTn>
                <p:tgtEl>
                  <p:spTgt spid="9"/>
                </p:tgtEl>
              </p:cMediaNode>
            </p:audio>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illars">
            <a:extLst>
              <a:ext uri="{FF2B5EF4-FFF2-40B4-BE49-F238E27FC236}">
                <a16:creationId xmlns:a16="http://schemas.microsoft.com/office/drawing/2014/main" id="{0E0D5C04-AA56-4C60-DF92-51786A971316}"/>
              </a:ext>
            </a:extLst>
          </p:cNvPr>
          <p:cNvPicPr>
            <a:picLocks noChangeAspect="1"/>
          </p:cNvPicPr>
          <p:nvPr/>
        </p:nvPicPr>
        <p:blipFill rotWithShape="1">
          <a:blip r:embed="rId5"/>
          <a:srcRect l="13750" r="7740" b="2"/>
          <a:stretch/>
        </p:blipFill>
        <p:spPr>
          <a:xfrm>
            <a:off x="20" y="1666568"/>
            <a:ext cx="6106195" cy="5191432"/>
          </a:xfrm>
          <a:prstGeom prst="rect">
            <a:avLst/>
          </a:prstGeom>
        </p:spPr>
      </p:pic>
      <p:sp useBgFill="1">
        <p:nvSpPr>
          <p:cNvPr id="18" name="Rectangle 17">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265A0-EEC9-CE21-8902-14E2EDC9E13D}"/>
              </a:ext>
            </a:extLst>
          </p:cNvPr>
          <p:cNvSpPr>
            <a:spLocks noGrp="1"/>
          </p:cNvSpPr>
          <p:nvPr>
            <p:ph type="title"/>
          </p:nvPr>
        </p:nvSpPr>
        <p:spPr>
          <a:xfrm>
            <a:off x="761801" y="352766"/>
            <a:ext cx="10591999" cy="1023584"/>
          </a:xfrm>
        </p:spPr>
        <p:txBody>
          <a:bodyPr>
            <a:normAutofit/>
          </a:bodyPr>
          <a:lstStyle/>
          <a:p>
            <a:r>
              <a:rPr lang="en-GB" sz="4000">
                <a:cs typeface="Calibri Light"/>
              </a:rPr>
              <a:t>Resource pillars</a:t>
            </a:r>
            <a:endParaRPr lang="en-GB" sz="4000"/>
          </a:p>
        </p:txBody>
      </p:sp>
      <p:sp>
        <p:nvSpPr>
          <p:cNvPr id="3" name="Content Placeholder 2">
            <a:extLst>
              <a:ext uri="{FF2B5EF4-FFF2-40B4-BE49-F238E27FC236}">
                <a16:creationId xmlns:a16="http://schemas.microsoft.com/office/drawing/2014/main" id="{EBC8A390-C114-BEBD-CE16-D5E267907C95}"/>
              </a:ext>
            </a:extLst>
          </p:cNvPr>
          <p:cNvSpPr>
            <a:spLocks noGrp="1"/>
          </p:cNvSpPr>
          <p:nvPr>
            <p:ph idx="1"/>
          </p:nvPr>
        </p:nvSpPr>
        <p:spPr>
          <a:xfrm>
            <a:off x="6803408" y="2041948"/>
            <a:ext cx="4550391" cy="4070303"/>
          </a:xfrm>
        </p:spPr>
        <p:txBody>
          <a:bodyPr vert="horz" lIns="91440" tIns="45720" rIns="91440" bIns="45720" rtlCol="0" anchor="ctr">
            <a:noAutofit/>
          </a:bodyPr>
          <a:lstStyle/>
          <a:p>
            <a:pPr marL="0" indent="0">
              <a:buNone/>
            </a:pPr>
            <a:r>
              <a:rPr lang="en-GB" sz="1800" dirty="0">
                <a:cs typeface="Calibri" panose="020F0502020204030204"/>
              </a:rPr>
              <a:t>Access points to these pillars are generally three- fold:-</a:t>
            </a:r>
            <a:endParaRPr lang="en-US" sz="1800">
              <a:cs typeface="Calibri"/>
            </a:endParaRPr>
          </a:p>
          <a:p>
            <a:pPr marL="457200" indent="-457200"/>
            <a:r>
              <a:rPr lang="en-GB" sz="1800" dirty="0">
                <a:cs typeface="Calibri" panose="020F0502020204030204"/>
              </a:rPr>
              <a:t>Online</a:t>
            </a:r>
          </a:p>
          <a:p>
            <a:pPr marL="457200" indent="-457200"/>
            <a:r>
              <a:rPr lang="en-GB" sz="1800" dirty="0">
                <a:cs typeface="Calibri" panose="020F0502020204030204"/>
              </a:rPr>
              <a:t>University library</a:t>
            </a:r>
          </a:p>
          <a:p>
            <a:pPr marL="457200" indent="-457200"/>
            <a:r>
              <a:rPr lang="en-GB" sz="1800" dirty="0">
                <a:cs typeface="Calibri" panose="020F0502020204030204"/>
              </a:rPr>
              <a:t>College of policing (National Police library for serving officers)</a:t>
            </a:r>
          </a:p>
          <a:p>
            <a:pPr marL="0" indent="0">
              <a:buNone/>
            </a:pPr>
            <a:r>
              <a:rPr lang="en-GB" sz="1800" dirty="0">
                <a:cs typeface="Calibri" panose="020F0502020204030204"/>
              </a:rPr>
              <a:t>The research pillars contain:-</a:t>
            </a:r>
          </a:p>
          <a:p>
            <a:pPr marL="457200" indent="-457200"/>
            <a:r>
              <a:rPr lang="en-GB" sz="1800" dirty="0">
                <a:cs typeface="Calibri" panose="020F0502020204030204"/>
              </a:rPr>
              <a:t>Research and information generated within the UK and relevant to its domestic policing agenda, or research information connected to international law enforcement issues and policy</a:t>
            </a:r>
          </a:p>
          <a:p>
            <a:pPr marL="0" indent="0">
              <a:buNone/>
            </a:pPr>
            <a:r>
              <a:rPr lang="en-GB" sz="1800" dirty="0">
                <a:cs typeface="Calibri" panose="020F0502020204030204"/>
              </a:rPr>
              <a:t>And</a:t>
            </a:r>
          </a:p>
          <a:p>
            <a:pPr marL="457200" indent="-457200"/>
            <a:r>
              <a:rPr lang="en-GB" sz="1800" dirty="0">
                <a:cs typeface="Calibri" panose="020F0502020204030204"/>
              </a:rPr>
              <a:t>Research information generated outside of the UK, but which is in some way relevant to its domestic policing agenda or to international law enforcement issues and policy.</a:t>
            </a:r>
          </a:p>
        </p:txBody>
      </p:sp>
      <p:pic>
        <p:nvPicPr>
          <p:cNvPr id="8" name="Audio 7">
            <a:hlinkClick r:id="" action="ppaction://media"/>
            <a:extLst>
              <a:ext uri="{FF2B5EF4-FFF2-40B4-BE49-F238E27FC236}">
                <a16:creationId xmlns:a16="http://schemas.microsoft.com/office/drawing/2014/main" id="{4C3E4124-5ABF-CA17-0CD7-28D1763C1882}"/>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486999952"/>
      </p:ext>
    </p:extLst>
  </p:cSld>
  <p:clrMapOvr>
    <a:masterClrMapping/>
  </p:clrMapOvr>
  <mc:AlternateContent xmlns:mc="http://schemas.openxmlformats.org/markup-compatibility/2006">
    <mc:Choice xmlns:p14="http://schemas.microsoft.com/office/powerpoint/2010/main" Requires="p14">
      <p:transition spd="slow" p14:dur="2000" advTm="83446"/>
    </mc:Choice>
    <mc:Fallback>
      <p:transition spd="slow" advTm="83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27FE89-B84F-000E-6595-9EF4C69D3ECC}"/>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Being clever with information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497EAF1-3F0F-85CF-C5FA-6C9EC9465389}"/>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u="sng" dirty="0">
                <a:cs typeface="Calibri"/>
              </a:rPr>
              <a:t>TASK</a:t>
            </a:r>
            <a:endParaRPr lang="en-US" u="sng" dirty="0"/>
          </a:p>
          <a:p>
            <a:pPr marL="0" indent="0">
              <a:buNone/>
            </a:pPr>
            <a:r>
              <a:rPr lang="en-GB" dirty="0">
                <a:latin typeface="Georgia Pro"/>
                <a:cs typeface="Calibri"/>
              </a:rPr>
              <a:t>Chose an aspect of policing and then search on the internet to identify any journal article on the topic:-</a:t>
            </a:r>
          </a:p>
          <a:p>
            <a:pPr marL="457200" indent="-457200"/>
            <a:r>
              <a:rPr lang="en-GB" dirty="0">
                <a:latin typeface="Georgia Pro"/>
                <a:cs typeface="Calibri"/>
              </a:rPr>
              <a:t>Open the article and scroll to the end. Have a look at the reference list and familiarise yourself with the literature that the author consulted in order to write the article.</a:t>
            </a:r>
          </a:p>
          <a:p>
            <a:pPr marL="457200" indent="-457200"/>
            <a:r>
              <a:rPr lang="en-GB" dirty="0">
                <a:latin typeface="Georgia Pro"/>
                <a:cs typeface="Calibri"/>
              </a:rPr>
              <a:t>Click on one of the references, and do the same again. You will soon find a host of credible sources for your use.</a:t>
            </a:r>
          </a:p>
        </p:txBody>
      </p:sp>
      <p:pic>
        <p:nvPicPr>
          <p:cNvPr id="9" name="Audio 8">
            <a:hlinkClick r:id="" action="ppaction://media"/>
            <a:extLst>
              <a:ext uri="{FF2B5EF4-FFF2-40B4-BE49-F238E27FC236}">
                <a16:creationId xmlns:a16="http://schemas.microsoft.com/office/drawing/2014/main" id="{28B14B07-3BF2-8FDB-8352-CE35F04BD0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83113851"/>
      </p:ext>
    </p:extLst>
  </p:cSld>
  <p:clrMapOvr>
    <a:masterClrMapping/>
  </p:clrMapOvr>
  <mc:AlternateContent xmlns:mc="http://schemas.openxmlformats.org/markup-compatibility/2006">
    <mc:Choice xmlns:p14="http://schemas.microsoft.com/office/powerpoint/2010/main" Requires="p14">
      <p:transition spd="slow" p14:dur="2000" advTm="51259"/>
    </mc:Choice>
    <mc:Fallback>
      <p:transition spd="slow" advTm="51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C796E-C10E-E551-23DA-913C25CAD581}"/>
              </a:ext>
            </a:extLst>
          </p:cNvPr>
          <p:cNvSpPr>
            <a:spLocks noGrp="1"/>
          </p:cNvSpPr>
          <p:nvPr>
            <p:ph type="title"/>
          </p:nvPr>
        </p:nvSpPr>
        <p:spPr>
          <a:xfrm>
            <a:off x="4654296" y="329184"/>
            <a:ext cx="6894576" cy="1783080"/>
          </a:xfrm>
        </p:spPr>
        <p:txBody>
          <a:bodyPr anchor="b">
            <a:normAutofit/>
          </a:bodyPr>
          <a:lstStyle/>
          <a:p>
            <a:r>
              <a:rPr lang="en-GB" sz="5400">
                <a:cs typeface="Calibri Light"/>
              </a:rPr>
              <a:t>Managing Information</a:t>
            </a:r>
            <a:endParaRPr lang="en-GB" sz="5400"/>
          </a:p>
        </p:txBody>
      </p:sp>
      <p:pic>
        <p:nvPicPr>
          <p:cNvPr id="5" name="Picture 4" descr="Pen placed on top of a signature line">
            <a:extLst>
              <a:ext uri="{FF2B5EF4-FFF2-40B4-BE49-F238E27FC236}">
                <a16:creationId xmlns:a16="http://schemas.microsoft.com/office/drawing/2014/main" id="{0A24D674-B43F-67B0-3F75-BFA1F061E15B}"/>
              </a:ext>
            </a:extLst>
          </p:cNvPr>
          <p:cNvPicPr>
            <a:picLocks noChangeAspect="1"/>
          </p:cNvPicPr>
          <p:nvPr/>
        </p:nvPicPr>
        <p:blipFill rotWithShape="1">
          <a:blip r:embed="rId5"/>
          <a:srcRect l="56290" r="4323"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51D437-AA9F-A367-5768-BD9E07E09C1C}"/>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sz="2200">
                <a:cs typeface="Calibri"/>
              </a:rPr>
              <a:t>Is a witness statement always correct?</a:t>
            </a:r>
          </a:p>
          <a:p>
            <a:r>
              <a:rPr lang="en-GB" sz="2200">
                <a:cs typeface="Calibri"/>
              </a:rPr>
              <a:t>Is a statement in a book or article always factual/ true?</a:t>
            </a:r>
          </a:p>
          <a:p>
            <a:r>
              <a:rPr lang="en-GB" sz="2200">
                <a:cs typeface="Calibri"/>
              </a:rPr>
              <a:t>This is where we employ critical thinking to question the information provided to gain "best evidence".</a:t>
            </a:r>
          </a:p>
          <a:p>
            <a:endParaRPr lang="en-GB" sz="2200">
              <a:cs typeface="Calibri"/>
            </a:endParaRPr>
          </a:p>
        </p:txBody>
      </p:sp>
      <p:pic>
        <p:nvPicPr>
          <p:cNvPr id="7" name="Audio 6">
            <a:hlinkClick r:id="" action="ppaction://media"/>
            <a:extLst>
              <a:ext uri="{FF2B5EF4-FFF2-40B4-BE49-F238E27FC236}">
                <a16:creationId xmlns:a16="http://schemas.microsoft.com/office/drawing/2014/main" id="{A5CE6EDC-423A-C3AB-6888-A62E76D7D96E}"/>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403566676"/>
      </p:ext>
    </p:extLst>
  </p:cSld>
  <p:clrMapOvr>
    <a:masterClrMapping/>
  </p:clrMapOvr>
  <mc:AlternateContent xmlns:mc="http://schemas.openxmlformats.org/markup-compatibility/2006">
    <mc:Choice xmlns:p14="http://schemas.microsoft.com/office/powerpoint/2010/main" Requires="p14">
      <p:transition spd="slow" p14:dur="2000" advTm="49667"/>
    </mc:Choice>
    <mc:Fallback>
      <p:transition spd="slow" advTm="49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9451A-0C19-1259-1FD3-CA5FB4C8EB12}"/>
              </a:ext>
            </a:extLst>
          </p:cNvPr>
          <p:cNvSpPr>
            <a:spLocks noGrp="1"/>
          </p:cNvSpPr>
          <p:nvPr>
            <p:ph type="title"/>
          </p:nvPr>
        </p:nvSpPr>
        <p:spPr>
          <a:xfrm>
            <a:off x="838200" y="459863"/>
            <a:ext cx="10515600" cy="1004594"/>
          </a:xfrm>
        </p:spPr>
        <p:txBody>
          <a:bodyPr>
            <a:normAutofit/>
          </a:bodyPr>
          <a:lstStyle/>
          <a:p>
            <a:pPr algn="ctr"/>
            <a:endParaRPr lang="en-GB">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9FA459-37F3-CD26-E341-F12C6F902057}"/>
              </a:ext>
            </a:extLst>
          </p:cNvPr>
          <p:cNvGraphicFramePr>
            <a:graphicFrameLocks noGrp="1"/>
          </p:cNvGraphicFramePr>
          <p:nvPr>
            <p:ph idx="1"/>
            <p:extLst>
              <p:ext uri="{D42A27DB-BD31-4B8C-83A1-F6EECF244321}">
                <p14:modId xmlns:p14="http://schemas.microsoft.com/office/powerpoint/2010/main" val="111615782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3A0D6901-8F2C-A514-7EE8-1BF64C44071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97796215"/>
      </p:ext>
    </p:extLst>
  </p:cSld>
  <p:clrMapOvr>
    <a:masterClrMapping/>
  </p:clrMapOvr>
  <mc:AlternateContent xmlns:mc="http://schemas.openxmlformats.org/markup-compatibility/2006">
    <mc:Choice xmlns:p14="http://schemas.microsoft.com/office/powerpoint/2010/main" Requires="p14">
      <p:transition spd="slow" p14:dur="2000" advTm="20166"/>
    </mc:Choice>
    <mc:Fallback>
      <p:transition spd="slow" advTm="20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8B938E-04F4-C085-0F72-63799DE78BA8}"/>
              </a:ext>
            </a:extLst>
          </p:cNvPr>
          <p:cNvSpPr>
            <a:spLocks noGrp="1"/>
          </p:cNvSpPr>
          <p:nvPr>
            <p:ph type="title"/>
          </p:nvPr>
        </p:nvSpPr>
        <p:spPr>
          <a:xfrm>
            <a:off x="838200" y="459863"/>
            <a:ext cx="10515600" cy="1004594"/>
          </a:xfrm>
        </p:spPr>
        <p:txBody>
          <a:bodyPr>
            <a:normAutofit/>
          </a:bodyPr>
          <a:lstStyle/>
          <a:p>
            <a:pPr algn="ctr"/>
            <a:r>
              <a:rPr lang="en-GB" sz="3700">
                <a:solidFill>
                  <a:srgbClr val="FFFFFF"/>
                </a:solidFill>
                <a:cs typeface="Calibri Light"/>
              </a:rPr>
              <a:t>Tips on keeping on top of the sources of information</a:t>
            </a:r>
            <a:endParaRPr lang="en-GB" sz="3700">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D82C9D5-C44C-1238-60D3-70FC72C96C05}"/>
              </a:ext>
            </a:extLst>
          </p:cNvPr>
          <p:cNvGraphicFramePr>
            <a:graphicFrameLocks noGrp="1"/>
          </p:cNvGraphicFramePr>
          <p:nvPr>
            <p:ph idx="1"/>
            <p:extLst>
              <p:ext uri="{D42A27DB-BD31-4B8C-83A1-F6EECF244321}">
                <p14:modId xmlns:p14="http://schemas.microsoft.com/office/powerpoint/2010/main" val="87548733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39F67DCE-739D-0151-8B3D-B044E8316DF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83390833"/>
      </p:ext>
    </p:extLst>
  </p:cSld>
  <p:clrMapOvr>
    <a:masterClrMapping/>
  </p:clrMapOvr>
  <mc:AlternateContent xmlns:mc="http://schemas.openxmlformats.org/markup-compatibility/2006">
    <mc:Choice xmlns:p14="http://schemas.microsoft.com/office/powerpoint/2010/main" Requires="p14">
      <p:transition spd="slow" p14:dur="2000" advTm="130511"/>
    </mc:Choice>
    <mc:Fallback>
      <p:transition spd="slow" advTm="130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383EF-BCF0-A1D4-95A5-E315771C1111}"/>
              </a:ext>
            </a:extLst>
          </p:cNvPr>
          <p:cNvSpPr>
            <a:spLocks noGrp="1"/>
          </p:cNvSpPr>
          <p:nvPr>
            <p:ph type="title"/>
          </p:nvPr>
        </p:nvSpPr>
        <p:spPr>
          <a:xfrm>
            <a:off x="4654296" y="329184"/>
            <a:ext cx="6894576" cy="1783080"/>
          </a:xfrm>
        </p:spPr>
        <p:txBody>
          <a:bodyPr anchor="b">
            <a:normAutofit/>
          </a:bodyPr>
          <a:lstStyle/>
          <a:p>
            <a:r>
              <a:rPr lang="en-GB" sz="5400">
                <a:cs typeface="Calibri Light"/>
              </a:rPr>
              <a:t>Analysing existing evidence</a:t>
            </a:r>
            <a:endParaRPr lang="en-GB" sz="5400"/>
          </a:p>
        </p:txBody>
      </p:sp>
      <p:pic>
        <p:nvPicPr>
          <p:cNvPr id="5" name="Picture 4" descr="Pipette filling tray with sample">
            <a:extLst>
              <a:ext uri="{FF2B5EF4-FFF2-40B4-BE49-F238E27FC236}">
                <a16:creationId xmlns:a16="http://schemas.microsoft.com/office/drawing/2014/main" id="{F8170100-7575-EA74-01B0-7F90D5DC1030}"/>
              </a:ext>
            </a:extLst>
          </p:cNvPr>
          <p:cNvPicPr>
            <a:picLocks noChangeAspect="1"/>
          </p:cNvPicPr>
          <p:nvPr/>
        </p:nvPicPr>
        <p:blipFill rotWithShape="1">
          <a:blip r:embed="rId4"/>
          <a:srcRect l="20069" r="40545"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45E837-63E2-1A11-5FF9-29BD870AD4E1}"/>
              </a:ext>
            </a:extLst>
          </p:cNvPr>
          <p:cNvSpPr>
            <a:spLocks noGrp="1"/>
          </p:cNvSpPr>
          <p:nvPr>
            <p:ph idx="1"/>
          </p:nvPr>
        </p:nvSpPr>
        <p:spPr>
          <a:xfrm>
            <a:off x="4654296" y="2706624"/>
            <a:ext cx="6894576" cy="3483864"/>
          </a:xfrm>
        </p:spPr>
        <p:txBody>
          <a:bodyPr vert="horz" lIns="91440" tIns="45720" rIns="91440" bIns="45720" rtlCol="0" anchor="t">
            <a:normAutofit/>
          </a:bodyPr>
          <a:lstStyle/>
          <a:p>
            <a:r>
              <a:rPr lang="en-GB" sz="2400" dirty="0">
                <a:latin typeface="Georgia Pro"/>
                <a:cs typeface="Calibri"/>
              </a:rPr>
              <a:t>When collecting evidence, it is fundamental to maintain integrity and ensure a fair and legal process, including avoiding any bias.</a:t>
            </a:r>
          </a:p>
          <a:p>
            <a:r>
              <a:rPr lang="en-GB" sz="2400" dirty="0">
                <a:latin typeface="Georgia Pro"/>
                <a:ea typeface="+mn-lt"/>
                <a:cs typeface="+mn-lt"/>
              </a:rPr>
              <a:t>Bias can lead to the misinterpretation of facts, unfair treatment of individuals, and the potential for wrongful convictions</a:t>
            </a:r>
            <a:endParaRPr lang="en-GB" sz="2400" dirty="0">
              <a:latin typeface="Georgia Pro"/>
              <a:cs typeface="Calibri"/>
            </a:endParaRPr>
          </a:p>
        </p:txBody>
      </p:sp>
      <p:pic>
        <p:nvPicPr>
          <p:cNvPr id="7" name="Audio 6">
            <a:hlinkClick r:id="" action="ppaction://media"/>
            <a:extLst>
              <a:ext uri="{FF2B5EF4-FFF2-40B4-BE49-F238E27FC236}">
                <a16:creationId xmlns:a16="http://schemas.microsoft.com/office/drawing/2014/main" id="{6E3D1C9B-4D27-B20A-F16C-01BF85E488F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03499948"/>
      </p:ext>
    </p:extLst>
  </p:cSld>
  <p:clrMapOvr>
    <a:masterClrMapping/>
  </p:clrMapOvr>
  <mc:AlternateContent xmlns:mc="http://schemas.openxmlformats.org/markup-compatibility/2006">
    <mc:Choice xmlns:p14="http://schemas.microsoft.com/office/powerpoint/2010/main" Requires="p14">
      <p:transition spd="slow" p14:dur="2000" advTm="22096"/>
    </mc:Choice>
    <mc:Fallback>
      <p:transition spd="slow" advTm="22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CE859-9D8A-4BFC-8101-5D24FB50213B}"/>
              </a:ext>
            </a:extLst>
          </p:cNvPr>
          <p:cNvSpPr>
            <a:spLocks noGrp="1"/>
          </p:cNvSpPr>
          <p:nvPr>
            <p:ph type="title"/>
          </p:nvPr>
        </p:nvSpPr>
        <p:spPr/>
        <p:txBody>
          <a:bodyPr/>
          <a:lstStyle/>
          <a:p>
            <a:r>
              <a:rPr lang="en-GB" dirty="0"/>
              <a:t>What is bias?</a:t>
            </a:r>
          </a:p>
        </p:txBody>
      </p:sp>
      <p:pic>
        <p:nvPicPr>
          <p:cNvPr id="4" name="Online Media 3" title="What is Unconscious Bias?">
            <a:hlinkClick r:id="" action="ppaction://media"/>
            <a:extLst>
              <a:ext uri="{FF2B5EF4-FFF2-40B4-BE49-F238E27FC236}">
                <a16:creationId xmlns:a16="http://schemas.microsoft.com/office/drawing/2014/main" id="{0DA557DF-8B9B-9CB7-9678-96BC831EE49F}"/>
              </a:ext>
            </a:extLst>
          </p:cNvPr>
          <p:cNvPicPr>
            <a:picLocks noGrp="1" noRot="1" noChangeAspect="1"/>
          </p:cNvPicPr>
          <p:nvPr>
            <p:ph idx="1"/>
            <a:videoFile r:link="rId1"/>
          </p:nvPr>
        </p:nvPicPr>
        <p:blipFill>
          <a:blip r:embed="rId5"/>
          <a:stretch>
            <a:fillRect/>
          </a:stretch>
        </p:blipFill>
        <p:spPr>
          <a:xfrm>
            <a:off x="2241550" y="1825625"/>
            <a:ext cx="7707313" cy="4351338"/>
          </a:xfrm>
          <a:prstGeom prst="rect">
            <a:avLst/>
          </a:prstGeom>
        </p:spPr>
      </p:pic>
      <p:pic>
        <p:nvPicPr>
          <p:cNvPr id="8" name="Audio 7">
            <a:hlinkClick r:id="" action="ppaction://media"/>
            <a:extLst>
              <a:ext uri="{FF2B5EF4-FFF2-40B4-BE49-F238E27FC236}">
                <a16:creationId xmlns:a16="http://schemas.microsoft.com/office/drawing/2014/main" id="{49E0B811-D19A-5137-52D7-46C55DF41C21}"/>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0187245"/>
      </p:ext>
    </p:extLst>
  </p:cSld>
  <p:clrMapOvr>
    <a:masterClrMapping/>
  </p:clrMapOvr>
  <mc:AlternateContent xmlns:mc="http://schemas.openxmlformats.org/markup-compatibility/2006">
    <mc:Choice xmlns:p14="http://schemas.microsoft.com/office/powerpoint/2010/main" Requires="p14">
      <p:transition spd="slow" p14:dur="2000" advTm="28065"/>
    </mc:Choice>
    <mc:Fallback>
      <p:transition spd="slow" advTm="28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765EA-36D3-B9CA-5E6B-62A758B513BD}"/>
              </a:ext>
            </a:extLst>
          </p:cNvPr>
          <p:cNvSpPr>
            <a:spLocks noGrp="1"/>
          </p:cNvSpPr>
          <p:nvPr>
            <p:ph type="title"/>
          </p:nvPr>
        </p:nvSpPr>
        <p:spPr>
          <a:xfrm>
            <a:off x="1156851" y="637763"/>
            <a:ext cx="2910051" cy="5576768"/>
          </a:xfrm>
        </p:spPr>
        <p:txBody>
          <a:bodyPr anchor="t">
            <a:normAutofit/>
          </a:bodyPr>
          <a:lstStyle/>
          <a:p>
            <a:r>
              <a:rPr lang="en-GB" sz="4800">
                <a:solidFill>
                  <a:schemeClr val="bg1"/>
                </a:solidFill>
              </a:rPr>
              <a:t>Further reading – University of Bath</a:t>
            </a:r>
          </a:p>
        </p:txBody>
      </p:sp>
      <p:sp>
        <p:nvSpPr>
          <p:cNvPr id="12" name="Rectangle 11">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ogo with text on it&#10;&#10;Description automatically generated">
            <a:extLst>
              <a:ext uri="{FF2B5EF4-FFF2-40B4-BE49-F238E27FC236}">
                <a16:creationId xmlns:a16="http://schemas.microsoft.com/office/drawing/2014/main" id="{771F1B5A-EEF5-4311-DC13-3A8C68B54469}"/>
              </a:ext>
            </a:extLst>
          </p:cNvPr>
          <p:cNvPicPr>
            <a:picLocks noChangeAspect="1"/>
          </p:cNvPicPr>
          <p:nvPr/>
        </p:nvPicPr>
        <p:blipFill>
          <a:blip r:embed="rId5"/>
          <a:stretch>
            <a:fillRect/>
          </a:stretch>
        </p:blipFill>
        <p:spPr>
          <a:xfrm>
            <a:off x="5439976" y="1166212"/>
            <a:ext cx="5592818" cy="1870209"/>
          </a:xfrm>
          <a:prstGeom prst="rect">
            <a:avLst/>
          </a:prstGeom>
        </p:spPr>
      </p:pic>
      <p:sp>
        <p:nvSpPr>
          <p:cNvPr id="14" name="Rectangle 1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C30FCA-DF2F-20A3-A42B-C949F4C0BF72}"/>
              </a:ext>
            </a:extLst>
          </p:cNvPr>
          <p:cNvSpPr>
            <a:spLocks noGrp="1"/>
          </p:cNvSpPr>
          <p:nvPr>
            <p:ph idx="1"/>
          </p:nvPr>
        </p:nvSpPr>
        <p:spPr>
          <a:xfrm>
            <a:off x="5439965" y="4212709"/>
            <a:ext cx="5605390" cy="2001821"/>
          </a:xfrm>
        </p:spPr>
        <p:txBody>
          <a:bodyPr>
            <a:normAutofit/>
          </a:bodyPr>
          <a:lstStyle/>
          <a:p>
            <a:r>
              <a:rPr lang="en-GB" sz="1800"/>
              <a:t>How to evaluate journal articles and websites</a:t>
            </a:r>
          </a:p>
          <a:p>
            <a:endParaRPr lang="en-GB" sz="1800"/>
          </a:p>
          <a:p>
            <a:r>
              <a:rPr lang="en-GB" sz="1800">
                <a:hlinkClick r:id="rId6"/>
              </a:rPr>
              <a:t>How to evaluate journal articles and websites (bath.ac.uk)</a:t>
            </a:r>
            <a:endParaRPr lang="en-GB" sz="1800"/>
          </a:p>
        </p:txBody>
      </p:sp>
      <p:pic>
        <p:nvPicPr>
          <p:cNvPr id="9" name="Audio 8">
            <a:hlinkClick r:id="" action="ppaction://media"/>
            <a:extLst>
              <a:ext uri="{FF2B5EF4-FFF2-40B4-BE49-F238E27FC236}">
                <a16:creationId xmlns:a16="http://schemas.microsoft.com/office/drawing/2014/main" id="{BAD413C3-A152-96B0-33A8-1E94A87A041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1432060"/>
      </p:ext>
    </p:extLst>
  </p:cSld>
  <p:clrMapOvr>
    <a:masterClrMapping/>
  </p:clrMapOvr>
  <mc:AlternateContent xmlns:mc="http://schemas.openxmlformats.org/markup-compatibility/2006">
    <mc:Choice xmlns:p14="http://schemas.microsoft.com/office/powerpoint/2010/main" Requires="p14">
      <p:transition spd="slow" p14:dur="2000" advTm="29038"/>
    </mc:Choice>
    <mc:Fallback>
      <p:transition spd="slow" advTm="29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53C7E5A-F45F-071B-2748-30730A2A197D}"/>
              </a:ext>
            </a:extLst>
          </p:cNvPr>
          <p:cNvPicPr>
            <a:picLocks noChangeAspect="1"/>
          </p:cNvPicPr>
          <p:nvPr/>
        </p:nvPicPr>
        <p:blipFill rotWithShape="1">
          <a:blip r:embed="rId5"/>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02369-C8EC-EB89-7EFA-34BCDECCC17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Problem Solving</a:t>
            </a:r>
          </a:p>
        </p:txBody>
      </p:sp>
      <p:pic>
        <p:nvPicPr>
          <p:cNvPr id="6" name="Audio 5">
            <a:hlinkClick r:id="" action="ppaction://media"/>
            <a:extLst>
              <a:ext uri="{FF2B5EF4-FFF2-40B4-BE49-F238E27FC236}">
                <a16:creationId xmlns:a16="http://schemas.microsoft.com/office/drawing/2014/main" id="{A3ADFBD1-F2D0-6F76-6D76-0596E1E80BF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9389535"/>
      </p:ext>
    </p:extLst>
  </p:cSld>
  <p:clrMapOvr>
    <a:masterClrMapping/>
  </p:clrMapOvr>
  <mc:AlternateContent xmlns:mc="http://schemas.openxmlformats.org/markup-compatibility/2006">
    <mc:Choice xmlns:p14="http://schemas.microsoft.com/office/powerpoint/2010/main" Requires="p14">
      <p:transition spd="slow" p14:dur="2000" advTm="21254"/>
    </mc:Choice>
    <mc:Fallback>
      <p:transition spd="slow" advTm="21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77BA-DF3F-E65F-07A7-F63B6318DCF1}"/>
              </a:ext>
            </a:extLst>
          </p:cNvPr>
          <p:cNvSpPr>
            <a:spLocks noGrp="1"/>
          </p:cNvSpPr>
          <p:nvPr>
            <p:ph type="title"/>
          </p:nvPr>
        </p:nvSpPr>
        <p:spPr/>
        <p:txBody>
          <a:bodyPr/>
          <a:lstStyle/>
          <a:p>
            <a:r>
              <a:rPr lang="en-GB" dirty="0"/>
              <a:t>Problem Solving Models</a:t>
            </a:r>
          </a:p>
        </p:txBody>
      </p:sp>
      <p:graphicFrame>
        <p:nvGraphicFramePr>
          <p:cNvPr id="5" name="Content Placeholder 2">
            <a:extLst>
              <a:ext uri="{FF2B5EF4-FFF2-40B4-BE49-F238E27FC236}">
                <a16:creationId xmlns:a16="http://schemas.microsoft.com/office/drawing/2014/main" id="{1E56DB76-A2B1-8160-7F38-D8840638631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C99A8119-8A43-DD1A-3B77-E6E66253CB4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4043838"/>
      </p:ext>
    </p:extLst>
  </p:cSld>
  <p:clrMapOvr>
    <a:masterClrMapping/>
  </p:clrMapOvr>
  <mc:AlternateContent xmlns:mc="http://schemas.openxmlformats.org/markup-compatibility/2006">
    <mc:Choice xmlns:p14="http://schemas.microsoft.com/office/powerpoint/2010/main" Requires="p14">
      <p:transition spd="slow" p14:dur="2000" advTm="23463"/>
    </mc:Choice>
    <mc:Fallback>
      <p:transition spd="slow" advTm="23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F4FE8-FF8D-1B30-BEBC-9F06ED7CA8C7}"/>
              </a:ext>
            </a:extLst>
          </p:cNvPr>
          <p:cNvSpPr>
            <a:spLocks noGrp="1"/>
          </p:cNvSpPr>
          <p:nvPr>
            <p:ph type="title"/>
          </p:nvPr>
        </p:nvSpPr>
        <p:spPr>
          <a:xfrm>
            <a:off x="876693" y="741391"/>
            <a:ext cx="3455821" cy="1616203"/>
          </a:xfrm>
        </p:spPr>
        <p:txBody>
          <a:bodyPr vert="horz" lIns="91440" tIns="45720" rIns="91440" bIns="45720" rtlCol="0" anchor="b">
            <a:normAutofit/>
          </a:bodyPr>
          <a:lstStyle/>
          <a:p>
            <a:r>
              <a:rPr lang="en-US" sz="3200"/>
              <a:t>Traditional vs Partnership-Orientated Policing </a:t>
            </a:r>
          </a:p>
        </p:txBody>
      </p:sp>
      <p:sp>
        <p:nvSpPr>
          <p:cNvPr id="7" name="Rectangle 6">
            <a:extLst>
              <a:ext uri="{FF2B5EF4-FFF2-40B4-BE49-F238E27FC236}">
                <a16:creationId xmlns:a16="http://schemas.microsoft.com/office/drawing/2014/main" id="{F3E4B7B0-EE3F-F2BA-F05A-55F73930E9CE}"/>
              </a:ext>
            </a:extLst>
          </p:cNvPr>
          <p:cNvSpPr/>
          <p:nvPr/>
        </p:nvSpPr>
        <p:spPr>
          <a:xfrm>
            <a:off x="876693" y="2533476"/>
            <a:ext cx="3455821" cy="4196508"/>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a:lnSpc>
                <a:spcPct val="90000"/>
              </a:lnSpc>
              <a:spcAft>
                <a:spcPts val="600"/>
              </a:spcAft>
            </a:pPr>
            <a:r>
              <a:rPr lang="en-US" dirty="0">
                <a:solidFill>
                  <a:schemeClr val="tx1"/>
                </a:solidFill>
              </a:rPr>
              <a:t>Traditional</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a report - officer attends &amp; deals with incident </a:t>
            </a:r>
          </a:p>
          <a:p>
            <a:pPr indent="-228600">
              <a:lnSpc>
                <a:spcPct val="90000"/>
              </a:lnSpc>
              <a:spcAft>
                <a:spcPts val="600"/>
              </a:spcAft>
              <a:buFont typeface="Arial" panose="020B0604020202020204" pitchFamily="34" charset="0"/>
              <a:buChar char="•"/>
            </a:pPr>
            <a:endParaRPr lang="en-US" dirty="0">
              <a:solidFill>
                <a:schemeClr val="tx1"/>
              </a:solidFill>
            </a:endParaRPr>
          </a:p>
          <a:p>
            <a:pPr marL="285750" indent="-228600">
              <a:lnSpc>
                <a:spcPct val="90000"/>
              </a:lnSpc>
              <a:spcAft>
                <a:spcPts val="600"/>
              </a:spcAft>
              <a:buFont typeface="Arial" panose="020B0604020202020204" pitchFamily="34" charset="0"/>
              <a:buChar char="•"/>
            </a:pPr>
            <a:r>
              <a:rPr lang="en-US" dirty="0">
                <a:solidFill>
                  <a:schemeClr val="tx1"/>
                </a:solidFill>
              </a:rPr>
              <a:t>Take another report - officer attends &amp; deals with incident</a:t>
            </a:r>
          </a:p>
          <a:p>
            <a:pPr marL="285750"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yet another report - officer attends &amp; deals with incident</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 Random patrols in the hope of finding incident</a:t>
            </a:r>
          </a:p>
        </p:txBody>
      </p:sp>
      <p:pic>
        <p:nvPicPr>
          <p:cNvPr id="17" name="Picture 9" descr="A group of multi coloured wooden stick figures">
            <a:extLst>
              <a:ext uri="{FF2B5EF4-FFF2-40B4-BE49-F238E27FC236}">
                <a16:creationId xmlns:a16="http://schemas.microsoft.com/office/drawing/2014/main" id="{3C2CCC3F-99DC-0CF4-D155-32934FBB3987}"/>
              </a:ext>
            </a:extLst>
          </p:cNvPr>
          <p:cNvPicPr>
            <a:picLocks noChangeAspect="1"/>
          </p:cNvPicPr>
          <p:nvPr/>
        </p:nvPicPr>
        <p:blipFill rotWithShape="1">
          <a:blip r:embed="rId5"/>
          <a:srcRect l="7061" r="21192"/>
          <a:stretch/>
        </p:blipFill>
        <p:spPr>
          <a:xfrm>
            <a:off x="5086726" y="10"/>
            <a:ext cx="7105273" cy="6857990"/>
          </a:xfrm>
          <a:prstGeom prst="rect">
            <a:avLst/>
          </a:prstGeom>
        </p:spPr>
      </p:pic>
      <p:grpSp>
        <p:nvGrpSpPr>
          <p:cNvPr id="18" name="Group 13">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5" name="Rectangle 14">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Rectangle 7">
            <a:extLst>
              <a:ext uri="{FF2B5EF4-FFF2-40B4-BE49-F238E27FC236}">
                <a16:creationId xmlns:a16="http://schemas.microsoft.com/office/drawing/2014/main" id="{F3AB259F-37D3-04DE-A3EE-CADD01AE428E}"/>
              </a:ext>
            </a:extLst>
          </p:cNvPr>
          <p:cNvSpPr/>
          <p:nvPr/>
        </p:nvSpPr>
        <p:spPr>
          <a:xfrm>
            <a:off x="5638800" y="1560576"/>
            <a:ext cx="4456176" cy="439312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spcAft>
                <a:spcPts val="600"/>
              </a:spcAft>
              <a:buFont typeface="Arial" panose="020B0604020202020204" pitchFamily="34" charset="0"/>
              <a:buChar char="•"/>
            </a:pPr>
            <a:endParaRPr lang="en-GB" dirty="0">
              <a:solidFill>
                <a:schemeClr val="tx1"/>
              </a:solidFill>
            </a:endParaRPr>
          </a:p>
          <a:p>
            <a:pPr>
              <a:spcAft>
                <a:spcPts val="600"/>
              </a:spcAft>
            </a:pPr>
            <a:r>
              <a:rPr lang="en-GB" dirty="0">
                <a:solidFill>
                  <a:schemeClr val="tx1"/>
                </a:solidFill>
              </a:rPr>
              <a:t>Pop</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Constantly review reports for patterns</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Look for any commonalities that can be addressed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Look for root cause</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Find solutions to root cause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Implement solutions</a:t>
            </a:r>
          </a:p>
        </p:txBody>
      </p:sp>
      <p:pic>
        <p:nvPicPr>
          <p:cNvPr id="5" name="Audio 4">
            <a:hlinkClick r:id="" action="ppaction://media"/>
            <a:extLst>
              <a:ext uri="{FF2B5EF4-FFF2-40B4-BE49-F238E27FC236}">
                <a16:creationId xmlns:a16="http://schemas.microsoft.com/office/drawing/2014/main" id="{3F529B32-96DA-ED65-A443-D425F354980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6892044"/>
      </p:ext>
    </p:extLst>
  </p:cSld>
  <p:clrMapOvr>
    <a:masterClrMapping/>
  </p:clrMapOvr>
  <mc:AlternateContent xmlns:mc="http://schemas.openxmlformats.org/markup-compatibility/2006">
    <mc:Choice xmlns:p14="http://schemas.microsoft.com/office/powerpoint/2010/main" Requires="p14">
      <p:transition spd="slow" p14:dur="2000" advTm="92757"/>
    </mc:Choice>
    <mc:Fallback>
      <p:transition spd="slow" advTm="92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018F7-8331-3914-7622-65FEC8FA3D9E}"/>
              </a:ext>
            </a:extLst>
          </p:cNvPr>
          <p:cNvSpPr>
            <a:spLocks noGrp="1"/>
          </p:cNvSpPr>
          <p:nvPr>
            <p:ph type="title"/>
          </p:nvPr>
        </p:nvSpPr>
        <p:spPr/>
        <p:txBody>
          <a:bodyPr/>
          <a:lstStyle/>
          <a:p>
            <a:r>
              <a:rPr lang="en-GB" dirty="0"/>
              <a:t>Partnership-Orientated Problem-Solving</a:t>
            </a:r>
          </a:p>
        </p:txBody>
      </p:sp>
      <p:graphicFrame>
        <p:nvGraphicFramePr>
          <p:cNvPr id="5" name="Content Placeholder 2">
            <a:extLst>
              <a:ext uri="{FF2B5EF4-FFF2-40B4-BE49-F238E27FC236}">
                <a16:creationId xmlns:a16="http://schemas.microsoft.com/office/drawing/2014/main" id="{CBA4F944-AD83-D96E-54DD-C9C73EF4EF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CAF7763B-8700-0EBC-57BF-8DC2D9D8A9D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4021070"/>
      </p:ext>
    </p:extLst>
  </p:cSld>
  <p:clrMapOvr>
    <a:masterClrMapping/>
  </p:clrMapOvr>
  <mc:AlternateContent xmlns:mc="http://schemas.openxmlformats.org/markup-compatibility/2006">
    <mc:Choice xmlns:p14="http://schemas.microsoft.com/office/powerpoint/2010/main" Requires="p14">
      <p:transition spd="slow" p14:dur="2000" advTm="29278"/>
    </mc:Choice>
    <mc:Fallback>
      <p:transition spd="slow" advTm="29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Magnifying glass and question mark">
            <a:extLst>
              <a:ext uri="{FF2B5EF4-FFF2-40B4-BE49-F238E27FC236}">
                <a16:creationId xmlns:a16="http://schemas.microsoft.com/office/drawing/2014/main" id="{FB8EAB14-4D71-A294-21DA-9FE5B5E2AC11}"/>
              </a:ext>
            </a:extLst>
          </p:cNvPr>
          <p:cNvPicPr>
            <a:picLocks noChangeAspect="1"/>
          </p:cNvPicPr>
          <p:nvPr/>
        </p:nvPicPr>
        <p:blipFill rotWithShape="1">
          <a:blip r:embed="rId5">
            <a:alphaModFix/>
          </a:blip>
          <a:srcRect/>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189E6-30EB-743D-9667-8187C65CC5FE}"/>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When can POP be used?</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747DFA9A-5E48-125D-8C98-F730A4E4825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4784066"/>
      </p:ext>
    </p:extLst>
  </p:cSld>
  <p:clrMapOvr>
    <a:masterClrMapping/>
  </p:clrMapOvr>
  <mc:AlternateContent xmlns:mc="http://schemas.openxmlformats.org/markup-compatibility/2006">
    <mc:Choice xmlns:p14="http://schemas.microsoft.com/office/powerpoint/2010/main" Requires="p14">
      <p:transition spd="slow" p14:dur="2000" advTm="8759"/>
    </mc:Choice>
    <mc:Fallback>
      <p:transition spd="slow" advTm="8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25C4C9E-84FF-33D0-BF19-50BB9A12D1CD}"/>
              </a:ext>
            </a:extLst>
          </p:cNvPr>
          <p:cNvSpPr>
            <a:spLocks noGrp="1"/>
          </p:cNvSpPr>
          <p:nvPr>
            <p:ph type="title"/>
          </p:nvPr>
        </p:nvSpPr>
        <p:spPr>
          <a:xfrm>
            <a:off x="838200" y="643467"/>
            <a:ext cx="2951205" cy="5571066"/>
          </a:xfrm>
        </p:spPr>
        <p:txBody>
          <a:bodyPr>
            <a:normAutofit/>
          </a:bodyPr>
          <a:lstStyle/>
          <a:p>
            <a:r>
              <a:rPr lang="en-GB">
                <a:solidFill>
                  <a:srgbClr val="FFFFFF"/>
                </a:solidFill>
              </a:rPr>
              <a:t>Goldstein Theorised …. Partnership-orientated policing (POP)</a:t>
            </a:r>
          </a:p>
        </p:txBody>
      </p:sp>
      <p:graphicFrame>
        <p:nvGraphicFramePr>
          <p:cNvPr id="7" name="Content Placeholder 2">
            <a:extLst>
              <a:ext uri="{FF2B5EF4-FFF2-40B4-BE49-F238E27FC236}">
                <a16:creationId xmlns:a16="http://schemas.microsoft.com/office/drawing/2014/main" id="{9DC4883D-E1D6-7E03-B4A9-B322C0B988B3}"/>
              </a:ext>
            </a:extLst>
          </p:cNvPr>
          <p:cNvGraphicFramePr>
            <a:graphicFrameLocks noGrp="1"/>
          </p:cNvGraphicFramePr>
          <p:nvPr>
            <p:ph idx="1"/>
            <p:extLst>
              <p:ext uri="{D42A27DB-BD31-4B8C-83A1-F6EECF244321}">
                <p14:modId xmlns:p14="http://schemas.microsoft.com/office/powerpoint/2010/main" val="98654624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7B8C6AF4-BD38-F33A-0440-A022A473669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2041252"/>
      </p:ext>
    </p:extLst>
  </p:cSld>
  <p:clrMapOvr>
    <a:masterClrMapping/>
  </p:clrMapOvr>
  <mc:AlternateContent xmlns:mc="http://schemas.openxmlformats.org/markup-compatibility/2006">
    <mc:Choice xmlns:p14="http://schemas.microsoft.com/office/powerpoint/2010/main" Requires="p14">
      <p:transition spd="slow" p14:dur="2000" advTm="97468"/>
    </mc:Choice>
    <mc:Fallback>
      <p:transition spd="slow" advTm="97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0F0D-BBF2-4669-9477-010F0E6F6BB6}"/>
              </a:ext>
            </a:extLst>
          </p:cNvPr>
          <p:cNvSpPr>
            <a:spLocks noGrp="1"/>
          </p:cNvSpPr>
          <p:nvPr>
            <p:ph type="title"/>
          </p:nvPr>
        </p:nvSpPr>
        <p:spPr/>
        <p:txBody>
          <a:bodyPr>
            <a:normAutofit/>
          </a:bodyPr>
          <a:lstStyle/>
          <a:p>
            <a:r>
              <a:rPr lang="en-GB" sz="3200"/>
              <a:t>Key principles of Problem-Oriented Policing include:</a:t>
            </a:r>
            <a:endParaRPr lang="en-GB" sz="3200" dirty="0"/>
          </a:p>
        </p:txBody>
      </p:sp>
      <p:graphicFrame>
        <p:nvGraphicFramePr>
          <p:cNvPr id="13" name="Content Placeholder 2">
            <a:extLst>
              <a:ext uri="{FF2B5EF4-FFF2-40B4-BE49-F238E27FC236}">
                <a16:creationId xmlns:a16="http://schemas.microsoft.com/office/drawing/2014/main" id="{E50E03CF-B985-0F5D-5CD0-90358A24C57C}"/>
              </a:ext>
            </a:extLst>
          </p:cNvPr>
          <p:cNvGraphicFramePr>
            <a:graphicFrameLocks noGrp="1"/>
          </p:cNvGraphicFramePr>
          <p:nvPr>
            <p:ph idx="1"/>
            <p:extLst>
              <p:ext uri="{D42A27DB-BD31-4B8C-83A1-F6EECF244321}">
                <p14:modId xmlns:p14="http://schemas.microsoft.com/office/powerpoint/2010/main" val="958122092"/>
              </p:ext>
            </p:extLst>
          </p:nvPr>
        </p:nvGraphicFramePr>
        <p:xfrm>
          <a:off x="838200" y="1389888"/>
          <a:ext cx="10515600" cy="47870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316C95DE-FC8E-42F0-2347-676B8C74765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9086744"/>
      </p:ext>
    </p:extLst>
  </p:cSld>
  <p:clrMapOvr>
    <a:masterClrMapping/>
  </p:clrMapOvr>
  <mc:AlternateContent xmlns:mc="http://schemas.openxmlformats.org/markup-compatibility/2006">
    <mc:Choice xmlns:p14="http://schemas.microsoft.com/office/powerpoint/2010/main" Requires="p14">
      <p:transition spd="slow" p14:dur="2000" advTm="100759"/>
    </mc:Choice>
    <mc:Fallback>
      <p:transition spd="slow" advTm="100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B10CD7E-5AED-5E22-5327-DE639861963F}"/>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Barriers to effective Problem-Solving</a:t>
            </a:r>
          </a:p>
        </p:txBody>
      </p:sp>
      <p:graphicFrame>
        <p:nvGraphicFramePr>
          <p:cNvPr id="5" name="Content Placeholder 2">
            <a:extLst>
              <a:ext uri="{FF2B5EF4-FFF2-40B4-BE49-F238E27FC236}">
                <a16:creationId xmlns:a16="http://schemas.microsoft.com/office/drawing/2014/main" id="{0FFCD357-84B8-987C-C938-3EDB91B223E4}"/>
              </a:ext>
            </a:extLst>
          </p:cNvPr>
          <p:cNvGraphicFramePr>
            <a:graphicFrameLocks noGrp="1"/>
          </p:cNvGraphicFramePr>
          <p:nvPr>
            <p:ph idx="1"/>
            <p:extLst>
              <p:ext uri="{D42A27DB-BD31-4B8C-83A1-F6EECF244321}">
                <p14:modId xmlns:p14="http://schemas.microsoft.com/office/powerpoint/2010/main" val="102152072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81EB5B4F-077C-059E-BBFF-B2289BDADDA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0280180"/>
      </p:ext>
    </p:extLst>
  </p:cSld>
  <p:clrMapOvr>
    <a:masterClrMapping/>
  </p:clrMapOvr>
  <mc:AlternateContent xmlns:mc="http://schemas.openxmlformats.org/markup-compatibility/2006">
    <mc:Choice xmlns:p14="http://schemas.microsoft.com/office/powerpoint/2010/main" Requires="p14">
      <p:transition spd="slow" p14:dur="2000" advTm="26589"/>
    </mc:Choice>
    <mc:Fallback>
      <p:transition spd="slow" advTm="26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EA3C2-8CDF-A35C-D23B-AFECBC63149A}"/>
              </a:ext>
            </a:extLst>
          </p:cNvPr>
          <p:cNvSpPr>
            <a:spLocks noGrp="1"/>
          </p:cNvSpPr>
          <p:nvPr>
            <p:ph type="title"/>
          </p:nvPr>
        </p:nvSpPr>
        <p:spPr>
          <a:xfrm>
            <a:off x="4654296" y="329184"/>
            <a:ext cx="6894576" cy="1783080"/>
          </a:xfrm>
        </p:spPr>
        <p:txBody>
          <a:bodyPr anchor="b">
            <a:normAutofit/>
          </a:bodyPr>
          <a:lstStyle/>
          <a:p>
            <a:r>
              <a:rPr lang="en-GB" sz="5400"/>
              <a:t>SMART</a:t>
            </a:r>
            <a:br>
              <a:rPr lang="en-GB" sz="5400"/>
            </a:br>
            <a:endParaRPr lang="en-GB" sz="5400"/>
          </a:p>
        </p:txBody>
      </p:sp>
      <p:pic>
        <p:nvPicPr>
          <p:cNvPr id="5" name="Picture 4" descr="A wall painted with an arrow and a dartboard">
            <a:extLst>
              <a:ext uri="{FF2B5EF4-FFF2-40B4-BE49-F238E27FC236}">
                <a16:creationId xmlns:a16="http://schemas.microsoft.com/office/drawing/2014/main" id="{4E9E5197-A9EF-2412-4709-E1E63B8FDCAA}"/>
              </a:ext>
            </a:extLst>
          </p:cNvPr>
          <p:cNvPicPr>
            <a:picLocks noChangeAspect="1"/>
          </p:cNvPicPr>
          <p:nvPr/>
        </p:nvPicPr>
        <p:blipFill rotWithShape="1">
          <a:blip r:embed="rId5"/>
          <a:srcRect l="57749"/>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179A2E-E6B7-58FB-8DF2-372B0954ABDB}"/>
              </a:ext>
            </a:extLst>
          </p:cNvPr>
          <p:cNvSpPr>
            <a:spLocks noGrp="1"/>
          </p:cNvSpPr>
          <p:nvPr>
            <p:ph idx="1"/>
          </p:nvPr>
        </p:nvSpPr>
        <p:spPr>
          <a:xfrm>
            <a:off x="4654296" y="2706624"/>
            <a:ext cx="6894576" cy="3483864"/>
          </a:xfrm>
        </p:spPr>
        <p:txBody>
          <a:bodyPr>
            <a:normAutofit/>
          </a:bodyPr>
          <a:lstStyle/>
          <a:p>
            <a:pPr marL="0" indent="0">
              <a:buNone/>
            </a:pPr>
            <a:r>
              <a:rPr lang="en-GB" sz="2200"/>
              <a:t>• Specific – target a specific area for improvement. </a:t>
            </a:r>
          </a:p>
          <a:p>
            <a:pPr marL="0" indent="0">
              <a:buNone/>
            </a:pPr>
            <a:r>
              <a:rPr lang="en-GB" sz="2200"/>
              <a:t>• Measurable – quantify or at least suggest an indicator of progress. </a:t>
            </a:r>
          </a:p>
          <a:p>
            <a:pPr marL="0" indent="0">
              <a:buNone/>
            </a:pPr>
            <a:r>
              <a:rPr lang="en-GB" sz="2200"/>
              <a:t>• Assignable (Achievable) – specify who will do it. </a:t>
            </a:r>
          </a:p>
          <a:p>
            <a:pPr marL="0" indent="0">
              <a:buNone/>
            </a:pPr>
            <a:r>
              <a:rPr lang="en-GB" sz="2200"/>
              <a:t>• Realistic – what results can realistically be achieved, given available resources. </a:t>
            </a:r>
          </a:p>
          <a:p>
            <a:pPr marL="0" indent="0">
              <a:buNone/>
            </a:pPr>
            <a:r>
              <a:rPr lang="en-GB" sz="2200"/>
              <a:t>• Timely – specify when the results can be achieved </a:t>
            </a:r>
          </a:p>
        </p:txBody>
      </p:sp>
      <p:pic>
        <p:nvPicPr>
          <p:cNvPr id="7" name="Audio 6">
            <a:hlinkClick r:id="" action="ppaction://media"/>
            <a:extLst>
              <a:ext uri="{FF2B5EF4-FFF2-40B4-BE49-F238E27FC236}">
                <a16:creationId xmlns:a16="http://schemas.microsoft.com/office/drawing/2014/main" id="{C1EB5FA2-722C-CCC9-1B60-B6111AB87DA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059567"/>
      </p:ext>
    </p:extLst>
  </p:cSld>
  <p:clrMapOvr>
    <a:masterClrMapping/>
  </p:clrMapOvr>
  <mc:AlternateContent xmlns:mc="http://schemas.openxmlformats.org/markup-compatibility/2006">
    <mc:Choice xmlns:p14="http://schemas.microsoft.com/office/powerpoint/2010/main" Requires="p14">
      <p:transition spd="slow" p14:dur="2000" advTm="61928"/>
    </mc:Choice>
    <mc:Fallback>
      <p:transition spd="slow" advTm="61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355C6-63A9-D7ED-B3E0-216B786ADE79}"/>
              </a:ext>
            </a:extLst>
          </p:cNvPr>
          <p:cNvSpPr>
            <a:spLocks noGrp="1"/>
          </p:cNvSpPr>
          <p:nvPr>
            <p:ph type="title"/>
          </p:nvPr>
        </p:nvSpPr>
        <p:spPr>
          <a:xfrm>
            <a:off x="630936" y="640080"/>
            <a:ext cx="4818888" cy="1481328"/>
          </a:xfrm>
        </p:spPr>
        <p:txBody>
          <a:bodyPr anchor="b">
            <a:normAutofit/>
          </a:bodyPr>
          <a:lstStyle/>
          <a:p>
            <a:r>
              <a:rPr lang="en-GB" sz="3800" dirty="0"/>
              <a:t>Theories that Underpin Problem-Solving</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210E64-8CF6-2EAB-24FB-DBE5EE77293F}"/>
              </a:ext>
            </a:extLst>
          </p:cNvPr>
          <p:cNvSpPr>
            <a:spLocks noGrp="1"/>
          </p:cNvSpPr>
          <p:nvPr>
            <p:ph idx="1"/>
          </p:nvPr>
        </p:nvSpPr>
        <p:spPr>
          <a:xfrm>
            <a:off x="630936" y="2660904"/>
            <a:ext cx="4818888" cy="3547872"/>
          </a:xfrm>
        </p:spPr>
        <p:txBody>
          <a:bodyPr anchor="t">
            <a:normAutofit/>
          </a:bodyPr>
          <a:lstStyle/>
          <a:p>
            <a:r>
              <a:rPr lang="en-GB" sz="2400" dirty="0">
                <a:latin typeface="Georgia Pro"/>
              </a:rPr>
              <a:t>Routine Activity Theory</a:t>
            </a:r>
            <a:endParaRPr lang="en-GB" sz="2400" dirty="0">
              <a:latin typeface="Georgia Pro"/>
              <a:cs typeface="Calibri"/>
            </a:endParaRPr>
          </a:p>
          <a:p>
            <a:r>
              <a:rPr lang="en-GB" sz="2400" dirty="0">
                <a:latin typeface="Georgia Pro"/>
              </a:rPr>
              <a:t>Repeat (&amp; near repeat) victimisation </a:t>
            </a:r>
            <a:endParaRPr lang="en-GB" sz="2400" dirty="0">
              <a:latin typeface="Georgia Pro"/>
              <a:cs typeface="Calibri"/>
            </a:endParaRPr>
          </a:p>
          <a:p>
            <a:r>
              <a:rPr lang="en-GB" sz="2400" dirty="0">
                <a:latin typeface="Georgia Pro"/>
              </a:rPr>
              <a:t>Rational Choice Theory  </a:t>
            </a:r>
            <a:endParaRPr lang="en-GB" sz="2400" dirty="0">
              <a:latin typeface="Georgia Pro"/>
              <a:cs typeface="Calibri"/>
            </a:endParaRPr>
          </a:p>
          <a:p>
            <a:r>
              <a:rPr lang="en-GB" sz="2400" dirty="0">
                <a:latin typeface="Georgia Pro"/>
              </a:rPr>
              <a:t>Broken Windows</a:t>
            </a:r>
            <a:endParaRPr lang="en-GB" sz="2400" dirty="0">
              <a:latin typeface="Georgia Pro"/>
              <a:cs typeface="Calibri"/>
            </a:endParaRPr>
          </a:p>
          <a:p>
            <a:endParaRPr lang="en-GB" sz="2200" dirty="0"/>
          </a:p>
          <a:p>
            <a:pPr marL="0" indent="0">
              <a:buNone/>
            </a:pPr>
            <a:endParaRPr lang="en-GB" sz="2200" dirty="0"/>
          </a:p>
        </p:txBody>
      </p:sp>
      <p:pic>
        <p:nvPicPr>
          <p:cNvPr id="5" name="Picture 4" descr="A puzzle with orange letters on it&#10;&#10;Description automatically generated">
            <a:extLst>
              <a:ext uri="{FF2B5EF4-FFF2-40B4-BE49-F238E27FC236}">
                <a16:creationId xmlns:a16="http://schemas.microsoft.com/office/drawing/2014/main" id="{5072CEDA-CF76-1C29-5FC6-B14CB36DFF78}"/>
              </a:ext>
            </a:extLst>
          </p:cNvPr>
          <p:cNvPicPr>
            <a:picLocks noChangeAspect="1"/>
          </p:cNvPicPr>
          <p:nvPr/>
        </p:nvPicPr>
        <p:blipFill>
          <a:blip r:embed="rId5"/>
          <a:stretch>
            <a:fillRect/>
          </a:stretch>
        </p:blipFill>
        <p:spPr>
          <a:xfrm>
            <a:off x="6099048" y="1839076"/>
            <a:ext cx="5458968" cy="3179848"/>
          </a:xfrm>
          <a:prstGeom prst="rect">
            <a:avLst/>
          </a:prstGeom>
        </p:spPr>
      </p:pic>
      <p:pic>
        <p:nvPicPr>
          <p:cNvPr id="7" name="Audio 6">
            <a:hlinkClick r:id="" action="ppaction://media"/>
            <a:extLst>
              <a:ext uri="{FF2B5EF4-FFF2-40B4-BE49-F238E27FC236}">
                <a16:creationId xmlns:a16="http://schemas.microsoft.com/office/drawing/2014/main" id="{2CC12811-F46A-D5A1-1211-6CC32F61B88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18994946"/>
      </p:ext>
    </p:extLst>
  </p:cSld>
  <p:clrMapOvr>
    <a:masterClrMapping/>
  </p:clrMapOvr>
  <mc:AlternateContent xmlns:mc="http://schemas.openxmlformats.org/markup-compatibility/2006">
    <mc:Choice xmlns:p14="http://schemas.microsoft.com/office/powerpoint/2010/main" Requires="p14">
      <p:transition spd="slow" p14:dur="2000" advTm="17731"/>
    </mc:Choice>
    <mc:Fallback>
      <p:transition spd="slow" advTm="17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BD669-24F3-7BC2-F6DC-6959791D463D}"/>
              </a:ext>
            </a:extLst>
          </p:cNvPr>
          <p:cNvSpPr>
            <a:spLocks noGrp="1"/>
          </p:cNvSpPr>
          <p:nvPr>
            <p:ph type="title"/>
          </p:nvPr>
        </p:nvSpPr>
        <p:spPr>
          <a:xfrm>
            <a:off x="640080" y="325369"/>
            <a:ext cx="4368602" cy="1956841"/>
          </a:xfrm>
        </p:spPr>
        <p:txBody>
          <a:bodyPr anchor="b">
            <a:normAutofit/>
          </a:bodyPr>
          <a:lstStyle/>
          <a:p>
            <a:r>
              <a:rPr lang="en-GB" sz="5000"/>
              <a:t>80/20 Rule: The Pareto Principle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BF2801-6574-D9A1-F86F-755DAC5BFC06}"/>
              </a:ext>
            </a:extLst>
          </p:cNvPr>
          <p:cNvSpPr>
            <a:spLocks noGrp="1"/>
          </p:cNvSpPr>
          <p:nvPr>
            <p:ph idx="1"/>
          </p:nvPr>
        </p:nvSpPr>
        <p:spPr>
          <a:xfrm>
            <a:off x="640080" y="2872899"/>
            <a:ext cx="4243589" cy="3320668"/>
          </a:xfrm>
        </p:spPr>
        <p:txBody>
          <a:bodyPr>
            <a:normAutofit/>
          </a:bodyPr>
          <a:lstStyle/>
          <a:p>
            <a:r>
              <a:rPr lang="en-GB" sz="2200"/>
              <a:t>This rule argues that typically 80% of unfocussed effort generates only 20% of results </a:t>
            </a:r>
          </a:p>
          <a:p>
            <a:r>
              <a:rPr lang="en-GB" sz="2200"/>
              <a:t>The remaining 80% of results are achieved with only 20% of effort</a:t>
            </a:r>
          </a:p>
          <a:p>
            <a:endParaRPr lang="en-GB" sz="2200"/>
          </a:p>
          <a:p>
            <a:pPr marL="0" indent="0">
              <a:buNone/>
            </a:pPr>
            <a:endParaRPr lang="en-GB" sz="2200"/>
          </a:p>
        </p:txBody>
      </p:sp>
      <p:pic>
        <p:nvPicPr>
          <p:cNvPr id="5" name="Picture 4" descr="A pie chart with a red and blue pie chart&#10;&#10;Description automatically generated">
            <a:extLst>
              <a:ext uri="{FF2B5EF4-FFF2-40B4-BE49-F238E27FC236}">
                <a16:creationId xmlns:a16="http://schemas.microsoft.com/office/drawing/2014/main" id="{06E5A5E9-15CE-4772-FF34-38F68B3355ED}"/>
              </a:ext>
            </a:extLst>
          </p:cNvPr>
          <p:cNvPicPr>
            <a:picLocks noChangeAspect="1"/>
          </p:cNvPicPr>
          <p:nvPr/>
        </p:nvPicPr>
        <p:blipFill rotWithShape="1">
          <a:blip r:embed="rId4"/>
          <a:srcRect l="16802" r="847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F974EF89-7DAF-DDDD-C889-12FE2EBC3B1C}"/>
              </a:ext>
            </a:extLst>
          </p:cNvPr>
          <p:cNvSpPr txBox="1"/>
          <p:nvPr/>
        </p:nvSpPr>
        <p:spPr>
          <a:xfrm>
            <a:off x="516000" y="5088000"/>
            <a:ext cx="4068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5"/>
              </a:rPr>
              <a:t>The Pareto Principle - 80/20 Rule - Do More by Doing Less (animated) - YouTube</a:t>
            </a:r>
            <a:endParaRPr lang="en-US"/>
          </a:p>
        </p:txBody>
      </p:sp>
      <p:pic>
        <p:nvPicPr>
          <p:cNvPr id="8" name="Audio 7">
            <a:hlinkClick r:id="" action="ppaction://media"/>
            <a:extLst>
              <a:ext uri="{FF2B5EF4-FFF2-40B4-BE49-F238E27FC236}">
                <a16:creationId xmlns:a16="http://schemas.microsoft.com/office/drawing/2014/main" id="{C9003834-C051-0DD2-8397-9E20284C9AF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0166268"/>
      </p:ext>
    </p:extLst>
  </p:cSld>
  <p:clrMapOvr>
    <a:masterClrMapping/>
  </p:clrMapOvr>
  <mc:AlternateContent xmlns:mc="http://schemas.openxmlformats.org/markup-compatibility/2006">
    <mc:Choice xmlns:p14="http://schemas.microsoft.com/office/powerpoint/2010/main" Requires="p14">
      <p:transition spd="slow" p14:dur="2000" advTm="43761"/>
    </mc:Choice>
    <mc:Fallback>
      <p:transition spd="slow" advTm="43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6983-C0DB-E118-1BB4-7EC3B58E7695}"/>
              </a:ext>
            </a:extLst>
          </p:cNvPr>
          <p:cNvSpPr>
            <a:spLocks noGrp="1"/>
          </p:cNvSpPr>
          <p:nvPr>
            <p:ph type="title"/>
          </p:nvPr>
        </p:nvSpPr>
        <p:spPr/>
        <p:txBody>
          <a:bodyPr/>
          <a:lstStyle/>
          <a:p>
            <a:r>
              <a:rPr lang="en-GB" dirty="0"/>
              <a:t>The Problem-Analysis Triangle (PAT)</a:t>
            </a:r>
          </a:p>
        </p:txBody>
      </p:sp>
      <p:pic>
        <p:nvPicPr>
          <p:cNvPr id="5" name="Content Placeholder 4">
            <a:extLst>
              <a:ext uri="{FF2B5EF4-FFF2-40B4-BE49-F238E27FC236}">
                <a16:creationId xmlns:a16="http://schemas.microsoft.com/office/drawing/2014/main" id="{5E3D5D0D-EF0B-EA73-F66D-4E795D13AB53}"/>
              </a:ext>
            </a:extLst>
          </p:cNvPr>
          <p:cNvPicPr>
            <a:picLocks noGrp="1" noChangeAspect="1"/>
          </p:cNvPicPr>
          <p:nvPr>
            <p:ph idx="1"/>
          </p:nvPr>
        </p:nvPicPr>
        <p:blipFill>
          <a:blip r:embed="rId5"/>
          <a:stretch>
            <a:fillRect/>
          </a:stretch>
        </p:blipFill>
        <p:spPr>
          <a:xfrm>
            <a:off x="3929062" y="1962944"/>
            <a:ext cx="4333875" cy="4076700"/>
          </a:xfrm>
        </p:spPr>
      </p:pic>
      <p:pic>
        <p:nvPicPr>
          <p:cNvPr id="6" name="Audio 5">
            <a:hlinkClick r:id="" action="ppaction://media"/>
            <a:extLst>
              <a:ext uri="{FF2B5EF4-FFF2-40B4-BE49-F238E27FC236}">
                <a16:creationId xmlns:a16="http://schemas.microsoft.com/office/drawing/2014/main" id="{9F9EF9F6-0206-176B-B44B-7552217C8AB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4550875"/>
      </p:ext>
    </p:extLst>
  </p:cSld>
  <p:clrMapOvr>
    <a:masterClrMapping/>
  </p:clrMapOvr>
  <mc:AlternateContent xmlns:mc="http://schemas.openxmlformats.org/markup-compatibility/2006">
    <mc:Choice xmlns:p14="http://schemas.microsoft.com/office/powerpoint/2010/main" Requires="p14">
      <p:transition spd="slow" p14:dur="2000" advTm="67387"/>
    </mc:Choice>
    <mc:Fallback>
      <p:transition spd="slow" advTm="67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6328-963D-5BEA-4ECC-1B7707EDC5AE}"/>
              </a:ext>
            </a:extLst>
          </p:cNvPr>
          <p:cNvSpPr>
            <a:spLocks noGrp="1"/>
          </p:cNvSpPr>
          <p:nvPr>
            <p:ph type="title"/>
          </p:nvPr>
        </p:nvSpPr>
        <p:spPr/>
        <p:txBody>
          <a:bodyPr/>
          <a:lstStyle/>
          <a:p>
            <a:r>
              <a:rPr lang="en-GB" dirty="0"/>
              <a:t>PAT and SARA Models</a:t>
            </a:r>
          </a:p>
        </p:txBody>
      </p:sp>
      <p:pic>
        <p:nvPicPr>
          <p:cNvPr id="4" name="Online Media 3" title="Problem analysis triangle | Video explainer 7 | Problem solving with the SARA model">
            <a:hlinkClick r:id="" action="ppaction://media"/>
            <a:extLst>
              <a:ext uri="{FF2B5EF4-FFF2-40B4-BE49-F238E27FC236}">
                <a16:creationId xmlns:a16="http://schemas.microsoft.com/office/drawing/2014/main" id="{27489FAA-F141-6D96-FD9D-7A43E0176DED}"/>
              </a:ext>
            </a:extLst>
          </p:cNvPr>
          <p:cNvPicPr>
            <a:picLocks noGrp="1" noRot="1" noChangeAspect="1"/>
          </p:cNvPicPr>
          <p:nvPr>
            <p:ph idx="1"/>
            <a:videoFile r:link="rId1"/>
          </p:nvPr>
        </p:nvPicPr>
        <p:blipFill>
          <a:blip r:embed="rId6"/>
          <a:stretch>
            <a:fillRect/>
          </a:stretch>
        </p:blipFill>
        <p:spPr>
          <a:xfrm>
            <a:off x="2246313" y="1825625"/>
            <a:ext cx="7700962" cy="4351338"/>
          </a:xfrm>
          <a:prstGeom prst="rect">
            <a:avLst/>
          </a:prstGeom>
        </p:spPr>
      </p:pic>
      <p:pic>
        <p:nvPicPr>
          <p:cNvPr id="6" name="Audio 5">
            <a:hlinkClick r:id="" action="ppaction://media"/>
            <a:extLst>
              <a:ext uri="{FF2B5EF4-FFF2-40B4-BE49-F238E27FC236}">
                <a16:creationId xmlns:a16="http://schemas.microsoft.com/office/drawing/2014/main" id="{355B23A3-006C-B3B3-4AE4-68715B4B7C54}"/>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63337707"/>
      </p:ext>
    </p:extLst>
  </p:cSld>
  <p:clrMapOvr>
    <a:masterClrMapping/>
  </p:clrMapOvr>
  <mc:AlternateContent xmlns:mc="http://schemas.openxmlformats.org/markup-compatibility/2006">
    <mc:Choice xmlns:p14="http://schemas.microsoft.com/office/powerpoint/2010/main" Requires="p14">
      <p:transition spd="slow" p14:dur="2000" advTm="12138"/>
    </mc:Choice>
    <mc:Fallback>
      <p:transition spd="slow" advTm="12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FF94087D-5ED6-4AF0-86E3-306941D95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nt">
            <a:extLst>
              <a:ext uri="{FF2B5EF4-FFF2-40B4-BE49-F238E27FC236}">
                <a16:creationId xmlns:a16="http://schemas.microsoft.com/office/drawing/2014/main" id="{94457FD7-1B48-485E-863C-CEF6CB9F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BD3B9541-007D-40EC-AD1F-635901243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1" cy="3416591"/>
          </a:xfrm>
          <a:prstGeom prst="rect">
            <a:avLst/>
          </a:prstGeom>
          <a:ln>
            <a:noFill/>
          </a:ln>
          <a:effectLst>
            <a:outerShdw blurRad="203200" dist="101600" dir="5460000" sx="94000" sy="94000" algn="t" rotWithShape="0">
              <a:srgbClr val="000000">
                <a:alpha val="2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4AC8DE-B501-0BBD-80F7-15B0108983C4}"/>
              </a:ext>
            </a:extLst>
          </p:cNvPr>
          <p:cNvSpPr>
            <a:spLocks noGrp="1"/>
          </p:cNvSpPr>
          <p:nvPr>
            <p:ph type="title"/>
          </p:nvPr>
        </p:nvSpPr>
        <p:spPr>
          <a:xfrm>
            <a:off x="761801" y="790514"/>
            <a:ext cx="9671445" cy="2129667"/>
          </a:xfrm>
        </p:spPr>
        <p:txBody>
          <a:bodyPr anchor="b">
            <a:normAutofit/>
          </a:bodyPr>
          <a:lstStyle/>
          <a:p>
            <a:r>
              <a:rPr lang="en-GB" sz="4800">
                <a:cs typeface="Calibri Light"/>
              </a:rPr>
              <a:t>Task....</a:t>
            </a:r>
            <a:endParaRPr lang="en-GB" sz="4800"/>
          </a:p>
        </p:txBody>
      </p:sp>
      <p:sp>
        <p:nvSpPr>
          <p:cNvPr id="3" name="Content Placeholder 2">
            <a:extLst>
              <a:ext uri="{FF2B5EF4-FFF2-40B4-BE49-F238E27FC236}">
                <a16:creationId xmlns:a16="http://schemas.microsoft.com/office/drawing/2014/main" id="{E27B602E-5953-C50E-A8F3-D0060FF876D3}"/>
              </a:ext>
            </a:extLst>
          </p:cNvPr>
          <p:cNvSpPr>
            <a:spLocks noGrp="1"/>
          </p:cNvSpPr>
          <p:nvPr>
            <p:ph idx="1"/>
          </p:nvPr>
        </p:nvSpPr>
        <p:spPr>
          <a:xfrm>
            <a:off x="761801" y="3884538"/>
            <a:ext cx="8433957" cy="2332747"/>
          </a:xfrm>
        </p:spPr>
        <p:txBody>
          <a:bodyPr vert="horz" lIns="91440" tIns="45720" rIns="91440" bIns="45720" rtlCol="0" anchor="ctr">
            <a:normAutofit/>
          </a:bodyPr>
          <a:lstStyle/>
          <a:p>
            <a:r>
              <a:rPr lang="en-GB" sz="2000">
                <a:cs typeface="Calibri"/>
              </a:rPr>
              <a:t>Research into Routine Activity Theory (RAT) and answer the following questions:-</a:t>
            </a:r>
          </a:p>
          <a:p>
            <a:r>
              <a:rPr lang="en-GB" sz="2000">
                <a:cs typeface="Calibri"/>
              </a:rPr>
              <a:t>What is RAT?</a:t>
            </a:r>
          </a:p>
          <a:p>
            <a:r>
              <a:rPr lang="en-GB" sz="2000">
                <a:cs typeface="Calibri"/>
              </a:rPr>
              <a:t>How does RAT explain the occurrence of crime in society?</a:t>
            </a:r>
          </a:p>
          <a:p>
            <a:r>
              <a:rPr lang="en-GB" sz="2000">
                <a:cs typeface="Calibri"/>
              </a:rPr>
              <a:t>What is a targeted victim?</a:t>
            </a:r>
          </a:p>
          <a:p>
            <a:r>
              <a:rPr lang="en-GB" sz="2000">
                <a:cs typeface="Calibri"/>
              </a:rPr>
              <a:t>What is an opportunistic victim?</a:t>
            </a:r>
          </a:p>
          <a:p>
            <a:endParaRPr lang="en-GB" sz="2000">
              <a:cs typeface="Calibri"/>
            </a:endParaRPr>
          </a:p>
        </p:txBody>
      </p:sp>
      <p:pic>
        <p:nvPicPr>
          <p:cNvPr id="6" name="Audio 5">
            <a:hlinkClick r:id="" action="ppaction://media"/>
            <a:extLst>
              <a:ext uri="{FF2B5EF4-FFF2-40B4-BE49-F238E27FC236}">
                <a16:creationId xmlns:a16="http://schemas.microsoft.com/office/drawing/2014/main" id="{3D442F82-F130-9251-DE25-EDD6B9E528D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45267228"/>
      </p:ext>
    </p:extLst>
  </p:cSld>
  <p:clrMapOvr>
    <a:masterClrMapping/>
  </p:clrMapOvr>
  <mc:AlternateContent xmlns:mc="http://schemas.openxmlformats.org/markup-compatibility/2006">
    <mc:Choice xmlns:p14="http://schemas.microsoft.com/office/powerpoint/2010/main" Requires="p14">
      <p:transition spd="slow" p14:dur="2000" advTm="27089"/>
    </mc:Choice>
    <mc:Fallback>
      <p:transition spd="slow" advTm="27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07C36-F826-B127-8CA3-1C9DD9D9057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Routine Activity Theory (RAT)</a:t>
            </a:r>
          </a:p>
        </p:txBody>
      </p:sp>
      <p:pic>
        <p:nvPicPr>
          <p:cNvPr id="5" name="Content Placeholder 4">
            <a:extLst>
              <a:ext uri="{FF2B5EF4-FFF2-40B4-BE49-F238E27FC236}">
                <a16:creationId xmlns:a16="http://schemas.microsoft.com/office/drawing/2014/main" id="{29ED82D2-E5FB-59D9-31A8-3841982C8557}"/>
              </a:ext>
            </a:extLst>
          </p:cNvPr>
          <p:cNvPicPr>
            <a:picLocks noGrp="1" noChangeAspect="1"/>
          </p:cNvPicPr>
          <p:nvPr>
            <p:ph idx="1"/>
          </p:nvPr>
        </p:nvPicPr>
        <p:blipFill>
          <a:blip r:embed="rId5"/>
          <a:stretch>
            <a:fillRect/>
          </a:stretch>
        </p:blipFill>
        <p:spPr>
          <a:xfrm>
            <a:off x="4777316" y="656224"/>
            <a:ext cx="6780700" cy="5543222"/>
          </a:xfrm>
          <a:prstGeom prst="rect">
            <a:avLst/>
          </a:prstGeom>
        </p:spPr>
      </p:pic>
      <p:pic>
        <p:nvPicPr>
          <p:cNvPr id="6" name="Audio 5">
            <a:hlinkClick r:id="" action="ppaction://media"/>
            <a:extLst>
              <a:ext uri="{FF2B5EF4-FFF2-40B4-BE49-F238E27FC236}">
                <a16:creationId xmlns:a16="http://schemas.microsoft.com/office/drawing/2014/main" id="{A16C5F98-EB79-3754-DDF2-13984D3729E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56998825"/>
      </p:ext>
    </p:extLst>
  </p:cSld>
  <p:clrMapOvr>
    <a:masterClrMapping/>
  </p:clrMapOvr>
  <mc:AlternateContent xmlns:mc="http://schemas.openxmlformats.org/markup-compatibility/2006">
    <mc:Choice xmlns:p14="http://schemas.microsoft.com/office/powerpoint/2010/main" Requires="p14">
      <p:transition spd="slow" p14:dur="2000" advTm="168752"/>
    </mc:Choice>
    <mc:Fallback>
      <p:transition spd="slow" advTm="168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E989C-6AC4-834C-6FCA-5AF6D4504CA0}"/>
              </a:ext>
            </a:extLst>
          </p:cNvPr>
          <p:cNvSpPr>
            <a:spLocks noGrp="1"/>
          </p:cNvSpPr>
          <p:nvPr>
            <p:ph type="title"/>
          </p:nvPr>
        </p:nvSpPr>
        <p:spPr>
          <a:xfrm>
            <a:off x="838200" y="365125"/>
            <a:ext cx="10515600" cy="1325563"/>
          </a:xfrm>
        </p:spPr>
        <p:txBody>
          <a:bodyPr>
            <a:normAutofit/>
          </a:bodyPr>
          <a:lstStyle/>
          <a:p>
            <a:r>
              <a:rPr lang="en-GB" sz="5400">
                <a:cs typeface="Calibri Light"/>
              </a:rPr>
              <a:t>Example of RAT- Burglary</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D4A827-084E-6653-8CE6-3C56A42972DD}"/>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b="1">
                <a:ea typeface="+mn-lt"/>
                <a:cs typeface="+mn-lt"/>
              </a:rPr>
              <a:t>Suitable Target:</a:t>
            </a:r>
            <a:r>
              <a:rPr lang="en-GB" sz="2200">
                <a:ea typeface="+mn-lt"/>
                <a:cs typeface="+mn-lt"/>
              </a:rPr>
              <a:t> In this case, the suitable target is a single-family home in the neighbourhood. The homeowners leave for work in the morning, and it's known that the house is vacant during the daytime.</a:t>
            </a:r>
            <a:endParaRPr lang="en-GB" sz="2200">
              <a:cs typeface="Calibri" panose="020F0502020204030204"/>
            </a:endParaRPr>
          </a:p>
          <a:p>
            <a:r>
              <a:rPr lang="en-GB" sz="2200" b="1">
                <a:ea typeface="+mn-lt"/>
                <a:cs typeface="+mn-lt"/>
              </a:rPr>
              <a:t>Likely/ Motivated Offender:</a:t>
            </a:r>
            <a:r>
              <a:rPr lang="en-GB" sz="2200">
                <a:ea typeface="+mn-lt"/>
                <a:cs typeface="+mn-lt"/>
              </a:rPr>
              <a:t> The likely/ motivated offender could be someone who is looking to steal valuables. They may be familiar with the neighbourhood and the routines of its residents, identifying a potential target of opportunity.</a:t>
            </a:r>
            <a:endParaRPr lang="en-GB" sz="2200">
              <a:cs typeface="Calibri"/>
            </a:endParaRPr>
          </a:p>
          <a:p>
            <a:r>
              <a:rPr lang="en-GB" sz="2200" b="1">
                <a:ea typeface="+mn-lt"/>
                <a:cs typeface="+mn-lt"/>
              </a:rPr>
              <a:t>Absence of Capable Guardians:</a:t>
            </a:r>
            <a:r>
              <a:rPr lang="en-GB" sz="2200">
                <a:ea typeface="+mn-lt"/>
                <a:cs typeface="+mn-lt"/>
              </a:rPr>
              <a:t> The capable guardians in this context would typically include the homeowners or neighbours who are vigilant and can deter criminal activity. However, in this scenario, the homeowners are at work, and neighbours are not closely monitoring the property.</a:t>
            </a:r>
            <a:endParaRPr lang="en-GB" sz="2200"/>
          </a:p>
          <a:p>
            <a:endParaRPr lang="en-GB" sz="2200">
              <a:cs typeface="Calibri"/>
            </a:endParaRPr>
          </a:p>
        </p:txBody>
      </p:sp>
      <p:pic>
        <p:nvPicPr>
          <p:cNvPr id="6" name="Audio 5">
            <a:hlinkClick r:id="" action="ppaction://media"/>
            <a:extLst>
              <a:ext uri="{FF2B5EF4-FFF2-40B4-BE49-F238E27FC236}">
                <a16:creationId xmlns:a16="http://schemas.microsoft.com/office/drawing/2014/main" id="{ADAE24BF-429F-1F6C-43C1-87400D23186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3646803"/>
      </p:ext>
    </p:extLst>
  </p:cSld>
  <p:clrMapOvr>
    <a:masterClrMapping/>
  </p:clrMapOvr>
  <mc:AlternateContent xmlns:mc="http://schemas.openxmlformats.org/markup-compatibility/2006">
    <mc:Choice xmlns:p14="http://schemas.microsoft.com/office/powerpoint/2010/main" Requires="p14">
      <p:transition spd="slow" p14:dur="2000" advTm="52649"/>
    </mc:Choice>
    <mc:Fallback>
      <p:transition spd="slow" advTm="52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0C584-3E7A-006A-1300-1BF10A5A5F01}"/>
              </a:ext>
            </a:extLst>
          </p:cNvPr>
          <p:cNvSpPr>
            <a:spLocks noGrp="1"/>
          </p:cNvSpPr>
          <p:nvPr>
            <p:ph type="title"/>
          </p:nvPr>
        </p:nvSpPr>
        <p:spPr>
          <a:xfrm>
            <a:off x="572493" y="238539"/>
            <a:ext cx="11018520" cy="1434415"/>
          </a:xfrm>
        </p:spPr>
        <p:txBody>
          <a:bodyPr anchor="b">
            <a:normAutofit/>
          </a:bodyPr>
          <a:lstStyle/>
          <a:p>
            <a:r>
              <a:rPr lang="en-GB" sz="5400">
                <a:cs typeface="Calibri Light"/>
              </a:rPr>
              <a:t>Targeted victims</a:t>
            </a:r>
            <a:endParaRPr lang="en-GB" sz="54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3BB28D-5723-1EA6-6749-BD96AA51175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GB" sz="2200">
              <a:cs typeface="Calibri" panose="020F0502020204030204"/>
            </a:endParaRPr>
          </a:p>
          <a:p>
            <a:r>
              <a:rPr lang="en-GB" sz="2200">
                <a:ea typeface="+mn-lt"/>
                <a:cs typeface="+mn-lt"/>
              </a:rPr>
              <a:t>Targeted victims are individuals who are specifically chosen or singled out by offenders.</a:t>
            </a:r>
            <a:endParaRPr lang="en-GB" sz="2200"/>
          </a:p>
          <a:p>
            <a:r>
              <a:rPr lang="en-GB" sz="2200">
                <a:ea typeface="+mn-lt"/>
                <a:cs typeface="+mn-lt"/>
              </a:rPr>
              <a:t>Offenders have a particular victim in mind and actively seek them out.</a:t>
            </a:r>
            <a:endParaRPr lang="en-GB" sz="2200"/>
          </a:p>
          <a:p>
            <a:r>
              <a:rPr lang="en-GB" sz="2200">
                <a:ea typeface="+mn-lt"/>
                <a:cs typeface="+mn-lt"/>
              </a:rPr>
              <a:t>This may involve premeditated planning and a deliberate focus on a specific individual or group of individuals.</a:t>
            </a:r>
            <a:endParaRPr lang="en-GB" sz="2200"/>
          </a:p>
          <a:p>
            <a:endParaRPr lang="en-GB" sz="2200">
              <a:cs typeface="Calibri"/>
            </a:endParaRPr>
          </a:p>
          <a:p>
            <a:endParaRPr lang="en-GB" sz="2200">
              <a:cs typeface="Calibri"/>
            </a:endParaRPr>
          </a:p>
        </p:txBody>
      </p:sp>
      <p:pic>
        <p:nvPicPr>
          <p:cNvPr id="5" name="Picture 4" descr="One in a crowd">
            <a:extLst>
              <a:ext uri="{FF2B5EF4-FFF2-40B4-BE49-F238E27FC236}">
                <a16:creationId xmlns:a16="http://schemas.microsoft.com/office/drawing/2014/main" id="{4797A05B-AEF4-B134-023F-89D153164214}"/>
              </a:ext>
            </a:extLst>
          </p:cNvPr>
          <p:cNvPicPr>
            <a:picLocks noChangeAspect="1"/>
          </p:cNvPicPr>
          <p:nvPr/>
        </p:nvPicPr>
        <p:blipFill rotWithShape="1">
          <a:blip r:embed="rId4"/>
          <a:srcRect l="18227" r="9619"/>
          <a:stretch/>
        </p:blipFill>
        <p:spPr>
          <a:xfrm>
            <a:off x="7675658" y="2093976"/>
            <a:ext cx="3941064" cy="4096512"/>
          </a:xfrm>
          <a:prstGeom prst="rect">
            <a:avLst/>
          </a:prstGeom>
        </p:spPr>
      </p:pic>
      <p:pic>
        <p:nvPicPr>
          <p:cNvPr id="7" name="Audio 6">
            <a:hlinkClick r:id="" action="ppaction://media"/>
            <a:extLst>
              <a:ext uri="{FF2B5EF4-FFF2-40B4-BE49-F238E27FC236}">
                <a16:creationId xmlns:a16="http://schemas.microsoft.com/office/drawing/2014/main" id="{33FAC3FD-0794-11A2-568A-84678B38518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0762230"/>
      </p:ext>
    </p:extLst>
  </p:cSld>
  <p:clrMapOvr>
    <a:masterClrMapping/>
  </p:clrMapOvr>
  <mc:AlternateContent xmlns:mc="http://schemas.openxmlformats.org/markup-compatibility/2006">
    <mc:Choice xmlns:p14="http://schemas.microsoft.com/office/powerpoint/2010/main" Requires="p14">
      <p:transition spd="slow" p14:dur="2000" advTm="25569"/>
    </mc:Choice>
    <mc:Fallback>
      <p:transition spd="slow" advTm="25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83811-03E3-D96C-51F5-8ACAA0744642}"/>
              </a:ext>
            </a:extLst>
          </p:cNvPr>
          <p:cNvSpPr>
            <a:spLocks noGrp="1"/>
          </p:cNvSpPr>
          <p:nvPr>
            <p:ph type="title"/>
          </p:nvPr>
        </p:nvSpPr>
        <p:spPr>
          <a:xfrm>
            <a:off x="761803" y="350196"/>
            <a:ext cx="4646904" cy="1624520"/>
          </a:xfrm>
        </p:spPr>
        <p:txBody>
          <a:bodyPr anchor="ct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A4166FC9-4CAE-28DE-4A1E-24EEF7F9ACE1}"/>
              </a:ext>
            </a:extLst>
          </p:cNvPr>
          <p:cNvSpPr>
            <a:spLocks noGrp="1"/>
          </p:cNvSpPr>
          <p:nvPr>
            <p:ph idx="1"/>
          </p:nvPr>
        </p:nvSpPr>
        <p:spPr>
          <a:xfrm>
            <a:off x="761802" y="2743200"/>
            <a:ext cx="4646905" cy="3613149"/>
          </a:xfrm>
        </p:spPr>
        <p:txBody>
          <a:bodyPr vert="horz" lIns="91440" tIns="45720" rIns="91440" bIns="45720" rtlCol="0" anchor="ctr">
            <a:noAutofit/>
          </a:bodyPr>
          <a:lstStyle/>
          <a:p>
            <a:endParaRPr lang="en-GB" dirty="0">
              <a:cs typeface="Calibri"/>
            </a:endParaRPr>
          </a:p>
          <a:p>
            <a:r>
              <a:rPr lang="en-GB" dirty="0">
                <a:cs typeface="Calibri"/>
              </a:rPr>
              <a:t>Stalking</a:t>
            </a:r>
          </a:p>
          <a:p>
            <a:r>
              <a:rPr lang="en-GB" dirty="0">
                <a:cs typeface="Calibri"/>
              </a:rPr>
              <a:t>Domestic violence</a:t>
            </a:r>
          </a:p>
          <a:p>
            <a:r>
              <a:rPr lang="en-GB" dirty="0">
                <a:cs typeface="Calibri"/>
              </a:rPr>
              <a:t>Hate crimes</a:t>
            </a:r>
          </a:p>
          <a:p>
            <a:r>
              <a:rPr lang="en-GB" dirty="0">
                <a:cs typeface="Calibri"/>
              </a:rPr>
              <a:t>Cases where the offender has a personal motive or vendetta against the victim.</a:t>
            </a:r>
          </a:p>
          <a:p>
            <a:endParaRPr lang="en-GB" sz="2000">
              <a:cs typeface="Calibri"/>
            </a:endParaRPr>
          </a:p>
          <a:p>
            <a:endParaRPr lang="en-GB" sz="2000">
              <a:cs typeface="Calibri"/>
            </a:endParaRPr>
          </a:p>
        </p:txBody>
      </p:sp>
      <p:pic>
        <p:nvPicPr>
          <p:cNvPr id="5" name="Picture 4" descr="Exclamation mark on a yellow background">
            <a:extLst>
              <a:ext uri="{FF2B5EF4-FFF2-40B4-BE49-F238E27FC236}">
                <a16:creationId xmlns:a16="http://schemas.microsoft.com/office/drawing/2014/main" id="{9E805EF7-7215-B82F-93C5-7F6165DA59D9}"/>
              </a:ext>
            </a:extLst>
          </p:cNvPr>
          <p:cNvPicPr>
            <a:picLocks noChangeAspect="1"/>
          </p:cNvPicPr>
          <p:nvPr/>
        </p:nvPicPr>
        <p:blipFill rotWithShape="1">
          <a:blip r:embed="rId5"/>
          <a:srcRect l="23165" r="10096" b="3"/>
          <a:stretch/>
        </p:blipFill>
        <p:spPr>
          <a:xfrm>
            <a:off x="6096000" y="1"/>
            <a:ext cx="6102825" cy="6858000"/>
          </a:xfrm>
          <a:prstGeom prst="rect">
            <a:avLst/>
          </a:prstGeom>
        </p:spPr>
      </p:pic>
      <p:pic>
        <p:nvPicPr>
          <p:cNvPr id="7" name="Audio 6">
            <a:hlinkClick r:id="" action="ppaction://media"/>
            <a:extLst>
              <a:ext uri="{FF2B5EF4-FFF2-40B4-BE49-F238E27FC236}">
                <a16:creationId xmlns:a16="http://schemas.microsoft.com/office/drawing/2014/main" id="{3018D424-A179-C339-7D66-6F154A3FD392}"/>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195873626"/>
      </p:ext>
    </p:extLst>
  </p:cSld>
  <p:clrMapOvr>
    <a:masterClrMapping/>
  </p:clrMapOvr>
  <mc:AlternateContent xmlns:mc="http://schemas.openxmlformats.org/markup-compatibility/2006">
    <mc:Choice xmlns:p14="http://schemas.microsoft.com/office/powerpoint/2010/main" Requires="p14">
      <p:transition spd="slow" p14:dur="2000" advTm="19340"/>
    </mc:Choice>
    <mc:Fallback>
      <p:transition spd="slow" advTm="19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411CECB0-6EB9-8C41-033E-B77D4DB87F7D}"/>
              </a:ext>
            </a:extLst>
          </p:cNvPr>
          <p:cNvPicPr>
            <a:picLocks noChangeAspect="1"/>
          </p:cNvPicPr>
          <p:nvPr/>
        </p:nvPicPr>
        <p:blipFill rotWithShape="1">
          <a:blip r:embed="rId4"/>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078DC-1422-B1F4-20E6-481F74A91C8D}"/>
              </a:ext>
            </a:extLst>
          </p:cNvPr>
          <p:cNvSpPr>
            <a:spLocks noGrp="1"/>
          </p:cNvSpPr>
          <p:nvPr>
            <p:ph type="title"/>
          </p:nvPr>
        </p:nvSpPr>
        <p:spPr>
          <a:xfrm>
            <a:off x="761801" y="328512"/>
            <a:ext cx="4778387" cy="1628970"/>
          </a:xfrm>
        </p:spPr>
        <p:txBody>
          <a:bodyPr anchor="ctr">
            <a:normAutofit/>
          </a:bodyPr>
          <a:lstStyle/>
          <a:p>
            <a:r>
              <a:rPr lang="en-GB" sz="4000">
                <a:cs typeface="Calibri Light"/>
              </a:rPr>
              <a:t>Opportunistic victims</a:t>
            </a:r>
            <a:endParaRPr lang="en-GB" sz="4000"/>
          </a:p>
        </p:txBody>
      </p:sp>
      <p:sp>
        <p:nvSpPr>
          <p:cNvPr id="3" name="Content Placeholder 2">
            <a:extLst>
              <a:ext uri="{FF2B5EF4-FFF2-40B4-BE49-F238E27FC236}">
                <a16:creationId xmlns:a16="http://schemas.microsoft.com/office/drawing/2014/main" id="{91B3ABB2-AAC8-2488-E78B-B7C524C68780}"/>
              </a:ext>
            </a:extLst>
          </p:cNvPr>
          <p:cNvSpPr>
            <a:spLocks noGrp="1"/>
          </p:cNvSpPr>
          <p:nvPr>
            <p:ph idx="1"/>
          </p:nvPr>
        </p:nvSpPr>
        <p:spPr>
          <a:xfrm>
            <a:off x="727165" y="2287452"/>
            <a:ext cx="4659756" cy="3374137"/>
          </a:xfrm>
        </p:spPr>
        <p:txBody>
          <a:bodyPr vert="horz" lIns="91440" tIns="45720" rIns="91440" bIns="45720" rtlCol="0" anchor="ctr">
            <a:noAutofit/>
          </a:bodyPr>
          <a:lstStyle/>
          <a:p>
            <a:r>
              <a:rPr lang="en-GB" sz="2400" dirty="0">
                <a:ea typeface="+mn-lt"/>
                <a:cs typeface="+mn-lt"/>
              </a:rPr>
              <a:t>Opportunistic victims are victims of crimes of opportunity.</a:t>
            </a:r>
            <a:endParaRPr lang="en-GB" sz="2400">
              <a:cs typeface="Calibri" panose="020F0502020204030204"/>
            </a:endParaRPr>
          </a:p>
          <a:p>
            <a:r>
              <a:rPr lang="en-GB" sz="2400" dirty="0">
                <a:ea typeface="+mn-lt"/>
                <a:cs typeface="+mn-lt"/>
              </a:rPr>
              <a:t>They become victims because they happen to be in the wrong place at the wrong time or because they inadvertently create a favourable opportunity for offenders.</a:t>
            </a:r>
            <a:endParaRPr lang="en-GB" sz="2400">
              <a:cs typeface="Calibri"/>
            </a:endParaRPr>
          </a:p>
          <a:p>
            <a:r>
              <a:rPr lang="en-GB" sz="2400" dirty="0">
                <a:ea typeface="+mn-lt"/>
                <a:cs typeface="+mn-lt"/>
              </a:rPr>
              <a:t>Offenders may not have a specific victim in mind but rather take advantage of the circumstances presented by the victim's routine activities and the absence of capable guardians. </a:t>
            </a:r>
            <a:endParaRPr lang="en-GB" sz="2400" dirty="0">
              <a:cs typeface="Calibri"/>
            </a:endParaRPr>
          </a:p>
        </p:txBody>
      </p:sp>
      <p:pic>
        <p:nvPicPr>
          <p:cNvPr id="12" name="Audio 11">
            <a:hlinkClick r:id="" action="ppaction://media"/>
            <a:extLst>
              <a:ext uri="{FF2B5EF4-FFF2-40B4-BE49-F238E27FC236}">
                <a16:creationId xmlns:a16="http://schemas.microsoft.com/office/drawing/2014/main" id="{5399DED8-4028-0164-C9BA-6339FC7ACA1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53663045"/>
      </p:ext>
    </p:extLst>
  </p:cSld>
  <p:clrMapOvr>
    <a:masterClrMapping/>
  </p:clrMapOvr>
  <mc:AlternateContent xmlns:mc="http://schemas.openxmlformats.org/markup-compatibility/2006">
    <mc:Choice xmlns:p14="http://schemas.microsoft.com/office/powerpoint/2010/main" Requires="p14">
      <p:transition spd="slow" p14:dur="2000" advTm="29668"/>
    </mc:Choice>
    <mc:Fallback>
      <p:transition spd="slow" advTm="29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rs parked in a line">
            <a:extLst>
              <a:ext uri="{FF2B5EF4-FFF2-40B4-BE49-F238E27FC236}">
                <a16:creationId xmlns:a16="http://schemas.microsoft.com/office/drawing/2014/main" id="{4B3F67DB-41BD-24A9-BFEE-6D7F5FF00CCB}"/>
              </a:ext>
            </a:extLst>
          </p:cNvPr>
          <p:cNvPicPr>
            <a:picLocks noChangeAspect="1"/>
          </p:cNvPicPr>
          <p:nvPr/>
        </p:nvPicPr>
        <p:blipFill rotWithShape="1">
          <a:blip r:embed="rId5"/>
          <a:srcRect l="11842" r="-1" b="-1"/>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0F9FD-5241-C48D-5BF9-9ABA9BB52D42}"/>
              </a:ext>
            </a:extLst>
          </p:cNvPr>
          <p:cNvSpPr>
            <a:spLocks noGrp="1"/>
          </p:cNvSpPr>
          <p:nvPr>
            <p:ph type="title"/>
          </p:nvPr>
        </p:nvSpPr>
        <p:spPr>
          <a:xfrm>
            <a:off x="761801" y="352766"/>
            <a:ext cx="10591999" cy="1023584"/>
          </a:xfrm>
        </p:spPr>
        <p:txBody>
          <a:bodyP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96B05075-C676-3A73-A680-E7942FEDAA03}"/>
              </a:ext>
            </a:extLst>
          </p:cNvPr>
          <p:cNvSpPr>
            <a:spLocks noGrp="1"/>
          </p:cNvSpPr>
          <p:nvPr>
            <p:ph idx="1"/>
          </p:nvPr>
        </p:nvSpPr>
        <p:spPr>
          <a:xfrm>
            <a:off x="6803408" y="2249766"/>
            <a:ext cx="4550391" cy="4070303"/>
          </a:xfrm>
        </p:spPr>
        <p:txBody>
          <a:bodyPr vert="horz" lIns="91440" tIns="45720" rIns="91440" bIns="45720" rtlCol="0" anchor="ctr">
            <a:normAutofit/>
          </a:bodyPr>
          <a:lstStyle/>
          <a:p>
            <a:endParaRPr lang="en-GB" sz="2000">
              <a:cs typeface="Calibri"/>
            </a:endParaRPr>
          </a:p>
          <a:p>
            <a:r>
              <a:rPr lang="en-GB" dirty="0">
                <a:ea typeface="+mn-lt"/>
                <a:cs typeface="+mn-lt"/>
              </a:rPr>
              <a:t>Property crimes like theft</a:t>
            </a:r>
          </a:p>
          <a:p>
            <a:r>
              <a:rPr lang="en-GB" dirty="0">
                <a:ea typeface="+mn-lt"/>
                <a:cs typeface="+mn-lt"/>
              </a:rPr>
              <a:t>Burglary</a:t>
            </a:r>
          </a:p>
          <a:p>
            <a:r>
              <a:rPr lang="en-GB" dirty="0">
                <a:ea typeface="+mn-lt"/>
                <a:cs typeface="+mn-lt"/>
              </a:rPr>
              <a:t>Vandalism</a:t>
            </a:r>
            <a:endParaRPr lang="en-GB" dirty="0">
              <a:cs typeface="Calibri"/>
            </a:endParaRPr>
          </a:p>
          <a:p>
            <a:r>
              <a:rPr lang="en-GB" dirty="0">
                <a:cs typeface="Calibri"/>
              </a:rPr>
              <a:t>Car theft</a:t>
            </a:r>
          </a:p>
          <a:p>
            <a:r>
              <a:rPr lang="en-GB" dirty="0">
                <a:cs typeface="Calibri"/>
              </a:rPr>
              <a:t>Pick pocketing</a:t>
            </a:r>
          </a:p>
          <a:p>
            <a:r>
              <a:rPr lang="en-GB" dirty="0">
                <a:cs typeface="Calibri"/>
              </a:rPr>
              <a:t>Shop lifting</a:t>
            </a:r>
          </a:p>
          <a:p>
            <a:endParaRPr lang="en-GB" sz="2000">
              <a:cs typeface="Calibri"/>
            </a:endParaRPr>
          </a:p>
          <a:p>
            <a:endParaRPr lang="en-GB" sz="2000">
              <a:cs typeface="Calibri"/>
            </a:endParaRPr>
          </a:p>
        </p:txBody>
      </p:sp>
      <p:pic>
        <p:nvPicPr>
          <p:cNvPr id="12" name="Audio 11">
            <a:hlinkClick r:id="" action="ppaction://media"/>
            <a:extLst>
              <a:ext uri="{FF2B5EF4-FFF2-40B4-BE49-F238E27FC236}">
                <a16:creationId xmlns:a16="http://schemas.microsoft.com/office/drawing/2014/main" id="{3E915859-7AE5-8D6D-0710-E7DB39E1B98C}"/>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127322514"/>
      </p:ext>
    </p:extLst>
  </p:cSld>
  <p:clrMapOvr>
    <a:masterClrMapping/>
  </p:clrMapOvr>
  <mc:AlternateContent xmlns:mc="http://schemas.openxmlformats.org/markup-compatibility/2006">
    <mc:Choice xmlns:p14="http://schemas.microsoft.com/office/powerpoint/2010/main" Requires="p14">
      <p:transition spd="slow" p14:dur="2000" advTm="18364"/>
    </mc:Choice>
    <mc:Fallback>
      <p:transition spd="slow" advTm="18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12"/>
                </p:tgtEl>
              </p:cMediaNode>
            </p:audio>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A1DDF-6E06-1BBA-2FC8-B1694422652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Rational Choice Theory</a:t>
            </a:r>
          </a:p>
        </p:txBody>
      </p:sp>
      <p:pic>
        <p:nvPicPr>
          <p:cNvPr id="5" name="Content Placeholder 4" descr="A person with a question mark in front of arrows&#10;&#10;Description automatically generated">
            <a:extLst>
              <a:ext uri="{FF2B5EF4-FFF2-40B4-BE49-F238E27FC236}">
                <a16:creationId xmlns:a16="http://schemas.microsoft.com/office/drawing/2014/main" id="{D518FCBC-7A82-D9A4-20E4-CEB9B126E2CA}"/>
              </a:ext>
            </a:extLst>
          </p:cNvPr>
          <p:cNvPicPr>
            <a:picLocks noGrp="1" noChangeAspect="1"/>
          </p:cNvPicPr>
          <p:nvPr>
            <p:ph idx="1"/>
          </p:nvPr>
        </p:nvPicPr>
        <p:blipFill>
          <a:blip r:embed="rId5"/>
          <a:stretch>
            <a:fillRect/>
          </a:stretch>
        </p:blipFill>
        <p:spPr>
          <a:xfrm>
            <a:off x="4777316" y="927453"/>
            <a:ext cx="6780700" cy="5000765"/>
          </a:xfrm>
          <a:prstGeom prst="rect">
            <a:avLst/>
          </a:prstGeom>
        </p:spPr>
      </p:pic>
      <p:pic>
        <p:nvPicPr>
          <p:cNvPr id="11" name="Audio 10">
            <a:hlinkClick r:id="" action="ppaction://media"/>
            <a:extLst>
              <a:ext uri="{FF2B5EF4-FFF2-40B4-BE49-F238E27FC236}">
                <a16:creationId xmlns:a16="http://schemas.microsoft.com/office/drawing/2014/main" id="{926A3054-9906-35E5-5167-CD959A1EDD8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48020464"/>
      </p:ext>
    </p:extLst>
  </p:cSld>
  <p:clrMapOvr>
    <a:masterClrMapping/>
  </p:clrMapOvr>
  <mc:AlternateContent xmlns:mc="http://schemas.openxmlformats.org/markup-compatibility/2006">
    <mc:Choice xmlns:p14="http://schemas.microsoft.com/office/powerpoint/2010/main" Requires="p14">
      <p:transition spd="slow" p14:dur="2000" advTm="5409"/>
    </mc:Choice>
    <mc:Fallback>
      <p:transition spd="slow" advTm="5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Red toy person in front of two lines of white figures">
            <a:extLst>
              <a:ext uri="{FF2B5EF4-FFF2-40B4-BE49-F238E27FC236}">
                <a16:creationId xmlns:a16="http://schemas.microsoft.com/office/drawing/2014/main" id="{13E433B0-64CB-8690-9D62-B16676C59B48}"/>
              </a:ext>
            </a:extLst>
          </p:cNvPr>
          <p:cNvPicPr>
            <a:picLocks noChangeAspect="1"/>
          </p:cNvPicPr>
          <p:nvPr/>
        </p:nvPicPr>
        <p:blipFill rotWithShape="1">
          <a:blip r:embed="rId5"/>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890FB-99DC-801D-86F6-B4D2EB9DA510}"/>
              </a:ext>
            </a:extLst>
          </p:cNvPr>
          <p:cNvSpPr>
            <a:spLocks noGrp="1"/>
          </p:cNvSpPr>
          <p:nvPr>
            <p:ph type="title"/>
          </p:nvPr>
        </p:nvSpPr>
        <p:spPr>
          <a:xfrm>
            <a:off x="761801" y="328512"/>
            <a:ext cx="4778387" cy="1628970"/>
          </a:xfrm>
        </p:spPr>
        <p:txBody>
          <a:bodyPr anchor="ctr">
            <a:normAutofit/>
          </a:bodyPr>
          <a:lstStyle/>
          <a:p>
            <a:r>
              <a:rPr lang="en-GB" sz="3400"/>
              <a:t>Rational Choice Theory operates on the following key assumptions:</a:t>
            </a:r>
          </a:p>
        </p:txBody>
      </p:sp>
      <p:sp>
        <p:nvSpPr>
          <p:cNvPr id="3" name="Content Placeholder 2">
            <a:extLst>
              <a:ext uri="{FF2B5EF4-FFF2-40B4-BE49-F238E27FC236}">
                <a16:creationId xmlns:a16="http://schemas.microsoft.com/office/drawing/2014/main" id="{04524878-4FFE-BA18-BA9C-B818B9E1E971}"/>
              </a:ext>
            </a:extLst>
          </p:cNvPr>
          <p:cNvSpPr>
            <a:spLocks noGrp="1"/>
          </p:cNvSpPr>
          <p:nvPr>
            <p:ph idx="1"/>
          </p:nvPr>
        </p:nvSpPr>
        <p:spPr>
          <a:xfrm>
            <a:off x="761801" y="2884929"/>
            <a:ext cx="4659756" cy="3374137"/>
          </a:xfrm>
        </p:spPr>
        <p:txBody>
          <a:bodyPr vert="horz" lIns="91440" tIns="45720" rIns="91440" bIns="45720" rtlCol="0" anchor="ctr">
            <a:noAutofit/>
          </a:bodyPr>
          <a:lstStyle/>
          <a:p>
            <a:pPr marL="342900" indent="-342900" rtl="0">
              <a:buFont typeface="Arial" panose="020F0302020204030204"/>
              <a:buChar char="•"/>
            </a:pPr>
            <a:r>
              <a:rPr lang="en-GB" sz="2000" b="1" dirty="0">
                <a:latin typeface="Georgia Pro"/>
              </a:rPr>
              <a:t>Goal-Oriented Behaviour</a:t>
            </a:r>
            <a:r>
              <a:rPr lang="en-GB" sz="2000" dirty="0">
                <a:latin typeface="Georgia Pro"/>
              </a:rPr>
              <a:t>: Individuals are assumed to have specific goals they want to achieve, whether they are related to financial gain, personal satisfaction, or other objectives.</a:t>
            </a:r>
            <a:endParaRPr lang="en-US" sz="2000">
              <a:latin typeface="Georgia Pro"/>
            </a:endParaRPr>
          </a:p>
          <a:p>
            <a:pPr marL="0" indent="0">
              <a:buNone/>
            </a:pPr>
            <a:endParaRPr lang="en-GB" sz="2000" dirty="0">
              <a:latin typeface="Georgia Pro"/>
              <a:cs typeface="Calibri" panose="020F0502020204030204"/>
            </a:endParaRPr>
          </a:p>
          <a:p>
            <a:pPr marL="342900" indent="-342900" rtl="0">
              <a:buFont typeface="Arial" panose="020F0302020204030204"/>
              <a:buChar char="•"/>
            </a:pPr>
            <a:r>
              <a:rPr lang="en-GB" sz="2000" b="1" dirty="0">
                <a:latin typeface="Georgia Pro"/>
              </a:rPr>
              <a:t>Weighing Costs and Benefits</a:t>
            </a:r>
            <a:r>
              <a:rPr lang="en-GB" sz="2000" dirty="0">
                <a:latin typeface="Georgia Pro"/>
              </a:rPr>
              <a:t>: People are expected to assess the potential costs and benefits of their actions before making a decision. This includes considering the potential rewards of criminal behaviour as well as the potential risks of getting caught and facing legal consequences.</a:t>
            </a:r>
            <a:endParaRPr lang="en-GB" sz="2000" dirty="0">
              <a:latin typeface="Georgia Pro"/>
              <a:cs typeface="Calibri" panose="020F0502020204030204"/>
            </a:endParaRPr>
          </a:p>
          <a:p>
            <a:pPr marL="342900" indent="-342900" rtl="0">
              <a:buFont typeface="Arial" panose="020F0302020204030204"/>
              <a:buChar char="•"/>
            </a:pPr>
            <a:endParaRPr lang="en-GB" sz="1700">
              <a:cs typeface="Calibri" panose="020F0502020204030204"/>
            </a:endParaRPr>
          </a:p>
          <a:p>
            <a:endParaRPr lang="en-GB" sz="1700"/>
          </a:p>
        </p:txBody>
      </p:sp>
      <p:pic>
        <p:nvPicPr>
          <p:cNvPr id="8" name="Audio 7">
            <a:hlinkClick r:id="" action="ppaction://media"/>
            <a:extLst>
              <a:ext uri="{FF2B5EF4-FFF2-40B4-BE49-F238E27FC236}">
                <a16:creationId xmlns:a16="http://schemas.microsoft.com/office/drawing/2014/main" id="{FF4C73CA-7039-DABF-ED78-37292D3D176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9300838"/>
      </p:ext>
    </p:extLst>
  </p:cSld>
  <p:clrMapOvr>
    <a:masterClrMapping/>
  </p:clrMapOvr>
  <mc:AlternateContent xmlns:mc="http://schemas.openxmlformats.org/markup-compatibility/2006">
    <mc:Choice xmlns:p14="http://schemas.microsoft.com/office/powerpoint/2010/main" Requires="p14">
      <p:transition spd="slow" p14:dur="2000" advTm="59462"/>
    </mc:Choice>
    <mc:Fallback>
      <p:transition spd="slow" advTm="59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A4BE5-AAC8-0961-C4B8-8F277D76F013}"/>
              </a:ext>
            </a:extLst>
          </p:cNvPr>
          <p:cNvSpPr>
            <a:spLocks noGrp="1"/>
          </p:cNvSpPr>
          <p:nvPr>
            <p:ph type="title"/>
          </p:nvPr>
        </p:nvSpPr>
        <p:spPr>
          <a:xfrm>
            <a:off x="589560" y="856180"/>
            <a:ext cx="4560584" cy="1128068"/>
          </a:xfrm>
        </p:spPr>
        <p:txBody>
          <a:bodyPr anchor="ctr">
            <a:normAutofit/>
          </a:bodyPr>
          <a:lstStyle/>
          <a:p>
            <a:endParaRPr lang="en-GB" sz="40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3F1141-7571-DBF7-B575-B56FB7A902F2}"/>
              </a:ext>
            </a:extLst>
          </p:cNvPr>
          <p:cNvSpPr>
            <a:spLocks noGrp="1"/>
          </p:cNvSpPr>
          <p:nvPr>
            <p:ph idx="1"/>
          </p:nvPr>
        </p:nvSpPr>
        <p:spPr>
          <a:xfrm>
            <a:off x="590719" y="2503687"/>
            <a:ext cx="4559425" cy="3979585"/>
          </a:xfrm>
        </p:spPr>
        <p:txBody>
          <a:bodyPr vert="horz" lIns="91440" tIns="45720" rIns="91440" bIns="45720" rtlCol="0" anchor="ctr">
            <a:noAutofit/>
          </a:bodyPr>
          <a:lstStyle/>
          <a:p>
            <a:pPr marL="342900" indent="-342900"/>
            <a:r>
              <a:rPr lang="en-GB" sz="1800" b="1" dirty="0">
                <a:latin typeface="Georgia Pro"/>
                <a:cs typeface="Calibri"/>
              </a:rPr>
              <a:t>Limited Resources</a:t>
            </a:r>
            <a:r>
              <a:rPr lang="en-GB" sz="1800" dirty="0">
                <a:latin typeface="Georgia Pro"/>
                <a:cs typeface="Calibri"/>
              </a:rPr>
              <a:t>: Individuals are assumed to have limited resources, such as time, money, and energy. As a result, they seek to optimise their choices to achieve their goals efficiently.</a:t>
            </a:r>
          </a:p>
          <a:p>
            <a:pPr marL="342900" indent="-342900"/>
            <a:r>
              <a:rPr lang="en-GB" sz="1800" b="1" dirty="0">
                <a:latin typeface="Georgia Pro"/>
                <a:cs typeface="Calibri"/>
              </a:rPr>
              <a:t>Information Processing</a:t>
            </a:r>
            <a:r>
              <a:rPr lang="en-GB" sz="1800" dirty="0">
                <a:latin typeface="Georgia Pro"/>
                <a:cs typeface="Calibri"/>
              </a:rPr>
              <a:t>: Rational actors are believed to gather relevant information and evaluate potential actions based on that information to make informed decisions.</a:t>
            </a:r>
          </a:p>
          <a:p>
            <a:pPr marL="342900" indent="-342900"/>
            <a:r>
              <a:rPr lang="en-GB" sz="1800" b="1" dirty="0">
                <a:latin typeface="Georgia Pro"/>
                <a:cs typeface="Calibri"/>
              </a:rPr>
              <a:t>Consistency</a:t>
            </a:r>
            <a:r>
              <a:rPr lang="en-GB" sz="1800" dirty="0">
                <a:latin typeface="Georgia Pro"/>
                <a:cs typeface="Calibri" panose="020F0502020204030204"/>
              </a:rPr>
              <a:t>: Rational Choice Theory assumes that individuals act in a consistent manner, making choices that align with their preferences and goals.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w study finds 4.5 million UK children living in poverty | Children | The  Guardian">
            <a:extLst>
              <a:ext uri="{FF2B5EF4-FFF2-40B4-BE49-F238E27FC236}">
                <a16:creationId xmlns:a16="http://schemas.microsoft.com/office/drawing/2014/main" id="{90BA7259-B771-0341-F626-EA98F6769307}"/>
              </a:ext>
            </a:extLst>
          </p:cNvPr>
          <p:cNvPicPr>
            <a:picLocks noChangeAspect="1"/>
          </p:cNvPicPr>
          <p:nvPr/>
        </p:nvPicPr>
        <p:blipFill rotWithShape="1">
          <a:blip r:embed="rId4"/>
          <a:srcRect r="22731" b="1"/>
          <a:stretch/>
        </p:blipFill>
        <p:spPr>
          <a:xfrm>
            <a:off x="5977788" y="799352"/>
            <a:ext cx="5425410" cy="5259296"/>
          </a:xfrm>
          <a:prstGeom prst="rect">
            <a:avLst/>
          </a:prstGeom>
        </p:spPr>
      </p:pic>
      <p:pic>
        <p:nvPicPr>
          <p:cNvPr id="10" name="Audio 9">
            <a:hlinkClick r:id="" action="ppaction://media"/>
            <a:extLst>
              <a:ext uri="{FF2B5EF4-FFF2-40B4-BE49-F238E27FC236}">
                <a16:creationId xmlns:a16="http://schemas.microsoft.com/office/drawing/2014/main" id="{7FB90263-3EFB-81B1-C12E-545FF7464AA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9759412"/>
      </p:ext>
    </p:extLst>
  </p:cSld>
  <p:clrMapOvr>
    <a:masterClrMapping/>
  </p:clrMapOvr>
  <mc:AlternateContent xmlns:mc="http://schemas.openxmlformats.org/markup-compatibility/2006">
    <mc:Choice xmlns:p14="http://schemas.microsoft.com/office/powerpoint/2010/main" Requires="p14">
      <p:transition spd="slow" p14:dur="2000" advTm="38339"/>
    </mc:Choice>
    <mc:Fallback>
      <p:transition spd="slow" advTm="38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16677C-D1F9-6288-2A70-E511B7F6B2E3}"/>
              </a:ext>
            </a:extLst>
          </p:cNvPr>
          <p:cNvSpPr>
            <a:spLocks noGrp="1"/>
          </p:cNvSpPr>
          <p:nvPr>
            <p:ph type="title"/>
          </p:nvPr>
        </p:nvSpPr>
        <p:spPr>
          <a:xfrm>
            <a:off x="1115568" y="548640"/>
            <a:ext cx="10168128" cy="1179576"/>
          </a:xfrm>
        </p:spPr>
        <p:txBody>
          <a:bodyPr>
            <a:normAutofit/>
          </a:bodyPr>
          <a:lstStyle/>
          <a:p>
            <a:r>
              <a:rPr lang="en-GB" sz="3700"/>
              <a:t>Rational Choice Theory can be applied in several ways:</a:t>
            </a:r>
          </a:p>
        </p:txBody>
      </p:sp>
      <p:sp>
        <p:nvSpPr>
          <p:cNvPr id="28" name="Rectangle 2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Content Placeholder 2">
            <a:extLst>
              <a:ext uri="{FF2B5EF4-FFF2-40B4-BE49-F238E27FC236}">
                <a16:creationId xmlns:a16="http://schemas.microsoft.com/office/drawing/2014/main" id="{D0B99CB6-27CD-7ECC-88B1-7AF42984CBD1}"/>
              </a:ext>
            </a:extLst>
          </p:cNvPr>
          <p:cNvSpPr>
            <a:spLocks noGrp="1"/>
          </p:cNvSpPr>
          <p:nvPr>
            <p:ph idx="1"/>
          </p:nvPr>
        </p:nvSpPr>
        <p:spPr>
          <a:xfrm>
            <a:off x="1063613" y="2066307"/>
            <a:ext cx="10168128" cy="3695020"/>
          </a:xfrm>
        </p:spPr>
        <p:txBody>
          <a:bodyPr vert="horz" lIns="91440" tIns="45720" rIns="91440" bIns="45720" rtlCol="0" anchor="t">
            <a:noAutofit/>
          </a:bodyPr>
          <a:lstStyle/>
          <a:p>
            <a:pPr marL="342900" indent="-342900" rtl="0">
              <a:buFont typeface="Arial" panose="020F0302020204030204"/>
              <a:buChar char="•"/>
            </a:pPr>
            <a:r>
              <a:rPr lang="en-GB" sz="2000" b="1" dirty="0">
                <a:latin typeface="Georgia Pro"/>
              </a:rPr>
              <a:t>Crime Prevention Strategies</a:t>
            </a:r>
            <a:r>
              <a:rPr lang="en-GB" sz="2000" dirty="0">
                <a:latin typeface="Georgia Pro"/>
              </a:rPr>
              <a:t>: Law enforcement agencies can design strategies that increase the perceived risks and costs of engaging in criminal activities. For example, visible police presence, security cameras, and effective lighting in high-crime areas can discourage potential criminals by increasing the chances of being caught.</a:t>
            </a:r>
            <a:endParaRPr lang="en-GB" sz="2000">
              <a:latin typeface="Georgia Pro"/>
              <a:cs typeface="Calibri"/>
            </a:endParaRPr>
          </a:p>
          <a:p>
            <a:pPr marL="0" indent="0">
              <a:buNone/>
            </a:pPr>
            <a:endParaRPr lang="en-GB" sz="2000" dirty="0">
              <a:latin typeface="Georgia Pro"/>
              <a:ea typeface="Calibri"/>
              <a:cs typeface="Calibri"/>
            </a:endParaRPr>
          </a:p>
          <a:p>
            <a:pPr marL="342900" indent="-342900" rtl="0">
              <a:buFont typeface="Arial" panose="020F0302020204030204"/>
              <a:buChar char="•"/>
            </a:pPr>
            <a:r>
              <a:rPr lang="en-GB" sz="2000" b="1" dirty="0">
                <a:latin typeface="Georgia Pro"/>
              </a:rPr>
              <a:t>Deterrence Theory</a:t>
            </a:r>
            <a:r>
              <a:rPr lang="en-GB" sz="2000" dirty="0">
                <a:latin typeface="Georgia Pro"/>
              </a:rPr>
              <a:t>: Rational Choice Theory underlies deterrence theory, which suggests that the fear of punishment can deter individuals from engaging in criminal acts. Law enforcement aims to create a credible threat of punishment that outweighs the potential benefits of criminal behaviour.</a:t>
            </a:r>
            <a:endParaRPr lang="en-GB" sz="2000">
              <a:latin typeface="Georgia Pro"/>
              <a:ea typeface="Calibri" panose="020F0502020204030204"/>
              <a:cs typeface="Calibri" panose="020F0502020204030204"/>
            </a:endParaRPr>
          </a:p>
          <a:p>
            <a:pPr marL="0" indent="0">
              <a:buNone/>
            </a:pPr>
            <a:endParaRPr lang="en-GB" sz="2000" dirty="0">
              <a:latin typeface="Georgia Pro"/>
              <a:ea typeface="Calibri" panose="020F0502020204030204"/>
              <a:cs typeface="Calibri" panose="020F0502020204030204"/>
            </a:endParaRPr>
          </a:p>
          <a:p>
            <a:pPr marL="342900" indent="-342900" rtl="0">
              <a:buFont typeface="Arial" panose="020F0302020204030204"/>
              <a:buChar char="•"/>
            </a:pPr>
            <a:r>
              <a:rPr lang="en-GB" sz="2000" b="1" dirty="0">
                <a:latin typeface="Georgia Pro"/>
              </a:rPr>
              <a:t>Situational Crime Prevention</a:t>
            </a:r>
            <a:r>
              <a:rPr lang="en-GB" sz="2000" dirty="0">
                <a:latin typeface="Georgia Pro"/>
              </a:rPr>
              <a:t>: This approach involves altering the environment to make it more difficult for criminals to commit offenses. By increasing the effort required to commit a crime, potential offenders are less likely to proceed.</a:t>
            </a:r>
            <a:endParaRPr lang="en-GB" sz="2000">
              <a:latin typeface="Georgia Pro"/>
              <a:ea typeface="Calibri" panose="020F0502020204030204"/>
              <a:cs typeface="Calibri" panose="020F0502020204030204"/>
            </a:endParaRPr>
          </a:p>
          <a:p>
            <a:pPr marL="0" indent="0" rtl="0">
              <a:buNone/>
            </a:pPr>
            <a:endParaRPr lang="en-GB" sz="1700">
              <a:ea typeface="Calibri" panose="020F0502020204030204"/>
              <a:cs typeface="Calibri" panose="020F0502020204030204"/>
            </a:endParaRPr>
          </a:p>
          <a:p>
            <a:endParaRPr lang="en-GB" sz="1700"/>
          </a:p>
        </p:txBody>
      </p:sp>
      <p:pic>
        <p:nvPicPr>
          <p:cNvPr id="7" name="Audio 6">
            <a:hlinkClick r:id="" action="ppaction://media"/>
            <a:extLst>
              <a:ext uri="{FF2B5EF4-FFF2-40B4-BE49-F238E27FC236}">
                <a16:creationId xmlns:a16="http://schemas.microsoft.com/office/drawing/2014/main" id="{298F6083-C661-0901-E0F2-6FE8DA4023C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7465381"/>
      </p:ext>
    </p:extLst>
  </p:cSld>
  <p:clrMapOvr>
    <a:masterClrMapping/>
  </p:clrMapOvr>
  <mc:AlternateContent xmlns:mc="http://schemas.openxmlformats.org/markup-compatibility/2006">
    <mc:Choice xmlns:p14="http://schemas.microsoft.com/office/powerpoint/2010/main" Requires="p14">
      <p:transition spd="slow" p14:dur="2000" advTm="65919"/>
    </mc:Choice>
    <mc:Fallback>
      <p:transition spd="slow" advTm="65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D6A8401-571D-9900-F611-7DEE0FC55CF6}"/>
              </a:ext>
            </a:extLst>
          </p:cNvPr>
          <p:cNvPicPr>
            <a:picLocks noChangeAspect="1"/>
          </p:cNvPicPr>
          <p:nvPr/>
        </p:nvPicPr>
        <p:blipFill rotWithShape="1">
          <a:blip r:embed="rId4"/>
          <a:srcRect l="28715" r="24464" b="625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3D11C7-CA5F-F082-E238-08673F9172AD}"/>
              </a:ext>
            </a:extLst>
          </p:cNvPr>
          <p:cNvSpPr>
            <a:spLocks noGrp="1"/>
          </p:cNvSpPr>
          <p:nvPr>
            <p:ph idx="1"/>
          </p:nvPr>
        </p:nvSpPr>
        <p:spPr>
          <a:xfrm>
            <a:off x="718506" y="2053656"/>
            <a:ext cx="4659756" cy="3374137"/>
          </a:xfrm>
        </p:spPr>
        <p:txBody>
          <a:bodyPr vert="horz" lIns="91440" tIns="45720" rIns="91440" bIns="45720" rtlCol="0" anchor="ctr">
            <a:noAutofit/>
          </a:bodyPr>
          <a:lstStyle/>
          <a:p>
            <a:pPr marL="342900" indent="-342900"/>
            <a:r>
              <a:rPr lang="en-GB" sz="2000" b="1" dirty="0">
                <a:latin typeface="Georgia Pro"/>
                <a:cs typeface="Calibri"/>
              </a:rPr>
              <a:t>Target Hardening</a:t>
            </a:r>
            <a:r>
              <a:rPr lang="en-GB" sz="2000" dirty="0">
                <a:latin typeface="Georgia Pro"/>
                <a:cs typeface="Calibri"/>
              </a:rPr>
              <a:t>: This involves implementing security measures that make specific targets less attractive to criminals. For instance, using locks, alarms, and other security measures on homes and vehicles can    make them less appealing targets.</a:t>
            </a:r>
            <a:endParaRPr lang="en-US" sz="2000" dirty="0">
              <a:latin typeface="Georgia Pro"/>
              <a:ea typeface="Calibri" panose="020F0502020204030204"/>
              <a:cs typeface="Calibri"/>
            </a:endParaRPr>
          </a:p>
          <a:p>
            <a:pPr marL="0" indent="0">
              <a:buNone/>
            </a:pPr>
            <a:endParaRPr lang="en-GB" sz="2000" dirty="0">
              <a:latin typeface="Georgia Pro"/>
              <a:ea typeface="Calibri" panose="020F0502020204030204"/>
              <a:cs typeface="Calibri"/>
            </a:endParaRPr>
          </a:p>
          <a:p>
            <a:pPr marL="342900" indent="-342900"/>
            <a:r>
              <a:rPr lang="en-GB" sz="2000" b="1" dirty="0">
                <a:latin typeface="Georgia Pro"/>
                <a:cs typeface="Calibri"/>
              </a:rPr>
              <a:t>Community Policing</a:t>
            </a:r>
            <a:r>
              <a:rPr lang="en-GB" sz="2000" dirty="0">
                <a:latin typeface="Georgia Pro"/>
                <a:cs typeface="Calibri"/>
              </a:rPr>
              <a:t>: Rational Choice Theory also supports community policing efforts, which involve building positive relationships between police and the community. When individuals have more trust in the police and feel connected to their community, they may be more inclined to report criminal activities and cooperate with law enforcement.</a:t>
            </a:r>
            <a:endParaRPr lang="en-GB" sz="2000" dirty="0">
              <a:latin typeface="Georgia Pro"/>
              <a:ea typeface="Calibri" panose="020F0502020204030204"/>
              <a:cs typeface="Calibri" panose="020F0502020204030204"/>
            </a:endParaRPr>
          </a:p>
        </p:txBody>
      </p:sp>
      <p:pic>
        <p:nvPicPr>
          <p:cNvPr id="8" name="Audio 7">
            <a:hlinkClick r:id="" action="ppaction://media"/>
            <a:extLst>
              <a:ext uri="{FF2B5EF4-FFF2-40B4-BE49-F238E27FC236}">
                <a16:creationId xmlns:a16="http://schemas.microsoft.com/office/drawing/2014/main" id="{FF9D2699-FEBD-EECB-1426-F54AF3D3B9F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7531230"/>
      </p:ext>
    </p:extLst>
  </p:cSld>
  <p:clrMapOvr>
    <a:masterClrMapping/>
  </p:clrMapOvr>
  <mc:AlternateContent xmlns:mc="http://schemas.openxmlformats.org/markup-compatibility/2006">
    <mc:Choice xmlns:p14="http://schemas.microsoft.com/office/powerpoint/2010/main" Requires="p14">
      <p:transition spd="slow" p14:dur="2000" advTm="43297"/>
    </mc:Choice>
    <mc:Fallback>
      <p:transition spd="slow" advTm="43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882990-A2F2-78BF-0B6A-7BC03E1BA8F7}"/>
              </a:ext>
            </a:extLst>
          </p:cNvPr>
          <p:cNvSpPr>
            <a:spLocks noGrp="1"/>
          </p:cNvSpPr>
          <p:nvPr>
            <p:ph type="title"/>
          </p:nvPr>
        </p:nvSpPr>
        <p:spPr>
          <a:xfrm>
            <a:off x="640080" y="325369"/>
            <a:ext cx="4368602" cy="1956841"/>
          </a:xfrm>
        </p:spPr>
        <p:txBody>
          <a:bodyPr anchor="b">
            <a:normAutofit/>
          </a:bodyPr>
          <a:lstStyle/>
          <a:p>
            <a:r>
              <a:rPr lang="en-GB" sz="5000">
                <a:cs typeface="Calibri Light"/>
              </a:rPr>
              <a:t>Broken window theory </a:t>
            </a:r>
            <a:endParaRPr lang="en-GB" sz="500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534B87B-1D11-6FC1-49A1-A01D47924D5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000" dirty="0">
                <a:solidFill>
                  <a:srgbClr val="374151"/>
                </a:solidFill>
                <a:latin typeface="Georgia Pro"/>
                <a:ea typeface="+mn-lt"/>
                <a:cs typeface="+mn-lt"/>
              </a:rPr>
              <a:t>Overall, the Broken Windows Theory has had a significant impact on policing and community development strategies in some areas. </a:t>
            </a:r>
            <a:endParaRPr lang="en-US" sz="2000" dirty="0">
              <a:solidFill>
                <a:srgbClr val="000000"/>
              </a:solidFill>
              <a:latin typeface="Georgia Pro"/>
              <a:ea typeface="+mn-lt"/>
              <a:cs typeface="+mn-lt"/>
            </a:endParaRPr>
          </a:p>
          <a:p>
            <a:r>
              <a:rPr lang="en-US" sz="2000" dirty="0">
                <a:solidFill>
                  <a:srgbClr val="374151"/>
                </a:solidFill>
                <a:latin typeface="Georgia Pro"/>
                <a:ea typeface="+mn-lt"/>
                <a:cs typeface="+mn-lt"/>
              </a:rPr>
              <a:t>It has led to the adoption of community policing and efforts to address disorder and minor offences in an attempt to create safer and more orderly neighborhoods.</a:t>
            </a:r>
            <a:endParaRPr lang="en-US" sz="2000" dirty="0">
              <a:latin typeface="Georgia Pro"/>
            </a:endParaRPr>
          </a:p>
        </p:txBody>
      </p:sp>
      <p:pic>
        <p:nvPicPr>
          <p:cNvPr id="4" name="Content Placeholder 3" descr="Researchers Find Little Evidence for 'Broken Windows Theory'">
            <a:extLst>
              <a:ext uri="{FF2B5EF4-FFF2-40B4-BE49-F238E27FC236}">
                <a16:creationId xmlns:a16="http://schemas.microsoft.com/office/drawing/2014/main" id="{A242221E-3930-7316-9D3C-5BD9E9CBCFEF}"/>
              </a:ext>
            </a:extLst>
          </p:cNvPr>
          <p:cNvPicPr>
            <a:picLocks noChangeAspect="1"/>
          </p:cNvPicPr>
          <p:nvPr/>
        </p:nvPicPr>
        <p:blipFill rotWithShape="1">
          <a:blip r:embed="rId4"/>
          <a:srcRect l="16086" r="1696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9" name="Audio 8">
            <a:hlinkClick r:id="" action="ppaction://media"/>
            <a:extLst>
              <a:ext uri="{FF2B5EF4-FFF2-40B4-BE49-F238E27FC236}">
                <a16:creationId xmlns:a16="http://schemas.microsoft.com/office/drawing/2014/main" id="{15D18D1F-0C8E-2CC5-318D-226B648D46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4088026"/>
      </p:ext>
    </p:extLst>
  </p:cSld>
  <p:clrMapOvr>
    <a:masterClrMapping/>
  </p:clrMapOvr>
  <mc:AlternateContent xmlns:mc="http://schemas.openxmlformats.org/markup-compatibility/2006">
    <mc:Choice xmlns:p14="http://schemas.microsoft.com/office/powerpoint/2010/main" Requires="p14">
      <p:transition spd="slow" p14:dur="2000" advTm="25863"/>
    </mc:Choice>
    <mc:Fallback>
      <p:transition spd="slow" advTm="25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C26C1-7C1E-C41F-ABBA-669B3A2F6F0D}"/>
              </a:ext>
            </a:extLst>
          </p:cNvPr>
          <p:cNvSpPr>
            <a:spLocks noGrp="1"/>
          </p:cNvSpPr>
          <p:nvPr>
            <p:ph type="title"/>
          </p:nvPr>
        </p:nvSpPr>
        <p:spPr>
          <a:xfrm>
            <a:off x="589560" y="856180"/>
            <a:ext cx="4560584" cy="1128068"/>
          </a:xfrm>
        </p:spPr>
        <p:txBody>
          <a:bodyPr anchor="ctr">
            <a:normAutofit/>
          </a:bodyPr>
          <a:lstStyle/>
          <a:p>
            <a:endParaRPr lang="en-GB" sz="4000" dirty="0"/>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D4F93C-DEF3-931B-EF87-794BBF624275}"/>
              </a:ext>
            </a:extLst>
          </p:cNvPr>
          <p:cNvSpPr>
            <a:spLocks noGrp="1"/>
          </p:cNvSpPr>
          <p:nvPr>
            <p:ph idx="1"/>
          </p:nvPr>
        </p:nvSpPr>
        <p:spPr>
          <a:xfrm>
            <a:off x="356924" y="2313187"/>
            <a:ext cx="5182879" cy="3979585"/>
          </a:xfrm>
        </p:spPr>
        <p:txBody>
          <a:bodyPr vert="horz" lIns="91440" tIns="45720" rIns="91440" bIns="45720" rtlCol="0" anchor="ctr">
            <a:noAutofit/>
          </a:bodyPr>
          <a:lstStyle/>
          <a:p>
            <a:pPr marL="0" indent="0">
              <a:buNone/>
            </a:pPr>
            <a:r>
              <a:rPr lang="en-GB" dirty="0">
                <a:latin typeface="Georgia Pro"/>
                <a:ea typeface="+mn-lt"/>
                <a:cs typeface="+mn-lt"/>
              </a:rPr>
              <a:t>Criminological and social theory that suggests that visible signs of disorder and neglect in an area can lead to an increase in both petty crimes and more serious criminal activities. The theory was first introduced by  Wilson and Kelling in a 1982 article titled "</a:t>
            </a:r>
            <a:r>
              <a:rPr lang="en-GB" b="1" dirty="0">
                <a:latin typeface="Georgia Pro"/>
                <a:ea typeface="+mn-lt"/>
                <a:cs typeface="+mn-lt"/>
              </a:rPr>
              <a:t>Broken Windows: The Police and Neighbourhood Safety."</a:t>
            </a:r>
            <a:endParaRPr lang="en-GB" b="1">
              <a:latin typeface="Georgia Pro"/>
              <a:cs typeface="Calibri" panose="020F0502020204030204"/>
            </a:endParaRP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oken windows in a block of flats, Berlin, Germany Stock Photo - Alamy">
            <a:extLst>
              <a:ext uri="{FF2B5EF4-FFF2-40B4-BE49-F238E27FC236}">
                <a16:creationId xmlns:a16="http://schemas.microsoft.com/office/drawing/2014/main" id="{907A1D80-C01B-DBF5-F548-8F33B37ED8BA}"/>
              </a:ext>
            </a:extLst>
          </p:cNvPr>
          <p:cNvPicPr>
            <a:picLocks noChangeAspect="1"/>
          </p:cNvPicPr>
          <p:nvPr/>
        </p:nvPicPr>
        <p:blipFill rotWithShape="1">
          <a:blip r:embed="rId4"/>
          <a:srcRect l="11248" r="4312" b="1"/>
          <a:stretch/>
        </p:blipFill>
        <p:spPr>
          <a:xfrm>
            <a:off x="5977788" y="799352"/>
            <a:ext cx="5425410" cy="5259296"/>
          </a:xfrm>
          <a:prstGeom prst="rect">
            <a:avLst/>
          </a:prstGeom>
        </p:spPr>
      </p:pic>
      <p:pic>
        <p:nvPicPr>
          <p:cNvPr id="9" name="Audio 8">
            <a:hlinkClick r:id="" action="ppaction://media"/>
            <a:extLst>
              <a:ext uri="{FF2B5EF4-FFF2-40B4-BE49-F238E27FC236}">
                <a16:creationId xmlns:a16="http://schemas.microsoft.com/office/drawing/2014/main" id="{D61D81F5-9398-1EAD-0279-D9467FECA9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4208923"/>
      </p:ext>
    </p:extLst>
  </p:cSld>
  <p:clrMapOvr>
    <a:masterClrMapping/>
  </p:clrMapOvr>
  <mc:AlternateContent xmlns:mc="http://schemas.openxmlformats.org/markup-compatibility/2006">
    <mc:Choice xmlns:p14="http://schemas.microsoft.com/office/powerpoint/2010/main" Requires="p14">
      <p:transition spd="slow" p14:dur="2000" advTm="24686"/>
    </mc:Choice>
    <mc:Fallback>
      <p:transition spd="slow" advTm="24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B5371-4774-979B-91A4-65716F88DC66}"/>
              </a:ext>
            </a:extLst>
          </p:cNvPr>
          <p:cNvSpPr>
            <a:spLocks noGrp="1"/>
          </p:cNvSpPr>
          <p:nvPr>
            <p:ph type="title"/>
          </p:nvPr>
        </p:nvSpPr>
        <p:spPr>
          <a:xfrm>
            <a:off x="761803" y="350196"/>
            <a:ext cx="4646904" cy="1624520"/>
          </a:xfrm>
        </p:spPr>
        <p:txBody>
          <a:bodyPr anchor="ctr">
            <a:normAutofit/>
          </a:bodyPr>
          <a:lstStyle/>
          <a:p>
            <a:r>
              <a:rPr lang="en-GB" sz="4000" dirty="0">
                <a:cs typeface="Calibri Light"/>
              </a:rPr>
              <a:t>Key points to Broken Window Theory:-</a:t>
            </a:r>
          </a:p>
        </p:txBody>
      </p:sp>
      <p:sp>
        <p:nvSpPr>
          <p:cNvPr id="3" name="Content Placeholder 2">
            <a:extLst>
              <a:ext uri="{FF2B5EF4-FFF2-40B4-BE49-F238E27FC236}">
                <a16:creationId xmlns:a16="http://schemas.microsoft.com/office/drawing/2014/main" id="{F1E1F4EF-8E20-8334-C5D3-ED4B96BCF7E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700" b="1" dirty="0">
                <a:latin typeface="Georgia Pro"/>
                <a:ea typeface="+mn-lt"/>
                <a:cs typeface="+mn-lt"/>
              </a:rPr>
              <a:t>Visible Signs of Disorder:</a:t>
            </a:r>
            <a:r>
              <a:rPr lang="en-GB" sz="1700" dirty="0">
                <a:latin typeface="Georgia Pro"/>
                <a:ea typeface="+mn-lt"/>
                <a:cs typeface="+mn-lt"/>
              </a:rPr>
              <a:t> The theory emphasises the significance of visible signs of disorder in public spaces. For example, if a broken window in a building is not promptly repaired, it sends a message that no one is concerned about the state of the community.</a:t>
            </a:r>
            <a:endParaRPr lang="en-GB" sz="1700">
              <a:latin typeface="Georgia Pro"/>
              <a:ea typeface="Verdana"/>
              <a:cs typeface="Calibri" panose="020F0502020204030204"/>
            </a:endParaRPr>
          </a:p>
          <a:p>
            <a:r>
              <a:rPr lang="en-GB" sz="1700" b="1" dirty="0">
                <a:latin typeface="Georgia Pro"/>
                <a:ea typeface="+mn-lt"/>
                <a:cs typeface="+mn-lt"/>
              </a:rPr>
              <a:t>Social Norms and Social Control:</a:t>
            </a:r>
            <a:r>
              <a:rPr lang="en-GB" sz="1700" dirty="0">
                <a:latin typeface="Georgia Pro"/>
                <a:ea typeface="+mn-lt"/>
                <a:cs typeface="+mn-lt"/>
              </a:rPr>
              <a:t> The theory suggests that maintaining social norms and social control is essential for preventing crime. When small acts of disorder are left unaddressed, it can undermine the social fabric of a community.</a:t>
            </a:r>
            <a:endParaRPr lang="en-GB" sz="1700" dirty="0">
              <a:latin typeface="Georgia Pro"/>
            </a:endParaRPr>
          </a:p>
          <a:p>
            <a:endParaRPr lang="en-GB" sz="1700">
              <a:cs typeface="Calibri"/>
            </a:endParaRPr>
          </a:p>
        </p:txBody>
      </p:sp>
      <p:pic>
        <p:nvPicPr>
          <p:cNvPr id="5" name="Picture 4" descr="View inside a building">
            <a:extLst>
              <a:ext uri="{FF2B5EF4-FFF2-40B4-BE49-F238E27FC236}">
                <a16:creationId xmlns:a16="http://schemas.microsoft.com/office/drawing/2014/main" id="{EA96373C-841E-B2E8-373E-80D26D96832E}"/>
              </a:ext>
            </a:extLst>
          </p:cNvPr>
          <p:cNvPicPr>
            <a:picLocks noChangeAspect="1"/>
          </p:cNvPicPr>
          <p:nvPr/>
        </p:nvPicPr>
        <p:blipFill rotWithShape="1">
          <a:blip r:embed="rId4"/>
          <a:srcRect l="14617" r="25940" b="-3"/>
          <a:stretch/>
        </p:blipFill>
        <p:spPr>
          <a:xfrm>
            <a:off x="6096000" y="1"/>
            <a:ext cx="6102825" cy="6858000"/>
          </a:xfrm>
          <a:prstGeom prst="rect">
            <a:avLst/>
          </a:prstGeom>
        </p:spPr>
      </p:pic>
      <p:pic>
        <p:nvPicPr>
          <p:cNvPr id="10" name="Audio 9">
            <a:hlinkClick r:id="" action="ppaction://media"/>
            <a:extLst>
              <a:ext uri="{FF2B5EF4-FFF2-40B4-BE49-F238E27FC236}">
                <a16:creationId xmlns:a16="http://schemas.microsoft.com/office/drawing/2014/main" id="{D34E4EC0-BC33-3BF8-2BEA-D1EB749502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64883575"/>
      </p:ext>
    </p:extLst>
  </p:cSld>
  <p:clrMapOvr>
    <a:masterClrMapping/>
  </p:clrMapOvr>
  <mc:AlternateContent xmlns:mc="http://schemas.openxmlformats.org/markup-compatibility/2006">
    <mc:Choice xmlns:p14="http://schemas.microsoft.com/office/powerpoint/2010/main" Requires="p14">
      <p:transition spd="slow" p14:dur="2000" advTm="39273"/>
    </mc:Choice>
    <mc:Fallback>
      <p:transition spd="slow" advTm="39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7144D9BA-B8EF-5C4E-9067-D7F16F4C4C1C}"/>
              </a:ext>
            </a:extLst>
          </p:cNvPr>
          <p:cNvPicPr>
            <a:picLocks noChangeAspect="1"/>
          </p:cNvPicPr>
          <p:nvPr/>
        </p:nvPicPr>
        <p:blipFill rotWithShape="1">
          <a:blip r:embed="rId4"/>
          <a:srcRect l="16427" r="22018" b="9"/>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5C3722-6FB4-3CD3-9B2C-2CE3279DF879}"/>
              </a:ext>
            </a:extLst>
          </p:cNvPr>
          <p:cNvSpPr>
            <a:spLocks noGrp="1"/>
          </p:cNvSpPr>
          <p:nvPr>
            <p:ph idx="1"/>
          </p:nvPr>
        </p:nvSpPr>
        <p:spPr>
          <a:xfrm>
            <a:off x="721269" y="1523057"/>
            <a:ext cx="4659756" cy="4233413"/>
          </a:xfrm>
        </p:spPr>
        <p:txBody>
          <a:bodyPr vert="horz" lIns="91440" tIns="45720" rIns="91440" bIns="45720" rtlCol="0" anchor="ctr">
            <a:noAutofit/>
          </a:bodyPr>
          <a:lstStyle/>
          <a:p>
            <a:r>
              <a:rPr lang="en-GB" sz="2000" b="1" dirty="0">
                <a:latin typeface="Georgia Pro"/>
                <a:ea typeface="+mn-lt"/>
                <a:cs typeface="+mn-lt"/>
              </a:rPr>
              <a:t>Crime Prevention:</a:t>
            </a:r>
            <a:r>
              <a:rPr lang="en-GB" sz="2000" dirty="0">
                <a:latin typeface="Georgia Pro"/>
                <a:ea typeface="+mn-lt"/>
                <a:cs typeface="+mn-lt"/>
              </a:rPr>
              <a:t> By addressing minor signs of disorder and maintaining public order, law enforcement and communities can prevent more serious crimes from occurring. This concept is sometimes referred to as "order maintenance policing."</a:t>
            </a:r>
            <a:endParaRPr lang="en-GB" sz="2000" dirty="0">
              <a:latin typeface="Georgia Pro"/>
              <a:cs typeface="Calibri" panose="020F0502020204030204"/>
            </a:endParaRPr>
          </a:p>
          <a:p>
            <a:r>
              <a:rPr lang="en-GB" sz="2000" b="1" dirty="0">
                <a:latin typeface="Georgia Pro"/>
                <a:ea typeface="+mn-lt"/>
                <a:cs typeface="+mn-lt"/>
              </a:rPr>
              <a:t>Community Policing:</a:t>
            </a:r>
            <a:r>
              <a:rPr lang="en-GB" sz="2000" dirty="0">
                <a:latin typeface="Georgia Pro"/>
                <a:ea typeface="+mn-lt"/>
                <a:cs typeface="+mn-lt"/>
              </a:rPr>
              <a:t> The Broken Windows Theory encourages community engagement and collaboration with law enforcement to address and prevent signs of disorder and neglect.</a:t>
            </a:r>
            <a:endParaRPr lang="en-GB" sz="2000" dirty="0">
              <a:latin typeface="Georgia Pro"/>
            </a:endParaRPr>
          </a:p>
          <a:p>
            <a:r>
              <a:rPr lang="en-GB" sz="2000" b="1" dirty="0">
                <a:latin typeface="Georgia Pro"/>
                <a:ea typeface="+mn-lt"/>
                <a:cs typeface="+mn-lt"/>
              </a:rPr>
              <a:t>Criticism and Controversy:</a:t>
            </a:r>
            <a:r>
              <a:rPr lang="en-GB" sz="2000" dirty="0">
                <a:latin typeface="Georgia Pro"/>
                <a:ea typeface="+mn-lt"/>
                <a:cs typeface="+mn-lt"/>
              </a:rPr>
              <a:t> The theory has been both praised and criticised. Critics argue that it can lead to over-policing and harassment of certain communities, as well as potential infringements on civil liberties.</a:t>
            </a:r>
            <a:endParaRPr lang="en-GB" sz="2000" dirty="0">
              <a:latin typeface="Georgia Pro"/>
            </a:endParaRPr>
          </a:p>
          <a:p>
            <a:endParaRPr lang="en-GB" sz="1400" dirty="0">
              <a:cs typeface="Calibri"/>
            </a:endParaRPr>
          </a:p>
        </p:txBody>
      </p:sp>
      <p:pic>
        <p:nvPicPr>
          <p:cNvPr id="8" name="Audio 7">
            <a:hlinkClick r:id="" action="ppaction://media"/>
            <a:extLst>
              <a:ext uri="{FF2B5EF4-FFF2-40B4-BE49-F238E27FC236}">
                <a16:creationId xmlns:a16="http://schemas.microsoft.com/office/drawing/2014/main" id="{D68CEE92-7CB2-61F3-A36A-1031F22C6BE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1054035"/>
      </p:ext>
    </p:extLst>
  </p:cSld>
  <p:clrMapOvr>
    <a:masterClrMapping/>
  </p:clrMapOvr>
  <mc:AlternateContent xmlns:mc="http://schemas.openxmlformats.org/markup-compatibility/2006">
    <mc:Choice xmlns:p14="http://schemas.microsoft.com/office/powerpoint/2010/main" Requires="p14">
      <p:transition spd="slow" p14:dur="2000" advTm="45072"/>
    </mc:Choice>
    <mc:Fallback>
      <p:transition spd="slow" advTm="45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B7EC7-5365-CD66-2C9F-C89AF748D99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Any Questions?</a:t>
            </a:r>
            <a:br>
              <a:rPr lang="en-US" sz="5400" dirty="0"/>
            </a:br>
            <a:endParaRPr lang="en-US" sz="5400" dirty="0"/>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B5C0A1D9-366F-E45C-6EF4-8FA8B5483D4B}"/>
              </a:ext>
            </a:extLst>
          </p:cNvPr>
          <p:cNvPicPr>
            <a:picLocks noChangeAspect="1"/>
          </p:cNvPicPr>
          <p:nvPr/>
        </p:nvPicPr>
        <p:blipFill rotWithShape="1">
          <a:blip r:embed="rId5"/>
          <a:srcRect l="37384" r="243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Audio 5">
            <a:hlinkClick r:id="" action="ppaction://media"/>
            <a:extLst>
              <a:ext uri="{FF2B5EF4-FFF2-40B4-BE49-F238E27FC236}">
                <a16:creationId xmlns:a16="http://schemas.microsoft.com/office/drawing/2014/main" id="{1E946180-CFEB-58DF-BD70-DED8DC0F34F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9506784"/>
      </p:ext>
    </p:extLst>
  </p:cSld>
  <p:clrMapOvr>
    <a:masterClrMapping/>
  </p:clrMapOvr>
  <mc:AlternateContent xmlns:mc="http://schemas.openxmlformats.org/markup-compatibility/2006">
    <mc:Choice xmlns:p14="http://schemas.microsoft.com/office/powerpoint/2010/main" Requires="p14">
      <p:transition spd="slow" p14:dur="2000" advTm="9103"/>
    </mc:Choice>
    <mc:Fallback>
      <p:transition spd="slow" advTm="9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6.9|10.4|17.2|5.5|12.1|33.9|35.6|37.9"/>
</p:tagLst>
</file>

<file path=ppt/tags/tag2.xml><?xml version="1.0" encoding="utf-8"?>
<p:tagLst xmlns:a="http://schemas.openxmlformats.org/drawingml/2006/main" xmlns:r="http://schemas.openxmlformats.org/officeDocument/2006/relationships" xmlns:p="http://schemas.openxmlformats.org/presentationml/2006/main">
  <p:tag name="TIMING" val="|9.8|11.7|3.4|14|2.9|2.6|2.9|1.9|2|3.1|3"/>
</p:tagLst>
</file>

<file path=ppt/tags/tag3.xml><?xml version="1.0" encoding="utf-8"?>
<p:tagLst xmlns:a="http://schemas.openxmlformats.org/drawingml/2006/main" xmlns:r="http://schemas.openxmlformats.org/officeDocument/2006/relationships" xmlns:p="http://schemas.openxmlformats.org/presentationml/2006/main">
  <p:tag name="TIMING" val="|2.9|5.6|1.6|1.8|26.1|2.9|11.8|1"/>
</p:tagLst>
</file>

<file path=ppt/tags/tag4.xml><?xml version="1.0" encoding="utf-8"?>
<p:tagLst xmlns:a="http://schemas.openxmlformats.org/drawingml/2006/main" xmlns:r="http://schemas.openxmlformats.org/officeDocument/2006/relationships" xmlns:p="http://schemas.openxmlformats.org/presentationml/2006/main">
  <p:tag name="TIMING" val="|16.3|9.7|11.1"/>
</p:tagLst>
</file>

<file path=ppt/tags/tag5.xml><?xml version="1.0" encoding="utf-8"?>
<p:tagLst xmlns:a="http://schemas.openxmlformats.org/drawingml/2006/main" xmlns:r="http://schemas.openxmlformats.org/officeDocument/2006/relationships" xmlns:p="http://schemas.openxmlformats.org/presentationml/2006/main">
  <p:tag name="TIMING" val="|3.8|1.8|1.2|1.5"/>
</p:tagLst>
</file>

<file path=ppt/tags/tag6.xml><?xml version="1.0" encoding="utf-8"?>
<p:tagLst xmlns:a="http://schemas.openxmlformats.org/drawingml/2006/main" xmlns:r="http://schemas.openxmlformats.org/officeDocument/2006/relationships" xmlns:p="http://schemas.openxmlformats.org/presentationml/2006/main">
  <p:tag name="TIMING" val="|3.2|0.9|3.5|1.7|1.4|1.2|2"/>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183</TotalTime>
  <Words>3562</Words>
  <Application>Microsoft Office PowerPoint</Application>
  <PresentationFormat>Widescreen</PresentationFormat>
  <Paragraphs>268</Paragraphs>
  <Slides>43</Slides>
  <Notes>17</Notes>
  <HiddenSlides>0</HiddenSlides>
  <MMClips>45</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43</vt:i4>
      </vt:variant>
    </vt:vector>
  </HeadingPairs>
  <TitlesOfParts>
    <vt:vector size="54" baseType="lpstr">
      <vt:lpstr>Arial</vt:lpstr>
      <vt:lpstr>Calibri</vt:lpstr>
      <vt:lpstr>Calibri Light</vt:lpstr>
      <vt:lpstr>Calisto MT</vt:lpstr>
      <vt:lpstr>Georgia Pro</vt:lpstr>
      <vt:lpstr>Gotham</vt:lpstr>
      <vt:lpstr>Noto Sans</vt:lpstr>
      <vt:lpstr>Univers Condensed</vt:lpstr>
      <vt:lpstr>office theme</vt:lpstr>
      <vt:lpstr>ChronicleVTI</vt:lpstr>
      <vt:lpstr>Office Theme</vt:lpstr>
      <vt:lpstr>Evidence based policing- week 4</vt:lpstr>
      <vt:lpstr> Recap the assignment  What is the difference between traditional policing and EBP? ATLAS OSARA Research as an investigation Critical thinking/ investigative mindset  </vt:lpstr>
      <vt:lpstr>Aims for today's session</vt:lpstr>
      <vt:lpstr>Searching for existing evidence</vt:lpstr>
      <vt:lpstr>Resource Pillars: catagorising existing research</vt:lpstr>
      <vt:lpstr>Resource pillars</vt:lpstr>
      <vt:lpstr>Being clever with information</vt:lpstr>
      <vt:lpstr>Managing Information</vt:lpstr>
      <vt:lpstr>PowerPoint Presentation</vt:lpstr>
      <vt:lpstr>Tips on keeping on top of the sources of information</vt:lpstr>
      <vt:lpstr>Analysing existing evidence</vt:lpstr>
      <vt:lpstr>What is bias?</vt:lpstr>
      <vt:lpstr>Further reading – University of Bath</vt:lpstr>
      <vt:lpstr>Problem Solving</vt:lpstr>
      <vt:lpstr>Problem Solving Models</vt:lpstr>
      <vt:lpstr>Traditional vs Partnership-Orientated Policing </vt:lpstr>
      <vt:lpstr>Partnership-Orientated Problem-Solving</vt:lpstr>
      <vt:lpstr>When can POP be used?</vt:lpstr>
      <vt:lpstr>Goldstein Theorised …. Partnership-orientated policing (POP)</vt:lpstr>
      <vt:lpstr>Key principles of Problem-Oriented Policing include:</vt:lpstr>
      <vt:lpstr>Barriers to effective Problem-Solving</vt:lpstr>
      <vt:lpstr>SMART </vt:lpstr>
      <vt:lpstr>Theories that Underpin Problem-Solving</vt:lpstr>
      <vt:lpstr>80/20 Rule: The Pareto Principle</vt:lpstr>
      <vt:lpstr>The Problem-Analysis Triangle (PAT)</vt:lpstr>
      <vt:lpstr>PAT and SARA Models</vt:lpstr>
      <vt:lpstr>Task....</vt:lpstr>
      <vt:lpstr>Routine Activity Theory (RAT)</vt:lpstr>
      <vt:lpstr>Example of RAT- Burglary</vt:lpstr>
      <vt:lpstr>Targeted victims</vt:lpstr>
      <vt:lpstr>Can you think of any examples?</vt:lpstr>
      <vt:lpstr>Opportunistic victims</vt:lpstr>
      <vt:lpstr>Can you think of any examples?</vt:lpstr>
      <vt:lpstr>Rational Choice Theory</vt:lpstr>
      <vt:lpstr>Rational Choice Theory operates on the following key assumptions:</vt:lpstr>
      <vt:lpstr>PowerPoint Presentation</vt:lpstr>
      <vt:lpstr>Rational Choice Theory can be applied in several ways:</vt:lpstr>
      <vt:lpstr>PowerPoint Presentation</vt:lpstr>
      <vt:lpstr>Broken window theory </vt:lpstr>
      <vt:lpstr>PowerPoint Presentation</vt:lpstr>
      <vt:lpstr>Key points to Broken Window Theory:-</vt:lpstr>
      <vt:lpstr>PowerPoint Presentation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Andrews</dc:creator>
  <cp:lastModifiedBy>Kelly Andrews</cp:lastModifiedBy>
  <cp:revision>728</cp:revision>
  <dcterms:created xsi:type="dcterms:W3CDTF">2023-10-17T14:59:37Z</dcterms:created>
  <dcterms:modified xsi:type="dcterms:W3CDTF">2024-02-14T10:48:01Z</dcterms:modified>
</cp:coreProperties>
</file>