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89" r:id="rId3"/>
    <p:sldId id="288" r:id="rId4"/>
    <p:sldId id="292" r:id="rId5"/>
    <p:sldId id="291" r:id="rId6"/>
    <p:sldId id="290" r:id="rId7"/>
    <p:sldId id="293" r:id="rId8"/>
    <p:sldId id="294" r:id="rId9"/>
    <p:sldId id="299" r:id="rId10"/>
    <p:sldId id="300" r:id="rId11"/>
    <p:sldId id="301" r:id="rId12"/>
    <p:sldId id="297" r:id="rId13"/>
    <p:sldId id="298" r:id="rId14"/>
    <p:sldId id="295" r:id="rId15"/>
    <p:sldId id="270" r:id="rId16"/>
    <p:sldId id="273" r:id="rId17"/>
    <p:sldId id="274" r:id="rId18"/>
    <p:sldId id="287" r:id="rId19"/>
  </p:sldIdLst>
  <p:sldSz cx="9144000" cy="6858000" type="screen4x3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185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DE09D-1645-454C-A11E-9937AA81A9B8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C3100-8BBF-4ABC-B1D8-9AEC741EE377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19314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567A0E0-D813-4D29-8CCB-EEC6C884F3E4}" type="datetimeFigureOut">
              <a:rPr lang="cy-GB" smtClean="0"/>
              <a:t>16/07/2019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C089218-EB52-48A7-A389-F8B34603291D}" type="slidenum">
              <a:rPr lang="cy-GB" smtClean="0"/>
              <a:t>‹#›</a:t>
            </a:fld>
            <a:endParaRPr lang="cy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E3HE_bjP3yA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stinybaby.com/826/best-toddler-learning-games-online.html" TargetMode="External"/><Relationship Id="rId2" Type="http://schemas.openxmlformats.org/officeDocument/2006/relationships/hyperlink" Target="http://learning.gov.wales/resources/browse-all/digital-competence-framework/?skip=1&amp;lang=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log.mybabycart.com/is-ipad-good-or-bad-for-bab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" dirty="0" err="1" smtClean="0"/>
              <a:t>Pynciau</a:t>
            </a:r>
            <a:r>
              <a:rPr lang="en-GB" sz="4000" dirty="0" smtClean="0"/>
              <a:t> </a:t>
            </a:r>
            <a:r>
              <a:rPr lang="en-GB" sz="4000" dirty="0" err="1" smtClean="0"/>
              <a:t>Llosg</a:t>
            </a:r>
            <a:r>
              <a:rPr lang="en-GB" sz="4000" dirty="0" smtClean="0"/>
              <a:t> / </a:t>
            </a:r>
            <a:br>
              <a:rPr lang="en-GB" sz="4000" dirty="0" smtClean="0"/>
            </a:br>
            <a:r>
              <a:rPr lang="en-GB" sz="4000" i="1" dirty="0" smtClean="0"/>
              <a:t>Around the Water Cooler</a:t>
            </a:r>
            <a:endParaRPr lang="cy-GB" sz="40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ECES6006/C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err="1" smtClean="0">
                <a:solidFill>
                  <a:schemeClr val="tx1"/>
                </a:solidFill>
              </a:rPr>
              <a:t>Sesiwn</a:t>
            </a:r>
            <a:r>
              <a:rPr lang="en-GB" dirty="0" smtClean="0">
                <a:solidFill>
                  <a:schemeClr val="tx1"/>
                </a:solidFill>
              </a:rPr>
              <a:t> 3 / </a:t>
            </a:r>
            <a:r>
              <a:rPr lang="en-GB" i="1" dirty="0" smtClean="0">
                <a:solidFill>
                  <a:schemeClr val="tx1"/>
                </a:solidFill>
              </a:rPr>
              <a:t>Session 3</a:t>
            </a:r>
            <a:endParaRPr lang="cy-GB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50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Amser</a:t>
            </a:r>
            <a:r>
              <a:rPr lang="en-GB" dirty="0" smtClean="0"/>
              <a:t> </a:t>
            </a:r>
            <a:r>
              <a:rPr lang="en-GB" dirty="0" err="1" smtClean="0"/>
              <a:t>sgrîn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Screen time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670" y="2119313"/>
            <a:ext cx="3432023" cy="3603625"/>
          </a:xfrm>
        </p:spPr>
      </p:pic>
    </p:spTree>
    <p:extLst>
      <p:ext uri="{BB962C8B-B14F-4D97-AF65-F5344CB8AC3E}">
        <p14:creationId xmlns:p14="http://schemas.microsoft.com/office/powerpoint/2010/main" val="211681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eaLnBrk="1" hangingPunct="1"/>
            <a:r>
              <a:rPr lang="en-GB" altLang="en-US" dirty="0" err="1" smtClean="0"/>
              <a:t>Cynnwys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Content</a:t>
            </a:r>
            <a:endParaRPr lang="en-US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i="1" dirty="0" smtClean="0"/>
              <a:t>High Tech Tots</a:t>
            </a:r>
          </a:p>
          <a:p>
            <a:r>
              <a:rPr lang="en-GB" i="1" dirty="0" smtClean="0"/>
              <a:t>Toxic Childhood</a:t>
            </a:r>
          </a:p>
          <a:p>
            <a:r>
              <a:rPr lang="en-GB" i="1" dirty="0" smtClean="0"/>
              <a:t>ICT in the Primary School</a:t>
            </a:r>
          </a:p>
          <a:p>
            <a:endParaRPr lang="en-US" dirty="0"/>
          </a:p>
        </p:txBody>
      </p:sp>
      <p:pic>
        <p:nvPicPr>
          <p:cNvPr id="6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‘High Tech Tots’</a:t>
            </a:r>
          </a:p>
          <a:p>
            <a:r>
              <a:rPr lang="en-GB" dirty="0" err="1" smtClean="0"/>
              <a:t>Plentyndod</a:t>
            </a:r>
            <a:r>
              <a:rPr lang="en-GB" dirty="0" smtClean="0"/>
              <a:t> </a:t>
            </a:r>
            <a:r>
              <a:rPr lang="en-GB" dirty="0" err="1" smtClean="0"/>
              <a:t>Gwenwynig</a:t>
            </a:r>
            <a:endParaRPr lang="en-GB" dirty="0" smtClean="0"/>
          </a:p>
          <a:p>
            <a:r>
              <a:rPr lang="en-GB" dirty="0" err="1" smtClean="0"/>
              <a:t>TGCh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Ysgol </a:t>
            </a:r>
            <a:r>
              <a:rPr lang="en-GB" dirty="0" err="1" smtClean="0"/>
              <a:t>Gynradd</a:t>
            </a:r>
            <a:endParaRPr lang="en-US" dirty="0"/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921919"/>
            <a:ext cx="3816424" cy="224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4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altLang="en-US" sz="3200" dirty="0" smtClean="0"/>
              <a:t>High Tech Tots</a:t>
            </a:r>
            <a:endParaRPr lang="en-US" altLang="en-US" sz="3200" dirty="0" smtClean="0"/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en-GB" altLang="en-US" dirty="0" err="1" smtClean="0"/>
              <a:t>Ipads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yn</a:t>
            </a:r>
            <a:r>
              <a:rPr lang="en-GB" altLang="en-US" dirty="0" smtClean="0"/>
              <a:t> y </a:t>
            </a:r>
            <a:r>
              <a:rPr lang="en-GB" altLang="en-US" dirty="0" err="1" smtClean="0"/>
              <a:t>dosbarth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meithrin</a:t>
            </a:r>
            <a:endParaRPr lang="en-US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4"/>
          </p:nvPr>
        </p:nvSpPr>
        <p:spPr>
          <a:xfrm>
            <a:off x="4663440" y="1700808"/>
            <a:ext cx="3200400" cy="4023717"/>
          </a:xfrm>
        </p:spPr>
        <p:txBody>
          <a:bodyPr/>
          <a:lstStyle/>
          <a:p>
            <a:pPr marL="0" indent="0">
              <a:buNone/>
            </a:pPr>
            <a:endParaRPr lang="en-US" dirty="0">
              <a:hlinkClick r:id="rId2"/>
            </a:endParaRPr>
          </a:p>
          <a:p>
            <a:r>
              <a:rPr lang="en-US" dirty="0" err="1" smtClean="0">
                <a:hlinkClick r:id="rId2"/>
              </a:rPr>
              <a:t>Ipads</a:t>
            </a:r>
            <a:r>
              <a:rPr lang="en-US" dirty="0" smtClean="0">
                <a:hlinkClick r:id="rId2"/>
              </a:rPr>
              <a:t> in kindergarten</a:t>
            </a:r>
            <a:endParaRPr lang="en-US" dirty="0"/>
          </a:p>
        </p:txBody>
      </p:sp>
      <p:pic>
        <p:nvPicPr>
          <p:cNvPr id="6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251" y="3068960"/>
            <a:ext cx="2664296" cy="299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2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altLang="en-US" dirty="0" err="1"/>
              <a:t>Pwysigrwydd</a:t>
            </a:r>
            <a:r>
              <a:rPr lang="en-GB" altLang="en-US" dirty="0"/>
              <a:t>?</a:t>
            </a:r>
            <a:br>
              <a:rPr lang="en-GB" altLang="en-US" dirty="0"/>
            </a:br>
            <a:r>
              <a:rPr lang="en-GB" altLang="en-US" dirty="0"/>
              <a:t>Importance?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Mae </a:t>
            </a:r>
            <a:r>
              <a:rPr lang="en-GB" dirty="0" err="1" smtClean="0"/>
              <a:t>technoleg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rhan</a:t>
            </a:r>
            <a:r>
              <a:rPr lang="en-GB" dirty="0" smtClean="0"/>
              <a:t> </a:t>
            </a:r>
            <a:r>
              <a:rPr lang="en-GB" dirty="0" err="1" smtClean="0"/>
              <a:t>mor</a:t>
            </a:r>
            <a:r>
              <a:rPr lang="en-GB" dirty="0" smtClean="0"/>
              <a:t> </a:t>
            </a:r>
            <a:r>
              <a:rPr lang="en-GB" dirty="0" err="1" smtClean="0"/>
              <a:t>fawr</a:t>
            </a:r>
            <a:r>
              <a:rPr lang="en-GB" dirty="0" smtClean="0"/>
              <a:t> o </a:t>
            </a:r>
            <a:r>
              <a:rPr lang="en-GB" dirty="0" err="1" smtClean="0"/>
              <a:t>fywyd</a:t>
            </a:r>
            <a:r>
              <a:rPr lang="en-GB" dirty="0" smtClean="0"/>
              <a:t> plant, </a:t>
            </a:r>
            <a:r>
              <a:rPr lang="en-GB" dirty="0" err="1" smtClean="0"/>
              <a:t>fe</a:t>
            </a:r>
            <a:r>
              <a:rPr lang="en-GB" dirty="0" smtClean="0"/>
              <a:t> </a:t>
            </a:r>
            <a:r>
              <a:rPr lang="en-GB" dirty="0" err="1" smtClean="0"/>
              <a:t>fyddai</a:t>
            </a:r>
            <a:r>
              <a:rPr lang="en-GB" dirty="0" smtClean="0"/>
              <a:t> </a:t>
            </a:r>
            <a:r>
              <a:rPr lang="en-GB" dirty="0" err="1" smtClean="0"/>
              <a:t>amgylchedd</a:t>
            </a:r>
            <a:r>
              <a:rPr lang="en-GB" dirty="0" smtClean="0"/>
              <a:t> </a:t>
            </a:r>
            <a:r>
              <a:rPr lang="en-GB" dirty="0" err="1" smtClean="0"/>
              <a:t>dysu</a:t>
            </a:r>
            <a:r>
              <a:rPr lang="en-GB" dirty="0" smtClean="0"/>
              <a:t> </a:t>
            </a:r>
            <a:r>
              <a:rPr lang="en-GB" dirty="0" err="1" smtClean="0"/>
              <a:t>hebddo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hen </a:t>
            </a:r>
            <a:r>
              <a:rPr lang="en-GB" dirty="0" err="1" smtClean="0"/>
              <a:t>ffasiwn</a:t>
            </a:r>
            <a:r>
              <a:rPr lang="en-GB" dirty="0" smtClean="0"/>
              <a:t> </a:t>
            </a:r>
            <a:r>
              <a:rPr lang="en-GB" dirty="0" err="1" smtClean="0"/>
              <a:t>iawn</a:t>
            </a:r>
            <a:endParaRPr lang="en-GB" dirty="0" smtClean="0"/>
          </a:p>
          <a:p>
            <a:r>
              <a:rPr lang="en-GB" dirty="0" err="1" smtClean="0"/>
              <a:t>Ffyrdd</a:t>
            </a:r>
            <a:r>
              <a:rPr lang="en-GB" dirty="0" smtClean="0"/>
              <a:t> </a:t>
            </a:r>
            <a:r>
              <a:rPr lang="en-GB" dirty="0" err="1" smtClean="0"/>
              <a:t>newydd</a:t>
            </a:r>
            <a:r>
              <a:rPr lang="en-GB" dirty="0" smtClean="0"/>
              <a:t> o </a:t>
            </a:r>
            <a:r>
              <a:rPr lang="en-GB" dirty="0" err="1" smtClean="0"/>
              <a:t>rhyngweithio</a:t>
            </a:r>
            <a:r>
              <a:rPr lang="en-GB" dirty="0" smtClean="0"/>
              <a:t> </a:t>
            </a:r>
            <a:r>
              <a:rPr lang="en-GB" dirty="0" err="1" smtClean="0"/>
              <a:t>cymdeithasol</a:t>
            </a:r>
            <a:endParaRPr lang="en-GB" dirty="0" smtClean="0"/>
          </a:p>
          <a:p>
            <a:r>
              <a:rPr lang="en-GB" dirty="0" err="1" smtClean="0"/>
              <a:t>Ffyrdd</a:t>
            </a:r>
            <a:r>
              <a:rPr lang="en-GB" dirty="0" smtClean="0"/>
              <a:t> </a:t>
            </a:r>
            <a:r>
              <a:rPr lang="en-GB" dirty="0" err="1" smtClean="0"/>
              <a:t>newydd</a:t>
            </a:r>
            <a:r>
              <a:rPr lang="en-GB" dirty="0" smtClean="0"/>
              <a:t> o </a:t>
            </a:r>
            <a:r>
              <a:rPr lang="en-GB" dirty="0" err="1" smtClean="0"/>
              <a:t>gyfranogi</a:t>
            </a:r>
            <a:endParaRPr lang="en-GB" dirty="0" smtClean="0"/>
          </a:p>
          <a:p>
            <a:r>
              <a:rPr lang="en-GB" dirty="0" err="1" smtClean="0"/>
              <a:t>Cyfleoedd</a:t>
            </a:r>
            <a:r>
              <a:rPr lang="en-GB" dirty="0" smtClean="0"/>
              <a:t> am </a:t>
            </a:r>
            <a:r>
              <a:rPr lang="en-GB" dirty="0" err="1" smtClean="0"/>
              <a:t>ddychymyg</a:t>
            </a:r>
            <a:r>
              <a:rPr lang="en-GB" dirty="0" smtClean="0"/>
              <a:t> a </a:t>
            </a:r>
            <a:r>
              <a:rPr lang="en-GB" dirty="0" err="1" smtClean="0"/>
              <a:t>dysgu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i="1" dirty="0" smtClean="0"/>
              <a:t>Technology is such a part of children’s lives that a learning environment without it would be out of touch</a:t>
            </a:r>
          </a:p>
          <a:p>
            <a:r>
              <a:rPr lang="en-GB" i="1" dirty="0" smtClean="0"/>
              <a:t>New forms of social interaction</a:t>
            </a:r>
          </a:p>
          <a:p>
            <a:r>
              <a:rPr lang="en-GB" i="1" dirty="0" smtClean="0"/>
              <a:t>New forms of participation</a:t>
            </a:r>
          </a:p>
          <a:p>
            <a:r>
              <a:rPr lang="en-GB" i="1" dirty="0" smtClean="0"/>
              <a:t>Opportunities for imagination and learning</a:t>
            </a:r>
          </a:p>
          <a:p>
            <a:r>
              <a:rPr lang="en-GB" sz="2100" dirty="0" err="1" smtClean="0"/>
              <a:t>Berson</a:t>
            </a:r>
            <a:r>
              <a:rPr lang="en-GB" sz="2100" dirty="0" smtClean="0"/>
              <a:t> &amp; </a:t>
            </a:r>
            <a:r>
              <a:rPr lang="en-GB" sz="2100" dirty="0" err="1" smtClean="0"/>
              <a:t>Berson</a:t>
            </a:r>
            <a:r>
              <a:rPr lang="en-GB" sz="2100" dirty="0" smtClean="0"/>
              <a:t> ( 2010)</a:t>
            </a:r>
            <a:endParaRPr lang="en-US" sz="2100" dirty="0"/>
          </a:p>
        </p:txBody>
      </p:sp>
      <p:pic>
        <p:nvPicPr>
          <p:cNvPr id="5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8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dirty="0" smtClean="0"/>
              <a:t>Toxic Childhood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 </a:t>
            </a:r>
            <a:r>
              <a:rPr lang="en-GB" dirty="0" err="1" smtClean="0"/>
              <a:t>Pentref</a:t>
            </a:r>
            <a:r>
              <a:rPr lang="en-GB" dirty="0" smtClean="0"/>
              <a:t> </a:t>
            </a:r>
            <a:r>
              <a:rPr lang="en-GB" dirty="0" err="1" smtClean="0"/>
              <a:t>Electronaidd</a:t>
            </a:r>
            <a:endParaRPr lang="en-GB" dirty="0" smtClean="0"/>
          </a:p>
          <a:p>
            <a:r>
              <a:rPr lang="en-GB" dirty="0" err="1" smtClean="0"/>
              <a:t>Cyfraith</a:t>
            </a:r>
            <a:r>
              <a:rPr lang="en-GB" dirty="0" smtClean="0"/>
              <a:t> Moore</a:t>
            </a:r>
          </a:p>
          <a:p>
            <a:r>
              <a:rPr lang="en-GB" dirty="0" smtClean="0"/>
              <a:t>Y </a:t>
            </a:r>
            <a:r>
              <a:rPr lang="en-GB" dirty="0" err="1" smtClean="0"/>
              <a:t>gwarchodwr</a:t>
            </a:r>
            <a:r>
              <a:rPr lang="en-GB" dirty="0" smtClean="0"/>
              <a:t> </a:t>
            </a:r>
            <a:r>
              <a:rPr lang="en-GB" dirty="0" err="1" smtClean="0"/>
              <a:t>electronaidd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ddiffyg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gamweithredu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Llyfrau</a:t>
            </a:r>
            <a:r>
              <a:rPr lang="en-GB" dirty="0" smtClean="0"/>
              <a:t> v </a:t>
            </a:r>
            <a:r>
              <a:rPr lang="en-GB" dirty="0" err="1" smtClean="0"/>
              <a:t>sgriniau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en-GB" i="1" dirty="0" smtClean="0"/>
              <a:t>The Electronic Village</a:t>
            </a:r>
          </a:p>
          <a:p>
            <a:r>
              <a:rPr lang="en-GB" i="1" dirty="0" smtClean="0"/>
              <a:t>Moore’s Law</a:t>
            </a:r>
          </a:p>
          <a:p>
            <a:r>
              <a:rPr lang="en-GB" i="1" dirty="0" smtClean="0"/>
              <a:t>The electronic babysitter</a:t>
            </a:r>
          </a:p>
          <a:p>
            <a:r>
              <a:rPr lang="en-GB" i="1" dirty="0" smtClean="0"/>
              <a:t>From default to dysfunction?</a:t>
            </a:r>
          </a:p>
          <a:p>
            <a:r>
              <a:rPr lang="en-GB" i="1" dirty="0" smtClean="0"/>
              <a:t>Books v screens</a:t>
            </a:r>
          </a:p>
          <a:p>
            <a:r>
              <a:rPr lang="en-GB" sz="1800" dirty="0" smtClean="0"/>
              <a:t>( Palmer 2015)</a:t>
            </a:r>
            <a:endParaRPr lang="en-US" sz="1800" dirty="0"/>
          </a:p>
        </p:txBody>
      </p:sp>
      <p:pic>
        <p:nvPicPr>
          <p:cNvPr id="6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6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dirty="0" smtClean="0"/>
              <a:t>Toxic Childhood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 smtClean="0"/>
              <a:t>Ochr</a:t>
            </a:r>
            <a:r>
              <a:rPr lang="en-GB" dirty="0" smtClean="0"/>
              <a:t> </a:t>
            </a:r>
            <a:r>
              <a:rPr lang="en-GB" dirty="0" err="1" smtClean="0"/>
              <a:t>dywyll</a:t>
            </a:r>
            <a:r>
              <a:rPr lang="en-GB" dirty="0" smtClean="0"/>
              <a:t> y </a:t>
            </a:r>
            <a:r>
              <a:rPr lang="en-GB" dirty="0" err="1" smtClean="0"/>
              <a:t>pentref</a:t>
            </a:r>
            <a:endParaRPr lang="en-GB" dirty="0" smtClean="0"/>
          </a:p>
          <a:p>
            <a:r>
              <a:rPr lang="en-GB" dirty="0" err="1" smtClean="0"/>
              <a:t>Hunaniaeth</a:t>
            </a:r>
            <a:r>
              <a:rPr lang="en-GB" dirty="0" smtClean="0"/>
              <a:t>, </a:t>
            </a:r>
            <a:r>
              <a:rPr lang="en-GB" dirty="0" err="1" smtClean="0"/>
              <a:t>preifatrwydd</a:t>
            </a:r>
            <a:r>
              <a:rPr lang="en-GB" dirty="0" smtClean="0"/>
              <a:t> a </a:t>
            </a:r>
            <a:r>
              <a:rPr lang="en-GB" dirty="0" err="1" smtClean="0"/>
              <a:t>rhannu</a:t>
            </a:r>
            <a:endParaRPr lang="en-GB" dirty="0" smtClean="0"/>
          </a:p>
          <a:p>
            <a:r>
              <a:rPr lang="en-GB" dirty="0" err="1" smtClean="0"/>
              <a:t>Tyfu’n</a:t>
            </a:r>
            <a:r>
              <a:rPr lang="en-GB" dirty="0" smtClean="0"/>
              <a:t> h</a:t>
            </a:r>
            <a:r>
              <a:rPr lang="cy-GB" dirty="0" smtClean="0"/>
              <a:t>ŷn yn iau</a:t>
            </a:r>
          </a:p>
          <a:p>
            <a:r>
              <a:rPr lang="cy-GB" dirty="0" smtClean="0"/>
              <a:t>Doethineb y pentref</a:t>
            </a:r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en-GB" i="1" dirty="0" smtClean="0"/>
              <a:t>The dark side of the village</a:t>
            </a:r>
          </a:p>
          <a:p>
            <a:r>
              <a:rPr lang="en-GB" i="1" dirty="0" smtClean="0"/>
              <a:t>Identity, privacy and sharing</a:t>
            </a:r>
          </a:p>
          <a:p>
            <a:r>
              <a:rPr lang="en-GB" i="1" dirty="0" smtClean="0"/>
              <a:t>Growing older younger</a:t>
            </a:r>
          </a:p>
          <a:p>
            <a:r>
              <a:rPr lang="en-GB" i="1" dirty="0" smtClean="0"/>
              <a:t>A question of rights</a:t>
            </a:r>
          </a:p>
          <a:p>
            <a:r>
              <a:rPr lang="en-GB" i="1" dirty="0" smtClean="0"/>
              <a:t>Village wisdom</a:t>
            </a:r>
          </a:p>
          <a:p>
            <a:r>
              <a:rPr lang="en-GB" sz="1800" dirty="0" smtClean="0"/>
              <a:t>( Palmer 2015)</a:t>
            </a:r>
            <a:endParaRPr lang="en-US" sz="1800" dirty="0"/>
          </a:p>
        </p:txBody>
      </p:sp>
      <p:pic>
        <p:nvPicPr>
          <p:cNvPr id="5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93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dirty="0" err="1" smtClean="0"/>
              <a:t>TGCh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ICT in School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 </a:t>
            </a:r>
            <a:r>
              <a:rPr lang="en-GB" dirty="0" err="1" smtClean="0"/>
              <a:t>potensial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gael</a:t>
            </a:r>
            <a:r>
              <a:rPr lang="en-GB" dirty="0" smtClean="0"/>
              <a:t> </a:t>
            </a:r>
            <a:r>
              <a:rPr lang="en-GB" dirty="0" err="1" smtClean="0"/>
              <a:t>traweffaith</a:t>
            </a:r>
            <a:r>
              <a:rPr lang="en-GB" dirty="0" smtClean="0"/>
              <a:t> </a:t>
            </a:r>
            <a:r>
              <a:rPr lang="en-GB" dirty="0" err="1" smtClean="0"/>
              <a:t>positif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ddysgu</a:t>
            </a:r>
            <a:r>
              <a:rPr lang="en-GB" dirty="0" smtClean="0"/>
              <a:t> </a:t>
            </a:r>
          </a:p>
          <a:p>
            <a:r>
              <a:rPr lang="en-GB" dirty="0" err="1" smtClean="0"/>
              <a:t>Nodweddion</a:t>
            </a:r>
            <a:r>
              <a:rPr lang="en-GB" dirty="0" smtClean="0"/>
              <a:t> </a:t>
            </a:r>
            <a:r>
              <a:rPr lang="en-GB" dirty="0" err="1" smtClean="0"/>
              <a:t>unigryw</a:t>
            </a:r>
            <a:r>
              <a:rPr lang="en-GB" dirty="0" smtClean="0"/>
              <a:t> </a:t>
            </a:r>
            <a:r>
              <a:rPr lang="en-GB" dirty="0" err="1" smtClean="0"/>
              <a:t>TGCh</a:t>
            </a:r>
            <a:endParaRPr lang="en-GB" dirty="0" smtClean="0"/>
          </a:p>
          <a:p>
            <a:pPr lvl="1"/>
            <a:r>
              <a:rPr lang="en-GB" dirty="0" err="1" smtClean="0"/>
              <a:t>Cyflymder</a:t>
            </a:r>
            <a:endParaRPr lang="en-GB" dirty="0" smtClean="0"/>
          </a:p>
          <a:p>
            <a:pPr lvl="1"/>
            <a:r>
              <a:rPr lang="en-GB" dirty="0" err="1" smtClean="0"/>
              <a:t>Awtomatiaeth</a:t>
            </a:r>
            <a:endParaRPr lang="en-GB" dirty="0" smtClean="0"/>
          </a:p>
          <a:p>
            <a:pPr lvl="1"/>
            <a:r>
              <a:rPr lang="en-GB" dirty="0" err="1" smtClean="0"/>
              <a:t>Capasiti</a:t>
            </a:r>
            <a:endParaRPr lang="en-GB" dirty="0" smtClean="0"/>
          </a:p>
          <a:p>
            <a:pPr lvl="1"/>
            <a:r>
              <a:rPr lang="en-GB" dirty="0" err="1" smtClean="0"/>
              <a:t>Ystod</a:t>
            </a:r>
            <a:endParaRPr lang="en-GB" dirty="0" smtClean="0"/>
          </a:p>
          <a:p>
            <a:pPr lvl="1"/>
            <a:r>
              <a:rPr lang="en-GB" dirty="0" err="1" smtClean="0"/>
              <a:t>Darpariaeth</a:t>
            </a:r>
            <a:endParaRPr lang="en-GB" dirty="0" smtClean="0"/>
          </a:p>
          <a:p>
            <a:pPr lvl="1"/>
            <a:r>
              <a:rPr lang="en-GB" dirty="0" err="1" smtClean="0"/>
              <a:t>Rhyngweithio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i="1" dirty="0" smtClean="0"/>
              <a:t>Potential for positive impact on learning</a:t>
            </a:r>
          </a:p>
          <a:p>
            <a:r>
              <a:rPr lang="en-GB" i="1" dirty="0" smtClean="0"/>
              <a:t>Unique features of ICT</a:t>
            </a:r>
            <a:endParaRPr lang="en-US" i="1" dirty="0" smtClean="0"/>
          </a:p>
          <a:p>
            <a:pPr lvl="1"/>
            <a:r>
              <a:rPr lang="en-GB" i="1" dirty="0" smtClean="0"/>
              <a:t>Speed</a:t>
            </a:r>
          </a:p>
          <a:p>
            <a:pPr lvl="1"/>
            <a:r>
              <a:rPr lang="en-GB" i="1" dirty="0" smtClean="0"/>
              <a:t>Automation</a:t>
            </a:r>
            <a:endParaRPr lang="en-GB" i="1" dirty="0"/>
          </a:p>
          <a:p>
            <a:pPr lvl="1"/>
            <a:r>
              <a:rPr lang="en-GB" i="1" dirty="0" smtClean="0"/>
              <a:t>Capacity</a:t>
            </a:r>
          </a:p>
          <a:p>
            <a:pPr lvl="1"/>
            <a:r>
              <a:rPr lang="en-GB" i="1" dirty="0" smtClean="0"/>
              <a:t>Range</a:t>
            </a:r>
          </a:p>
          <a:p>
            <a:pPr lvl="1"/>
            <a:r>
              <a:rPr lang="en-GB" i="1" dirty="0" err="1" smtClean="0"/>
              <a:t>Provisionality</a:t>
            </a:r>
            <a:endParaRPr lang="en-GB" i="1" dirty="0" smtClean="0"/>
          </a:p>
          <a:p>
            <a:pPr lvl="1"/>
            <a:r>
              <a:rPr lang="en-GB" i="1" dirty="0" smtClean="0"/>
              <a:t>Interactivity</a:t>
            </a:r>
          </a:p>
          <a:p>
            <a:pPr marL="365760" lvl="1" indent="0">
              <a:buNone/>
            </a:pPr>
            <a:r>
              <a:rPr lang="en-GB" sz="1900" dirty="0" smtClean="0"/>
              <a:t>( Beauchamp, 2012)</a:t>
            </a:r>
          </a:p>
        </p:txBody>
      </p:sp>
      <p:pic>
        <p:nvPicPr>
          <p:cNvPr id="5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587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dirty="0" err="1"/>
              <a:t>TGCh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ICT in School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 smtClean="0"/>
              <a:t>Symudedd</a:t>
            </a:r>
            <a:endParaRPr lang="en-GB" dirty="0" smtClean="0"/>
          </a:p>
          <a:p>
            <a:r>
              <a:rPr lang="en-GB" dirty="0" err="1" smtClean="0"/>
              <a:t>Cyfathrebu</a:t>
            </a:r>
            <a:r>
              <a:rPr lang="en-GB" dirty="0" smtClean="0"/>
              <a:t> a </a:t>
            </a:r>
            <a:r>
              <a:rPr lang="en-GB" dirty="0" err="1" smtClean="0"/>
              <a:t>chydweithio</a:t>
            </a:r>
            <a:endParaRPr lang="en-GB" dirty="0" smtClean="0"/>
          </a:p>
          <a:p>
            <a:r>
              <a:rPr lang="en-GB" dirty="0" err="1" smtClean="0"/>
              <a:t>Globaleiddio</a:t>
            </a:r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Profiadau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Rhwystrau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Peryglon</a:t>
            </a:r>
            <a:r>
              <a:rPr lang="en-GB" dirty="0" smtClean="0"/>
              <a:t>?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en-GB" i="1" dirty="0" smtClean="0"/>
              <a:t>Mobility</a:t>
            </a:r>
          </a:p>
          <a:p>
            <a:r>
              <a:rPr lang="en-GB" i="1" dirty="0" smtClean="0"/>
              <a:t>Communication and collaboration</a:t>
            </a:r>
          </a:p>
          <a:p>
            <a:r>
              <a:rPr lang="en-GB" i="1" dirty="0" smtClean="0"/>
              <a:t>Globalisation</a:t>
            </a:r>
          </a:p>
          <a:p>
            <a:r>
              <a:rPr lang="en-GB" sz="1800" dirty="0" smtClean="0"/>
              <a:t>( Beauchamp, 2012)</a:t>
            </a:r>
          </a:p>
          <a:p>
            <a:endParaRPr lang="en-GB" sz="1800" dirty="0"/>
          </a:p>
          <a:p>
            <a:r>
              <a:rPr lang="en-GB" dirty="0" smtClean="0"/>
              <a:t>Experiences</a:t>
            </a:r>
            <a:r>
              <a:rPr lang="en-US" dirty="0" smtClean="0"/>
              <a:t>?</a:t>
            </a:r>
          </a:p>
          <a:p>
            <a:r>
              <a:rPr lang="en-GB" dirty="0" smtClean="0"/>
              <a:t>Barriers?</a:t>
            </a:r>
          </a:p>
          <a:p>
            <a:r>
              <a:rPr lang="en-GB" dirty="0" smtClean="0"/>
              <a:t>Dangers? </a:t>
            </a:r>
          </a:p>
        </p:txBody>
      </p:sp>
      <p:pic>
        <p:nvPicPr>
          <p:cNvPr id="5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43" y="184317"/>
            <a:ext cx="1440160" cy="12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632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800" dirty="0" err="1" smtClean="0"/>
              <a:t>Fframwaith</a:t>
            </a:r>
            <a:r>
              <a:rPr lang="en-GB" sz="2800" dirty="0" smtClean="0"/>
              <a:t> </a:t>
            </a:r>
            <a:r>
              <a:rPr lang="en-GB" sz="2800" dirty="0" err="1" smtClean="0"/>
              <a:t>Cymhwysedd</a:t>
            </a:r>
            <a:r>
              <a:rPr lang="en-GB" sz="2800" dirty="0" smtClean="0"/>
              <a:t> </a:t>
            </a:r>
            <a:r>
              <a:rPr lang="en-GB" sz="2800" dirty="0" err="1" smtClean="0"/>
              <a:t>Digidiol</a:t>
            </a:r>
            <a:r>
              <a:rPr lang="en-GB" sz="2800" dirty="0" smtClean="0"/>
              <a:t>: 4 </a:t>
            </a:r>
            <a:r>
              <a:rPr lang="en-GB" sz="2800" dirty="0" err="1" smtClean="0"/>
              <a:t>llinyn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Digital Competence Framework: 4 strands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298448" y="2121406"/>
            <a:ext cx="3200400" cy="433193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 err="1"/>
              <a:t>Dinasyddiaeth</a:t>
            </a:r>
            <a:r>
              <a:rPr lang="en-US" dirty="0"/>
              <a:t> –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: </a:t>
            </a:r>
          </a:p>
          <a:p>
            <a:pPr lvl="1">
              <a:lnSpc>
                <a:spcPct val="120000"/>
              </a:lnSpc>
            </a:pPr>
            <a:r>
              <a:rPr lang="en-US" dirty="0" err="1"/>
              <a:t>Hunaniaeth</a:t>
            </a:r>
            <a:r>
              <a:rPr lang="en-US" dirty="0"/>
              <a:t>, </a:t>
            </a:r>
            <a:r>
              <a:rPr lang="en-US" dirty="0" err="1"/>
              <a:t>delwedd</a:t>
            </a:r>
            <a:r>
              <a:rPr lang="en-US" dirty="0"/>
              <a:t> ac </a:t>
            </a:r>
            <a:r>
              <a:rPr lang="en-US" dirty="0" err="1"/>
              <a:t>enw</a:t>
            </a:r>
            <a:r>
              <a:rPr lang="en-US" dirty="0"/>
              <a:t> da</a:t>
            </a:r>
          </a:p>
          <a:p>
            <a:pPr lvl="1">
              <a:lnSpc>
                <a:spcPct val="120000"/>
              </a:lnSpc>
            </a:pPr>
            <a:r>
              <a:rPr lang="en-US" dirty="0" err="1"/>
              <a:t>Iechyd</a:t>
            </a:r>
            <a:r>
              <a:rPr lang="en-US" dirty="0"/>
              <a:t> a </a:t>
            </a:r>
            <a:r>
              <a:rPr lang="en-US" dirty="0" err="1"/>
              <a:t>lles</a:t>
            </a:r>
            <a:endParaRPr lang="en-US" dirty="0"/>
          </a:p>
          <a:p>
            <a:pPr lvl="1">
              <a:lnSpc>
                <a:spcPct val="120000"/>
              </a:lnSpc>
            </a:pPr>
            <a:r>
              <a:rPr lang="en-US" dirty="0" err="1"/>
              <a:t>Hawliau</a:t>
            </a:r>
            <a:r>
              <a:rPr lang="en-US" dirty="0"/>
              <a:t> </a:t>
            </a:r>
            <a:r>
              <a:rPr lang="en-US" dirty="0" err="1"/>
              <a:t>digidol</a:t>
            </a:r>
            <a:r>
              <a:rPr lang="en-US" dirty="0"/>
              <a:t>, </a:t>
            </a:r>
            <a:r>
              <a:rPr lang="en-US" dirty="0" err="1"/>
              <a:t>trwyddedu</a:t>
            </a:r>
            <a:r>
              <a:rPr lang="en-US" dirty="0"/>
              <a:t> a </a:t>
            </a:r>
            <a:r>
              <a:rPr lang="en-US" dirty="0" err="1"/>
              <a:t>pherchnogaeth</a:t>
            </a:r>
            <a:endParaRPr lang="en-US" dirty="0"/>
          </a:p>
          <a:p>
            <a:pPr lvl="1">
              <a:lnSpc>
                <a:spcPct val="120000"/>
              </a:lnSpc>
            </a:pPr>
            <a:r>
              <a:rPr lang="en-US" dirty="0" err="1"/>
              <a:t>Ymddygiad</a:t>
            </a:r>
            <a:r>
              <a:rPr lang="en-US" dirty="0"/>
              <a:t> </a:t>
            </a:r>
            <a:r>
              <a:rPr lang="en-US" dirty="0" err="1"/>
              <a:t>ar-lein</a:t>
            </a:r>
            <a:r>
              <a:rPr lang="en-US" dirty="0"/>
              <a:t> a </a:t>
            </a:r>
            <a:r>
              <a:rPr lang="en-US" dirty="0" err="1"/>
              <a:t>seiberfwlio</a:t>
            </a:r>
            <a:r>
              <a:rPr lang="en-US" dirty="0"/>
              <a:t>.</a:t>
            </a:r>
          </a:p>
          <a:p>
            <a:pPr>
              <a:lnSpc>
                <a:spcPct val="120000"/>
              </a:lnSpc>
            </a:pPr>
            <a:r>
              <a:rPr lang="en-US" dirty="0" err="1"/>
              <a:t>Rhyngweithio</a:t>
            </a:r>
            <a:r>
              <a:rPr lang="en-US" dirty="0"/>
              <a:t> a </a:t>
            </a:r>
            <a:r>
              <a:rPr lang="en-US" dirty="0" err="1"/>
              <a:t>chydweithio</a:t>
            </a:r>
            <a:r>
              <a:rPr lang="en-US" dirty="0"/>
              <a:t> –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: </a:t>
            </a:r>
          </a:p>
          <a:p>
            <a:pPr lvl="1">
              <a:lnSpc>
                <a:spcPct val="120000"/>
              </a:lnSpc>
            </a:pPr>
            <a:r>
              <a:rPr lang="en-US" dirty="0" err="1"/>
              <a:t>Cyfathrebu</a:t>
            </a:r>
            <a:endParaRPr lang="en-US" dirty="0"/>
          </a:p>
          <a:p>
            <a:pPr lvl="1">
              <a:lnSpc>
                <a:spcPct val="120000"/>
              </a:lnSpc>
            </a:pPr>
            <a:r>
              <a:rPr lang="en-US" dirty="0" err="1"/>
              <a:t>Cydweithio</a:t>
            </a:r>
            <a:endParaRPr lang="en-US" dirty="0"/>
          </a:p>
          <a:p>
            <a:pPr lvl="1">
              <a:lnSpc>
                <a:spcPct val="120000"/>
              </a:lnSpc>
            </a:pPr>
            <a:r>
              <a:rPr lang="en-US" dirty="0" err="1"/>
              <a:t>Storio</a:t>
            </a:r>
            <a:r>
              <a:rPr lang="en-US" dirty="0"/>
              <a:t> a </a:t>
            </a:r>
            <a:r>
              <a:rPr lang="en-US" dirty="0" err="1"/>
              <a:t>rhannu</a:t>
            </a:r>
            <a:r>
              <a:rPr lang="en-US" dirty="0"/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Cymru</a:t>
            </a:r>
            <a:r>
              <a:rPr lang="en-GB" dirty="0" smtClean="0"/>
              <a:t> ( 2016)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63440" y="2119312"/>
            <a:ext cx="3200400" cy="447804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/>
              <a:t>Citizenship – which includes: 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Identity, image and reputation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Health and well-being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Digital rights, licensing and ownership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Online </a:t>
            </a:r>
            <a:r>
              <a:rPr lang="en-US" dirty="0" err="1"/>
              <a:t>behaviour</a:t>
            </a:r>
            <a:r>
              <a:rPr lang="en-US" dirty="0"/>
              <a:t> and cyberbullying.</a:t>
            </a:r>
          </a:p>
          <a:p>
            <a:pPr>
              <a:lnSpc>
                <a:spcPct val="120000"/>
              </a:lnSpc>
            </a:pPr>
            <a:r>
              <a:rPr lang="en-US" dirty="0"/>
              <a:t>Interacting and collaborating – which includes: 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Communication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Collaboration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Storing and sharing</a:t>
            </a:r>
            <a:r>
              <a:rPr lang="en-US" dirty="0" smtClean="0"/>
              <a:t>.</a:t>
            </a:r>
          </a:p>
          <a:p>
            <a:pPr marL="365760" lvl="1" indent="0">
              <a:lnSpc>
                <a:spcPct val="120000"/>
              </a:lnSpc>
              <a:buNone/>
            </a:pPr>
            <a:r>
              <a:rPr lang="en-GB" dirty="0" smtClean="0"/>
              <a:t>Learning Wales (2016)</a:t>
            </a:r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67" y="0"/>
            <a:ext cx="1424316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08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err="1">
                <a:solidFill>
                  <a:prstClr val="black"/>
                </a:solidFill>
              </a:rPr>
              <a:t>Fframwaith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  <a:r>
              <a:rPr lang="en-GB" sz="2800" dirty="0" err="1">
                <a:solidFill>
                  <a:prstClr val="black"/>
                </a:solidFill>
              </a:rPr>
              <a:t>Cymhwysedd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  <a:r>
              <a:rPr lang="en-GB" sz="2800" dirty="0" err="1">
                <a:solidFill>
                  <a:prstClr val="black"/>
                </a:solidFill>
              </a:rPr>
              <a:t>Digidiol</a:t>
            </a:r>
            <a:r>
              <a:rPr lang="en-GB" sz="2800" dirty="0">
                <a:solidFill>
                  <a:prstClr val="black"/>
                </a:solidFill>
              </a:rPr>
              <a:t>: 4 </a:t>
            </a:r>
            <a:r>
              <a:rPr lang="en-GB" sz="2800" dirty="0" err="1">
                <a:solidFill>
                  <a:prstClr val="black"/>
                </a:solidFill>
              </a:rPr>
              <a:t>llinyn</a:t>
            </a:r>
            <a:r>
              <a:rPr lang="en-GB" sz="2800" dirty="0">
                <a:solidFill>
                  <a:prstClr val="black"/>
                </a:solidFill>
              </a:rPr>
              <a:t/>
            </a:r>
            <a:br>
              <a:rPr lang="en-GB" sz="2800" dirty="0">
                <a:solidFill>
                  <a:prstClr val="black"/>
                </a:solidFill>
              </a:rPr>
            </a:br>
            <a:r>
              <a:rPr lang="en-GB" sz="2800" dirty="0">
                <a:solidFill>
                  <a:prstClr val="black"/>
                </a:solidFill>
              </a:rPr>
              <a:t>Digital Competence Framework: 4 strands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Cynhyrchu</a:t>
            </a:r>
            <a:r>
              <a:rPr lang="en-US" dirty="0"/>
              <a:t> –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: </a:t>
            </a:r>
          </a:p>
          <a:p>
            <a:pPr lvl="1"/>
            <a:r>
              <a:rPr lang="en-US" dirty="0" err="1"/>
              <a:t>Cynllunio</a:t>
            </a:r>
            <a:r>
              <a:rPr lang="en-US" dirty="0"/>
              <a:t>, </a:t>
            </a:r>
            <a:r>
              <a:rPr lang="en-US" dirty="0" err="1"/>
              <a:t>cyrchu</a:t>
            </a:r>
            <a:r>
              <a:rPr lang="en-US" dirty="0"/>
              <a:t> a </a:t>
            </a:r>
            <a:r>
              <a:rPr lang="en-US" dirty="0" err="1"/>
              <a:t>chwilio</a:t>
            </a:r>
            <a:endParaRPr lang="en-US" dirty="0"/>
          </a:p>
          <a:p>
            <a:pPr lvl="1"/>
            <a:r>
              <a:rPr lang="en-US" dirty="0" err="1"/>
              <a:t>Creu</a:t>
            </a:r>
            <a:endParaRPr lang="en-US" dirty="0"/>
          </a:p>
          <a:p>
            <a:pPr lvl="1"/>
            <a:r>
              <a:rPr lang="en-US" dirty="0" err="1"/>
              <a:t>Gwerthuso</a:t>
            </a:r>
            <a:r>
              <a:rPr lang="en-US" dirty="0"/>
              <a:t> a </a:t>
            </a:r>
            <a:r>
              <a:rPr lang="en-US" dirty="0" err="1"/>
              <a:t>gwella</a:t>
            </a:r>
            <a:r>
              <a:rPr lang="en-US" dirty="0"/>
              <a:t>.</a:t>
            </a:r>
          </a:p>
          <a:p>
            <a:r>
              <a:rPr lang="en-US" dirty="0"/>
              <a:t>Data a </a:t>
            </a:r>
            <a:r>
              <a:rPr lang="en-US" dirty="0" err="1"/>
              <a:t>meddwl</a:t>
            </a:r>
            <a:r>
              <a:rPr lang="en-US" dirty="0"/>
              <a:t> </a:t>
            </a:r>
            <a:r>
              <a:rPr lang="en-US" dirty="0" err="1"/>
              <a:t>cyfrifiadurol</a:t>
            </a:r>
            <a:r>
              <a:rPr lang="en-US" dirty="0"/>
              <a:t> –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: </a:t>
            </a:r>
          </a:p>
          <a:p>
            <a:pPr lvl="1"/>
            <a:r>
              <a:rPr lang="en-US" dirty="0" err="1"/>
              <a:t>Datrys</a:t>
            </a:r>
            <a:r>
              <a:rPr lang="en-US" dirty="0"/>
              <a:t> </a:t>
            </a:r>
            <a:r>
              <a:rPr lang="en-US" dirty="0" err="1"/>
              <a:t>problemau</a:t>
            </a:r>
            <a:r>
              <a:rPr lang="en-US" dirty="0"/>
              <a:t> a </a:t>
            </a:r>
            <a:r>
              <a:rPr lang="en-US" dirty="0" err="1"/>
              <a:t>modelu</a:t>
            </a:r>
            <a:endParaRPr lang="en-US" dirty="0"/>
          </a:p>
          <a:p>
            <a:pPr lvl="1"/>
            <a:r>
              <a:rPr lang="en-US" dirty="0" err="1"/>
              <a:t>Llythrennedd</a:t>
            </a:r>
            <a:r>
              <a:rPr lang="en-US" dirty="0"/>
              <a:t> </a:t>
            </a:r>
            <a:r>
              <a:rPr lang="en-US" dirty="0" err="1"/>
              <a:t>gwybodaeth</a:t>
            </a:r>
            <a:r>
              <a:rPr lang="en-US" dirty="0"/>
              <a:t> a data.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Producing – which includes: </a:t>
            </a:r>
          </a:p>
          <a:p>
            <a:pPr lvl="1"/>
            <a:r>
              <a:rPr lang="en-US" dirty="0"/>
              <a:t>Planning, sourcing and searching</a:t>
            </a:r>
          </a:p>
          <a:p>
            <a:pPr lvl="1"/>
            <a:r>
              <a:rPr lang="en-US" dirty="0"/>
              <a:t>Creating</a:t>
            </a:r>
          </a:p>
          <a:p>
            <a:pPr lvl="1"/>
            <a:r>
              <a:rPr lang="en-US" dirty="0"/>
              <a:t>Evaluating and improving.</a:t>
            </a:r>
          </a:p>
          <a:p>
            <a:r>
              <a:rPr lang="en-US" dirty="0"/>
              <a:t>Data and computational thinking – which includes: </a:t>
            </a:r>
          </a:p>
          <a:p>
            <a:pPr lvl="1"/>
            <a:r>
              <a:rPr lang="en-US" dirty="0"/>
              <a:t>Problem solving and modelling</a:t>
            </a:r>
          </a:p>
          <a:p>
            <a:pPr lvl="1"/>
            <a:r>
              <a:rPr lang="en-US" dirty="0"/>
              <a:t>Data and information </a:t>
            </a:r>
            <a:r>
              <a:rPr lang="en-US" dirty="0" smtClean="0"/>
              <a:t>literacy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67" y="0"/>
            <a:ext cx="1319115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69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3600" dirty="0" err="1" smtClean="0"/>
              <a:t>Damcaniaethau</a:t>
            </a:r>
            <a:r>
              <a:rPr lang="en-GB" sz="3600" dirty="0" smtClean="0"/>
              <a:t> </a:t>
            </a:r>
            <a:r>
              <a:rPr lang="en-GB" sz="3600" dirty="0" err="1" smtClean="0"/>
              <a:t>Dysgu</a:t>
            </a:r>
            <a:r>
              <a:rPr lang="en-GB" sz="3600" dirty="0" smtClean="0"/>
              <a:t> a </a:t>
            </a:r>
            <a:r>
              <a:rPr lang="en-GB" sz="3600" dirty="0" err="1" smtClean="0"/>
              <a:t>TGCh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Learning theories and ICT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 smtClean="0"/>
              <a:t>Ymddygiadaeth</a:t>
            </a:r>
            <a:r>
              <a:rPr lang="en-GB" dirty="0" smtClean="0"/>
              <a:t> </a:t>
            </a:r>
            <a:r>
              <a:rPr lang="en-GB" dirty="0" err="1" smtClean="0"/>
              <a:t>e.e</a:t>
            </a:r>
            <a:r>
              <a:rPr lang="en-GB" dirty="0" smtClean="0"/>
              <a:t>. Skinner</a:t>
            </a:r>
          </a:p>
          <a:p>
            <a:r>
              <a:rPr lang="en-GB" dirty="0" err="1" smtClean="0"/>
              <a:t>Lluniadaeth</a:t>
            </a:r>
            <a:r>
              <a:rPr lang="en-GB" dirty="0" smtClean="0"/>
              <a:t> </a:t>
            </a:r>
            <a:r>
              <a:rPr lang="en-GB" dirty="0" err="1" smtClean="0"/>
              <a:t>e.e</a:t>
            </a:r>
            <a:r>
              <a:rPr lang="en-GB" dirty="0" smtClean="0"/>
              <a:t>. Vygotsky</a:t>
            </a:r>
          </a:p>
          <a:p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seiliedig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brofiad</a:t>
            </a:r>
            <a:r>
              <a:rPr lang="en-GB" dirty="0" smtClean="0"/>
              <a:t> </a:t>
            </a:r>
            <a:r>
              <a:rPr lang="en-GB" dirty="0" err="1" smtClean="0"/>
              <a:t>e.e</a:t>
            </a:r>
            <a:r>
              <a:rPr lang="en-GB" dirty="0" smtClean="0"/>
              <a:t>. Dewey</a:t>
            </a:r>
          </a:p>
          <a:p>
            <a:r>
              <a:rPr lang="en-GB" dirty="0" err="1" smtClean="0"/>
              <a:t>Galluoedd</a:t>
            </a:r>
            <a:r>
              <a:rPr lang="en-GB" dirty="0" smtClean="0"/>
              <a:t> </a:t>
            </a:r>
            <a:r>
              <a:rPr lang="en-GB" dirty="0" err="1" smtClean="0"/>
              <a:t>lluosog</a:t>
            </a:r>
            <a:r>
              <a:rPr lang="en-GB" dirty="0" smtClean="0"/>
              <a:t> </a:t>
            </a:r>
            <a:r>
              <a:rPr lang="en-GB" dirty="0" err="1" smtClean="0"/>
              <a:t>e.e</a:t>
            </a:r>
            <a:r>
              <a:rPr lang="en-GB" dirty="0" smtClean="0"/>
              <a:t>. Gardner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en-GB" i="1" dirty="0" smtClean="0"/>
              <a:t>Behaviourism e.g. Skinner</a:t>
            </a:r>
            <a:endParaRPr lang="en-GB" i="1" dirty="0"/>
          </a:p>
          <a:p>
            <a:r>
              <a:rPr lang="en-GB" i="1" dirty="0" smtClean="0"/>
              <a:t>Constructivism e.g. Vygotsky</a:t>
            </a:r>
          </a:p>
          <a:p>
            <a:r>
              <a:rPr lang="en-GB" i="1" dirty="0" smtClean="0"/>
              <a:t>Experience based learning e.g. Dewey</a:t>
            </a:r>
          </a:p>
          <a:p>
            <a:r>
              <a:rPr lang="en-GB" i="1" dirty="0" smtClean="0"/>
              <a:t>Multiple intelligences e.g. Gardner</a:t>
            </a:r>
          </a:p>
          <a:p>
            <a:r>
              <a:rPr lang="en-GB" sz="1900" dirty="0" smtClean="0"/>
              <a:t>( </a:t>
            </a:r>
            <a:r>
              <a:rPr lang="en-GB" sz="1900" dirty="0"/>
              <a:t>B</a:t>
            </a:r>
            <a:r>
              <a:rPr lang="en-GB" sz="1900" dirty="0" smtClean="0"/>
              <a:t>eauchamp, 2012)</a:t>
            </a:r>
            <a:endParaRPr lang="en-GB" sz="19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6" y="0"/>
            <a:ext cx="1316850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6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dirty="0" err="1" smtClean="0"/>
              <a:t>Tasg</a:t>
            </a:r>
            <a:r>
              <a:rPr lang="en-GB" dirty="0" smtClean="0"/>
              <a:t> / </a:t>
            </a:r>
            <a:br>
              <a:rPr lang="en-GB" dirty="0" smtClean="0"/>
            </a:br>
            <a:r>
              <a:rPr lang="en-GB" dirty="0" smtClean="0"/>
              <a:t>Task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i="1" dirty="0" smtClean="0"/>
              <a:t>Consider the learning theories on the previous slide</a:t>
            </a:r>
          </a:p>
          <a:p>
            <a:r>
              <a:rPr lang="en-GB" i="1" dirty="0" smtClean="0"/>
              <a:t>Discuss ICT activities in the classroom which would reflect those theories</a:t>
            </a:r>
            <a:endParaRPr lang="en-US" i="1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r>
              <a:rPr lang="en-GB" dirty="0" err="1" smtClean="0"/>
              <a:t>Ystyriwch</a:t>
            </a:r>
            <a:r>
              <a:rPr lang="en-GB" dirty="0" smtClean="0"/>
              <a:t> y </a:t>
            </a:r>
            <a:r>
              <a:rPr lang="en-GB" dirty="0" err="1" smtClean="0"/>
              <a:t>damcaniaethau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sleid</a:t>
            </a:r>
            <a:r>
              <a:rPr lang="en-GB" dirty="0" smtClean="0"/>
              <a:t> </a:t>
            </a:r>
            <a:r>
              <a:rPr lang="en-GB" dirty="0" err="1" smtClean="0"/>
              <a:t>cynt</a:t>
            </a:r>
            <a:endParaRPr lang="en-GB" dirty="0"/>
          </a:p>
          <a:p>
            <a:r>
              <a:rPr lang="en-GB" dirty="0" err="1"/>
              <a:t>T</a:t>
            </a:r>
            <a:r>
              <a:rPr lang="en-GB" dirty="0" err="1" smtClean="0"/>
              <a:t>rafodwch</a:t>
            </a:r>
            <a:r>
              <a:rPr lang="en-GB" dirty="0" smtClean="0"/>
              <a:t> </a:t>
            </a:r>
            <a:r>
              <a:rPr lang="en-GB" dirty="0" err="1" smtClean="0"/>
              <a:t>weithgareddau</a:t>
            </a:r>
            <a:r>
              <a:rPr lang="en-GB" dirty="0" smtClean="0"/>
              <a:t> </a:t>
            </a:r>
            <a:r>
              <a:rPr lang="en-GB" dirty="0" err="1" smtClean="0"/>
              <a:t>TGCh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y </a:t>
            </a:r>
            <a:r>
              <a:rPr lang="en-GB" dirty="0" err="1" smtClean="0"/>
              <a:t>dosbarth</a:t>
            </a:r>
            <a:r>
              <a:rPr lang="en-GB" dirty="0" smtClean="0"/>
              <a:t> a </a:t>
            </a:r>
            <a:r>
              <a:rPr lang="en-GB" dirty="0" err="1" smtClean="0"/>
              <a:t>fyddai’n</a:t>
            </a:r>
            <a:r>
              <a:rPr lang="en-GB" dirty="0" smtClean="0"/>
              <a:t> </a:t>
            </a:r>
            <a:r>
              <a:rPr lang="en-GB" dirty="0" err="1" smtClean="0"/>
              <a:t>adlewyrchu’r</a:t>
            </a:r>
            <a:r>
              <a:rPr lang="en-GB" dirty="0" smtClean="0"/>
              <a:t> </a:t>
            </a:r>
            <a:r>
              <a:rPr lang="en-GB" dirty="0" err="1" smtClean="0"/>
              <a:t>damcaniaethau</a:t>
            </a:r>
            <a:r>
              <a:rPr lang="en-GB" dirty="0" smtClean="0"/>
              <a:t> </a:t>
            </a:r>
            <a:r>
              <a:rPr lang="en-GB" dirty="0" err="1" smtClean="0"/>
              <a:t>hynny</a:t>
            </a:r>
            <a:endParaRPr lang="en-US" dirty="0"/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79153"/>
            <a:ext cx="320040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34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1124744"/>
            <a:ext cx="6965245" cy="895323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 err="1" smtClean="0"/>
              <a:t>Tasg</a:t>
            </a:r>
            <a:r>
              <a:rPr lang="en-GB" dirty="0" smtClean="0"/>
              <a:t>/ </a:t>
            </a:r>
            <a:br>
              <a:rPr lang="en-GB" dirty="0" smtClean="0"/>
            </a:br>
            <a:r>
              <a:rPr lang="en-GB" dirty="0" smtClean="0"/>
              <a:t>Task</a:t>
            </a:r>
            <a:br>
              <a:rPr lang="en-GB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Mewn</a:t>
            </a:r>
            <a:r>
              <a:rPr lang="en-GB" dirty="0" smtClean="0"/>
              <a:t> </a:t>
            </a:r>
            <a:r>
              <a:rPr lang="en-GB" dirty="0" err="1" smtClean="0"/>
              <a:t>grwpiau</a:t>
            </a:r>
            <a:r>
              <a:rPr lang="en-GB" dirty="0" smtClean="0"/>
              <a:t>, </a:t>
            </a:r>
            <a:r>
              <a:rPr lang="en-GB" dirty="0" err="1" smtClean="0"/>
              <a:t>trafodwch</a:t>
            </a:r>
            <a:r>
              <a:rPr lang="en-GB" dirty="0" smtClean="0"/>
              <a:t> </a:t>
            </a:r>
            <a:r>
              <a:rPr lang="en-GB" dirty="0" err="1" smtClean="0"/>
              <a:t>os</a:t>
            </a:r>
            <a:r>
              <a:rPr lang="en-GB" dirty="0" smtClean="0"/>
              <a:t> </a:t>
            </a:r>
            <a:r>
              <a:rPr lang="en-GB" dirty="0" err="1" smtClean="0"/>
              <a:t>ddylai</a:t>
            </a:r>
            <a:r>
              <a:rPr lang="en-GB" dirty="0" smtClean="0"/>
              <a:t> </a:t>
            </a:r>
            <a:r>
              <a:rPr lang="en-GB" dirty="0" err="1" smtClean="0"/>
              <a:t>disgyblion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> </a:t>
            </a:r>
            <a:r>
              <a:rPr lang="en-GB" dirty="0" err="1" smtClean="0"/>
              <a:t>gynradd</a:t>
            </a:r>
            <a:r>
              <a:rPr lang="en-GB" dirty="0" smtClean="0"/>
              <a:t> </a:t>
            </a:r>
            <a:r>
              <a:rPr lang="en-GB" dirty="0" err="1" smtClean="0"/>
              <a:t>gael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hawl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annog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ddefnyddio</a:t>
            </a:r>
            <a:r>
              <a:rPr lang="en-GB" dirty="0" smtClean="0"/>
              <a:t> </a:t>
            </a:r>
            <a:r>
              <a:rPr lang="en-GB" dirty="0" err="1" smtClean="0"/>
              <a:t>safleoedd</a:t>
            </a:r>
            <a:r>
              <a:rPr lang="en-GB" dirty="0" smtClean="0"/>
              <a:t> </a:t>
            </a:r>
            <a:r>
              <a:rPr lang="en-GB" dirty="0" err="1" smtClean="0"/>
              <a:t>rhwydweithio</a:t>
            </a:r>
            <a:r>
              <a:rPr lang="en-GB" dirty="0" smtClean="0"/>
              <a:t> </a:t>
            </a:r>
            <a:r>
              <a:rPr lang="en-GB" dirty="0" err="1" smtClean="0"/>
              <a:t>cymdeithasol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ystod</a:t>
            </a:r>
            <a:r>
              <a:rPr lang="en-GB" dirty="0" smtClean="0"/>
              <a:t> </a:t>
            </a:r>
            <a:r>
              <a:rPr lang="en-GB" dirty="0" err="1" smtClean="0"/>
              <a:t>oriau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 groups, discuss whether primary school pupils should be allowed or encouraged to use suitable social networking sites in school time</a:t>
            </a:r>
          </a:p>
          <a:p>
            <a:r>
              <a:rPr lang="en-GB" sz="1800" dirty="0" smtClean="0"/>
              <a:t>( Beauchamp, 2012) </a:t>
            </a:r>
            <a:endParaRPr lang="en-US" sz="1800" dirty="0"/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7502"/>
            <a:ext cx="320040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54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dirty="0" err="1" smtClean="0"/>
              <a:t>Trafodaeth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Discussion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grwpiau</a:t>
            </a:r>
            <a:r>
              <a:rPr lang="en-GB" dirty="0" smtClean="0"/>
              <a:t> </a:t>
            </a:r>
            <a:r>
              <a:rPr lang="en-GB" dirty="0" err="1" smtClean="0"/>
              <a:t>trafodwch</a:t>
            </a:r>
            <a:r>
              <a:rPr lang="en-GB" dirty="0" smtClean="0"/>
              <a:t> pa </a:t>
            </a:r>
            <a:r>
              <a:rPr lang="en-GB" dirty="0" err="1" smtClean="0"/>
              <a:t>erthyglau</a:t>
            </a:r>
            <a:r>
              <a:rPr lang="en-GB" dirty="0" smtClean="0"/>
              <a:t>/ </a:t>
            </a:r>
            <a:r>
              <a:rPr lang="en-GB" dirty="0" err="1" smtClean="0"/>
              <a:t>adroddiadau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gennych</a:t>
            </a:r>
            <a:r>
              <a:rPr lang="en-GB" dirty="0" smtClean="0"/>
              <a:t> am </a:t>
            </a:r>
            <a:r>
              <a:rPr lang="en-GB" dirty="0" err="1" smtClean="0"/>
              <a:t>amser</a:t>
            </a:r>
            <a:r>
              <a:rPr lang="en-GB" dirty="0" smtClean="0"/>
              <a:t> </a:t>
            </a:r>
            <a:r>
              <a:rPr lang="en-GB" dirty="0" err="1" smtClean="0"/>
              <a:t>sgrîn</a:t>
            </a:r>
            <a:endParaRPr lang="en-GB" dirty="0" smtClean="0"/>
          </a:p>
          <a:p>
            <a:r>
              <a:rPr lang="en-GB" dirty="0" smtClean="0"/>
              <a:t>Pa </a:t>
            </a:r>
            <a:r>
              <a:rPr lang="en-GB" dirty="0" err="1" smtClean="0"/>
              <a:t>werthoedd</a:t>
            </a:r>
            <a:r>
              <a:rPr lang="en-GB" dirty="0" smtClean="0"/>
              <a:t> a </a:t>
            </a:r>
            <a:r>
              <a:rPr lang="en-GB" dirty="0" err="1" smtClean="0"/>
              <a:t>drafodir</a:t>
            </a:r>
            <a:r>
              <a:rPr lang="en-GB" dirty="0" smtClean="0"/>
              <a:t> / </a:t>
            </a:r>
            <a:r>
              <a:rPr lang="en-GB" dirty="0" err="1" smtClean="0"/>
              <a:t>amlygir</a:t>
            </a:r>
            <a:r>
              <a:rPr lang="en-GB" dirty="0" smtClean="0"/>
              <a:t>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i="1" dirty="0" smtClean="0"/>
              <a:t>In your groups discuss what articles/reports you have found regarding screen time</a:t>
            </a:r>
          </a:p>
          <a:p>
            <a:r>
              <a:rPr lang="en-GB" i="1" dirty="0" smtClean="0"/>
              <a:t>Which values are discussed / promoted?</a:t>
            </a:r>
          </a:p>
          <a:p>
            <a:endParaRPr lang="en-GB" i="1" dirty="0" smtClean="0"/>
          </a:p>
        </p:txBody>
      </p:sp>
      <p:pic>
        <p:nvPicPr>
          <p:cNvPr id="1026" name="Picture 2" descr="C:\Users\l.roberts\AppData\Local\Microsoft\Windows\Temporary Internet Files\Content.IE5\S9T0P2O1\group-discussio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5"/>
            <a:ext cx="3785616" cy="167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98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dirty="0" err="1" smtClean="0"/>
              <a:t>Aseiniadau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Assignments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 smtClean="0"/>
              <a:t>Ystyriwch</a:t>
            </a:r>
            <a:r>
              <a:rPr lang="en-GB" dirty="0" smtClean="0"/>
              <a:t> </a:t>
            </a:r>
            <a:r>
              <a:rPr lang="en-GB" dirty="0" err="1" smtClean="0"/>
              <a:t>ddefnyddio</a:t>
            </a:r>
            <a:r>
              <a:rPr lang="en-GB" dirty="0" smtClean="0"/>
              <a:t> </a:t>
            </a:r>
            <a:r>
              <a:rPr lang="en-GB" dirty="0" err="1" smtClean="0"/>
              <a:t>materion</a:t>
            </a:r>
            <a:r>
              <a:rPr lang="en-GB" dirty="0" smtClean="0"/>
              <a:t> </a:t>
            </a:r>
            <a:r>
              <a:rPr lang="en-GB" dirty="0" err="1" smtClean="0"/>
              <a:t>amser</a:t>
            </a:r>
            <a:r>
              <a:rPr lang="en-GB" dirty="0" smtClean="0"/>
              <a:t> </a:t>
            </a:r>
            <a:r>
              <a:rPr lang="en-GB" dirty="0" err="1" smtClean="0"/>
              <a:t>sgrîn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ffocws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endParaRPr lang="en-GB" dirty="0" smtClean="0"/>
          </a:p>
          <a:p>
            <a:r>
              <a:rPr lang="en-GB" dirty="0" err="1" smtClean="0"/>
              <a:t>Materion</a:t>
            </a:r>
            <a:endParaRPr lang="en-GB" dirty="0" smtClean="0"/>
          </a:p>
          <a:p>
            <a:r>
              <a:rPr lang="en-GB" dirty="0" err="1" smtClean="0"/>
              <a:t>Camau</a:t>
            </a:r>
            <a:r>
              <a:rPr lang="en-GB" dirty="0" smtClean="0"/>
              <a:t> </a:t>
            </a:r>
            <a:r>
              <a:rPr lang="en-GB" dirty="0" err="1" smtClean="0"/>
              <a:t>nesaf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i="1" dirty="0" smtClean="0"/>
              <a:t>Consider whether screen time</a:t>
            </a:r>
            <a:r>
              <a:rPr lang="en-GB" i="1" dirty="0"/>
              <a:t> </a:t>
            </a:r>
            <a:r>
              <a:rPr lang="en-GB" i="1" dirty="0" smtClean="0"/>
              <a:t>could be the focus for your </a:t>
            </a:r>
            <a:r>
              <a:rPr lang="en-GB" i="1" dirty="0" smtClean="0"/>
              <a:t>assignment</a:t>
            </a:r>
            <a:endParaRPr lang="en-GB" i="1" dirty="0" smtClean="0"/>
          </a:p>
          <a:p>
            <a:r>
              <a:rPr lang="en-GB" i="1" dirty="0" smtClean="0"/>
              <a:t>Issues</a:t>
            </a:r>
          </a:p>
          <a:p>
            <a:r>
              <a:rPr lang="en-GB" i="1" dirty="0" smtClean="0"/>
              <a:t>Next steps</a:t>
            </a:r>
            <a:endParaRPr lang="cy-GB" i="1" dirty="0"/>
          </a:p>
        </p:txBody>
      </p:sp>
      <p:pic>
        <p:nvPicPr>
          <p:cNvPr id="7177" name="Picture 9" descr="C:\Users\l.roberts\AppData\Local\Microsoft\Windows\Temporary Internet Files\Content.IE5\5KQJEYQZ\sticky-note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157984" cy="164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62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GB" dirty="0" err="1" smtClean="0"/>
              <a:t>Sesiwn</a:t>
            </a:r>
            <a:r>
              <a:rPr lang="en-GB" dirty="0" smtClean="0"/>
              <a:t> 4</a:t>
            </a:r>
            <a:br>
              <a:rPr lang="en-GB" dirty="0" smtClean="0"/>
            </a:br>
            <a:r>
              <a:rPr lang="en-GB" dirty="0" smtClean="0"/>
              <a:t>Session 4 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Edrychwch</a:t>
            </a:r>
            <a:r>
              <a:rPr lang="en-GB" dirty="0" smtClean="0"/>
              <a:t> am </a:t>
            </a:r>
            <a:r>
              <a:rPr lang="en-GB" dirty="0" err="1" smtClean="0"/>
              <a:t>drafodaeth</a:t>
            </a:r>
            <a:r>
              <a:rPr lang="en-GB" dirty="0" smtClean="0"/>
              <a:t> </a:t>
            </a:r>
            <a:r>
              <a:rPr lang="en-GB" dirty="0" err="1" smtClean="0"/>
              <a:t>gyfredol</a:t>
            </a:r>
            <a:r>
              <a:rPr lang="en-GB" dirty="0" smtClean="0"/>
              <a:t> am </a:t>
            </a:r>
            <a:r>
              <a:rPr lang="en-GB" dirty="0" err="1" smtClean="0"/>
              <a:t>Gynaladwyedd</a:t>
            </a:r>
            <a:endParaRPr lang="en-GB" dirty="0" smtClean="0"/>
          </a:p>
          <a:p>
            <a:r>
              <a:rPr lang="en-GB" dirty="0" err="1" smtClean="0"/>
              <a:t>Dewch</a:t>
            </a:r>
            <a:r>
              <a:rPr lang="en-GB" dirty="0" smtClean="0"/>
              <a:t> â </a:t>
            </a:r>
            <a:r>
              <a:rPr lang="en-GB" dirty="0" err="1" smtClean="0"/>
              <a:t>thystiolaeth</a:t>
            </a:r>
            <a:endParaRPr lang="en-GB" dirty="0" smtClean="0"/>
          </a:p>
          <a:p>
            <a:r>
              <a:rPr lang="en-GB" dirty="0" err="1" smtClean="0"/>
              <a:t>Byddwch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barod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drin</a:t>
            </a:r>
            <a:r>
              <a:rPr lang="en-GB" dirty="0" smtClean="0"/>
              <a:t> a </a:t>
            </a:r>
            <a:r>
              <a:rPr lang="en-GB" dirty="0" err="1" smtClean="0"/>
              <a:t>thrafod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i="1" dirty="0" smtClean="0"/>
              <a:t>Look for current debate around Sustainability</a:t>
            </a:r>
          </a:p>
          <a:p>
            <a:r>
              <a:rPr lang="en-GB" i="1" dirty="0" smtClean="0"/>
              <a:t>Bring </a:t>
            </a:r>
            <a:r>
              <a:rPr lang="en-GB" i="1" dirty="0"/>
              <a:t>evidence</a:t>
            </a:r>
          </a:p>
          <a:p>
            <a:r>
              <a:rPr lang="en-GB" i="1" dirty="0"/>
              <a:t>Be prepared to discuss and debate</a:t>
            </a:r>
            <a:endParaRPr lang="cy-GB" i="1" dirty="0"/>
          </a:p>
          <a:p>
            <a:endParaRPr lang="cy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632"/>
            <a:ext cx="2898648" cy="200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2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4219" dirty="0" err="1" smtClean="0"/>
              <a:t>Cyfeirnodau</a:t>
            </a:r>
            <a:r>
              <a:rPr lang="en-US" altLang="en-US" sz="4219" dirty="0" smtClean="0"/>
              <a:t/>
            </a:r>
            <a:br>
              <a:rPr lang="en-US" altLang="en-US" sz="4219" dirty="0" smtClean="0"/>
            </a:br>
            <a:r>
              <a:rPr lang="en-US" altLang="en-US" sz="4219" dirty="0" smtClean="0"/>
              <a:t>References</a:t>
            </a:r>
            <a:endParaRPr lang="en-US" altLang="en-US" sz="4219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1400" dirty="0"/>
              <a:t>Beauchamp. G. ( 2012) ICT in the Primary School: From Pedagogy to Practice. Harlow, Essex: Pearson</a:t>
            </a:r>
            <a:endParaRPr lang="en-US" sz="1400" dirty="0"/>
          </a:p>
          <a:p>
            <a:r>
              <a:rPr lang="en-US" sz="1400" dirty="0" err="1" smtClean="0"/>
              <a:t>Berson</a:t>
            </a:r>
            <a:r>
              <a:rPr lang="en-US" sz="1400" dirty="0" smtClean="0"/>
              <a:t>, I.R. &amp; </a:t>
            </a:r>
            <a:r>
              <a:rPr lang="en-US" sz="1400" dirty="0" err="1" smtClean="0"/>
              <a:t>Berson</a:t>
            </a:r>
            <a:r>
              <a:rPr lang="en-US" sz="1400" dirty="0" smtClean="0"/>
              <a:t>, M.J. ( </a:t>
            </a:r>
            <a:r>
              <a:rPr lang="en-US" sz="1400" dirty="0" err="1" smtClean="0"/>
              <a:t>eds</a:t>
            </a:r>
            <a:r>
              <a:rPr lang="en-US" sz="1400" dirty="0" smtClean="0"/>
              <a:t>) ( 2010) High Tech Tots : Childhood in a Digital World. Charlotte, North Carolina: Information Age Publishing</a:t>
            </a:r>
          </a:p>
          <a:p>
            <a:r>
              <a:rPr lang="en-GB" sz="1400" dirty="0"/>
              <a:t>De Block, E. &amp; Buckingham, D. ( 2007) Global Children, Global Media: Migration, Media and Childhood. Hampshire: Palgrave </a:t>
            </a:r>
            <a:r>
              <a:rPr lang="en-GB" sz="1400" dirty="0" smtClean="0"/>
              <a:t>Macmillan</a:t>
            </a:r>
          </a:p>
          <a:p>
            <a:r>
              <a:rPr lang="en-GB" sz="1400" dirty="0" smtClean="0"/>
              <a:t>Learning Wales ( 2016) Digital Competence Framework. </a:t>
            </a:r>
            <a:r>
              <a:rPr lang="en-GB" sz="1400" dirty="0"/>
              <a:t>Available at </a:t>
            </a:r>
            <a:r>
              <a:rPr lang="en-GB" sz="1400" dirty="0">
                <a:hlinkClick r:id="rId2"/>
              </a:rPr>
              <a:t>http://learning.gov.wales/resources/browse-all/digital-competence-framework/?</a:t>
            </a:r>
            <a:r>
              <a:rPr lang="en-GB" sz="1400" dirty="0" smtClean="0">
                <a:hlinkClick r:id="rId2"/>
              </a:rPr>
              <a:t>skip=1&amp;lang=en</a:t>
            </a:r>
            <a:r>
              <a:rPr lang="en-GB" sz="1400" dirty="0" smtClean="0"/>
              <a:t> ( Accessed 04.07.18)</a:t>
            </a:r>
            <a:endParaRPr lang="en-GB" sz="1400" dirty="0"/>
          </a:p>
          <a:p>
            <a:r>
              <a:rPr lang="en-GB" sz="1400" dirty="0" smtClean="0"/>
              <a:t>Palmer, S. ( 2015) Toxic Childhood: How the Modern World is Damaging our Children and what we can do about ( 2</a:t>
            </a:r>
            <a:r>
              <a:rPr lang="en-GB" sz="1400" baseline="30000" dirty="0" smtClean="0"/>
              <a:t>nd</a:t>
            </a:r>
            <a:r>
              <a:rPr lang="en-GB" sz="1400" dirty="0" smtClean="0"/>
              <a:t> </a:t>
            </a:r>
            <a:r>
              <a:rPr lang="en-GB" sz="1400" dirty="0" err="1" smtClean="0"/>
              <a:t>edn</a:t>
            </a:r>
            <a:r>
              <a:rPr lang="en-GB" sz="1400" dirty="0" smtClean="0"/>
              <a:t>) London: Orion Books</a:t>
            </a:r>
            <a:endParaRPr lang="en-US" sz="1400" dirty="0" smtClean="0"/>
          </a:p>
          <a:p>
            <a:r>
              <a:rPr lang="en-US" sz="1400" dirty="0" smtClean="0"/>
              <a:t>Image : The Best Toddler Learning Games Online ( 2015) Available at </a:t>
            </a:r>
            <a:r>
              <a:rPr lang="en-US" sz="1400" dirty="0" smtClean="0">
                <a:hlinkClick r:id="rId3"/>
              </a:rPr>
              <a:t>http</a:t>
            </a:r>
            <a:r>
              <a:rPr lang="en-US" sz="1400" dirty="0">
                <a:hlinkClick r:id="rId3"/>
              </a:rPr>
              <a:t>://</a:t>
            </a:r>
            <a:r>
              <a:rPr lang="en-US" sz="1400" dirty="0" smtClean="0">
                <a:hlinkClick r:id="rId3"/>
              </a:rPr>
              <a:t>www.destinybaby.com/826/best-toddler-learning-games-online.html</a:t>
            </a:r>
            <a:r>
              <a:rPr lang="en-US" sz="1400" dirty="0" smtClean="0"/>
              <a:t> ( Accessed 4.11.15)</a:t>
            </a:r>
          </a:p>
          <a:p>
            <a:r>
              <a:rPr lang="en-GB" sz="1400" dirty="0" smtClean="0"/>
              <a:t>Image 2: Editor, M.B.C. ( 2013) Is </a:t>
            </a:r>
            <a:r>
              <a:rPr lang="en-GB" sz="1400" dirty="0" err="1" smtClean="0"/>
              <a:t>Ipad</a:t>
            </a:r>
            <a:r>
              <a:rPr lang="en-GB" sz="1400" dirty="0" smtClean="0"/>
              <a:t> good or bad for babies? </a:t>
            </a:r>
            <a:r>
              <a:rPr lang="en-GB" sz="1400" dirty="0"/>
              <a:t>Available at </a:t>
            </a:r>
            <a:r>
              <a:rPr lang="en-GB" sz="1400" dirty="0">
                <a:hlinkClick r:id="rId4"/>
              </a:rPr>
              <a:t>http://</a:t>
            </a:r>
            <a:r>
              <a:rPr lang="en-GB" sz="1400" dirty="0" smtClean="0">
                <a:hlinkClick r:id="rId4"/>
              </a:rPr>
              <a:t>blog.mybabycart.com/is-ipad-good-or-bad-for-babies</a:t>
            </a:r>
            <a:r>
              <a:rPr lang="en-GB" sz="1400" dirty="0" smtClean="0"/>
              <a:t> ( Accessed 4.11.15</a:t>
            </a:r>
            <a:r>
              <a:rPr lang="en-GB" sz="1200" dirty="0" smtClean="0"/>
              <a:t>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1459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671</TotalTime>
  <Words>860</Words>
  <Application>Microsoft Office PowerPoint</Application>
  <PresentationFormat>On-screen Show (4:3)</PresentationFormat>
  <Paragraphs>165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Brush Script MT</vt:lpstr>
      <vt:lpstr>Calibri</vt:lpstr>
      <vt:lpstr>Rage Italic</vt:lpstr>
      <vt:lpstr>Wingdings</vt:lpstr>
      <vt:lpstr>Pushpin</vt:lpstr>
      <vt:lpstr>Pynciau Llosg /  Around the Water Cooler</vt:lpstr>
      <vt:lpstr>Amser sgrîn Screen time</vt:lpstr>
      <vt:lpstr>Cynnwys Content</vt:lpstr>
      <vt:lpstr>High Tech Tots</vt:lpstr>
      <vt:lpstr>Pwysigrwydd? Importance?</vt:lpstr>
      <vt:lpstr>Toxic Childhood</vt:lpstr>
      <vt:lpstr>Toxic Childhood</vt:lpstr>
      <vt:lpstr>TGCh yn yr ysgol ICT in School</vt:lpstr>
      <vt:lpstr>TGCh yn yr ysgol ICT in School</vt:lpstr>
      <vt:lpstr>Fframwaith Cymhwysedd Digidiol: 4 llinyn Digital Competence Framework: 4 strands</vt:lpstr>
      <vt:lpstr>Fframwaith Cymhwysedd Digidiol: 4 llinyn Digital Competence Framework: 4 strands</vt:lpstr>
      <vt:lpstr>Damcaniaethau Dysgu a TGCh Learning theories and ICT</vt:lpstr>
      <vt:lpstr>Tasg /  Task</vt:lpstr>
      <vt:lpstr>Tasg/  Task </vt:lpstr>
      <vt:lpstr>Trafodaeth Discussion</vt:lpstr>
      <vt:lpstr>Aseiniadau Assignments</vt:lpstr>
      <vt:lpstr>Sesiwn 4 Session 4 </vt:lpstr>
      <vt:lpstr>Cyfeirnodau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Amgylch yr Oerydd Dwr Around the Water Cooler</dc:title>
  <dc:creator>Administrator</dc:creator>
  <cp:lastModifiedBy>Lynwen Roberts</cp:lastModifiedBy>
  <cp:revision>46</cp:revision>
  <dcterms:created xsi:type="dcterms:W3CDTF">2015-09-16T08:41:31Z</dcterms:created>
  <dcterms:modified xsi:type="dcterms:W3CDTF">2019-07-16T13:19:36Z</dcterms:modified>
</cp:coreProperties>
</file>