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1"/>
  </p:sldMasterIdLst>
  <p:notesMasterIdLst>
    <p:notesMasterId r:id="rId14"/>
  </p:notesMasterIdLst>
  <p:sldIdLst>
    <p:sldId id="256" r:id="rId2"/>
    <p:sldId id="266" r:id="rId3"/>
    <p:sldId id="264" r:id="rId4"/>
    <p:sldId id="268" r:id="rId5"/>
    <p:sldId id="258" r:id="rId6"/>
    <p:sldId id="260" r:id="rId7"/>
    <p:sldId id="261" r:id="rId8"/>
    <p:sldId id="262" r:id="rId9"/>
    <p:sldId id="263" r:id="rId10"/>
    <p:sldId id="269" r:id="rId11"/>
    <p:sldId id="267" r:id="rId12"/>
    <p:sldId id="265"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5118" autoAdjust="0"/>
  </p:normalViewPr>
  <p:slideViewPr>
    <p:cSldViewPr snapToGrid="0">
      <p:cViewPr varScale="1">
        <p:scale>
          <a:sx n="81" d="100"/>
          <a:sy n="81" d="100"/>
        </p:scale>
        <p:origin x="3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C53FA4-3F0E-4A19-82C7-1987A30E21FD}" type="datetimeFigureOut">
              <a:rPr lang="en-GB" smtClean="0"/>
              <a:t>18/12/2022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3F425E-AEB1-4143-8A9B-B8B8549898B4}" type="slidenum">
              <a:rPr lang="en-GB" smtClean="0"/>
              <a:t>‹#›</a:t>
            </a:fld>
            <a:endParaRPr lang="en-GB"/>
          </a:p>
        </p:txBody>
      </p:sp>
    </p:spTree>
    <p:extLst>
      <p:ext uri="{BB962C8B-B14F-4D97-AF65-F5344CB8AC3E}">
        <p14:creationId xmlns:p14="http://schemas.microsoft.com/office/powerpoint/2010/main" val="3286396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andfonline.com/doi/full/10.1080/13683500.2022.2122418"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Airbnb's </a:t>
            </a:r>
            <a:r>
              <a:rPr lang="en-GB" sz="1800" b="1" dirty="0">
                <a:solidFill>
                  <a:srgbClr val="0E101A"/>
                </a:solidFill>
                <a:effectLst/>
                <a:latin typeface="Calibri" panose="020F0502020204030204" pitchFamily="34" charset="0"/>
                <a:ea typeface="Times New Roman" panose="02020603050405020304" pitchFamily="18" charset="0"/>
              </a:rPr>
              <a:t>business model</a:t>
            </a:r>
            <a:r>
              <a:rPr lang="en-GB" sz="1800" dirty="0">
                <a:solidFill>
                  <a:srgbClr val="0E101A"/>
                </a:solidFill>
                <a:effectLst/>
                <a:latin typeface="Calibri" panose="020F0502020204030204" pitchFamily="34" charset="0"/>
                <a:ea typeface="Times New Roman" panose="02020603050405020304" pitchFamily="18" charset="0"/>
              </a:rPr>
              <a:t> is a community-based peer-to-peer accommodation platform connecting with different sides of the market (one or more parties). The business operates with multi-sided outlets which creates value in different ways. (</a:t>
            </a:r>
            <a:r>
              <a:rPr lang="en-GB" sz="1800" dirty="0" err="1">
                <a:solidFill>
                  <a:srgbClr val="0E101A"/>
                </a:solidFill>
                <a:effectLst/>
                <a:latin typeface="Calibri" panose="020F0502020204030204" pitchFamily="34" charset="0"/>
                <a:ea typeface="Times New Roman" panose="02020603050405020304" pitchFamily="18" charset="0"/>
              </a:rPr>
              <a:t>Bieger</a:t>
            </a:r>
            <a:r>
              <a:rPr lang="en-GB" sz="1800" dirty="0">
                <a:solidFill>
                  <a:srgbClr val="0E101A"/>
                </a:solidFill>
                <a:effectLst/>
                <a:latin typeface="Calibri" panose="020F0502020204030204" pitchFamily="34" charset="0"/>
                <a:ea typeface="Times New Roman" panose="02020603050405020304" pitchFamily="18" charset="0"/>
              </a:rPr>
              <a:t> and Reinhold, 2011).</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An analysis of a value-creation business model builds on an organisation's observable behaviour. A business model offers an advantage which creates value. </a:t>
            </a:r>
            <a:r>
              <a:rPr lang="en-GB" sz="1800" b="1" dirty="0">
                <a:solidFill>
                  <a:srgbClr val="0E101A"/>
                </a:solidFill>
                <a:effectLst/>
                <a:latin typeface="Calibri" panose="020F0502020204030204" pitchFamily="34" charset="0"/>
                <a:ea typeface="Times New Roman" panose="02020603050405020304" pitchFamily="18" charset="0"/>
              </a:rPr>
              <a:t>Business models</a:t>
            </a:r>
            <a:r>
              <a:rPr lang="en-GB" sz="1800" dirty="0">
                <a:solidFill>
                  <a:srgbClr val="0E101A"/>
                </a:solidFill>
                <a:effectLst/>
                <a:latin typeface="Calibri" panose="020F0502020204030204" pitchFamily="34" charset="0"/>
                <a:ea typeface="Times New Roman" panose="02020603050405020304" pitchFamily="18" charset="0"/>
              </a:rPr>
              <a:t> help managers and employees see how their business work and if any adjustments are needed before making decisions for a positive, successful outcome.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Airbnb has </a:t>
            </a:r>
            <a:r>
              <a:rPr lang="en-GB" sz="1800" b="1" dirty="0">
                <a:solidFill>
                  <a:srgbClr val="0E101A"/>
                </a:solidFill>
                <a:effectLst/>
                <a:latin typeface="Calibri" panose="020F0502020204030204" pitchFamily="34" charset="0"/>
                <a:ea typeface="Times New Roman" panose="02020603050405020304" pitchFamily="18" charset="0"/>
              </a:rPr>
              <a:t>value propositions </a:t>
            </a:r>
            <a:r>
              <a:rPr lang="en-GB" sz="1800" dirty="0">
                <a:solidFill>
                  <a:srgbClr val="0E101A"/>
                </a:solidFill>
                <a:effectLst/>
                <a:latin typeface="Calibri" panose="020F0502020204030204" pitchFamily="34" charset="0"/>
                <a:ea typeface="Times New Roman" panose="02020603050405020304" pitchFamily="18" charset="0"/>
              </a:rPr>
              <a:t>for three groups, hosts, guests, and third-party service providers. Their most immense value is making money through the platform from their service. The first side (The hosts) offers unused space, their empty property, the second side (Guests) needs a place to stay short term and the third side (Third-party service providers) the background of the business/software providers.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2021).</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With these value propositions, Airbnb attracts all customers within the market. An advantage is a low price and a variety on offer regarding property type, the number of people and the location wanted. In addition, the website and booking system seem relatively quick and easy to use regarding booking, listings, etc.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4</a:t>
            </a:fld>
            <a:endParaRPr lang="en-GB"/>
          </a:p>
        </p:txBody>
      </p:sp>
    </p:spTree>
    <p:extLst>
      <p:ext uri="{BB962C8B-B14F-4D97-AF65-F5344CB8AC3E}">
        <p14:creationId xmlns:p14="http://schemas.microsoft.com/office/powerpoint/2010/main" val="1077302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Airbnb offers five </a:t>
            </a:r>
            <a:r>
              <a:rPr lang="en-GB" sz="1800" b="1" dirty="0">
                <a:solidFill>
                  <a:srgbClr val="0E101A"/>
                </a:solidFill>
                <a:effectLst/>
                <a:latin typeface="Calibri" panose="020F0502020204030204" pitchFamily="34" charset="0"/>
                <a:ea typeface="Times New Roman" panose="02020603050405020304" pitchFamily="18" charset="0"/>
              </a:rPr>
              <a:t>value propositions </a:t>
            </a:r>
            <a:r>
              <a:rPr lang="en-GB" sz="1800" dirty="0">
                <a:solidFill>
                  <a:srgbClr val="0E101A"/>
                </a:solidFill>
                <a:effectLst/>
                <a:latin typeface="Calibri" panose="020F0502020204030204" pitchFamily="34" charset="0"/>
                <a:ea typeface="Times New Roman" panose="02020603050405020304" pitchFamily="18" charset="0"/>
              </a:rPr>
              <a:t>– </a:t>
            </a:r>
            <a:r>
              <a:rPr lang="en-GB" sz="1800" i="1" dirty="0">
                <a:solidFill>
                  <a:srgbClr val="0E101A"/>
                </a:solidFill>
                <a:effectLst/>
                <a:latin typeface="Calibri" panose="020F0502020204030204" pitchFamily="34" charset="0"/>
                <a:ea typeface="Times New Roman" panose="02020603050405020304" pitchFamily="18" charset="0"/>
              </a:rPr>
              <a:t>identifying suitable guests</a:t>
            </a:r>
            <a:r>
              <a:rPr lang="en-GB" sz="1800" dirty="0">
                <a:solidFill>
                  <a:srgbClr val="0E101A"/>
                </a:solidFill>
                <a:effectLst/>
                <a:latin typeface="Calibri" panose="020F0502020204030204" pitchFamily="34" charset="0"/>
                <a:ea typeface="Times New Roman" panose="02020603050405020304" pitchFamily="18" charset="0"/>
              </a:rPr>
              <a:t>, handling</a:t>
            </a:r>
            <a:r>
              <a:rPr lang="en-GB" sz="1800" i="1" dirty="0">
                <a:solidFill>
                  <a:srgbClr val="0E101A"/>
                </a:solidFill>
                <a:effectLst/>
                <a:latin typeface="Calibri" panose="020F0502020204030204" pitchFamily="34" charset="0"/>
                <a:ea typeface="Times New Roman" panose="02020603050405020304" pitchFamily="18" charset="0"/>
              </a:rPr>
              <a:t> all monetary transactions</a:t>
            </a:r>
            <a:r>
              <a:rPr lang="en-GB" sz="1800" dirty="0">
                <a:solidFill>
                  <a:srgbClr val="0E101A"/>
                </a:solidFill>
                <a:effectLst/>
                <a:latin typeface="Calibri" panose="020F0502020204030204" pitchFamily="34" charset="0"/>
                <a:ea typeface="Times New Roman" panose="02020603050405020304" pitchFamily="18" charset="0"/>
              </a:rPr>
              <a:t>, marketing and advertising management and the opportunity to communicate with other like-minded people within the industry.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2021).</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They offer the following </a:t>
            </a:r>
            <a:r>
              <a:rPr lang="en-GB" sz="1800" b="1" dirty="0">
                <a:solidFill>
                  <a:srgbClr val="0E101A"/>
                </a:solidFill>
                <a:effectLst/>
                <a:latin typeface="Calibri" panose="020F0502020204030204" pitchFamily="34" charset="0"/>
                <a:ea typeface="Times New Roman" panose="02020603050405020304" pitchFamily="18" charset="0"/>
              </a:rPr>
              <a:t>value propositions </a:t>
            </a:r>
            <a:r>
              <a:rPr lang="en-GB" sz="1800" dirty="0">
                <a:solidFill>
                  <a:srgbClr val="0E101A"/>
                </a:solidFill>
                <a:effectLst/>
                <a:latin typeface="Calibri" panose="020F0502020204030204" pitchFamily="34" charset="0"/>
                <a:ea typeface="Times New Roman" panose="02020603050405020304" pitchFamily="18" charset="0"/>
              </a:rPr>
              <a:t>to their guests.</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The platform enables guests to find locations and efficiently compare and book accommodations worldwide, 24 hours a day. Airbnb also mitigates risk for their guests, ensuring a range of measures is in place, such as offering a guest guarantee in case of issues. Airbnb also tries to improve the guest experience by providing destination tips ensuring a memorable experience and making them too different from other industry businesses.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Airbnb provides one fundamental value proposition to third-party service providers: access to an extensive database of potential clients worldwide.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2021)</a:t>
            </a:r>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E101A"/>
                </a:solidFill>
                <a:effectLst/>
                <a:latin typeface="Calibri" panose="020F0502020204030204" pitchFamily="34" charset="0"/>
                <a:ea typeface="Times New Roman" panose="02020603050405020304" pitchFamily="18" charset="0"/>
              </a:rPr>
              <a:t>Value Creation </a:t>
            </a:r>
            <a:r>
              <a:rPr lang="en-GB" sz="1800" dirty="0">
                <a:solidFill>
                  <a:srgbClr val="0E101A"/>
                </a:solidFill>
                <a:effectLst/>
                <a:latin typeface="Calibri" panose="020F0502020204030204" pitchFamily="34" charset="0"/>
                <a:ea typeface="Times New Roman" panose="02020603050405020304" pitchFamily="18" charset="0"/>
              </a:rPr>
              <a:t>– creating value through various activities such as</a:t>
            </a:r>
            <a:r>
              <a:rPr lang="en-GB" sz="1800" b="1" dirty="0">
                <a:solidFill>
                  <a:srgbClr val="0E101A"/>
                </a:solidFill>
                <a:effectLst/>
                <a:latin typeface="Calibri" panose="020F0502020204030204" pitchFamily="34" charset="0"/>
                <a:ea typeface="Times New Roman" panose="02020603050405020304" pitchFamily="18" charset="0"/>
              </a:rPr>
              <a:t> </a:t>
            </a:r>
            <a:r>
              <a:rPr lang="en-GB" sz="1800" dirty="0">
                <a:solidFill>
                  <a:srgbClr val="0E101A"/>
                </a:solidFill>
                <a:effectLst/>
                <a:latin typeface="Calibri" panose="020F0502020204030204" pitchFamily="34" charset="0"/>
                <a:ea typeface="Times New Roman" panose="02020603050405020304" pitchFamily="18" charset="0"/>
              </a:rPr>
              <a:t>growing their client database for a multi-sided platform to succeed. Airbnb matches client behaviours by previous searches allowing easier search optimising lists. They try to understand and track client behaviour to refine their platform given by their network members. They reduce risk by building confidence between parties enabling a smooth exchange. Airbnb manages all costs efficiently, allowing businesses to trade at a low price.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2021).</a:t>
            </a:r>
            <a:endParaRPr lang="en-GB" sz="1800" dirty="0">
              <a:effectLst/>
              <a:latin typeface="Times New Roman" panose="02020603050405020304" pitchFamily="18" charset="0"/>
              <a:ea typeface="Times New Roman" panose="02020603050405020304" pitchFamily="18" charset="0"/>
            </a:endParaRPr>
          </a:p>
          <a:p>
            <a:r>
              <a:rPr lang="en-GB" sz="1800" b="1" dirty="0">
                <a:solidFill>
                  <a:srgbClr val="0E101A"/>
                </a:solidFill>
                <a:effectLst/>
                <a:latin typeface="Calibri" panose="020F0502020204030204" pitchFamily="34" charset="0"/>
                <a:ea typeface="Times New Roman" panose="02020603050405020304" pitchFamily="18" charset="0"/>
              </a:rPr>
              <a:t>Value communication and transfer. </a:t>
            </a:r>
            <a:r>
              <a:rPr lang="en-GB" sz="1800" dirty="0">
                <a:solidFill>
                  <a:srgbClr val="0E101A"/>
                </a:solidFill>
                <a:effectLst/>
                <a:latin typeface="Calibri" panose="020F0502020204030204" pitchFamily="34" charset="0"/>
                <a:ea typeface="Times New Roman" panose="02020603050405020304" pitchFamily="18" charset="0"/>
              </a:rPr>
              <a:t>The platform is the primary means of communication. General advertising channels are used less frequently because of conflict resolution. </a:t>
            </a:r>
            <a:r>
              <a:rPr lang="en-GB" sz="1800" b="1" dirty="0">
                <a:solidFill>
                  <a:srgbClr val="0E101A"/>
                </a:solidFill>
                <a:effectLst/>
                <a:latin typeface="Calibri" panose="020F0502020204030204" pitchFamily="34" charset="0"/>
                <a:ea typeface="Times New Roman" panose="02020603050405020304" pitchFamily="18" charset="0"/>
              </a:rPr>
              <a:t>Value Capture -</a:t>
            </a:r>
            <a:r>
              <a:rPr lang="en-GB" sz="1800" dirty="0">
                <a:solidFill>
                  <a:srgbClr val="0E101A"/>
                </a:solidFill>
                <a:effectLst/>
                <a:latin typeface="Calibri" panose="020F0502020204030204" pitchFamily="34" charset="0"/>
                <a:ea typeface="Times New Roman" panose="02020603050405020304" pitchFamily="18" charset="0"/>
              </a:rPr>
              <a:t> earns through charging their hosts a commission and their guests a service fee. A difference to other online platforms that charge their hosts a higher commission yet make the service accessible for guests.</a:t>
            </a:r>
            <a:r>
              <a:rPr lang="en-GB" sz="1800" b="1" dirty="0">
                <a:solidFill>
                  <a:srgbClr val="0E101A"/>
                </a:solidFill>
                <a:effectLst/>
                <a:latin typeface="Calibri" panose="020F0502020204030204" pitchFamily="34" charset="0"/>
                <a:ea typeface="Times New Roman" panose="02020603050405020304" pitchFamily="18" charset="0"/>
              </a:rPr>
              <a:t> Value dissemination - </a:t>
            </a:r>
            <a:r>
              <a:rPr lang="en-GB" sz="1800" dirty="0">
                <a:solidFill>
                  <a:srgbClr val="0E101A"/>
                </a:solidFill>
                <a:effectLst/>
                <a:latin typeface="Calibri" panose="020F0502020204030204" pitchFamily="34" charset="0"/>
                <a:ea typeface="Times New Roman" panose="02020603050405020304" pitchFamily="18" charset="0"/>
              </a:rPr>
              <a:t>Airbnb have a wide variety of shareholders, including guests, hosts, employees, partners, regulatory authorities, landlords of hosts, suppliers and much more. Air BnB disseminates value across these shareholders with benefits to ensure their long-term participation in the network. </a:t>
            </a:r>
            <a:r>
              <a:rPr lang="en-GB" sz="1800" b="1" dirty="0">
                <a:solidFill>
                  <a:srgbClr val="0E101A"/>
                </a:solidFill>
                <a:effectLst/>
                <a:latin typeface="Calibri" panose="020F0502020204030204" pitchFamily="34" charset="0"/>
                <a:ea typeface="Times New Roman" panose="02020603050405020304" pitchFamily="18" charset="0"/>
              </a:rPr>
              <a:t>Value development.</a:t>
            </a:r>
            <a:r>
              <a:rPr lang="en-GB" sz="1800" dirty="0">
                <a:solidFill>
                  <a:srgbClr val="0E101A"/>
                </a:solidFill>
                <a:effectLst/>
                <a:latin typeface="Calibri" panose="020F0502020204030204" pitchFamily="34" charset="0"/>
                <a:ea typeface="Times New Roman" panose="02020603050405020304" pitchFamily="18" charset="0"/>
              </a:rPr>
              <a:t> Airbnb has grown through advertising referral programmes, investments in vacation rental companies and cooperation with travel management programmes. In addition, they announced in 2016 cooperation with a global business firm to capture a larger share of the travel business market.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(2021). Guests and hosts changed from counterculture to millenarians to vanilla tourists. (Gallagher, 2017:202).</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An article by </a:t>
            </a:r>
            <a:r>
              <a:rPr lang="en-GB" sz="1800" dirty="0" err="1">
                <a:solidFill>
                  <a:srgbClr val="0E101A"/>
                </a:solidFill>
                <a:effectLst/>
                <a:latin typeface="Calibri" panose="020F0502020204030204" pitchFamily="34" charset="0"/>
                <a:ea typeface="Times New Roman" panose="02020603050405020304" pitchFamily="18" charset="0"/>
              </a:rPr>
              <a:t>Innovationtactics</a:t>
            </a:r>
            <a:r>
              <a:rPr lang="en-GB" sz="1800" dirty="0">
                <a:solidFill>
                  <a:srgbClr val="0E101A"/>
                </a:solidFill>
                <a:effectLst/>
                <a:latin typeface="Calibri" panose="020F0502020204030204" pitchFamily="34" charset="0"/>
                <a:ea typeface="Times New Roman" panose="02020603050405020304" pitchFamily="18" charset="0"/>
              </a:rPr>
              <a:t> states that many value propositions for their users are still followed today. The 2022 update of Airbnb's model by innovation tactics shows that in the last 14 years, Airbnb has grown and is now competing with the largest hotel and online travel agencies. As of Dec 2021, there were 6 million active listings in 220 countries and over 100k cities. Above 4 million hosts and 150 billion dollars were generated for hosts from over 1 billion guest arrivals. The strategic concepts explain backwards and forward integration in Michael Porter's value chain tool method to analyse and visualise significant value creation steps. Improvements are now made based on feedback received. For example, Airbnb currently partners with technology firms within a non-competitive advantage part of their technology. Other online travel agencies use the same platforms for the same purposes, clearly showing they don't differentiate from anyone else regarding their online system platform. Airbnb also has no control as they connect strangers, and as Airbnb grow, they need to ensure that hosts deliver good value for what they offer. Airbnb now has webpages and articles for their hosts to provide a great customer experience every time.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Airbnb has improved its existing value propositions while developing new ones with many improvements and ongoing projects in the pipeline. Recent advances include new tiers with Airbnb plus and luxe (luxury properties). (</a:t>
            </a:r>
            <a:r>
              <a:rPr lang="en-GB" sz="1800" dirty="0" err="1">
                <a:solidFill>
                  <a:srgbClr val="0E101A"/>
                </a:solidFill>
                <a:effectLst/>
                <a:latin typeface="Calibri" panose="020F0502020204030204" pitchFamily="34" charset="0"/>
                <a:ea typeface="Times New Roman" panose="02020603050405020304" pitchFamily="18" charset="0"/>
              </a:rPr>
              <a:t>Innovationtactics</a:t>
            </a:r>
            <a:r>
              <a:rPr lang="en-GB" sz="1800" dirty="0">
                <a:solidFill>
                  <a:srgbClr val="0E101A"/>
                </a:solidFill>
                <a:effectLst/>
                <a:latin typeface="Calibri" panose="020F0502020204030204" pitchFamily="34" charset="0"/>
                <a:ea typeface="Times New Roman" panose="02020603050405020304" pitchFamily="18" charset="0"/>
              </a:rPr>
              <a:t>, 2022).</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5</a:t>
            </a:fld>
            <a:endParaRPr lang="en-GB"/>
          </a:p>
        </p:txBody>
      </p:sp>
    </p:spTree>
    <p:extLst>
      <p:ext uri="{BB962C8B-B14F-4D97-AF65-F5344CB8AC3E}">
        <p14:creationId xmlns:p14="http://schemas.microsoft.com/office/powerpoint/2010/main" val="942273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Airbnb's website is one of the most popular platforms in the world. As a result, </a:t>
            </a:r>
            <a:r>
              <a:rPr lang="en-GB" sz="1800" dirty="0" err="1">
                <a:solidFill>
                  <a:srgbClr val="0E101A"/>
                </a:solidFill>
                <a:effectLst/>
                <a:latin typeface="Calibri" panose="020F0502020204030204" pitchFamily="34" charset="0"/>
                <a:ea typeface="Times New Roman" panose="02020603050405020304" pitchFamily="18" charset="0"/>
              </a:rPr>
              <a:t>Airbnbs</a:t>
            </a:r>
            <a:r>
              <a:rPr lang="en-GB" sz="1800" dirty="0">
                <a:solidFill>
                  <a:srgbClr val="0E101A"/>
                </a:solidFill>
                <a:effectLst/>
                <a:latin typeface="Calibri" panose="020F0502020204030204" pitchFamily="34" charset="0"/>
                <a:ea typeface="Times New Roman" panose="02020603050405020304" pitchFamily="18" charset="0"/>
              </a:rPr>
              <a:t> market share has risen and is predicted to continue to grow. They have made a mark in the vacation rental industry with an estimated 20% of market share on the entire vacation rental market bringing its worth to around $93 billion. The remaining 80% of the market is divided among its competitors. </a:t>
            </a:r>
            <a:r>
              <a:rPr lang="en-GB" sz="1800" dirty="0" err="1">
                <a:solidFill>
                  <a:srgbClr val="0E101A"/>
                </a:solidFill>
                <a:effectLst/>
                <a:latin typeface="Calibri" panose="020F0502020204030204" pitchFamily="34" charset="0"/>
                <a:ea typeface="Times New Roman" panose="02020603050405020304" pitchFamily="18" charset="0"/>
              </a:rPr>
              <a:t>Vrbo</a:t>
            </a:r>
            <a:r>
              <a:rPr lang="en-GB" sz="1800" dirty="0">
                <a:solidFill>
                  <a:srgbClr val="0E101A"/>
                </a:solidFill>
                <a:effectLst/>
                <a:latin typeface="Calibri" panose="020F0502020204030204" pitchFamily="34" charset="0"/>
                <a:ea typeface="Times New Roman" panose="02020603050405020304" pitchFamily="18" charset="0"/>
              </a:rPr>
              <a:t> (vacation rentals by owner) is </a:t>
            </a:r>
            <a:r>
              <a:rPr lang="en-GB" sz="1800" dirty="0" err="1">
                <a:solidFill>
                  <a:srgbClr val="0E101A"/>
                </a:solidFill>
                <a:effectLst/>
                <a:latin typeface="Calibri" panose="020F0502020204030204" pitchFamily="34" charset="0"/>
                <a:ea typeface="Times New Roman" panose="02020603050405020304" pitchFamily="18" charset="0"/>
              </a:rPr>
              <a:t>Airbnbs</a:t>
            </a:r>
            <a:r>
              <a:rPr lang="en-GB" sz="1800" dirty="0">
                <a:solidFill>
                  <a:srgbClr val="0E101A"/>
                </a:solidFill>
                <a:effectLst/>
                <a:latin typeface="Calibri" panose="020F0502020204030204" pitchFamily="34" charset="0"/>
                <a:ea typeface="Times New Roman" panose="02020603050405020304" pitchFamily="18" charset="0"/>
              </a:rPr>
              <a:t> biggest competitor. According to </a:t>
            </a:r>
            <a:r>
              <a:rPr lang="en-GB" sz="1800" dirty="0" err="1">
                <a:solidFill>
                  <a:srgbClr val="0E101A"/>
                </a:solidFill>
                <a:effectLst/>
                <a:latin typeface="Calibri" panose="020F0502020204030204" pitchFamily="34" charset="0"/>
                <a:ea typeface="Times New Roman" panose="02020603050405020304" pitchFamily="18" charset="0"/>
              </a:rPr>
              <a:t>Lodgify</a:t>
            </a:r>
            <a:r>
              <a:rPr lang="en-GB" sz="1800" dirty="0">
                <a:solidFill>
                  <a:srgbClr val="0E101A"/>
                </a:solidFill>
                <a:effectLst/>
                <a:latin typeface="Calibri" panose="020F0502020204030204" pitchFamily="34" charset="0"/>
                <a:ea typeface="Times New Roman" panose="02020603050405020304" pitchFamily="18" charset="0"/>
              </a:rPr>
              <a:t>, a website builder, </a:t>
            </a:r>
            <a:r>
              <a:rPr lang="en-GB" sz="1800" dirty="0" err="1">
                <a:solidFill>
                  <a:srgbClr val="0E101A"/>
                </a:solidFill>
                <a:effectLst/>
                <a:latin typeface="Calibri" panose="020F0502020204030204" pitchFamily="34" charset="0"/>
                <a:ea typeface="Times New Roman" panose="02020603050405020304" pitchFamily="18" charset="0"/>
              </a:rPr>
              <a:t>Vrbo</a:t>
            </a:r>
            <a:r>
              <a:rPr lang="en-GB" sz="1800" dirty="0">
                <a:solidFill>
                  <a:srgbClr val="0E101A"/>
                </a:solidFill>
                <a:effectLst/>
                <a:latin typeface="Calibri" panose="020F0502020204030204" pitchFamily="34" charset="0"/>
                <a:ea typeface="Times New Roman" panose="02020603050405020304" pitchFamily="18" charset="0"/>
              </a:rPr>
              <a:t> offers no house share, whereas Airbnb does; however, because of </a:t>
            </a:r>
            <a:r>
              <a:rPr lang="en-GB" sz="1800" dirty="0" err="1">
                <a:solidFill>
                  <a:srgbClr val="0E101A"/>
                </a:solidFill>
                <a:effectLst/>
                <a:latin typeface="Calibri" panose="020F0502020204030204" pitchFamily="34" charset="0"/>
                <a:ea typeface="Times New Roman" panose="02020603050405020304" pitchFamily="18" charset="0"/>
              </a:rPr>
              <a:t>Vrbo's</a:t>
            </a:r>
            <a:r>
              <a:rPr lang="en-GB" sz="1800" dirty="0">
                <a:solidFill>
                  <a:srgbClr val="0E101A"/>
                </a:solidFill>
                <a:effectLst/>
                <a:latin typeface="Calibri" panose="020F0502020204030204" pitchFamily="34" charset="0"/>
                <a:ea typeface="Times New Roman" panose="02020603050405020304" pitchFamily="18" charset="0"/>
              </a:rPr>
              <a:t> strategy, they seem to attract larger luxury homes and cater to higher-numbered groups of guests. (</a:t>
            </a:r>
            <a:r>
              <a:rPr lang="en-GB" sz="1800" dirty="0" err="1">
                <a:solidFill>
                  <a:srgbClr val="0E101A"/>
                </a:solidFill>
                <a:effectLst/>
                <a:latin typeface="Calibri" panose="020F0502020204030204" pitchFamily="34" charset="0"/>
                <a:ea typeface="Times New Roman" panose="02020603050405020304" pitchFamily="18" charset="0"/>
              </a:rPr>
              <a:t>Lodgify</a:t>
            </a:r>
            <a:r>
              <a:rPr lang="en-GB" sz="1800" dirty="0">
                <a:solidFill>
                  <a:srgbClr val="0E101A"/>
                </a:solidFill>
                <a:effectLst/>
                <a:latin typeface="Calibri" panose="020F0502020204030204" pitchFamily="34" charset="0"/>
                <a:ea typeface="Times New Roman" panose="02020603050405020304" pitchFamily="18" charset="0"/>
              </a:rPr>
              <a:t>, 2022).</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6</a:t>
            </a:fld>
            <a:endParaRPr lang="en-GB"/>
          </a:p>
        </p:txBody>
      </p:sp>
    </p:spTree>
    <p:extLst>
      <p:ext uri="{BB962C8B-B14F-4D97-AF65-F5344CB8AC3E}">
        <p14:creationId xmlns:p14="http://schemas.microsoft.com/office/powerpoint/2010/main" val="1446804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Airbnb is currently the undisputed market leader in commercial peer-to-peer accommodation in most countries. Peer-to-peer networks among tourists have now raised awareness for short-term property stays. Peer-to-peer networks weren't as prevalent before Airbnb came along; however, due to Airbnb's mass market enabled them to operate as a multi-platform business. As a result, challenges are coming to life. Short-term property owners are now more inclined to rent their properties as temporary stay accommodations instead of long-term rentals: This has reduced the availability of properties for locals to rent for the long term. (Reinhold, S.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2017).</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According to an online paper by </a:t>
            </a:r>
            <a:r>
              <a:rPr lang="en-GB" sz="1800" dirty="0" err="1">
                <a:solidFill>
                  <a:srgbClr val="0E101A"/>
                </a:solidFill>
                <a:effectLst/>
                <a:latin typeface="Calibri" panose="020F0502020204030204" pitchFamily="34" charset="0"/>
                <a:ea typeface="Times New Roman" panose="02020603050405020304" pitchFamily="18" charset="0"/>
              </a:rPr>
              <a:t>Gyodi</a:t>
            </a:r>
            <a:r>
              <a:rPr lang="en-GB" sz="1800" dirty="0">
                <a:solidFill>
                  <a:srgbClr val="0E101A"/>
                </a:solidFill>
                <a:effectLst/>
                <a:latin typeface="Calibri" panose="020F0502020204030204" pitchFamily="34" charset="0"/>
                <a:ea typeface="Times New Roman" panose="02020603050405020304" pitchFamily="18" charset="0"/>
              </a:rPr>
              <a:t> (2017), Airbnb is proliferating, resulting in a regulatory challenge. Empirical evidence suggests that Airbnb may have harmed the housing market and the traditional hotel industry. Airbnb has dramatically affected hostels and has become a cheaper alternative hospitality service in all areas, including a considerable price difference between platforms. Airbnb has affected the hotel industry in Texas with a 10% increase in the number of Airbnb offers, resulting in a 0.37% decrease in hotel revenues. In comparison, the same increase in hotel rooms causes a 1.5% decrease in income, suggesting Airbnb is a weak substitute for hotels. </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Just under 90% of guests use Airbnb because of its amenities. In today's sharing economy, Hosts are seen as the information source for travellers regarding a property stay with the reviews they provide of their stay. Under 80%of guests use Airbnb travel to explore a particular area which helps parts of the UK economy benefit from the platform because Airbnb properties are available outside of cities and towns, which encourages helping businesses and homes in the area to benefit. Airbnb also provides travel, with over 70% of guests expressing that this option makes them more likely to be returning customers. (Airbnb UK Insights Report, Jan, 2019).</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However, according to a Francis and Taylor Online journal, studies have questioned whether Airbnb represents the sharing economy. Rodríguez-Pérez de </a:t>
            </a:r>
            <a:r>
              <a:rPr lang="en-GB" sz="1800" dirty="0" err="1">
                <a:solidFill>
                  <a:srgbClr val="0E101A"/>
                </a:solidFill>
                <a:effectLst/>
                <a:latin typeface="Calibri" panose="020F0502020204030204" pitchFamily="34" charset="0"/>
                <a:ea typeface="Times New Roman" panose="02020603050405020304" pitchFamily="18" charset="0"/>
              </a:rPr>
              <a:t>Arenaza</a:t>
            </a:r>
            <a:r>
              <a:rPr lang="en-GB" sz="1800" dirty="0">
                <a:solidFill>
                  <a:srgbClr val="0E101A"/>
                </a:solidFill>
                <a:effectLst/>
                <a:latin typeface="Calibri" panose="020F0502020204030204" pitchFamily="34" charset="0"/>
                <a:ea typeface="Times New Roman" panose="02020603050405020304" pitchFamily="18" charset="0"/>
              </a:rPr>
              <a:t> et al. (</a:t>
            </a:r>
            <a:r>
              <a:rPr lang="en-GB" sz="1800" u="sng" dirty="0">
                <a:solidFill>
                  <a:srgbClr val="4A6EE0"/>
                </a:solidFill>
                <a:effectLst/>
                <a:latin typeface="Calibri" panose="020F0502020204030204" pitchFamily="34" charset="0"/>
                <a:ea typeface="Times New Roman" panose="02020603050405020304" pitchFamily="18" charset="0"/>
                <a:hlinkClick r:id="rId3"/>
              </a:rPr>
              <a:t>2019</a:t>
            </a:r>
            <a:r>
              <a:rPr lang="en-GB" sz="1800" dirty="0">
                <a:solidFill>
                  <a:srgbClr val="0E101A"/>
                </a:solidFill>
                <a:effectLst/>
                <a:latin typeface="Calibri" panose="020F0502020204030204" pitchFamily="34" charset="0"/>
                <a:ea typeface="Times New Roman" panose="02020603050405020304" pitchFamily="18" charset="0"/>
              </a:rPr>
              <a:t>) claims Airbnb hasn't changed the tourism market. It claimed it is not a platform for collaborative tourism but a distribution platform - a booking channel. Madrid's economic sustainability concerning tourism was threatened recently when professional actors in the cities listed their properties, questioning the principles of the sharing economy in the town. It has now been speculated that when Airbnb was compared to </a:t>
            </a:r>
            <a:r>
              <a:rPr lang="en-GB" sz="1800" dirty="0" err="1">
                <a:solidFill>
                  <a:srgbClr val="0E101A"/>
                </a:solidFill>
                <a:effectLst/>
                <a:latin typeface="Calibri" panose="020F0502020204030204" pitchFamily="34" charset="0"/>
                <a:ea typeface="Times New Roman" panose="02020603050405020304" pitchFamily="18" charset="0"/>
              </a:rPr>
              <a:t>Fairbnb</a:t>
            </a:r>
            <a:r>
              <a:rPr lang="en-GB" sz="1800" dirty="0">
                <a:solidFill>
                  <a:srgbClr val="0E101A"/>
                </a:solidFill>
                <a:effectLst/>
                <a:latin typeface="Calibri" panose="020F0502020204030204" pitchFamily="34" charset="0"/>
                <a:ea typeface="Times New Roman" panose="02020603050405020304" pitchFamily="18" charset="0"/>
              </a:rPr>
              <a:t>, </a:t>
            </a:r>
            <a:r>
              <a:rPr lang="en-GB" sz="1800" dirty="0" err="1">
                <a:solidFill>
                  <a:srgbClr val="0E101A"/>
                </a:solidFill>
                <a:effectLst/>
                <a:latin typeface="Calibri" panose="020F0502020204030204" pitchFamily="34" charset="0"/>
                <a:ea typeface="Times New Roman" panose="02020603050405020304" pitchFamily="18" charset="0"/>
              </a:rPr>
              <a:t>Fairbnb</a:t>
            </a:r>
            <a:r>
              <a:rPr lang="en-GB" sz="1800" dirty="0">
                <a:solidFill>
                  <a:srgbClr val="0E101A"/>
                </a:solidFill>
                <a:effectLst/>
                <a:latin typeface="Calibri" panose="020F0502020204030204" pitchFamily="34" charset="0"/>
                <a:ea typeface="Times New Roman" panose="02020603050405020304" pitchFamily="18" charset="0"/>
              </a:rPr>
              <a:t> proved to be more of an example of sharing economy due to its approach and fee structure. (C. Michael Hall et al., 2022). </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7</a:t>
            </a:fld>
            <a:endParaRPr lang="en-GB"/>
          </a:p>
        </p:txBody>
      </p:sp>
    </p:spTree>
    <p:extLst>
      <p:ext uri="{BB962C8B-B14F-4D97-AF65-F5344CB8AC3E}">
        <p14:creationId xmlns:p14="http://schemas.microsoft.com/office/powerpoint/2010/main" val="198981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People of all ages use Airbnb to allow all family members, including grandparents and friends, to travel and stay in a property together. In addition, there are masses of potential for P2P accommodation within the market. For example, when a host is away and makes their property available for short-term rent out, this appeals to families, especially with all facilities being in place, making it suitable for the multi-family travel market. (</a:t>
            </a:r>
            <a:r>
              <a:rPr lang="en-GB" sz="1800" dirty="0" err="1">
                <a:solidFill>
                  <a:srgbClr val="0E101A"/>
                </a:solidFill>
                <a:effectLst/>
                <a:latin typeface="Calibri" panose="020F0502020204030204" pitchFamily="34" charset="0"/>
                <a:ea typeface="Times New Roman" panose="02020603050405020304" pitchFamily="18" charset="0"/>
              </a:rPr>
              <a:t>Hajibaba</a:t>
            </a:r>
            <a:r>
              <a:rPr lang="en-GB" sz="1800" dirty="0">
                <a:solidFill>
                  <a:srgbClr val="0E101A"/>
                </a:solidFill>
                <a:effectLst/>
                <a:latin typeface="Calibri" panose="020F0502020204030204" pitchFamily="34" charset="0"/>
                <a:ea typeface="Times New Roman" panose="02020603050405020304" pitchFamily="18" charset="0"/>
              </a:rPr>
              <a:t>, H and </a:t>
            </a:r>
            <a:r>
              <a:rPr lang="en-GB" sz="1800" dirty="0" err="1">
                <a:solidFill>
                  <a:srgbClr val="0E101A"/>
                </a:solidFill>
                <a:effectLst/>
                <a:latin typeface="Calibri" panose="020F0502020204030204" pitchFamily="34" charset="0"/>
                <a:ea typeface="Times New Roman" panose="02020603050405020304" pitchFamily="18" charset="0"/>
              </a:rPr>
              <a:t>Dolnicar</a:t>
            </a:r>
            <a:r>
              <a:rPr lang="en-GB" sz="1800" dirty="0">
                <a:solidFill>
                  <a:srgbClr val="0E101A"/>
                </a:solidFill>
                <a:effectLst/>
                <a:latin typeface="Calibri" panose="020F0502020204030204" pitchFamily="34" charset="0"/>
                <a:ea typeface="Times New Roman" panose="02020603050405020304" pitchFamily="18" charset="0"/>
              </a:rPr>
              <a:t>, S. 2017).</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However, studies examined how residents felt regarding the impact of P2P accommodation growth: fifty-one semi-structured interviews were conducted to understand resident’s perceptions of Airbnb’s guests in their area. The results show a negative perception of socio-economic and environmental impacts. The growth of P2P accommodation has also caused many concerns over the illegal activity of many Airbnb-type rentals. (Gottlieb, 2013). In addition, it has adverse effects on housing situations, with landlords evicting tenants to rent out their property as a short-stay option instead. Airbnb also increases overcrowding in residential areas causing concern among residents here and leading to a negative perception of this type of industry. (</a:t>
            </a:r>
            <a:r>
              <a:rPr lang="en-GB" sz="1800" dirty="0" err="1">
                <a:solidFill>
                  <a:srgbClr val="0E101A"/>
                </a:solidFill>
                <a:effectLst/>
                <a:latin typeface="Calibri" panose="020F0502020204030204" pitchFamily="34" charset="0"/>
                <a:ea typeface="Times New Roman" panose="02020603050405020304" pitchFamily="18" charset="0"/>
              </a:rPr>
              <a:t>Dimitrios</a:t>
            </a:r>
            <a:r>
              <a:rPr lang="en-GB" sz="1800" dirty="0">
                <a:solidFill>
                  <a:srgbClr val="0E101A"/>
                </a:solidFill>
                <a:effectLst/>
                <a:latin typeface="Calibri" panose="020F0502020204030204" pitchFamily="34" charset="0"/>
                <a:ea typeface="Times New Roman" panose="02020603050405020304" pitchFamily="18" charset="0"/>
              </a:rPr>
              <a:t>, S and </a:t>
            </a:r>
            <a:r>
              <a:rPr lang="en-GB" sz="1800" dirty="0" err="1">
                <a:solidFill>
                  <a:srgbClr val="0E101A"/>
                </a:solidFill>
                <a:effectLst/>
                <a:latin typeface="Calibri" panose="020F0502020204030204" pitchFamily="34" charset="0"/>
                <a:ea typeface="Times New Roman" panose="02020603050405020304" pitchFamily="18" charset="0"/>
              </a:rPr>
              <a:t>Farmaki</a:t>
            </a:r>
            <a:r>
              <a:rPr lang="en-GB" sz="1800" dirty="0">
                <a:solidFill>
                  <a:srgbClr val="0E101A"/>
                </a:solidFill>
                <a:effectLst/>
                <a:latin typeface="Calibri" panose="020F0502020204030204" pitchFamily="34" charset="0"/>
                <a:ea typeface="Times New Roman" panose="02020603050405020304" pitchFamily="18" charset="0"/>
              </a:rPr>
              <a:t>, A. 2019).</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8</a:t>
            </a:fld>
            <a:endParaRPr lang="en-GB"/>
          </a:p>
        </p:txBody>
      </p:sp>
    </p:spTree>
    <p:extLst>
      <p:ext uri="{BB962C8B-B14F-4D97-AF65-F5344CB8AC3E}">
        <p14:creationId xmlns:p14="http://schemas.microsoft.com/office/powerpoint/2010/main" val="20486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E101A"/>
                </a:solidFill>
                <a:effectLst/>
                <a:latin typeface="Calibri" panose="020F0502020204030204" pitchFamily="34" charset="0"/>
                <a:ea typeface="Times New Roman" panose="02020603050405020304" pitchFamily="18" charset="0"/>
              </a:rPr>
              <a:t>When Airbnb was first born, they had a problem with their market due to investors refusing to invest due to trust issues, and many people struggled to imagine strangers staying in their homes. However, Airbnb earned investors' trust by creating and designing 'Trust By Design', a system of identification involving personal reviews about how each client feels regarding their overall experience with Airbnb. In addition, the system encouraged all parties to be respectful in making future bookings and reassured all parties, and today Homeowners are key investors of Airbnb. (Business Disrupters, 2017).</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0E101A"/>
                </a:solidFill>
                <a:effectLst/>
                <a:latin typeface="Calibri" panose="020F0502020204030204" pitchFamily="34" charset="0"/>
                <a:ea typeface="Times New Roman" panose="02020603050405020304" pitchFamily="18" charset="0"/>
              </a:rPr>
              <a:t>E-commerce's ability to sell online has proven successful with online businesses, and the ability to send money digitally has changed the world forever. When evaluating the strategic impact of e-commerce within the industry, it is an opportunity to identify opportunities for buy-side and sell-side e-commerce transactions, sell-side transactions between supplier and customer and buy-side transactions between purchaser and supplier. However, Managers have had to adapt and apply new digital technologies that they need to continually update to stay in the trend of their competitors, increase security and improve performance. (Edmundson-Bird, D., Chaffey, D., Hemphill, T. 2019). However, an article by business tech weekly states a downside to e-commerce shoppers is becoming concerned about sharing personal details and their bank card information. Although there is legislation to help protect sensitive data, it requires investment in the software to provide this level of security. (</a:t>
            </a:r>
            <a:r>
              <a:rPr lang="en-GB" sz="1800" dirty="0" err="1">
                <a:solidFill>
                  <a:srgbClr val="0E101A"/>
                </a:solidFill>
                <a:effectLst/>
                <a:latin typeface="Calibri" panose="020F0502020204030204" pitchFamily="34" charset="0"/>
                <a:ea typeface="Times New Roman" panose="02020603050405020304" pitchFamily="18" charset="0"/>
              </a:rPr>
              <a:t>Bogush</a:t>
            </a:r>
            <a:r>
              <a:rPr lang="en-GB" sz="1800" dirty="0">
                <a:solidFill>
                  <a:srgbClr val="0E101A"/>
                </a:solidFill>
                <a:effectLst/>
                <a:latin typeface="Calibri" panose="020F0502020204030204" pitchFamily="34" charset="0"/>
                <a:ea typeface="Times New Roman" panose="02020603050405020304" pitchFamily="18" charset="0"/>
              </a:rPr>
              <a:t>, P, 2021).</a:t>
            </a: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9</a:t>
            </a:fld>
            <a:endParaRPr lang="en-GB"/>
          </a:p>
        </p:txBody>
      </p:sp>
    </p:spTree>
    <p:extLst>
      <p:ext uri="{BB962C8B-B14F-4D97-AF65-F5344CB8AC3E}">
        <p14:creationId xmlns:p14="http://schemas.microsoft.com/office/powerpoint/2010/main" val="3336426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Airbnb’s business model and how they thrive for value has been proven successful in how they have operated and become who they are today. It is evident to see the strategic approaches they have taken have certainly earned their market share by evolving into a multi-sided business, maximising customer interest and convenience in almost every way possible. As a result, they stood out from their competitors and were initially the first P2P accommodation platform to gain customer trust. Although e-commerce and digital business have been deemed successful, it has flaws in security matters regarding personal information. Cyber-attacks are happening more frequently. Can we rely on digital e-commerce?</a:t>
            </a:r>
          </a:p>
          <a:p>
            <a:endParaRPr lang="en-GB" dirty="0"/>
          </a:p>
        </p:txBody>
      </p:sp>
      <p:sp>
        <p:nvSpPr>
          <p:cNvPr id="4" name="Slide Number Placeholder 3"/>
          <p:cNvSpPr>
            <a:spLocks noGrp="1"/>
          </p:cNvSpPr>
          <p:nvPr>
            <p:ph type="sldNum" sz="quarter" idx="5"/>
          </p:nvPr>
        </p:nvSpPr>
        <p:spPr/>
        <p:txBody>
          <a:bodyPr/>
          <a:lstStyle/>
          <a:p>
            <a:fld id="{453F425E-AEB1-4143-8A9B-B8B8549898B4}" type="slidenum">
              <a:rPr lang="en-GB" smtClean="0"/>
              <a:t>11</a:t>
            </a:fld>
            <a:endParaRPr lang="en-GB"/>
          </a:p>
        </p:txBody>
      </p:sp>
    </p:spTree>
    <p:extLst>
      <p:ext uri="{BB962C8B-B14F-4D97-AF65-F5344CB8AC3E}">
        <p14:creationId xmlns:p14="http://schemas.microsoft.com/office/powerpoint/2010/main" val="2924328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3442948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8723660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848857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9E2338-400D-4634-B7D6-7083B0690A78}" type="datetimeFigureOut">
              <a:rPr lang="en-GB" smtClean="0"/>
              <a:t>18/12/2022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3929276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9E2338-400D-4634-B7D6-7083B0690A78}" type="datetimeFigureOut">
              <a:rPr lang="en-GB" smtClean="0"/>
              <a:t>18/12/2022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2926576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9E2338-400D-4634-B7D6-7083B0690A78}" type="datetimeFigureOut">
              <a:rPr lang="en-GB" smtClean="0"/>
              <a:t>18/12/2022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373403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9E2338-400D-4634-B7D6-7083B0690A78}" type="datetimeFigureOut">
              <a:rPr lang="en-GB" smtClean="0"/>
              <a:t>18/12/2022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380910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09E2338-400D-4634-B7D6-7083B0690A78}" type="datetimeFigureOut">
              <a:rPr lang="en-GB" smtClean="0"/>
              <a:t>18/12/2022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3376510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09E2338-400D-4634-B7D6-7083B0690A78}" type="datetimeFigureOut">
              <a:rPr lang="en-GB" smtClean="0"/>
              <a:t>18/12/2022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4068010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2291534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24521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51248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028607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41695060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734213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9E2338-400D-4634-B7D6-7083B0690A78}" type="datetimeFigureOut">
              <a:rPr lang="en-GB" smtClean="0"/>
              <a:t>18/12/2022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F23F85C-87F4-428A-A1EC-DAB302714DE9}" type="slidenum">
              <a:rPr lang="en-GB" smtClean="0"/>
              <a:t>‹#›</a:t>
            </a:fld>
            <a:endParaRPr lang="en-GB"/>
          </a:p>
        </p:txBody>
      </p:sp>
    </p:spTree>
    <p:extLst>
      <p:ext uri="{BB962C8B-B14F-4D97-AF65-F5344CB8AC3E}">
        <p14:creationId xmlns:p14="http://schemas.microsoft.com/office/powerpoint/2010/main" val="1642929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09E2338-400D-4634-B7D6-7083B0690A78}" type="datetimeFigureOut">
              <a:rPr lang="en-GB" smtClean="0"/>
              <a:t>18/12/2022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F23F85C-87F4-428A-A1EC-DAB302714DE9}" type="slidenum">
              <a:rPr lang="en-GB" smtClean="0"/>
              <a:t>‹#›</a:t>
            </a:fld>
            <a:endParaRPr lang="en-GB"/>
          </a:p>
        </p:txBody>
      </p:sp>
    </p:spTree>
    <p:extLst>
      <p:ext uri="{BB962C8B-B14F-4D97-AF65-F5344CB8AC3E}">
        <p14:creationId xmlns:p14="http://schemas.microsoft.com/office/powerpoint/2010/main" val="717485076"/>
      </p:ext>
    </p:extLst>
  </p:cSld>
  <p:clrMap bg1="dk1" tx1="lt1" bg2="dk2" tx2="lt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4a"/><Relationship Id="rId1" Type="http://schemas.openxmlformats.org/officeDocument/2006/relationships/audio" Target="NULL" TargetMode="External"/><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www.lodgify.com/guides/airbnb-competitors/" TargetMode="External"/><Relationship Id="rId3" Type="http://schemas.openxmlformats.org/officeDocument/2006/relationships/hyperlink" Target="https://www.tandfonline.com/doi/ref/10.1080/13683500.2022.2122418?scroll=top&amp;role=tab" TargetMode="External"/><Relationship Id="rId7" Type="http://schemas.openxmlformats.org/officeDocument/2006/relationships/hyperlink" Target="https://dx.doi.org/10.23912/9781911396512&#8211;3616" TargetMode="External"/><Relationship Id="rId2" Type="http://schemas.openxmlformats.org/officeDocument/2006/relationships/hyperlink" Target="https://news.airbnb.com/about-us/" TargetMode="External"/><Relationship Id="rId1" Type="http://schemas.openxmlformats.org/officeDocument/2006/relationships/slideLayout" Target="../slideLayouts/slideLayout2.xml"/><Relationship Id="rId6" Type="http://schemas.openxmlformats.org/officeDocument/2006/relationships/hyperlink" Target="https://www.delab.uw.edu.pl/wp-content/uploads/2017/09/WP_3_2017_K.Gyodi_.pdf" TargetMode="External"/><Relationship Id="rId5" Type="http://schemas.openxmlformats.org/officeDocument/2006/relationships/hyperlink" Target="https://books.google.co.uk/books?hl=en&amp;lr=&amp;id=oYufDwAAQBAJ&amp;oi=fnd&amp;pg=PT23&amp;dq=(Edmundson-Bird,+D.,+Chaffey,+D.,+Hemphill,+T.+2019).&amp;ots=OojpfrXBix&amp;sig=MZvqvCKp6Nun40NGwljF3-GPlu0#v=onepage&amp;q=(Edmundson-Bird%2C%20D.%2C%20Chaffey%2C%20D.%2C%20Hemphill%2C%20T.%202019).&amp;f=false" TargetMode="External"/><Relationship Id="rId10" Type="http://schemas.openxmlformats.org/officeDocument/2006/relationships/hyperlink" Target="https://doi.org/10.1080/13683500.2019.1705768" TargetMode="External"/><Relationship Id="rId4" Type="http://schemas.openxmlformats.org/officeDocument/2006/relationships/hyperlink" Target="https://www.researchgate.net/publication/337337858_Resident_perceptions_of_the_impacts_of_P2P_accommodation_Implications_for_neighbourhoods" TargetMode="External"/><Relationship Id="rId9" Type="http://schemas.openxmlformats.org/officeDocument/2006/relationships/hyperlink" Target="https://dx.doi.org/10.23912/9781911396512&#8211;36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0ADFFC45-3DC9-4433-926F-043E879D9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9">
            <a:extLst>
              <a:ext uri="{FF2B5EF4-FFF2-40B4-BE49-F238E27FC236}">
                <a16:creationId xmlns:a16="http://schemas.microsoft.com/office/drawing/2014/main" id="{B5F26A87-0610-435F-AA13-BD658385C9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67230" y="-8468"/>
            <a:ext cx="4763558" cy="6866467"/>
            <a:chOff x="67175" y="-8467"/>
            <a:chExt cx="4763558" cy="6866467"/>
          </a:xfrm>
        </p:grpSpPr>
        <p:cxnSp>
          <p:nvCxnSpPr>
            <p:cNvPr id="11" name="Straight Connector 10">
              <a:extLst>
                <a:ext uri="{FF2B5EF4-FFF2-40B4-BE49-F238E27FC236}">
                  <a16:creationId xmlns:a16="http://schemas.microsoft.com/office/drawing/2014/main" id="{E6321436-5AAD-4FB6-BB0D-316D4540E8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1520012" y="0"/>
              <a:ext cx="1219200" cy="68580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11">
              <a:extLst>
                <a:ext uri="{FF2B5EF4-FFF2-40B4-BE49-F238E27FC236}">
                  <a16:creationId xmlns:a16="http://schemas.microsoft.com/office/drawing/2014/main" id="{94B0BD33-3D46-4F43-947A-825DFEF6106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67175" y="3681413"/>
              <a:ext cx="4763558" cy="3176587"/>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92E26C27-E1F5-47DC-9F83-469D196C5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58764"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95F944E7-2B4E-4AE2-B4DB-846FF8AE0B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80730"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FF14952D-390F-46CC-B302-73DDD9C416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9621"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867CDE55-B22A-40D0-882A-9452919EEC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11788"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C409231-C942-4808-B529-DAC32A7DB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448954"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5C750367-1417-3068-4C53-38F2EC596D64}"/>
              </a:ext>
            </a:extLst>
          </p:cNvPr>
          <p:cNvSpPr>
            <a:spLocks noGrp="1"/>
          </p:cNvSpPr>
          <p:nvPr>
            <p:ph type="ctrTitle"/>
          </p:nvPr>
        </p:nvSpPr>
        <p:spPr>
          <a:xfrm>
            <a:off x="95003" y="1165359"/>
            <a:ext cx="7038320" cy="4307148"/>
          </a:xfrm>
        </p:spPr>
        <p:txBody>
          <a:bodyPr anchor="ctr">
            <a:normAutofit/>
          </a:bodyPr>
          <a:lstStyle/>
          <a:p>
            <a:pPr>
              <a:lnSpc>
                <a:spcPct val="90000"/>
              </a:lnSpc>
            </a:pPr>
            <a:r>
              <a:rPr lang="en-GB" sz="2600" dirty="0">
                <a:solidFill>
                  <a:schemeClr val="tx1"/>
                </a:solidFill>
              </a:rPr>
              <a:t>Digital Business </a:t>
            </a:r>
            <a:br>
              <a:rPr lang="en-GB" sz="2600" dirty="0">
                <a:solidFill>
                  <a:schemeClr val="tx1"/>
                </a:solidFill>
              </a:rPr>
            </a:br>
            <a:r>
              <a:rPr lang="en-GB" sz="2600" dirty="0">
                <a:solidFill>
                  <a:schemeClr val="tx1"/>
                </a:solidFill>
              </a:rPr>
              <a:t>BMSP6002</a:t>
            </a:r>
            <a:br>
              <a:rPr lang="en-GB" sz="2600" dirty="0">
                <a:solidFill>
                  <a:schemeClr val="tx1"/>
                </a:solidFill>
              </a:rPr>
            </a:br>
            <a:br>
              <a:rPr lang="en-GB" sz="2600" dirty="0">
                <a:solidFill>
                  <a:schemeClr val="tx1"/>
                </a:solidFill>
              </a:rPr>
            </a:br>
            <a:r>
              <a:rPr lang="en-GB" sz="2600" dirty="0">
                <a:solidFill>
                  <a:schemeClr val="tx1"/>
                </a:solidFill>
              </a:rPr>
              <a:t>P2P Accommodation Networks </a:t>
            </a:r>
            <a:br>
              <a:rPr lang="en-GB" sz="2600" dirty="0">
                <a:solidFill>
                  <a:schemeClr val="tx1"/>
                </a:solidFill>
              </a:rPr>
            </a:br>
            <a:r>
              <a:rPr lang="en-GB" sz="2600" dirty="0">
                <a:solidFill>
                  <a:schemeClr val="tx1"/>
                </a:solidFill>
              </a:rPr>
              <a:t> </a:t>
            </a:r>
            <a:br>
              <a:rPr lang="en-GB" sz="2600" dirty="0">
                <a:solidFill>
                  <a:schemeClr val="tx1"/>
                </a:solidFill>
              </a:rPr>
            </a:br>
            <a:r>
              <a:rPr lang="en-GB" sz="2600" dirty="0">
                <a:solidFill>
                  <a:schemeClr val="tx1"/>
                </a:solidFill>
              </a:rPr>
              <a:t>Airbnb's Business Model</a:t>
            </a:r>
            <a:br>
              <a:rPr lang="en-GB" sz="2600" dirty="0">
                <a:solidFill>
                  <a:schemeClr val="tx1"/>
                </a:solidFill>
              </a:rPr>
            </a:br>
            <a:r>
              <a:rPr lang="en-GB" sz="2600" dirty="0">
                <a:solidFill>
                  <a:schemeClr val="tx1"/>
                </a:solidFill>
                <a:effectLst/>
                <a:ea typeface="Calibri" panose="020F0502020204030204" pitchFamily="34" charset="0"/>
                <a:cs typeface="Times New Roman" panose="02020603050405020304" pitchFamily="18" charset="0"/>
              </a:rPr>
              <a:t>Airbnb and its Competitors</a:t>
            </a:r>
            <a:br>
              <a:rPr lang="en-GB" sz="2600">
                <a:solidFill>
                  <a:schemeClr val="tx1"/>
                </a:solidFill>
                <a:effectLst/>
                <a:ea typeface="Calibri" panose="020F0502020204030204" pitchFamily="34" charset="0"/>
                <a:cs typeface="Times New Roman" panose="02020603050405020304" pitchFamily="18" charset="0"/>
              </a:rPr>
            </a:br>
            <a:r>
              <a:rPr lang="en-GB" sz="2600">
                <a:solidFill>
                  <a:schemeClr val="tx1"/>
                </a:solidFill>
                <a:effectLst/>
                <a:ea typeface="Calibri" panose="020F0502020204030204" pitchFamily="34" charset="0"/>
                <a:cs typeface="Times New Roman" panose="02020603050405020304" pitchFamily="18" charset="0"/>
              </a:rPr>
              <a:t>The </a:t>
            </a:r>
            <a:r>
              <a:rPr lang="en-GB" sz="2600" dirty="0">
                <a:solidFill>
                  <a:schemeClr val="tx1"/>
                </a:solidFill>
                <a:effectLst/>
                <a:ea typeface="Calibri" panose="020F0502020204030204" pitchFamily="34" charset="0"/>
                <a:cs typeface="Times New Roman" panose="02020603050405020304" pitchFamily="18" charset="0"/>
              </a:rPr>
              <a:t>Multi–Family Travel Market. </a:t>
            </a:r>
            <a:br>
              <a:rPr lang="en-GB" sz="2600" dirty="0">
                <a:solidFill>
                  <a:schemeClr val="tx1"/>
                </a:solidFill>
              </a:rPr>
            </a:br>
            <a:endParaRPr lang="en-GB" sz="2600" dirty="0">
              <a:solidFill>
                <a:schemeClr val="tx1"/>
              </a:solidFill>
            </a:endParaRPr>
          </a:p>
        </p:txBody>
      </p:sp>
      <p:sp>
        <p:nvSpPr>
          <p:cNvPr id="9" name="Freeform: Shape 18">
            <a:extLst>
              <a:ext uri="{FF2B5EF4-FFF2-40B4-BE49-F238E27FC236}">
                <a16:creationId xmlns:a16="http://schemas.microsoft.com/office/drawing/2014/main" id="{69370F01-B8C9-4CE4-824C-92B2792E6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36497" y="-8468"/>
            <a:ext cx="5074930" cy="6866468"/>
          </a:xfrm>
          <a:custGeom>
            <a:avLst/>
            <a:gdLst>
              <a:gd name="connsiteX0" fmla="*/ 0 w 5074930"/>
              <a:gd name="connsiteY0" fmla="*/ 0 h 6858000"/>
              <a:gd name="connsiteX1" fmla="*/ 1249825 w 5074930"/>
              <a:gd name="connsiteY1" fmla="*/ 0 h 6858000"/>
              <a:gd name="connsiteX2" fmla="*/ 1249825 w 5074930"/>
              <a:gd name="connsiteY2" fmla="*/ 8457 h 6858000"/>
              <a:gd name="connsiteX3" fmla="*/ 5074930 w 5074930"/>
              <a:gd name="connsiteY3" fmla="*/ 8457 h 6858000"/>
              <a:gd name="connsiteX4" fmla="*/ 5074930 w 5074930"/>
              <a:gd name="connsiteY4" fmla="*/ 6858000 h 6858000"/>
              <a:gd name="connsiteX5" fmla="*/ 1249825 w 5074930"/>
              <a:gd name="connsiteY5" fmla="*/ 6858000 h 6858000"/>
              <a:gd name="connsiteX6" fmla="*/ 1109383 w 507493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74930" h="6858000">
                <a:moveTo>
                  <a:pt x="0" y="0"/>
                </a:moveTo>
                <a:lnTo>
                  <a:pt x="1249825" y="0"/>
                </a:lnTo>
                <a:lnTo>
                  <a:pt x="1249825" y="8457"/>
                </a:lnTo>
                <a:lnTo>
                  <a:pt x="5074930" y="8457"/>
                </a:lnTo>
                <a:lnTo>
                  <a:pt x="5074930" y="6858000"/>
                </a:lnTo>
                <a:lnTo>
                  <a:pt x="1249825" y="6858000"/>
                </a:lnTo>
                <a:lnTo>
                  <a:pt x="1109383"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ubtitle 2">
            <a:extLst>
              <a:ext uri="{FF2B5EF4-FFF2-40B4-BE49-F238E27FC236}">
                <a16:creationId xmlns:a16="http://schemas.microsoft.com/office/drawing/2014/main" id="{1DD1EE92-0C08-0042-B22B-D5DC2375C7D7}"/>
              </a:ext>
            </a:extLst>
          </p:cNvPr>
          <p:cNvSpPr>
            <a:spLocks noGrp="1"/>
          </p:cNvSpPr>
          <p:nvPr>
            <p:ph type="subTitle" idx="1"/>
          </p:nvPr>
        </p:nvSpPr>
        <p:spPr>
          <a:xfrm>
            <a:off x="8007250" y="2327866"/>
            <a:ext cx="3602567" cy="1096899"/>
          </a:xfrm>
        </p:spPr>
        <p:txBody>
          <a:bodyPr anchor="ctr">
            <a:normAutofit/>
          </a:bodyPr>
          <a:lstStyle/>
          <a:p>
            <a:pPr algn="l"/>
            <a:r>
              <a:rPr lang="en-GB" sz="2400" dirty="0">
                <a:solidFill>
                  <a:srgbClr val="FFFFFF"/>
                </a:solidFill>
              </a:rPr>
              <a:t>Zoe Vaughan </a:t>
            </a:r>
          </a:p>
          <a:p>
            <a:pPr algn="l"/>
            <a:r>
              <a:rPr lang="en-GB" sz="2400" dirty="0">
                <a:solidFill>
                  <a:srgbClr val="FFFFFF"/>
                </a:solidFill>
              </a:rPr>
              <a:t>2015102</a:t>
            </a:r>
          </a:p>
        </p:txBody>
      </p:sp>
      <p:pic>
        <p:nvPicPr>
          <p:cNvPr id="24" name="Recorded Sound">
            <a:hlinkClick r:id="" action="ppaction://media"/>
            <a:extLst>
              <a:ext uri="{FF2B5EF4-FFF2-40B4-BE49-F238E27FC236}">
                <a16:creationId xmlns:a16="http://schemas.microsoft.com/office/drawing/2014/main" id="{85F16675-2A5F-85D9-1823-60FE12EBAC9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12748" y="823711"/>
            <a:ext cx="609600" cy="609600"/>
          </a:xfrm>
          <a:prstGeom prst="rect">
            <a:avLst/>
          </a:prstGeom>
        </p:spPr>
      </p:pic>
    </p:spTree>
    <p:extLst>
      <p:ext uri="{BB962C8B-B14F-4D97-AF65-F5344CB8AC3E}">
        <p14:creationId xmlns:p14="http://schemas.microsoft.com/office/powerpoint/2010/main" val="1291593001"/>
      </p:ext>
    </p:extLst>
  </p:cSld>
  <p:clrMapOvr>
    <a:masterClrMapping/>
  </p:clrMapOvr>
  <mc:AlternateContent xmlns:mc="http://schemas.openxmlformats.org/markup-compatibility/2006" xmlns:p14="http://schemas.microsoft.com/office/powerpoint/2010/main">
    <mc:Choice Requires="p14">
      <p:transition spd="slow" p14:dur="2000" advTm="7719"/>
    </mc:Choice>
    <mc:Fallback xmlns="">
      <p:transition spd="slow" advTm="77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641" fill="hold"/>
                                        <p:tgtEl>
                                          <p:spTgt spid="2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E3A6A76-AE5D-49AE-9D49-90C0F15482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58CA4BE6-D87B-4FBC-B31F-59A357888E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72B4405F-76DE-4AC0-BD1D-A96966E67C8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6E603F4-830C-41C8-B190-EA5DFBE86B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A0DDBA0B-366F-4C69-9019-2C8C6C8D42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0077DE17-D75F-4B3D-9E90-E86CC11EA4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89AD7005-6B7A-4354-A09D-400392A4A8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DC9F611A-FF73-46B5-BC7E-CDA5B160BC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00D7998D-5B0F-47DC-A960-32F6B971D0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6E50126A-F4B3-45DC-AE8D-1050D57955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F6B74BB4-4C3B-46A1-80F1-D68D320012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6DC69A65-C5F5-4818-8AE4-7BDEC091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 name="Content Placeholder 2">
            <a:extLst>
              <a:ext uri="{FF2B5EF4-FFF2-40B4-BE49-F238E27FC236}">
                <a16:creationId xmlns:a16="http://schemas.microsoft.com/office/drawing/2014/main" id="{C26CE259-BD1E-D7AD-B989-330BC26648A5}"/>
              </a:ext>
            </a:extLst>
          </p:cNvPr>
          <p:cNvSpPr>
            <a:spLocks noGrp="1"/>
          </p:cNvSpPr>
          <p:nvPr>
            <p:ph idx="1"/>
          </p:nvPr>
        </p:nvSpPr>
        <p:spPr>
          <a:xfrm>
            <a:off x="620085" y="1107613"/>
            <a:ext cx="8596668" cy="3880773"/>
          </a:xfrm>
        </p:spPr>
        <p:txBody>
          <a:bodyPr>
            <a:normAutofit/>
          </a:bodyPr>
          <a:lstStyle/>
          <a:p>
            <a:pPr marL="0" indent="0">
              <a:buNone/>
            </a:pPr>
            <a:endParaRPr lang="en-GB" dirty="0">
              <a:solidFill>
                <a:srgbClr val="FFFFFF"/>
              </a:solidFill>
            </a:endParaRPr>
          </a:p>
          <a:p>
            <a:pPr marL="0" indent="0">
              <a:buNone/>
            </a:pPr>
            <a:endParaRPr lang="en-GB" sz="2800" dirty="0">
              <a:solidFill>
                <a:srgbClr val="FFFFFF"/>
              </a:solidFill>
            </a:endParaRPr>
          </a:p>
          <a:p>
            <a:pPr marL="0" indent="0">
              <a:buNone/>
            </a:pPr>
            <a:r>
              <a:rPr lang="en-GB" sz="2800" dirty="0">
                <a:solidFill>
                  <a:srgbClr val="FFFFFF"/>
                </a:solidFill>
              </a:rPr>
              <a:t>The purpose of the presentation is to explore Airbnb and its current and emerging digital business themes. Throughout this presentation, I will critique its business model, e-commerce, value proposition, sharing economy, perspectives, and other issues, such as trust. </a:t>
            </a:r>
          </a:p>
        </p:txBody>
      </p:sp>
    </p:spTree>
    <p:extLst>
      <p:ext uri="{BB962C8B-B14F-4D97-AF65-F5344CB8AC3E}">
        <p14:creationId xmlns:p14="http://schemas.microsoft.com/office/powerpoint/2010/main" val="3498139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58B76-1FAF-08EF-4A43-2E1DB75213A3}"/>
              </a:ext>
            </a:extLst>
          </p:cNvPr>
          <p:cNvSpPr>
            <a:spLocks noGrp="1"/>
          </p:cNvSpPr>
          <p:nvPr>
            <p:ph type="title"/>
          </p:nvPr>
        </p:nvSpPr>
        <p:spPr/>
        <p:txBody>
          <a:bodyPr>
            <a:normAutofit/>
          </a:bodyPr>
          <a:lstStyle/>
          <a:p>
            <a:pPr algn="ctr"/>
            <a:r>
              <a:rPr lang="en-GB" sz="4800" dirty="0"/>
              <a:t>About Airbnb</a:t>
            </a:r>
          </a:p>
        </p:txBody>
      </p:sp>
      <p:sp>
        <p:nvSpPr>
          <p:cNvPr id="3" name="Content Placeholder 2">
            <a:extLst>
              <a:ext uri="{FF2B5EF4-FFF2-40B4-BE49-F238E27FC236}">
                <a16:creationId xmlns:a16="http://schemas.microsoft.com/office/drawing/2014/main" id="{7399756F-B860-FC6D-C9A4-AD15A49AC59C}"/>
              </a:ext>
            </a:extLst>
          </p:cNvPr>
          <p:cNvSpPr>
            <a:spLocks noGrp="1"/>
          </p:cNvSpPr>
          <p:nvPr>
            <p:ph idx="1"/>
          </p:nvPr>
        </p:nvSpPr>
        <p:spPr>
          <a:xfrm>
            <a:off x="838200" y="1524000"/>
            <a:ext cx="10515600" cy="5075583"/>
          </a:xfrm>
        </p:spPr>
        <p:txBody>
          <a:bodyPr>
            <a:normAutofit/>
          </a:bodyPr>
          <a:lstStyle/>
          <a:p>
            <a:pPr marL="0" indent="0">
              <a:buNone/>
            </a:pPr>
            <a:r>
              <a:rPr lang="en-GB" sz="2800" dirty="0"/>
              <a:t>Airbnb is a global community of hosts and travellers who browse the platform to find short-stay accommodation.</a:t>
            </a:r>
          </a:p>
          <a:p>
            <a:pPr marL="0" indent="0">
              <a:buNone/>
            </a:pPr>
            <a:r>
              <a:rPr lang="en-GB" sz="2800" dirty="0"/>
              <a:t>Airbnb was born in 2007. </a:t>
            </a:r>
          </a:p>
          <a:p>
            <a:pPr marL="0" indent="0">
              <a:buNone/>
            </a:pPr>
            <a:r>
              <a:rPr lang="en-GB" sz="2800" dirty="0"/>
              <a:t>The business was invented when two people welcomed guests for a short stay at their San Francisco home.</a:t>
            </a:r>
          </a:p>
          <a:p>
            <a:pPr marL="0" indent="0">
              <a:buNone/>
            </a:pPr>
            <a:r>
              <a:rPr lang="en-GB" sz="2800" dirty="0"/>
              <a:t>There are three founders of the company today. </a:t>
            </a:r>
          </a:p>
          <a:p>
            <a:pPr marL="0" indent="0">
              <a:buNone/>
            </a:pPr>
            <a:r>
              <a:rPr lang="en-GB" sz="2800" dirty="0"/>
              <a:t>There are currently 6 million active properties available worldwide. (Over 220 countries and regions).</a:t>
            </a:r>
          </a:p>
          <a:p>
            <a:pPr marL="0" indent="0">
              <a:buNone/>
            </a:pPr>
            <a:r>
              <a:rPr lang="en-GB" sz="2800" dirty="0"/>
              <a:t>Airbnb is constantly innovating new business ideas and strategies for success.</a:t>
            </a:r>
          </a:p>
        </p:txBody>
      </p:sp>
    </p:spTree>
    <p:extLst>
      <p:ext uri="{BB962C8B-B14F-4D97-AF65-F5344CB8AC3E}">
        <p14:creationId xmlns:p14="http://schemas.microsoft.com/office/powerpoint/2010/main" val="2592293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A7222A-84BE-962C-59E2-42108012CF6E}"/>
              </a:ext>
            </a:extLst>
          </p:cNvPr>
          <p:cNvSpPr>
            <a:spLocks noGrp="1"/>
          </p:cNvSpPr>
          <p:nvPr>
            <p:ph type="title"/>
          </p:nvPr>
        </p:nvSpPr>
        <p:spPr/>
        <p:txBody>
          <a:bodyPr/>
          <a:lstStyle/>
          <a:p>
            <a:r>
              <a:rPr lang="en-GB" dirty="0"/>
              <a:t>Airbnb's Business Model </a:t>
            </a:r>
          </a:p>
        </p:txBody>
      </p:sp>
      <p:sp>
        <p:nvSpPr>
          <p:cNvPr id="3" name="Content Placeholder 2">
            <a:extLst>
              <a:ext uri="{FF2B5EF4-FFF2-40B4-BE49-F238E27FC236}">
                <a16:creationId xmlns:a16="http://schemas.microsoft.com/office/drawing/2014/main" id="{F73B80F6-0B5F-6E2A-8C2A-B16E0CE522A3}"/>
              </a:ext>
            </a:extLst>
          </p:cNvPr>
          <p:cNvSpPr>
            <a:spLocks noGrp="1"/>
          </p:cNvSpPr>
          <p:nvPr>
            <p:ph idx="1"/>
          </p:nvPr>
        </p:nvSpPr>
        <p:spPr/>
        <p:txBody>
          <a:bodyPr>
            <a:noAutofit/>
          </a:bodyPr>
          <a:lstStyle/>
          <a:p>
            <a:pPr marL="0" indent="0">
              <a:buNone/>
            </a:pPr>
            <a:r>
              <a:rPr lang="en-GB" sz="2000" dirty="0"/>
              <a:t>Airbnb is a P2P accommodation platform that connects with different market segments. </a:t>
            </a:r>
          </a:p>
          <a:p>
            <a:pPr marL="0" indent="0">
              <a:buNone/>
            </a:pPr>
            <a:endParaRPr lang="en-GB" sz="2000" dirty="0"/>
          </a:p>
          <a:p>
            <a:pPr marL="0" indent="0">
              <a:buNone/>
            </a:pPr>
            <a:r>
              <a:rPr lang="en-GB" sz="2000" dirty="0"/>
              <a:t>They are an example of the sharing economy.</a:t>
            </a:r>
          </a:p>
          <a:p>
            <a:pPr marL="0" indent="0">
              <a:buNone/>
            </a:pPr>
            <a:endParaRPr lang="en-GB" sz="2000" dirty="0"/>
          </a:p>
          <a:p>
            <a:pPr marL="0" indent="0">
              <a:buNone/>
            </a:pPr>
            <a:r>
              <a:rPr lang="en-GB" sz="2000" dirty="0"/>
              <a:t>Airbnb makes it possible for guests to connect with communities worldwide in a more authentic way. </a:t>
            </a:r>
          </a:p>
          <a:p>
            <a:endParaRPr lang="en-GB" sz="2000" dirty="0"/>
          </a:p>
          <a:p>
            <a:pPr marL="0" indent="0">
              <a:buNone/>
            </a:pPr>
            <a:r>
              <a:rPr lang="en-GB" sz="2000" dirty="0"/>
              <a:t>Today, Airbnb are hugely successful thanks to the ability of digital eCommerce platforms resulting in today owning a high market share. </a:t>
            </a:r>
          </a:p>
          <a:p>
            <a:pPr marL="0" indent="0">
              <a:buNone/>
            </a:pPr>
            <a:r>
              <a:rPr lang="en-GB" dirty="0"/>
              <a:t> </a:t>
            </a:r>
          </a:p>
        </p:txBody>
      </p:sp>
      <p:pic>
        <p:nvPicPr>
          <p:cNvPr id="5" name="Recorded Sound">
            <a:hlinkClick r:id="" action="ppaction://media"/>
            <a:extLst>
              <a:ext uri="{FF2B5EF4-FFF2-40B4-BE49-F238E27FC236}">
                <a16:creationId xmlns:a16="http://schemas.microsoft.com/office/drawing/2014/main" id="{A4FCCF9F-4D6C-6789-9499-F7CF72705146}"/>
              </a:ext>
            </a:extLst>
          </p:cNvPr>
          <p:cNvPicPr>
            <a:picLocks noChangeAspect="1"/>
          </p:cNvPicPr>
          <p:nvPr>
            <a:audioFile r:link="rId1"/>
            <p:extLst>
              <p:ext uri="{DAA4B4D4-6D71-4841-9C94-3DE7FCFB9230}">
                <p14:media xmlns:p14="http://schemas.microsoft.com/office/powerpoint/2010/main" r:embed="rId2">
                  <p14:trim st="32331" end="134820.8526"/>
                </p14:media>
              </p:ext>
            </p:extLst>
          </p:nvPr>
        </p:nvPicPr>
        <p:blipFill>
          <a:blip r:embed="rId5"/>
          <a:stretch>
            <a:fillRect/>
          </a:stretch>
        </p:blipFill>
        <p:spPr>
          <a:xfrm>
            <a:off x="9909601" y="609600"/>
            <a:ext cx="609600" cy="609600"/>
          </a:xfrm>
          <a:prstGeom prst="rect">
            <a:avLst/>
          </a:prstGeom>
        </p:spPr>
      </p:pic>
    </p:spTree>
    <p:extLst>
      <p:ext uri="{BB962C8B-B14F-4D97-AF65-F5344CB8AC3E}">
        <p14:creationId xmlns:p14="http://schemas.microsoft.com/office/powerpoint/2010/main" val="40604063"/>
      </p:ext>
    </p:extLst>
  </p:cSld>
  <p:clrMapOvr>
    <a:masterClrMapping/>
  </p:clrMapOvr>
  <mc:AlternateContent xmlns:mc="http://schemas.openxmlformats.org/markup-compatibility/2006" xmlns:p14="http://schemas.microsoft.com/office/powerpoint/2010/main">
    <mc:Choice Requires="p14">
      <p:transition spd="slow" p14:dur="2000" advTm="345523"/>
    </mc:Choice>
    <mc:Fallback xmlns="">
      <p:transition spd="slow" advTm="3455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313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4CFD66-04C2-86ED-E7E3-6E03FD4A3AE4}"/>
              </a:ext>
            </a:extLst>
          </p:cNvPr>
          <p:cNvSpPr>
            <a:spLocks noGrp="1"/>
          </p:cNvSpPr>
          <p:nvPr>
            <p:ph type="title"/>
          </p:nvPr>
        </p:nvSpPr>
        <p:spPr>
          <a:xfrm>
            <a:off x="838200" y="365125"/>
            <a:ext cx="10515600" cy="1019175"/>
          </a:xfrm>
        </p:spPr>
        <p:txBody>
          <a:bodyPr/>
          <a:lstStyle/>
          <a:p>
            <a:r>
              <a:rPr lang="en-GB" dirty="0"/>
              <a:t>Airbnb's Business Model </a:t>
            </a:r>
          </a:p>
        </p:txBody>
      </p:sp>
      <p:sp>
        <p:nvSpPr>
          <p:cNvPr id="3" name="Content Placeholder 2">
            <a:extLst>
              <a:ext uri="{FF2B5EF4-FFF2-40B4-BE49-F238E27FC236}">
                <a16:creationId xmlns:a16="http://schemas.microsoft.com/office/drawing/2014/main" id="{26521A6E-CC7A-2B22-3EB2-31C175454394}"/>
              </a:ext>
            </a:extLst>
          </p:cNvPr>
          <p:cNvSpPr>
            <a:spLocks noGrp="1"/>
          </p:cNvSpPr>
          <p:nvPr>
            <p:ph idx="1"/>
          </p:nvPr>
        </p:nvSpPr>
        <p:spPr>
          <a:xfrm>
            <a:off x="838200" y="1206500"/>
            <a:ext cx="10515600" cy="5499100"/>
          </a:xfrm>
        </p:spPr>
        <p:txBody>
          <a:bodyPr>
            <a:normAutofit/>
          </a:bodyPr>
          <a:lstStyle/>
          <a:p>
            <a:pPr marL="0" indent="0">
              <a:buNone/>
            </a:pPr>
            <a:endParaRPr lang="en-GB" sz="1800" dirty="0">
              <a:solidFill>
                <a:srgbClr val="0E101A"/>
              </a:solidFill>
              <a:latin typeface="Calibri" panose="020F0502020204030204" pitchFamily="34" charset="0"/>
              <a:ea typeface="Times New Roman" panose="02020603050405020304" pitchFamily="18" charset="0"/>
            </a:endParaRPr>
          </a:p>
          <a:p>
            <a:pPr marL="0" indent="0">
              <a:buNone/>
            </a:pPr>
            <a:r>
              <a:rPr lang="en-GB" sz="1800" dirty="0">
                <a:solidFill>
                  <a:srgbClr val="0E101A"/>
                </a:solidFill>
                <a:effectLst/>
                <a:latin typeface="Calibri" panose="020F0502020204030204" pitchFamily="34" charset="0"/>
                <a:ea typeface="Times New Roman" panose="02020603050405020304" pitchFamily="18" charset="0"/>
              </a:rPr>
              <a:t>Airbnb's Value Proposition</a:t>
            </a:r>
          </a:p>
          <a:p>
            <a:r>
              <a:rPr lang="en-GB" sz="1800" dirty="0">
                <a:solidFill>
                  <a:srgbClr val="0E101A"/>
                </a:solidFill>
                <a:latin typeface="Calibri" panose="020F0502020204030204" pitchFamily="34" charset="0"/>
                <a:ea typeface="Times New Roman" panose="02020603050405020304" pitchFamily="18" charset="0"/>
              </a:rPr>
              <a:t>•The platform enables guests to find locations and efficiently compare and book accommodations worldwide, 24 hours a day. </a:t>
            </a:r>
          </a:p>
          <a:p>
            <a:r>
              <a:rPr lang="en-GB" sz="1800" dirty="0">
                <a:solidFill>
                  <a:srgbClr val="0E101A"/>
                </a:solidFill>
                <a:latin typeface="Calibri" panose="020F0502020204030204" pitchFamily="34" charset="0"/>
                <a:ea typeface="Times New Roman" panose="02020603050405020304" pitchFamily="18" charset="0"/>
              </a:rPr>
              <a:t>•Airbnb offers people the opportunity to rent their property and earn an extra income. </a:t>
            </a:r>
          </a:p>
          <a:p>
            <a:r>
              <a:rPr lang="en-GB" sz="1800" dirty="0">
                <a:solidFill>
                  <a:srgbClr val="0E101A"/>
                </a:solidFill>
                <a:latin typeface="Calibri" panose="020F0502020204030204" pitchFamily="34" charset="0"/>
                <a:ea typeface="Times New Roman" panose="02020603050405020304" pitchFamily="18" charset="0"/>
              </a:rPr>
              <a:t>•Airbnb offer low prices with a wide variety•</a:t>
            </a:r>
          </a:p>
          <a:p>
            <a:r>
              <a:rPr lang="en-GB" sz="1800" dirty="0">
                <a:solidFill>
                  <a:srgbClr val="0E101A"/>
                </a:solidFill>
                <a:latin typeface="Calibri" panose="020F0502020204030204" pitchFamily="34" charset="0"/>
                <a:ea typeface="Times New Roman" panose="02020603050405020304" pitchFamily="18" charset="0"/>
              </a:rPr>
              <a:t>Airbnb also mitigate risk for their guests, ensuring a wide variety of measures </a:t>
            </a:r>
            <a:r>
              <a:rPr lang="en-GB" dirty="0">
                <a:solidFill>
                  <a:srgbClr val="0E101A"/>
                </a:solidFill>
                <a:latin typeface="Calibri" panose="020F0502020204030204" pitchFamily="34" charset="0"/>
                <a:ea typeface="Times New Roman" panose="02020603050405020304" pitchFamily="18" charset="0"/>
              </a:rPr>
              <a:t>are </a:t>
            </a:r>
            <a:r>
              <a:rPr lang="en-GB" sz="1800" dirty="0">
                <a:solidFill>
                  <a:srgbClr val="0E101A"/>
                </a:solidFill>
                <a:latin typeface="Calibri" panose="020F0502020204030204" pitchFamily="34" charset="0"/>
                <a:ea typeface="Times New Roman" panose="02020603050405020304" pitchFamily="18" charset="0"/>
              </a:rPr>
              <a:t>in place, in case of any issues. </a:t>
            </a:r>
          </a:p>
          <a:p>
            <a:r>
              <a:rPr lang="en-GB" sz="1800" dirty="0">
                <a:solidFill>
                  <a:srgbClr val="0E101A"/>
                </a:solidFill>
                <a:latin typeface="Calibri" panose="020F0502020204030204" pitchFamily="34" charset="0"/>
                <a:ea typeface="Times New Roman" panose="02020603050405020304" pitchFamily="18" charset="0"/>
              </a:rPr>
              <a:t>•Airbnb also tries to improve the guest experience by providing destination tips to ensure a memorable experience. </a:t>
            </a:r>
          </a:p>
          <a:p>
            <a:r>
              <a:rPr lang="en-GB" sz="1800" dirty="0">
                <a:solidFill>
                  <a:srgbClr val="0E101A"/>
                </a:solidFill>
                <a:latin typeface="Calibri" panose="020F0502020204030204" pitchFamily="34" charset="0"/>
                <a:ea typeface="Times New Roman" panose="02020603050405020304" pitchFamily="18" charset="0"/>
              </a:rPr>
              <a:t>•Airbnb provides one </a:t>
            </a:r>
            <a:r>
              <a:rPr lang="en-GB" dirty="0">
                <a:solidFill>
                  <a:srgbClr val="0E101A"/>
                </a:solidFill>
                <a:latin typeface="Calibri" panose="020F0502020204030204" pitchFamily="34" charset="0"/>
                <a:ea typeface="Times New Roman" panose="02020603050405020304" pitchFamily="18" charset="0"/>
              </a:rPr>
              <a:t>important ‘</a:t>
            </a:r>
            <a:r>
              <a:rPr lang="en-GB" sz="1800" dirty="0">
                <a:solidFill>
                  <a:srgbClr val="0E101A"/>
                </a:solidFill>
                <a:latin typeface="Calibri" panose="020F0502020204030204" pitchFamily="34" charset="0"/>
                <a:ea typeface="Times New Roman" panose="02020603050405020304" pitchFamily="18" charset="0"/>
              </a:rPr>
              <a:t>value’ to third-party providers which is access to a large database of potential </a:t>
            </a:r>
            <a:r>
              <a:rPr lang="en-GB" dirty="0">
                <a:solidFill>
                  <a:srgbClr val="0E101A"/>
                </a:solidFill>
                <a:latin typeface="Calibri" panose="020F0502020204030204" pitchFamily="34" charset="0"/>
                <a:ea typeface="Times New Roman" panose="02020603050405020304" pitchFamily="18" charset="0"/>
              </a:rPr>
              <a:t>customers </a:t>
            </a:r>
            <a:r>
              <a:rPr lang="en-GB" sz="1800" dirty="0">
                <a:solidFill>
                  <a:srgbClr val="0E101A"/>
                </a:solidFill>
                <a:latin typeface="Calibri" panose="020F0502020204030204" pitchFamily="34" charset="0"/>
                <a:ea typeface="Times New Roman" panose="02020603050405020304" pitchFamily="18" charset="0"/>
              </a:rPr>
              <a:t>worldwide. </a:t>
            </a:r>
            <a:endParaRPr lang="en-GB" sz="1200" dirty="0"/>
          </a:p>
        </p:txBody>
      </p:sp>
    </p:spTree>
    <p:extLst>
      <p:ext uri="{BB962C8B-B14F-4D97-AF65-F5344CB8AC3E}">
        <p14:creationId xmlns:p14="http://schemas.microsoft.com/office/powerpoint/2010/main" val="2623291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54DEB-AD86-625B-0AD6-83EF2D898128}"/>
              </a:ext>
            </a:extLst>
          </p:cNvPr>
          <p:cNvSpPr>
            <a:spLocks noGrp="1"/>
          </p:cNvSpPr>
          <p:nvPr>
            <p:ph type="title"/>
          </p:nvPr>
        </p:nvSpPr>
        <p:spPr/>
        <p:txBody>
          <a:bodyPr>
            <a:normAutofit/>
          </a:bodyPr>
          <a:lstStyle/>
          <a:p>
            <a:r>
              <a:rPr lang="en-GB" sz="4000" dirty="0">
                <a:effectLst/>
                <a:ea typeface="Calibri" panose="020F0502020204030204" pitchFamily="34" charset="0"/>
                <a:cs typeface="Times New Roman" panose="02020603050405020304" pitchFamily="18" charset="0"/>
              </a:rPr>
              <a:t>Airbnb and its Competitors </a:t>
            </a:r>
            <a:endParaRPr lang="en-GB" sz="4000" dirty="0"/>
          </a:p>
        </p:txBody>
      </p:sp>
      <p:sp>
        <p:nvSpPr>
          <p:cNvPr id="3" name="Content Placeholder 2">
            <a:extLst>
              <a:ext uri="{FF2B5EF4-FFF2-40B4-BE49-F238E27FC236}">
                <a16:creationId xmlns:a16="http://schemas.microsoft.com/office/drawing/2014/main" id="{6262530C-2C26-907F-E359-F7165181AFFC}"/>
              </a:ext>
            </a:extLst>
          </p:cNvPr>
          <p:cNvSpPr>
            <a:spLocks noGrp="1"/>
          </p:cNvSpPr>
          <p:nvPr>
            <p:ph idx="1"/>
          </p:nvPr>
        </p:nvSpPr>
        <p:spPr/>
        <p:txBody>
          <a:bodyPr>
            <a:normAutofit lnSpcReduction="10000"/>
          </a:bodyPr>
          <a:lstStyle/>
          <a:p>
            <a:pPr marL="0" indent="0">
              <a:buNone/>
            </a:pPr>
            <a:r>
              <a:rPr lang="en-GB" sz="2400" dirty="0"/>
              <a:t>•Airbnb has many competitors, but they have proven successful to be one of the tops with how high its market share is compared to others in the industry. </a:t>
            </a:r>
          </a:p>
          <a:p>
            <a:pPr marL="0" indent="0">
              <a:buNone/>
            </a:pPr>
            <a:r>
              <a:rPr lang="en-GB" sz="2400" dirty="0"/>
              <a:t>• Airbnb's mass market enabled them to operate as a multi-platform business. </a:t>
            </a:r>
          </a:p>
          <a:p>
            <a:pPr marL="0" indent="0">
              <a:buNone/>
            </a:pPr>
            <a:r>
              <a:rPr lang="en-GB" sz="2400" dirty="0"/>
              <a:t>•</a:t>
            </a:r>
            <a:r>
              <a:rPr lang="en-GB" sz="2400" dirty="0" err="1"/>
              <a:t>Vrbo</a:t>
            </a:r>
            <a:r>
              <a:rPr lang="en-GB" sz="2400" dirty="0"/>
              <a:t> is their main competitor. They offer bigger luxurious homes to cater for larger groups of people.</a:t>
            </a:r>
          </a:p>
          <a:p>
            <a:pPr marL="0" indent="0">
              <a:buNone/>
            </a:pPr>
            <a:r>
              <a:rPr lang="en-GB" sz="2400" dirty="0"/>
              <a:t>•Airbnb was the first in the industry to earn people's trust regarding e-commerce, which resulted in completely transforming digital business. </a:t>
            </a:r>
          </a:p>
        </p:txBody>
      </p:sp>
      <p:pic>
        <p:nvPicPr>
          <p:cNvPr id="4" name="Recorded Sound">
            <a:hlinkClick r:id="" action="ppaction://media"/>
            <a:extLst>
              <a:ext uri="{FF2B5EF4-FFF2-40B4-BE49-F238E27FC236}">
                <a16:creationId xmlns:a16="http://schemas.microsoft.com/office/drawing/2014/main" id="{F3BD061A-36AC-B6E5-3A1E-AD1BDE5DAA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134600" y="706120"/>
            <a:ext cx="609600" cy="609600"/>
          </a:xfrm>
          <a:prstGeom prst="rect">
            <a:avLst/>
          </a:prstGeom>
        </p:spPr>
      </p:pic>
    </p:spTree>
    <p:extLst>
      <p:ext uri="{BB962C8B-B14F-4D97-AF65-F5344CB8AC3E}">
        <p14:creationId xmlns:p14="http://schemas.microsoft.com/office/powerpoint/2010/main" val="4183185306"/>
      </p:ext>
    </p:extLst>
  </p:cSld>
  <p:clrMapOvr>
    <a:masterClrMapping/>
  </p:clrMapOvr>
  <mc:AlternateContent xmlns:mc="http://schemas.openxmlformats.org/markup-compatibility/2006" xmlns:p14="http://schemas.microsoft.com/office/powerpoint/2010/main">
    <mc:Choice Requires="p14">
      <p:transition spd="slow" p14:dur="2000" advTm="268200"/>
    </mc:Choice>
    <mc:Fallback xmlns="">
      <p:transition spd="slow" advTm="2682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8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05F61-1F83-C21B-5C9C-07C5BCC1F9D0}"/>
              </a:ext>
            </a:extLst>
          </p:cNvPr>
          <p:cNvSpPr>
            <a:spLocks noGrp="1"/>
          </p:cNvSpPr>
          <p:nvPr>
            <p:ph type="title"/>
          </p:nvPr>
        </p:nvSpPr>
        <p:spPr/>
        <p:txBody>
          <a:bodyPr>
            <a:normAutofit/>
          </a:bodyPr>
          <a:lstStyle/>
          <a:p>
            <a:r>
              <a:rPr lang="en-GB" sz="3600" dirty="0">
                <a:effectLst/>
                <a:ea typeface="Calibri" panose="020F0502020204030204" pitchFamily="34" charset="0"/>
                <a:cs typeface="Times New Roman" panose="02020603050405020304" pitchFamily="18" charset="0"/>
              </a:rPr>
              <a:t>Airbnb and its Competitors </a:t>
            </a:r>
            <a:endParaRPr lang="en-GB" sz="3600" dirty="0"/>
          </a:p>
        </p:txBody>
      </p:sp>
      <p:sp>
        <p:nvSpPr>
          <p:cNvPr id="3" name="Content Placeholder 2">
            <a:extLst>
              <a:ext uri="{FF2B5EF4-FFF2-40B4-BE49-F238E27FC236}">
                <a16:creationId xmlns:a16="http://schemas.microsoft.com/office/drawing/2014/main" id="{89D1C57C-C6FC-FEDA-41C7-0C0F3D5F8C0A}"/>
              </a:ext>
            </a:extLst>
          </p:cNvPr>
          <p:cNvSpPr>
            <a:spLocks noGrp="1"/>
          </p:cNvSpPr>
          <p:nvPr>
            <p:ph idx="1"/>
          </p:nvPr>
        </p:nvSpPr>
        <p:spPr/>
        <p:txBody>
          <a:bodyPr>
            <a:normAutofit fontScale="92500" lnSpcReduction="10000"/>
          </a:bodyPr>
          <a:lstStyle/>
          <a:p>
            <a:pPr marL="0" indent="0">
              <a:buNone/>
            </a:pPr>
            <a:r>
              <a:rPr lang="en-GB" sz="2800" dirty="0"/>
              <a:t>Airbnb is continuously thinking of new innovative ideas to stay ahead of competitors, such as offering an experience along with their stays. </a:t>
            </a:r>
          </a:p>
          <a:p>
            <a:pPr marL="0" indent="0">
              <a:buNone/>
            </a:pPr>
            <a:r>
              <a:rPr lang="en-GB" sz="2800" dirty="0"/>
              <a:t>They have made a mark in the vacation rental industry with an estimated 20% of market share on the entire vacation rental market bringing its worth to around $93 billion. </a:t>
            </a:r>
          </a:p>
          <a:p>
            <a:pPr marL="0" indent="0">
              <a:buNone/>
            </a:pPr>
            <a:r>
              <a:rPr lang="en-GB" sz="2800" dirty="0"/>
              <a:t>Despite the above, it has been reported Airbnb are affecting the housing market and hospitality industry.</a:t>
            </a:r>
            <a:endParaRPr lang="en-GB" dirty="0"/>
          </a:p>
        </p:txBody>
      </p:sp>
    </p:spTree>
    <p:extLst>
      <p:ext uri="{BB962C8B-B14F-4D97-AF65-F5344CB8AC3E}">
        <p14:creationId xmlns:p14="http://schemas.microsoft.com/office/powerpoint/2010/main" val="1898263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B8B02-BE8F-D706-E726-FF855EE2FA76}"/>
              </a:ext>
            </a:extLst>
          </p:cNvPr>
          <p:cNvSpPr>
            <a:spLocks noGrp="1"/>
          </p:cNvSpPr>
          <p:nvPr>
            <p:ph type="title"/>
          </p:nvPr>
        </p:nvSpPr>
        <p:spPr/>
        <p:txBody>
          <a:bodyPr>
            <a:normAutofit/>
          </a:bodyPr>
          <a:lstStyle/>
          <a:p>
            <a:r>
              <a:rPr lang="en-GB" sz="3600" dirty="0">
                <a:effectLst/>
                <a:latin typeface="Calibri" panose="020F0502020204030204" pitchFamily="34" charset="0"/>
                <a:ea typeface="Calibri" panose="020F0502020204030204" pitchFamily="34" charset="0"/>
                <a:cs typeface="Times New Roman" panose="02020603050405020304" pitchFamily="18" charset="0"/>
              </a:rPr>
              <a:t>The Multi–Family Travel Market</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p>
        </p:txBody>
      </p:sp>
      <p:sp>
        <p:nvSpPr>
          <p:cNvPr id="3" name="Content Placeholder 2">
            <a:extLst>
              <a:ext uri="{FF2B5EF4-FFF2-40B4-BE49-F238E27FC236}">
                <a16:creationId xmlns:a16="http://schemas.microsoft.com/office/drawing/2014/main" id="{9A1A47E7-FE5B-B03C-9A3F-7A0045ACE982}"/>
              </a:ext>
            </a:extLst>
          </p:cNvPr>
          <p:cNvSpPr>
            <a:spLocks noGrp="1"/>
          </p:cNvSpPr>
          <p:nvPr>
            <p:ph idx="1"/>
          </p:nvPr>
        </p:nvSpPr>
        <p:spPr/>
        <p:txBody>
          <a:bodyPr>
            <a:normAutofit/>
          </a:bodyPr>
          <a:lstStyle/>
          <a:p>
            <a:pPr marL="0" indent="0">
              <a:buNone/>
            </a:pPr>
            <a:r>
              <a:rPr lang="en-GB" sz="2800" dirty="0"/>
              <a:t>P2p accommodation networks cater to a broad market. </a:t>
            </a:r>
          </a:p>
          <a:p>
            <a:pPr marL="0" indent="0">
              <a:buNone/>
            </a:pPr>
            <a:r>
              <a:rPr lang="en-GB" sz="2800" dirty="0"/>
              <a:t>Opportunities for all family members to stay together in one property with all needed amenities. </a:t>
            </a:r>
          </a:p>
          <a:p>
            <a:pPr marL="0" indent="0">
              <a:buNone/>
            </a:pPr>
            <a:r>
              <a:rPr lang="en-GB" sz="2800" dirty="0"/>
              <a:t> Masses of potential for P2P accommodation within the market During covid, Airbnb would have massively been affected by the restrictions on travel. </a:t>
            </a:r>
          </a:p>
        </p:txBody>
      </p:sp>
      <p:pic>
        <p:nvPicPr>
          <p:cNvPr id="4" name="Recorded Sound">
            <a:hlinkClick r:id="" action="ppaction://media"/>
            <a:extLst>
              <a:ext uri="{FF2B5EF4-FFF2-40B4-BE49-F238E27FC236}">
                <a16:creationId xmlns:a16="http://schemas.microsoft.com/office/drawing/2014/main" id="{3A2ED17F-1FD8-935D-6E1B-174E7D21308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43160" y="872490"/>
            <a:ext cx="609600" cy="609600"/>
          </a:xfrm>
          <a:prstGeom prst="rect">
            <a:avLst/>
          </a:prstGeom>
        </p:spPr>
      </p:pic>
    </p:spTree>
    <p:extLst>
      <p:ext uri="{BB962C8B-B14F-4D97-AF65-F5344CB8AC3E}">
        <p14:creationId xmlns:p14="http://schemas.microsoft.com/office/powerpoint/2010/main" val="3641041247"/>
      </p:ext>
    </p:extLst>
  </p:cSld>
  <p:clrMapOvr>
    <a:masterClrMapping/>
  </p:clrMapOvr>
  <mc:AlternateContent xmlns:mc="http://schemas.openxmlformats.org/markup-compatibility/2006" xmlns:p14="http://schemas.microsoft.com/office/powerpoint/2010/main">
    <mc:Choice Requires="p14">
      <p:transition spd="slow" p14:dur="2000" advTm="183447"/>
    </mc:Choice>
    <mc:Fallback xmlns="">
      <p:transition spd="slow" advTm="183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34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C1DBC-B60B-0380-D43B-445EA71F467F}"/>
              </a:ext>
            </a:extLst>
          </p:cNvPr>
          <p:cNvSpPr>
            <a:spLocks noGrp="1"/>
          </p:cNvSpPr>
          <p:nvPr>
            <p:ph type="title"/>
          </p:nvPr>
        </p:nvSpPr>
        <p:spPr/>
        <p:txBody>
          <a:bodyPr>
            <a:normAutofit/>
          </a:bodyPr>
          <a:lstStyle/>
          <a:p>
            <a:r>
              <a:rPr lang="en-GB" sz="3600" dirty="0">
                <a:effectLst/>
                <a:latin typeface="Calibri" panose="020F0502020204030204" pitchFamily="34" charset="0"/>
                <a:ea typeface="Calibri" panose="020F0502020204030204" pitchFamily="34" charset="0"/>
                <a:cs typeface="Times New Roman" panose="02020603050405020304" pitchFamily="18" charset="0"/>
              </a:rPr>
              <a:t>The Multi–Family Travel Market</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dirty="0"/>
          </a:p>
        </p:txBody>
      </p:sp>
      <p:sp>
        <p:nvSpPr>
          <p:cNvPr id="3" name="Content Placeholder 2">
            <a:extLst>
              <a:ext uri="{FF2B5EF4-FFF2-40B4-BE49-F238E27FC236}">
                <a16:creationId xmlns:a16="http://schemas.microsoft.com/office/drawing/2014/main" id="{2FB60438-C461-FD51-FD47-CB33ADC47DB1}"/>
              </a:ext>
            </a:extLst>
          </p:cNvPr>
          <p:cNvSpPr>
            <a:spLocks noGrp="1"/>
          </p:cNvSpPr>
          <p:nvPr>
            <p:ph idx="1"/>
          </p:nvPr>
        </p:nvSpPr>
        <p:spPr/>
        <p:txBody>
          <a:bodyPr>
            <a:normAutofit/>
          </a:bodyPr>
          <a:lstStyle/>
          <a:p>
            <a:pPr marL="0" indent="0">
              <a:buNone/>
            </a:pPr>
            <a:r>
              <a:rPr lang="en-GB" dirty="0"/>
              <a:t>Negative perception from residents regarding the increasing number of guests with concerns of overcrowding in residential areas.</a:t>
            </a:r>
          </a:p>
          <a:p>
            <a:pPr marL="0" indent="0">
              <a:buNone/>
            </a:pPr>
            <a:endParaRPr lang="en-GB" dirty="0"/>
          </a:p>
          <a:p>
            <a:pPr marL="0" indent="0">
              <a:buNone/>
            </a:pPr>
            <a:r>
              <a:rPr lang="en-GB" dirty="0"/>
              <a:t>Worries of an adverse effect on available properties t rent long term illegal and unethical worries. </a:t>
            </a:r>
          </a:p>
          <a:p>
            <a:pPr marL="0" indent="0">
              <a:buNone/>
            </a:pPr>
            <a:endParaRPr lang="en-GB" dirty="0"/>
          </a:p>
          <a:p>
            <a:pPr marL="0" indent="0">
              <a:buNone/>
            </a:pPr>
            <a:r>
              <a:rPr lang="en-GB" dirty="0"/>
              <a:t>Lack of customer trust due to cyber attacks. </a:t>
            </a:r>
          </a:p>
          <a:p>
            <a:pPr marL="0" indent="0">
              <a:buNone/>
            </a:pPr>
            <a:endParaRPr lang="en-GB" dirty="0"/>
          </a:p>
          <a:p>
            <a:pPr marL="0" indent="0">
              <a:buNone/>
            </a:pPr>
            <a:r>
              <a:rPr lang="en-GB" dirty="0"/>
              <a:t>Concerns for shoppers providing personal confidential details, i.e. bank details on a digital platform. </a:t>
            </a:r>
          </a:p>
        </p:txBody>
      </p:sp>
    </p:spTree>
    <p:extLst>
      <p:ext uri="{BB962C8B-B14F-4D97-AF65-F5344CB8AC3E}">
        <p14:creationId xmlns:p14="http://schemas.microsoft.com/office/powerpoint/2010/main" val="29466289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8E1AC-87B5-08E8-904E-BB286C0C363B}"/>
              </a:ext>
            </a:extLst>
          </p:cNvPr>
          <p:cNvSpPr>
            <a:spLocks noGrp="1"/>
          </p:cNvSpPr>
          <p:nvPr>
            <p:ph type="title"/>
          </p:nvPr>
        </p:nvSpPr>
        <p:spPr/>
        <p:txBody>
          <a:bodyPr/>
          <a:lstStyle/>
          <a:p>
            <a:r>
              <a:rPr lang="en-GB" dirty="0"/>
              <a:t>  </a:t>
            </a:r>
          </a:p>
        </p:txBody>
      </p:sp>
      <p:sp>
        <p:nvSpPr>
          <p:cNvPr id="3" name="Content Placeholder 2">
            <a:extLst>
              <a:ext uri="{FF2B5EF4-FFF2-40B4-BE49-F238E27FC236}">
                <a16:creationId xmlns:a16="http://schemas.microsoft.com/office/drawing/2014/main" id="{734C4290-E14C-34F5-FC8A-5B246C6B2F30}"/>
              </a:ext>
            </a:extLst>
          </p:cNvPr>
          <p:cNvSpPr>
            <a:spLocks noGrp="1"/>
          </p:cNvSpPr>
          <p:nvPr>
            <p:ph idx="1"/>
          </p:nvPr>
        </p:nvSpPr>
        <p:spPr>
          <a:xfrm>
            <a:off x="677334" y="1270000"/>
            <a:ext cx="8596668" cy="4978400"/>
          </a:xfrm>
        </p:spPr>
        <p:txBody>
          <a:bodyPr>
            <a:noAutofit/>
          </a:bodyPr>
          <a:lstStyle/>
          <a:p>
            <a:pPr marL="0" indent="0">
              <a:buNone/>
            </a:pPr>
            <a:r>
              <a:rPr lang="en-GB" sz="2400" dirty="0"/>
              <a:t>There are many themes which emerged throughout this presentation on Airbnb. </a:t>
            </a:r>
          </a:p>
          <a:p>
            <a:pPr marL="0" indent="0">
              <a:buNone/>
            </a:pPr>
            <a:endParaRPr lang="en-GB" sz="2400" dirty="0"/>
          </a:p>
          <a:p>
            <a:pPr marL="0" indent="0">
              <a:buNone/>
            </a:pPr>
            <a:r>
              <a:rPr lang="en-GB" sz="2400" dirty="0"/>
              <a:t>Hosts and guests are the most important, and ensuring both sides' needs are met is critical for the success of Airbnb. </a:t>
            </a:r>
          </a:p>
          <a:p>
            <a:pPr marL="0" indent="0">
              <a:buNone/>
            </a:pPr>
            <a:endParaRPr lang="en-GB" sz="2400" dirty="0"/>
          </a:p>
          <a:p>
            <a:pPr marL="0" indent="0">
              <a:buNone/>
            </a:pPr>
            <a:r>
              <a:rPr lang="en-GB" sz="2400" dirty="0"/>
              <a:t>Trust was gained. </a:t>
            </a:r>
          </a:p>
          <a:p>
            <a:pPr marL="0" indent="0">
              <a:buNone/>
            </a:pPr>
            <a:endParaRPr lang="en-GB" sz="2400" dirty="0"/>
          </a:p>
          <a:p>
            <a:pPr marL="0" indent="0">
              <a:buNone/>
            </a:pPr>
            <a:r>
              <a:rPr lang="en-GB" sz="2400" dirty="0"/>
              <a:t>Third parties are critical to the business; e-commerce wouldn't exist without these services. The Airbnb SEP has helped other economies. </a:t>
            </a:r>
          </a:p>
        </p:txBody>
      </p:sp>
    </p:spTree>
    <p:extLst>
      <p:ext uri="{BB962C8B-B14F-4D97-AF65-F5344CB8AC3E}">
        <p14:creationId xmlns:p14="http://schemas.microsoft.com/office/powerpoint/2010/main" val="2164416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F83798-13F9-501F-8F00-DC3A040DB6DD}"/>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892D9C9D-A96D-37DF-E67C-478897C071B3}"/>
              </a:ext>
            </a:extLst>
          </p:cNvPr>
          <p:cNvSpPr>
            <a:spLocks noGrp="1"/>
          </p:cNvSpPr>
          <p:nvPr>
            <p:ph idx="1"/>
          </p:nvPr>
        </p:nvSpPr>
        <p:spPr/>
        <p:txBody>
          <a:bodyPr/>
          <a:lstStyle/>
          <a:p>
            <a:pPr marL="0" indent="0">
              <a:lnSpc>
                <a:spcPct val="106000"/>
              </a:lnSpc>
              <a:spcAft>
                <a:spcPts val="800"/>
              </a:spcAft>
              <a:buNone/>
            </a:pPr>
            <a:r>
              <a:rPr lang="en-GB" sz="2000" dirty="0">
                <a:effectLst/>
                <a:latin typeface="Calibri" panose="020F0502020204030204" pitchFamily="34" charset="0"/>
                <a:ea typeface="Calibri" panose="020F0502020204030204" pitchFamily="34" charset="0"/>
                <a:cs typeface="Times New Roman" panose="02020603050405020304" pitchFamily="18" charset="0"/>
              </a:rPr>
              <a:t>Airbnb’s business model and how they thrive for value has been proven successful in how they have operated and become who they are today. It is evident to see the strategic approaches they have taken have certainly earned their market share by evolving into a multi-sided business, maximising customer interest and convenience in almost every way possible. As a result, they stood out from their competitors and were initially the first P2P accommodation platform to gain customer trust. Although e-commerce and digital business have been deemed successful, it has flaws in security matters regarding personal information. Cyber-attacks are happening more frequently. Can we really rely on digital e-commerce?</a:t>
            </a:r>
          </a:p>
          <a:p>
            <a:endParaRPr lang="en-GB" dirty="0"/>
          </a:p>
        </p:txBody>
      </p:sp>
    </p:spTree>
    <p:extLst>
      <p:ext uri="{BB962C8B-B14F-4D97-AF65-F5344CB8AC3E}">
        <p14:creationId xmlns:p14="http://schemas.microsoft.com/office/powerpoint/2010/main" val="1295479368"/>
      </p:ext>
    </p:extLst>
  </p:cSld>
  <p:clrMapOvr>
    <a:masterClrMapping/>
  </p:clrMapOvr>
  <mc:AlternateContent xmlns:mc="http://schemas.openxmlformats.org/markup-compatibility/2006" xmlns:p14="http://schemas.microsoft.com/office/powerpoint/2010/main">
    <mc:Choice Requires="p14">
      <p:transition spd="slow" p14:dur="2000" advTm="90266"/>
    </mc:Choice>
    <mc:Fallback xmlns="">
      <p:transition spd="slow" advTm="902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31A173-A552-AC33-DE33-B3A9D56DDB6F}"/>
              </a:ext>
            </a:extLst>
          </p:cNvPr>
          <p:cNvSpPr>
            <a:spLocks noGrp="1"/>
          </p:cNvSpPr>
          <p:nvPr>
            <p:ph idx="1"/>
          </p:nvPr>
        </p:nvSpPr>
        <p:spPr>
          <a:xfrm>
            <a:off x="304800" y="152400"/>
            <a:ext cx="11722100" cy="6581775"/>
          </a:xfrm>
        </p:spPr>
        <p:txBody>
          <a:bodyPr>
            <a:normAutofit fontScale="25000" lnSpcReduction="20000"/>
          </a:bodyPr>
          <a:lstStyle/>
          <a:p>
            <a:endParaRPr lang="en-GB" dirty="0"/>
          </a:p>
          <a:p>
            <a:pPr marL="0" indent="0">
              <a:lnSpc>
                <a:spcPct val="106000"/>
              </a:lnSpc>
              <a:spcAft>
                <a:spcPts val="800"/>
              </a:spcAft>
              <a:buNone/>
            </a:pPr>
            <a:r>
              <a:rPr lang="en-GB" sz="7200" dirty="0">
                <a:effectLst/>
                <a:latin typeface="Calibri" panose="020F0502020204030204" pitchFamily="34" charset="0"/>
                <a:ea typeface="Calibri" panose="020F0502020204030204" pitchFamily="34" charset="0"/>
                <a:cs typeface="Times New Roman" panose="02020603050405020304" pitchFamily="18" charset="0"/>
              </a:rPr>
              <a:t>References</a:t>
            </a:r>
          </a:p>
          <a:p>
            <a:pPr marL="0" indent="0">
              <a:lnSpc>
                <a:spcPct val="106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Airbnb UK Insights Report. (Jan,2019).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https://www.airbnbcitizen.com/wp-content/uploads/2018/10/AirbnbUKInsightsReport_2018.pdf</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Airbnb. (2022). About us. </a:t>
            </a:r>
            <a:r>
              <a:rPr lang="en-GB" sz="3200" dirty="0">
                <a:effectLst/>
                <a:latin typeface="Calibri" panose="020F0502020204030204" pitchFamily="34" charset="0"/>
                <a:ea typeface="Calibri" panose="020F0502020204030204" pitchFamily="34" charset="0"/>
                <a:cs typeface="Times New Roman" panose="02020603050405020304" pitchFamily="18" charset="0"/>
                <a:hlinkClick r:id="rId2"/>
              </a:rPr>
              <a:t>https://news.airbnb.com/about-us/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Business Disrupters. (2017).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Airbnb Business Model: What makes Airbnb so successful</a:t>
            </a:r>
            <a:r>
              <a:rPr lang="en-GB" sz="3200" dirty="0">
                <a:effectLst/>
                <a:latin typeface="Calibri" panose="020F0502020204030204" pitchFamily="34" charset="0"/>
                <a:ea typeface="Calibri" panose="020F0502020204030204" pitchFamily="34" charset="0"/>
                <a:cs typeface="Times New Roman" panose="02020603050405020304" pitchFamily="18" charset="0"/>
              </a:rPr>
              <a:t>. Video.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https://www.google.com/search?client=firefox-b-d&amp;q=Business+Disruptors,+(2017).+Airbnb+Business+Model:+What+makes+Airbnb+so+successful.&amp;spell=1&amp;sa=X&amp;ved=2ahUKEwiW5urg3_f7AhVe9rsIHSkjBaYQBSgAegQIBBAB&amp;biw=1525&amp;bih=687&amp;dpr=0.9#fpstate=ive&amp;vld=cid:d4d6b6e6,vid:WzGhFmiB9G0</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err="1">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Bogush</a:t>
            </a:r>
            <a:r>
              <a:rPr lang="en-GB" sz="3200" dirty="0">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 P. (May, 2021). </a:t>
            </a:r>
            <a:r>
              <a:rPr lang="en-GB" sz="3200" i="1" dirty="0">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Business Tech Weekly. Pros and cons of ecommerce: What are the advantages and disadvantages of online retail</a:t>
            </a:r>
            <a:r>
              <a:rPr lang="en-GB" sz="3200" dirty="0">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 </a:t>
            </a:r>
            <a:r>
              <a:rPr lang="en-GB" sz="3200" u="sng" dirty="0">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https://www.businesstechweekly.com/online-sales-and-growth/selling-online/pros-and-cons-of-ecommerce/</a:t>
            </a:r>
            <a:r>
              <a:rPr lang="en-GB" sz="3200" dirty="0">
                <a:solidFill>
                  <a:srgbClr val="0E101A"/>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Hall, M, C.,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Prayag</a:t>
            </a:r>
            <a:r>
              <a:rPr lang="en-GB" sz="3200" dirty="0">
                <a:effectLst/>
                <a:latin typeface="Calibri" panose="020F0502020204030204" pitchFamily="34" charset="0"/>
                <a:ea typeface="Calibri" panose="020F0502020204030204" pitchFamily="34" charset="0"/>
                <a:cs typeface="Times New Roman" panose="02020603050405020304" pitchFamily="18" charset="0"/>
              </a:rPr>
              <a:t>, G., Safonov, A., Coles, T.,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Gössling</a:t>
            </a:r>
            <a:r>
              <a:rPr lang="en-GB" sz="3200" dirty="0">
                <a:effectLst/>
                <a:latin typeface="Calibri" panose="020F0502020204030204" pitchFamily="34" charset="0"/>
                <a:ea typeface="Calibri" panose="020F0502020204030204" pitchFamily="34" charset="0"/>
                <a:cs typeface="Times New Roman" panose="02020603050405020304" pitchFamily="18" charset="0"/>
              </a:rPr>
              <a:t>, S.,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Koupaei</a:t>
            </a:r>
            <a:r>
              <a:rPr lang="en-GB" sz="3200" dirty="0">
                <a:effectLst/>
                <a:latin typeface="Calibri" panose="020F0502020204030204" pitchFamily="34" charset="0"/>
                <a:ea typeface="Calibri" panose="020F0502020204030204" pitchFamily="34" charset="0"/>
                <a:cs typeface="Times New Roman" panose="02020603050405020304" pitchFamily="18" charset="0"/>
              </a:rPr>
              <a:t>, N, S. (2022)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Airbnb and the sharing economy, Current Issues in Tourism</a:t>
            </a:r>
            <a:r>
              <a:rPr lang="en-GB" sz="3200" dirty="0">
                <a:effectLst/>
                <a:latin typeface="Calibri" panose="020F0502020204030204" pitchFamily="34" charset="0"/>
                <a:ea typeface="Calibri" panose="020F0502020204030204" pitchFamily="34" charset="0"/>
                <a:cs typeface="Times New Roman" panose="02020603050405020304" pitchFamily="18" charset="0"/>
              </a:rPr>
              <a:t>, 25:19, 3057-3067, DOI: 10.1080/13683500.2022.2122418. </a:t>
            </a:r>
            <a:r>
              <a:rPr lang="en-GB" sz="3200" u="none" strike="noStrike"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https://www.tandfonline.com/doi/ref/10.1080/13683500.2022.2122418?scroll=top&amp;role=tab</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Times New Roman" panose="02020603050405020304" pitchFamily="18" charset="0"/>
              </a:rPr>
              <a:t>Dimitrios</a:t>
            </a:r>
            <a:r>
              <a:rPr lang="en-GB" sz="3200" dirty="0">
                <a:effectLst/>
                <a:latin typeface="Calibri" panose="020F0502020204030204" pitchFamily="34" charset="0"/>
                <a:ea typeface="Calibri" panose="020F0502020204030204" pitchFamily="34" charset="0"/>
                <a:cs typeface="Times New Roman" panose="02020603050405020304" pitchFamily="18" charset="0"/>
              </a:rPr>
              <a:t>, S and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Farmaki</a:t>
            </a:r>
            <a:r>
              <a:rPr lang="en-GB" sz="3200" dirty="0">
                <a:effectLst/>
                <a:latin typeface="Calibri" panose="020F0502020204030204" pitchFamily="34" charset="0"/>
                <a:ea typeface="Calibri" panose="020F0502020204030204" pitchFamily="34" charset="0"/>
                <a:cs typeface="Times New Roman" panose="02020603050405020304" pitchFamily="18" charset="0"/>
              </a:rPr>
              <a:t>, A. (2019).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Resident perceptions of the impacts of P2P accommodation: Implications for neighbourhoods.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https://www.researchgate.net/publication/337337858_Resident_perceptions_of_the_impacts_of_P2P_accommodation_Implications_for_neighbourhoods</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3200" dirty="0">
                <a:effectLst/>
                <a:latin typeface="Calibri" panose="020F0502020204030204" pitchFamily="34" charset="0"/>
                <a:ea typeface="Calibri" panose="020F0502020204030204" pitchFamily="34" charset="0"/>
                <a:cs typeface="Times New Roman" panose="02020603050405020304" pitchFamily="18" charset="0"/>
              </a:rPr>
              <a:t>, S (2017).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Peer-to-Peer Accommodation Networks : Pushing the boundaries.</a:t>
            </a:r>
            <a:r>
              <a:rPr lang="en-GB" sz="3200" dirty="0">
                <a:effectLst/>
                <a:latin typeface="Calibri" panose="020F0502020204030204" pitchFamily="34" charset="0"/>
                <a:ea typeface="Calibri" panose="020F0502020204030204" pitchFamily="34" charset="0"/>
                <a:cs typeface="Times New Roman" panose="02020603050405020304" pitchFamily="18" charset="0"/>
              </a:rPr>
              <a:t> Goodfellow Publishers Ltd.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https://library.oapen.org/bitstream/id/8c26ef66-8bbd-4aa2-ad44-e0e47d3bcc9e/640674.pdf</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Edmundson-Bird, D., Chaffey, D., Hemphill, T. (2019).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Digital Business and E-commerce Management. United Kingdom: </a:t>
            </a:r>
            <a:r>
              <a:rPr lang="en-GB" sz="3200" i="1" dirty="0" err="1">
                <a:effectLst/>
                <a:latin typeface="Calibri" panose="020F0502020204030204" pitchFamily="34" charset="0"/>
                <a:ea typeface="Calibri" panose="020F0502020204030204" pitchFamily="34" charset="0"/>
                <a:cs typeface="Times New Roman" panose="02020603050405020304" pitchFamily="18" charset="0"/>
              </a:rPr>
              <a:t>Pearson.</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://books.google.co.uk/</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books?hl</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en&amp;lr</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=&amp;id=</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oYufDwAAQBAJ&amp;oi</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fnd&amp;pg</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=PT23&amp;dq=(Edmundson-Bird,+D.,+Chaffey,+D.,+Hemphill,+T.+2019).&amp;</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ots</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OojpfrXBix&amp;sig</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=MZvqvCKp6Nun40NGwljF3-GPlu0#v=</a:t>
            </a:r>
            <a:r>
              <a:rPr lang="en-GB" sz="3200" u="sng" dirty="0" err="1">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onepage&amp;q</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=(Edmundson-Bird%2C%20D.%2C%20Chaffey%2C%20D.%2C%20Hemphill%2C%20T.%202019).&amp;f=false</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Times New Roman" panose="02020603050405020304" pitchFamily="18" charset="0"/>
              </a:rPr>
              <a:t>Gyodi</a:t>
            </a:r>
            <a:r>
              <a:rPr lang="en-GB" sz="3200" dirty="0">
                <a:effectLst/>
                <a:latin typeface="Calibri" panose="020F0502020204030204" pitchFamily="34" charset="0"/>
                <a:ea typeface="Calibri" panose="020F0502020204030204" pitchFamily="34" charset="0"/>
                <a:cs typeface="Times New Roman" panose="02020603050405020304" pitchFamily="18" charset="0"/>
              </a:rPr>
              <a:t>, K. (Sept, 2017).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Airbnb and Booking.com: Sharing Economy Competing Against Traditional Firms?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6"/>
              </a:rPr>
              <a:t>https://www.delab.uw.edu.pl/wp-content/uploads/2017/09/WP_3_2017_K.Gyodi_.pdf</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Arial" panose="020B0604020202020204" pitchFamily="34" charset="0"/>
              </a:rPr>
              <a:t>Hajibaba</a:t>
            </a:r>
            <a:r>
              <a:rPr lang="en-GB" sz="3200" dirty="0">
                <a:effectLst/>
                <a:latin typeface="Calibri" panose="020F0502020204030204" pitchFamily="34" charset="0"/>
                <a:ea typeface="Calibri" panose="020F0502020204030204" pitchFamily="34" charset="0"/>
                <a:cs typeface="Arial" panose="020B0604020202020204" pitchFamily="34" charset="0"/>
              </a:rPr>
              <a:t>, H. and </a:t>
            </a:r>
            <a:r>
              <a:rPr lang="en-GB" sz="3200" dirty="0" err="1">
                <a:effectLst/>
                <a:latin typeface="Calibri" panose="020F0502020204030204" pitchFamily="34" charset="0"/>
                <a:ea typeface="Calibri" panose="020F0502020204030204" pitchFamily="34" charset="0"/>
                <a:cs typeface="Arial" panose="020B0604020202020204" pitchFamily="34" charset="0"/>
              </a:rPr>
              <a:t>Dolnicar</a:t>
            </a:r>
            <a:r>
              <a:rPr lang="en-GB" sz="3200" dirty="0">
                <a:effectLst/>
                <a:latin typeface="Calibri" panose="020F0502020204030204" pitchFamily="34" charset="0"/>
                <a:ea typeface="Calibri" panose="020F0502020204030204" pitchFamily="34" charset="0"/>
                <a:cs typeface="Arial" panose="020B0604020202020204" pitchFamily="34" charset="0"/>
              </a:rPr>
              <a:t>, S. (2017) Chapter 18 – The Multi-Family Travel</a:t>
            </a:r>
            <a:br>
              <a:rPr lang="en-GB" sz="3200" dirty="0">
                <a:effectLst/>
                <a:latin typeface="Calibri" panose="020F0502020204030204" pitchFamily="34" charset="0"/>
                <a:ea typeface="Calibri" panose="020F0502020204030204" pitchFamily="34" charset="0"/>
                <a:cs typeface="Times New Roman" panose="02020603050405020304" pitchFamily="18" charset="0"/>
              </a:rPr>
            </a:br>
            <a:r>
              <a:rPr lang="en-GB" sz="3200" dirty="0">
                <a:effectLst/>
                <a:latin typeface="Calibri" panose="020F0502020204030204" pitchFamily="34" charset="0"/>
                <a:ea typeface="Calibri" panose="020F0502020204030204" pitchFamily="34" charset="0"/>
                <a:cs typeface="Arial" panose="020B0604020202020204" pitchFamily="34" charset="0"/>
              </a:rPr>
              <a:t>Market, in S. </a:t>
            </a:r>
            <a:r>
              <a:rPr lang="en-GB" sz="3200" dirty="0" err="1">
                <a:effectLst/>
                <a:latin typeface="Calibri" panose="020F0502020204030204" pitchFamily="34" charset="0"/>
                <a:ea typeface="Calibri" panose="020F0502020204030204" pitchFamily="34" charset="0"/>
                <a:cs typeface="Arial" panose="020B0604020202020204" pitchFamily="34" charset="0"/>
              </a:rPr>
              <a:t>Dolnicar</a:t>
            </a:r>
            <a:r>
              <a:rPr lang="en-GB" sz="3200" dirty="0">
                <a:effectLst/>
                <a:latin typeface="Calibri" panose="020F0502020204030204" pitchFamily="34" charset="0"/>
                <a:ea typeface="Calibri" panose="020F0502020204030204" pitchFamily="34" charset="0"/>
                <a:cs typeface="Arial" panose="020B0604020202020204" pitchFamily="34" charset="0"/>
              </a:rPr>
              <a:t>, </a:t>
            </a:r>
            <a:r>
              <a:rPr lang="en-GB" sz="3200" i="1" dirty="0">
                <a:effectLst/>
                <a:latin typeface="Calibri" panose="020F0502020204030204" pitchFamily="34" charset="0"/>
                <a:ea typeface="Calibri" panose="020F0502020204030204" pitchFamily="34" charset="0"/>
                <a:cs typeface="Arial" panose="020B0604020202020204" pitchFamily="34" charset="0"/>
              </a:rPr>
              <a:t>Peer-to-Peer Accommodation Networks: Pushing the boundaries,</a:t>
            </a:r>
            <a:r>
              <a:rPr lang="en-GB" sz="3200" dirty="0">
                <a:effectLst/>
                <a:latin typeface="Calibri" panose="020F0502020204030204" pitchFamily="34" charset="0"/>
                <a:ea typeface="Calibri" panose="020F0502020204030204" pitchFamily="34" charset="0"/>
                <a:cs typeface="Arial" panose="020B0604020202020204" pitchFamily="34" charset="0"/>
              </a:rPr>
              <a:t> Oxford:</a:t>
            </a:r>
            <a:br>
              <a:rPr lang="en-GB" sz="3200" dirty="0">
                <a:effectLst/>
                <a:latin typeface="Calibri" panose="020F0502020204030204" pitchFamily="34" charset="0"/>
                <a:ea typeface="Calibri" panose="020F0502020204030204" pitchFamily="34" charset="0"/>
                <a:cs typeface="Times New Roman" panose="02020603050405020304" pitchFamily="18" charset="0"/>
              </a:rPr>
            </a:br>
            <a:r>
              <a:rPr lang="en-GB" sz="3200" dirty="0">
                <a:effectLst/>
                <a:latin typeface="Calibri" panose="020F0502020204030204" pitchFamily="34" charset="0"/>
                <a:ea typeface="Calibri" panose="020F0502020204030204" pitchFamily="34" charset="0"/>
                <a:cs typeface="Arial" panose="020B0604020202020204" pitchFamily="34" charset="0"/>
              </a:rPr>
              <a:t>Goodfellow Publishers, pp. 205–214, </a:t>
            </a:r>
            <a:r>
              <a:rPr lang="en-GB" sz="32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7"/>
              </a:rPr>
              <a:t>https://dx.doi.org/10.23912/9781911396512–3616</a:t>
            </a:r>
            <a:r>
              <a:rPr lang="en-GB" sz="3200" dirty="0">
                <a:effectLst/>
                <a:latin typeface="Calibri" panose="020F0502020204030204" pitchFamily="34" charset="0"/>
                <a:ea typeface="Calibri" panose="020F0502020204030204" pitchFamily="34" charset="0"/>
                <a:cs typeface="Arial" panose="020B0604020202020204" pitchFamily="34"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Times New Roman" panose="02020603050405020304" pitchFamily="18" charset="0"/>
              </a:rPr>
              <a:t>Innovationtactics</a:t>
            </a:r>
            <a:r>
              <a:rPr lang="en-GB" sz="3200" dirty="0">
                <a:effectLst/>
                <a:latin typeface="Calibri" panose="020F0502020204030204" pitchFamily="34" charset="0"/>
                <a:ea typeface="Calibri" panose="020F0502020204030204" pitchFamily="34" charset="0"/>
                <a:cs typeface="Times New Roman" panose="02020603050405020304" pitchFamily="18" charset="0"/>
              </a:rPr>
              <a:t>. (July, 2022).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Airbnb Business Model. (2022 update).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rPr>
              <a:t>https://innovationtactics.com/business-model-canvas-airbnb/</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6000"/>
              </a:lnSpc>
              <a:spcAft>
                <a:spcPts val="800"/>
              </a:spcAft>
              <a:buNone/>
            </a:pPr>
            <a:r>
              <a:rPr lang="en-GB" sz="3200" dirty="0" err="1">
                <a:effectLst/>
                <a:latin typeface="Calibri" panose="020F0502020204030204" pitchFamily="34" charset="0"/>
                <a:ea typeface="Calibri" panose="020F0502020204030204" pitchFamily="34" charset="0"/>
                <a:cs typeface="Times New Roman" panose="02020603050405020304" pitchFamily="18" charset="0"/>
              </a:rPr>
              <a:t>Lodgify</a:t>
            </a:r>
            <a:r>
              <a:rPr lang="en-GB" sz="3200" dirty="0">
                <a:effectLst/>
                <a:latin typeface="Calibri" panose="020F0502020204030204" pitchFamily="34" charset="0"/>
                <a:ea typeface="Calibri" panose="020F0502020204030204" pitchFamily="34" charset="0"/>
                <a:cs typeface="Times New Roman" panose="02020603050405020304" pitchFamily="18" charset="0"/>
              </a:rPr>
              <a:t>. (2022).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Top Airbnb Competitors and What Sets Them Apart.</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8"/>
              </a:rPr>
              <a:t>https://www.lodgify.com/guides/airbnb-competitors/</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Arial" panose="020B0604020202020204" pitchFamily="34" charset="0"/>
              </a:rPr>
              <a:t>Reinhold, S. and </a:t>
            </a:r>
            <a:r>
              <a:rPr lang="en-GB" sz="3200" dirty="0" err="1">
                <a:effectLst/>
                <a:latin typeface="Calibri" panose="020F0502020204030204" pitchFamily="34" charset="0"/>
                <a:ea typeface="Calibri" panose="020F0502020204030204" pitchFamily="34" charset="0"/>
                <a:cs typeface="Arial" panose="020B0604020202020204" pitchFamily="34" charset="0"/>
              </a:rPr>
              <a:t>Dolnicar</a:t>
            </a:r>
            <a:r>
              <a:rPr lang="en-GB" sz="3200" dirty="0">
                <a:effectLst/>
                <a:latin typeface="Calibri" panose="020F0502020204030204" pitchFamily="34" charset="0"/>
                <a:ea typeface="Calibri" panose="020F0502020204030204" pitchFamily="34" charset="0"/>
                <a:cs typeface="Arial" panose="020B0604020202020204" pitchFamily="34" charset="0"/>
              </a:rPr>
              <a:t>, S. (2017) Chapter 3 – Airbnb’s Business</a:t>
            </a:r>
            <a:br>
              <a:rPr lang="en-GB" sz="3200" dirty="0">
                <a:effectLst/>
                <a:latin typeface="Calibri" panose="020F0502020204030204" pitchFamily="34" charset="0"/>
                <a:ea typeface="Calibri" panose="020F0502020204030204" pitchFamily="34" charset="0"/>
                <a:cs typeface="Times New Roman" panose="02020603050405020304" pitchFamily="18" charset="0"/>
              </a:rPr>
            </a:br>
            <a:r>
              <a:rPr lang="en-GB" sz="3200" dirty="0">
                <a:effectLst/>
                <a:latin typeface="Calibri" panose="020F0502020204030204" pitchFamily="34" charset="0"/>
                <a:ea typeface="Calibri" panose="020F0502020204030204" pitchFamily="34" charset="0"/>
                <a:cs typeface="Arial" panose="020B0604020202020204" pitchFamily="34" charset="0"/>
              </a:rPr>
              <a:t>Model, in S. </a:t>
            </a:r>
            <a:r>
              <a:rPr lang="en-GB" sz="3200" dirty="0" err="1">
                <a:effectLst/>
                <a:latin typeface="Calibri" panose="020F0502020204030204" pitchFamily="34" charset="0"/>
                <a:ea typeface="Calibri" panose="020F0502020204030204" pitchFamily="34" charset="0"/>
                <a:cs typeface="Arial" panose="020B0604020202020204" pitchFamily="34" charset="0"/>
              </a:rPr>
              <a:t>Dolnicar</a:t>
            </a:r>
            <a:r>
              <a:rPr lang="en-GB" sz="3200" dirty="0">
                <a:effectLst/>
                <a:latin typeface="Calibri" panose="020F0502020204030204" pitchFamily="34" charset="0"/>
                <a:ea typeface="Calibri" panose="020F0502020204030204" pitchFamily="34" charset="0"/>
                <a:cs typeface="Arial" panose="020B0604020202020204" pitchFamily="34" charset="0"/>
              </a:rPr>
              <a:t>, </a:t>
            </a:r>
            <a:r>
              <a:rPr lang="en-GB" sz="3200" i="1" dirty="0">
                <a:effectLst/>
                <a:latin typeface="Calibri" panose="020F0502020204030204" pitchFamily="34" charset="0"/>
                <a:ea typeface="Calibri" panose="020F0502020204030204" pitchFamily="34" charset="0"/>
                <a:cs typeface="Arial" panose="020B0604020202020204" pitchFamily="34" charset="0"/>
              </a:rPr>
              <a:t>Peer-to-Peer Accommodation Networks: Pushing the boundaries,</a:t>
            </a:r>
            <a:r>
              <a:rPr lang="en-GB" sz="3200" dirty="0">
                <a:effectLst/>
                <a:latin typeface="Calibri" panose="020F0502020204030204" pitchFamily="34" charset="0"/>
                <a:ea typeface="Calibri" panose="020F0502020204030204" pitchFamily="34" charset="0"/>
                <a:cs typeface="Arial" panose="020B0604020202020204" pitchFamily="34" charset="0"/>
              </a:rPr>
              <a:t> Oxford: Goodfellow Publishers, pp. 27–38, </a:t>
            </a:r>
            <a:r>
              <a:rPr lang="en-GB" sz="3200" u="sng"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9"/>
              </a:rPr>
              <a:t>https://dx.doi.org/10.23912/9781911396512–3601</a:t>
            </a:r>
            <a:r>
              <a:rPr lang="en-GB" sz="3200" dirty="0">
                <a:effectLst/>
                <a:latin typeface="Calibri" panose="020F0502020204030204" pitchFamily="34" charset="0"/>
                <a:ea typeface="Calibri" panose="020F0502020204030204" pitchFamily="34" charset="0"/>
                <a:cs typeface="Arial" panose="020B0604020202020204" pitchFamily="34"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6000"/>
              </a:lnSpc>
              <a:spcAft>
                <a:spcPts val="800"/>
              </a:spcAft>
              <a:buNone/>
            </a:pPr>
            <a:r>
              <a:rPr lang="en-GB" sz="3200" dirty="0">
                <a:effectLst/>
                <a:latin typeface="Calibri" panose="020F0502020204030204" pitchFamily="34" charset="0"/>
                <a:ea typeface="Calibri" panose="020F0502020204030204" pitchFamily="34" charset="0"/>
                <a:cs typeface="Times New Roman" panose="02020603050405020304" pitchFamily="18" charset="0"/>
              </a:rPr>
              <a:t>Rodríguez-Pérez de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Arenaza</a:t>
            </a:r>
            <a:r>
              <a:rPr lang="en-GB" sz="3200" dirty="0">
                <a:effectLst/>
                <a:latin typeface="Calibri" panose="020F0502020204030204" pitchFamily="34" charset="0"/>
                <a:ea typeface="Calibri" panose="020F0502020204030204" pitchFamily="34" charset="0"/>
                <a:cs typeface="Times New Roman" panose="02020603050405020304" pitchFamily="18" charset="0"/>
              </a:rPr>
              <a:t>, D.,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Hierro</a:t>
            </a:r>
            <a:r>
              <a:rPr lang="en-GB" sz="3200" dirty="0">
                <a:effectLst/>
                <a:latin typeface="Calibri" panose="020F0502020204030204" pitchFamily="34" charset="0"/>
                <a:ea typeface="Calibri" panose="020F0502020204030204" pitchFamily="34" charset="0"/>
                <a:cs typeface="Times New Roman" panose="02020603050405020304" pitchFamily="18" charset="0"/>
              </a:rPr>
              <a:t>, LÁ, &amp; </a:t>
            </a:r>
            <a:r>
              <a:rPr lang="en-GB" sz="3200" dirty="0" err="1">
                <a:effectLst/>
                <a:latin typeface="Calibri" panose="020F0502020204030204" pitchFamily="34" charset="0"/>
                <a:ea typeface="Calibri" panose="020F0502020204030204" pitchFamily="34" charset="0"/>
                <a:cs typeface="Times New Roman" panose="02020603050405020304" pitchFamily="18" charset="0"/>
              </a:rPr>
              <a:t>Patiño</a:t>
            </a:r>
            <a:r>
              <a:rPr lang="en-GB" sz="3200" dirty="0">
                <a:effectLst/>
                <a:latin typeface="Calibri" panose="020F0502020204030204" pitchFamily="34" charset="0"/>
                <a:ea typeface="Calibri" panose="020F0502020204030204" pitchFamily="34" charset="0"/>
                <a:cs typeface="Times New Roman" panose="02020603050405020304" pitchFamily="18" charset="0"/>
              </a:rPr>
              <a:t>, D. (2019). </a:t>
            </a:r>
            <a:r>
              <a:rPr lang="en-GB" sz="3200" i="1" dirty="0">
                <a:effectLst/>
                <a:latin typeface="Calibri" panose="020F0502020204030204" pitchFamily="34" charset="0"/>
                <a:ea typeface="Calibri" panose="020F0502020204030204" pitchFamily="34" charset="0"/>
                <a:cs typeface="Times New Roman" panose="02020603050405020304" pitchFamily="18" charset="0"/>
              </a:rPr>
              <a:t>Airbnb, sun-and-beach tourism, and residential rental prices. The case of the coast of Andalusia (Spain). Current Issues in Tourism,</a:t>
            </a:r>
            <a:r>
              <a:rPr lang="en-GB" sz="3200" dirty="0">
                <a:effectLst/>
                <a:latin typeface="Calibri" panose="020F0502020204030204" pitchFamily="34" charset="0"/>
                <a:ea typeface="Calibri" panose="020F0502020204030204" pitchFamily="34" charset="0"/>
                <a:cs typeface="Times New Roman" panose="02020603050405020304" pitchFamily="18" charset="0"/>
              </a:rPr>
              <a:t> 1–18. </a:t>
            </a:r>
            <a:r>
              <a:rPr lang="en-GB" sz="3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10"/>
              </a:rPr>
              <a:t>https://doi.org/10.1080/13683500.2019.1705768</a:t>
            </a:r>
            <a:r>
              <a:rPr lang="en-GB" sz="32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350219891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1076</TotalTime>
  <Words>3720</Words>
  <Application>Microsoft Office PowerPoint</Application>
  <PresentationFormat>Widescreen</PresentationFormat>
  <Paragraphs>113</Paragraphs>
  <Slides>12</Slides>
  <Notes>7</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Times New Roman</vt:lpstr>
      <vt:lpstr>Trebuchet MS</vt:lpstr>
      <vt:lpstr>Wingdings 3</vt:lpstr>
      <vt:lpstr>Facet</vt:lpstr>
      <vt:lpstr>Digital Business  BMSP6002  P2P Accommodation Networks    Airbnb's Business Model Airbnb and its Competitors The Multi–Family Travel Market.  </vt:lpstr>
      <vt:lpstr>PowerPoint Presentation</vt:lpstr>
      <vt:lpstr>About Airbnb</vt:lpstr>
      <vt:lpstr>Airbnb's Business Model </vt:lpstr>
      <vt:lpstr>Airbnb's Business Model </vt:lpstr>
      <vt:lpstr>Airbnb and its Competitors </vt:lpstr>
      <vt:lpstr>Airbnb and its Competitors </vt:lpstr>
      <vt:lpstr>The Multi–Family Travel Market. </vt:lpstr>
      <vt:lpstr>The Multi–Family Travel Market. </vt:lpstr>
      <vt:lpstr>  </vt:lpstr>
      <vt:lpstr>Conclusion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Business  BMSP6002 </dc:title>
  <dc:creator>Zoe Vaughan (2015102)</dc:creator>
  <cp:lastModifiedBy>Zoe Vaughan (2015102)</cp:lastModifiedBy>
  <cp:revision>26</cp:revision>
  <dcterms:created xsi:type="dcterms:W3CDTF">2022-12-01T09:25:32Z</dcterms:created>
  <dcterms:modified xsi:type="dcterms:W3CDTF">2022-12-18T22:16:07Z</dcterms:modified>
</cp:coreProperties>
</file>