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6"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40" autoAdjust="0"/>
    <p:restoredTop sz="94660"/>
  </p:normalViewPr>
  <p:slideViewPr>
    <p:cSldViewPr snapToGrid="0">
      <p:cViewPr varScale="1">
        <p:scale>
          <a:sx n="72" d="100"/>
          <a:sy n="72" d="100"/>
        </p:scale>
        <p:origin x="57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4CB8BBF-62C8-4B0B-9D5B-B9ADABF87CF5}"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6B96A5-F563-444E-AC9A-88C44386274A}" type="slidenum">
              <a:rPr lang="en-GB" smtClean="0"/>
              <a:t>‹#›</a:t>
            </a:fld>
            <a:endParaRPr lang="en-GB"/>
          </a:p>
        </p:txBody>
      </p:sp>
    </p:spTree>
    <p:extLst>
      <p:ext uri="{BB962C8B-B14F-4D97-AF65-F5344CB8AC3E}">
        <p14:creationId xmlns:p14="http://schemas.microsoft.com/office/powerpoint/2010/main" val="21858178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CB8BBF-62C8-4B0B-9D5B-B9ADABF87CF5}"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6B96A5-F563-444E-AC9A-88C44386274A}" type="slidenum">
              <a:rPr lang="en-GB" smtClean="0"/>
              <a:t>‹#›</a:t>
            </a:fld>
            <a:endParaRPr lang="en-GB"/>
          </a:p>
        </p:txBody>
      </p:sp>
    </p:spTree>
    <p:extLst>
      <p:ext uri="{BB962C8B-B14F-4D97-AF65-F5344CB8AC3E}">
        <p14:creationId xmlns:p14="http://schemas.microsoft.com/office/powerpoint/2010/main" val="1046137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4CB8BBF-62C8-4B0B-9D5B-B9ADABF87CF5}"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6B96A5-F563-444E-AC9A-88C44386274A}" type="slidenum">
              <a:rPr lang="en-GB" smtClean="0"/>
              <a:t>‹#›</a:t>
            </a:fld>
            <a:endParaRPr lang="en-GB"/>
          </a:p>
        </p:txBody>
      </p:sp>
    </p:spTree>
    <p:extLst>
      <p:ext uri="{BB962C8B-B14F-4D97-AF65-F5344CB8AC3E}">
        <p14:creationId xmlns:p14="http://schemas.microsoft.com/office/powerpoint/2010/main" val="3912487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4CB8BBF-62C8-4B0B-9D5B-B9ADABF87CF5}" type="datetimeFigureOut">
              <a:rPr lang="en-GB" smtClean="0"/>
              <a:t>24/03/2026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6B96A5-F563-444E-AC9A-88C44386274A}" type="slidenum">
              <a:rPr lang="en-GB" smtClean="0"/>
              <a:t>‹#›</a:t>
            </a:fld>
            <a:endParaRPr lang="en-GB"/>
          </a:p>
        </p:txBody>
      </p:sp>
    </p:spTree>
    <p:extLst>
      <p:ext uri="{BB962C8B-B14F-4D97-AF65-F5344CB8AC3E}">
        <p14:creationId xmlns:p14="http://schemas.microsoft.com/office/powerpoint/2010/main" val="2990520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4CB8BBF-62C8-4B0B-9D5B-B9ADABF87CF5}" type="datetimeFigureOut">
              <a:rPr lang="en-GB" smtClean="0"/>
              <a:t>24/03/2026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6B96A5-F563-444E-AC9A-88C44386274A}" type="slidenum">
              <a:rPr lang="en-GB" smtClean="0"/>
              <a:t>‹#›</a:t>
            </a:fld>
            <a:endParaRPr lang="en-GB"/>
          </a:p>
        </p:txBody>
      </p:sp>
    </p:spTree>
    <p:extLst>
      <p:ext uri="{BB962C8B-B14F-4D97-AF65-F5344CB8AC3E}">
        <p14:creationId xmlns:p14="http://schemas.microsoft.com/office/powerpoint/2010/main" val="804739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4CB8BBF-62C8-4B0B-9D5B-B9ADABF87CF5}" type="datetimeFigureOut">
              <a:rPr lang="en-GB" smtClean="0"/>
              <a:t>24/03/2026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6B96A5-F563-444E-AC9A-88C44386274A}" type="slidenum">
              <a:rPr lang="en-GB" smtClean="0"/>
              <a:t>‹#›</a:t>
            </a:fld>
            <a:endParaRPr lang="en-GB"/>
          </a:p>
        </p:txBody>
      </p:sp>
    </p:spTree>
    <p:extLst>
      <p:ext uri="{BB962C8B-B14F-4D97-AF65-F5344CB8AC3E}">
        <p14:creationId xmlns:p14="http://schemas.microsoft.com/office/powerpoint/2010/main" val="2042873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CB8BBF-62C8-4B0B-9D5B-B9ADABF87CF5}" type="datetimeFigureOut">
              <a:rPr lang="en-GB" smtClean="0"/>
              <a:t>24/03/2026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6B96A5-F563-444E-AC9A-88C44386274A}" type="slidenum">
              <a:rPr lang="en-GB" smtClean="0"/>
              <a:t>‹#›</a:t>
            </a:fld>
            <a:endParaRPr lang="en-GB"/>
          </a:p>
        </p:txBody>
      </p:sp>
    </p:spTree>
    <p:extLst>
      <p:ext uri="{BB962C8B-B14F-4D97-AF65-F5344CB8AC3E}">
        <p14:creationId xmlns:p14="http://schemas.microsoft.com/office/powerpoint/2010/main" val="32401200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4CB8BBF-62C8-4B0B-9D5B-B9ADABF87CF5}" type="datetimeFigureOut">
              <a:rPr lang="en-GB" smtClean="0"/>
              <a:t>24/03/2026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6B96A5-F563-444E-AC9A-88C44386274A}" type="slidenum">
              <a:rPr lang="en-GB" smtClean="0"/>
              <a:t>‹#›</a:t>
            </a:fld>
            <a:endParaRPr lang="en-GB"/>
          </a:p>
        </p:txBody>
      </p:sp>
    </p:spTree>
    <p:extLst>
      <p:ext uri="{BB962C8B-B14F-4D97-AF65-F5344CB8AC3E}">
        <p14:creationId xmlns:p14="http://schemas.microsoft.com/office/powerpoint/2010/main" val="2541045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4CB8BBF-62C8-4B0B-9D5B-B9ADABF87CF5}" type="datetimeFigureOut">
              <a:rPr lang="en-GB" smtClean="0"/>
              <a:t>24/03/2026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6B96A5-F563-444E-AC9A-88C44386274A}" type="slidenum">
              <a:rPr lang="en-GB" smtClean="0"/>
              <a:t>‹#›</a:t>
            </a:fld>
            <a:endParaRPr lang="en-GB"/>
          </a:p>
        </p:txBody>
      </p:sp>
    </p:spTree>
    <p:extLst>
      <p:ext uri="{BB962C8B-B14F-4D97-AF65-F5344CB8AC3E}">
        <p14:creationId xmlns:p14="http://schemas.microsoft.com/office/powerpoint/2010/main" val="3433755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CB8BBF-62C8-4B0B-9D5B-B9ADABF87CF5}"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6B96A5-F563-444E-AC9A-88C44386274A}" type="slidenum">
              <a:rPr lang="en-GB" smtClean="0"/>
              <a:t>‹#›</a:t>
            </a:fld>
            <a:endParaRPr lang="en-GB"/>
          </a:p>
        </p:txBody>
      </p:sp>
    </p:spTree>
    <p:extLst>
      <p:ext uri="{BB962C8B-B14F-4D97-AF65-F5344CB8AC3E}">
        <p14:creationId xmlns:p14="http://schemas.microsoft.com/office/powerpoint/2010/main" val="2419443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CB8BBF-62C8-4B0B-9D5B-B9ADABF87CF5}"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6B96A5-F563-444E-AC9A-88C44386274A}" type="slidenum">
              <a:rPr lang="en-GB" smtClean="0"/>
              <a:t>‹#›</a:t>
            </a:fld>
            <a:endParaRPr lang="en-GB"/>
          </a:p>
        </p:txBody>
      </p:sp>
    </p:spTree>
    <p:extLst>
      <p:ext uri="{BB962C8B-B14F-4D97-AF65-F5344CB8AC3E}">
        <p14:creationId xmlns:p14="http://schemas.microsoft.com/office/powerpoint/2010/main" val="7131049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CB8BBF-62C8-4B0B-9D5B-B9ADABF87CF5}" type="datetimeFigureOut">
              <a:rPr lang="en-GB" smtClean="0"/>
              <a:t>24/03/2026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6B96A5-F563-444E-AC9A-88C44386274A}" type="slidenum">
              <a:rPr lang="en-GB" smtClean="0"/>
              <a:t>‹#›</a:t>
            </a:fld>
            <a:endParaRPr lang="en-GB"/>
          </a:p>
        </p:txBody>
      </p:sp>
    </p:spTree>
    <p:extLst>
      <p:ext uri="{BB962C8B-B14F-4D97-AF65-F5344CB8AC3E}">
        <p14:creationId xmlns:p14="http://schemas.microsoft.com/office/powerpoint/2010/main" val="32900225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theguardian.com/uk-news/article/2024/sep/08/a-superbug-doctor-shortages-and-a-neonatal-unit-out-of-its-depth-failures-at-lucy-letby-hospital-revealed" TargetMode="External"/><Relationship Id="rId13" Type="http://schemas.openxmlformats.org/officeDocument/2006/relationships/hyperlink" Target="https://www.nhs.uk/pregnancy/labour-and-birth/special-care-ill-or-premature-babies/" TargetMode="External"/><Relationship Id="rId3" Type="http://schemas.openxmlformats.org/officeDocument/2006/relationships/hyperlink" Target="https://www.bbc.com/news/health-34552910" TargetMode="External"/><Relationship Id="rId7" Type="http://schemas.openxmlformats.org/officeDocument/2006/relationships/hyperlink" Target="https://www.theguardian.com/uk-news/2025/aug/08/emergency-care-lucy-letby-countess-chester-hospital-falling-short-legal-standards" TargetMode="External"/><Relationship Id="rId12" Type="http://schemas.openxmlformats.org/officeDocument/2006/relationships/hyperlink" Target="https://www.england.nhs.uk/publication/nhs-long-term-workforce-plan/" TargetMode="External"/><Relationship Id="rId2" Type="http://schemas.openxmlformats.org/officeDocument/2006/relationships/hyperlink" Target="https://www.theguardian.com/society/2023/nov/27/chaotic-communication-by-nhs-in-england-causing-treatment-delays" TargetMode="External"/><Relationship Id="rId1" Type="http://schemas.openxmlformats.org/officeDocument/2006/relationships/slideLayout" Target="../slideLayouts/slideLayout2.xml"/><Relationship Id="rId6" Type="http://schemas.openxmlformats.org/officeDocument/2006/relationships/hyperlink" Target="https://www.nytimes.com/2025/07/01/world/europe/lucy-letby-hospital-manslaughter-negligence-arrests.html" TargetMode="External"/><Relationship Id="rId11" Type="http://schemas.openxmlformats.org/officeDocument/2006/relationships/hyperlink" Target="https://www.england.nhs.uk/long-read/good-communication-with-patients-waiting-for-care/#:~:text=Clear%20language,Shared%20decision%20making%20(SDM)" TargetMode="External"/><Relationship Id="rId5" Type="http://schemas.openxmlformats.org/officeDocument/2006/relationships/hyperlink" Target="https://api.cqc.org.uk/public/v1/reports/7d84e4fd-bdbe-4e99-839d-df83baa36adc?20210123080129" TargetMode="External"/><Relationship Id="rId10" Type="http://schemas.openxmlformats.org/officeDocument/2006/relationships/hyperlink" Target="https://www.coch.nhs.uk/media/228498/22i-People-Strategy-2025-2028.pdf#:~:text=The%20Trust's%20strategy%2C%20Transforming%20Care%20Together%2C%20sets,our%20Trust%20a%20great%20place%20to%20work" TargetMode="External"/><Relationship Id="rId4" Type="http://schemas.openxmlformats.org/officeDocument/2006/relationships/hyperlink" Target="https://www.bbc.com/news/articles/cj0y9673rjno" TargetMode="External"/><Relationship Id="rId9" Type="http://schemas.openxmlformats.org/officeDocument/2006/relationships/hyperlink" Target="https://www.bbc.com/news/uk-66120934" TargetMode="External"/><Relationship Id="rId14" Type="http://schemas.openxmlformats.org/officeDocument/2006/relationships/hyperlink" Target="https://thirlwall.public-inquiry.uk/about/terms-of-reference/?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4730" y="1736035"/>
            <a:ext cx="9144000" cy="3286539"/>
          </a:xfrm>
        </p:spPr>
        <p:txBody>
          <a:bodyPr>
            <a:noAutofit/>
          </a:bodyPr>
          <a:lstStyle/>
          <a:p>
            <a:pPr>
              <a:lnSpc>
                <a:spcPct val="150000"/>
              </a:lnSpc>
            </a:pP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Name: Pratham </a:t>
            </a:r>
            <a:r>
              <a:rPr lang="en-GB" sz="1800" b="1" dirty="0" err="1">
                <a:latin typeface="Arial" panose="020B0604020202020204" pitchFamily="34" charset="0"/>
                <a:cs typeface="Arial" panose="020B0604020202020204" pitchFamily="34" charset="0"/>
              </a:rPr>
              <a:t>Ravindrakumar</a:t>
            </a:r>
            <a:r>
              <a:rPr lang="en-GB" sz="1800" b="1" dirty="0">
                <a:latin typeface="Arial" panose="020B0604020202020204" pitchFamily="34" charset="0"/>
                <a:cs typeface="Arial" panose="020B0604020202020204" pitchFamily="34" charset="0"/>
              </a:rPr>
              <a:t> </a:t>
            </a:r>
            <a:r>
              <a:rPr lang="en-GB" sz="1800" b="1" dirty="0" err="1">
                <a:latin typeface="Arial" panose="020B0604020202020204" pitchFamily="34" charset="0"/>
                <a:cs typeface="Arial" panose="020B0604020202020204" pitchFamily="34" charset="0"/>
              </a:rPr>
              <a:t>Luhar</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Student ID: 2426580</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Programme: MSc Public Health and Social Care in Practice</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Module: Quality Assurance and Service Improvements</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Module code: LCHS7006 </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Lecturer: </a:t>
            </a:r>
            <a:r>
              <a:rPr lang="en-GB" sz="1800" b="1" dirty="0" err="1">
                <a:latin typeface="Arial" panose="020B0604020202020204" pitchFamily="34" charset="0"/>
                <a:cs typeface="Arial" panose="020B0604020202020204" pitchFamily="34" charset="0"/>
              </a:rPr>
              <a:t>Oluwadamilalo</a:t>
            </a:r>
            <a:r>
              <a:rPr lang="en-GB" sz="1800" b="1" dirty="0">
                <a:latin typeface="Arial" panose="020B0604020202020204" pitchFamily="34" charset="0"/>
                <a:cs typeface="Arial" panose="020B0604020202020204" pitchFamily="34" charset="0"/>
              </a:rPr>
              <a:t> Tayo</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Assignment Title: </a:t>
            </a:r>
            <a:r>
              <a:rPr lang="en-US" sz="1800" b="1" dirty="0">
                <a:latin typeface="Arial" panose="020B0604020202020204" pitchFamily="34" charset="0"/>
                <a:cs typeface="Arial" panose="020B0604020202020204" pitchFamily="34" charset="0"/>
              </a:rPr>
              <a:t>A Root Cause Analysis of Quality and Safety Failures: The Lucy Letby Case Study</a:t>
            </a:r>
            <a:endParaRPr lang="en-GB" sz="1800" b="1" dirty="0">
              <a:latin typeface="Arial" panose="020B0604020202020204" pitchFamily="34" charset="0"/>
              <a:cs typeface="Arial" panose="020B0604020202020204" pitchFamily="34" charset="0"/>
            </a:endParaRPr>
          </a:p>
        </p:txBody>
      </p:sp>
      <p:pic>
        <p:nvPicPr>
          <p:cNvPr id="4" name="image1.png"/>
          <p:cNvPicPr/>
          <p:nvPr/>
        </p:nvPicPr>
        <p:blipFill>
          <a:blip r:embed="rId2"/>
          <a:stretch>
            <a:fillRect/>
          </a:stretch>
        </p:blipFill>
        <p:spPr>
          <a:xfrm>
            <a:off x="10262980" y="0"/>
            <a:ext cx="1790700" cy="676275"/>
          </a:xfrm>
          <a:prstGeom prst="rect">
            <a:avLst/>
          </a:prstGeom>
        </p:spPr>
      </p:pic>
    </p:spTree>
    <p:extLst>
      <p:ext uri="{BB962C8B-B14F-4D97-AF65-F5344CB8AC3E}">
        <p14:creationId xmlns:p14="http://schemas.microsoft.com/office/powerpoint/2010/main" val="34911877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175" y="761551"/>
            <a:ext cx="10515600" cy="496266"/>
          </a:xfrm>
        </p:spPr>
        <p:txBody>
          <a:bodyPr>
            <a:normAutofit/>
          </a:bodyPr>
          <a:lstStyle/>
          <a:p>
            <a:pPr algn="ctr"/>
            <a:r>
              <a:rPr lang="en-GB" sz="1800" b="1" dirty="0">
                <a:latin typeface="Arial" panose="020B0604020202020204" pitchFamily="34" charset="0"/>
                <a:cs typeface="Arial" panose="020B0604020202020204" pitchFamily="34" charset="0"/>
              </a:rPr>
              <a:t>Overview of the case study </a:t>
            </a:r>
          </a:p>
        </p:txBody>
      </p:sp>
      <p:sp>
        <p:nvSpPr>
          <p:cNvPr id="3" name="Content Placeholder 2"/>
          <p:cNvSpPr>
            <a:spLocks noGrp="1"/>
          </p:cNvSpPr>
          <p:nvPr>
            <p:ph idx="1"/>
          </p:nvPr>
        </p:nvSpPr>
        <p:spPr>
          <a:xfrm>
            <a:off x="123825" y="1667669"/>
            <a:ext cx="6034088" cy="4351338"/>
          </a:xfrm>
        </p:spPr>
        <p:txBody>
          <a:bodyPr>
            <a:noAutofit/>
          </a:bodyPr>
          <a:lstStyle/>
          <a:p>
            <a:pPr lvl="0" algn="just"/>
            <a:r>
              <a:rPr lang="en-GB" sz="1800" dirty="0">
                <a:latin typeface="Arial" panose="020B0604020202020204" pitchFamily="34" charset="0"/>
                <a:cs typeface="Arial" panose="020B0604020202020204" pitchFamily="34" charset="0"/>
              </a:rPr>
              <a:t>The NHS acute trust in Chester is under public inquiry due to a serious murder case associated with neonatal nurse Lucy </a:t>
            </a:r>
            <a:r>
              <a:rPr lang="en-GB" sz="1800" dirty="0" err="1">
                <a:latin typeface="Arial" panose="020B0604020202020204" pitchFamily="34" charset="0"/>
                <a:cs typeface="Arial" panose="020B0604020202020204" pitchFamily="34" charset="0"/>
              </a:rPr>
              <a:t>Letby</a:t>
            </a:r>
            <a:r>
              <a:rPr lang="en-GB" sz="1800" dirty="0">
                <a:latin typeface="Arial" panose="020B0604020202020204" pitchFamily="34" charset="0"/>
                <a:cs typeface="Arial" panose="020B0604020202020204" pitchFamily="34" charset="0"/>
              </a:rPr>
              <a:t> (Lawrence and Conn, 2024). </a:t>
            </a:r>
          </a:p>
          <a:p>
            <a:pPr lvl="0" algn="just"/>
            <a:r>
              <a:rPr lang="en-GB" sz="1800" dirty="0">
                <a:latin typeface="Arial" panose="020B0604020202020204" pitchFamily="34" charset="0"/>
                <a:cs typeface="Arial" panose="020B0604020202020204" pitchFamily="34" charset="0"/>
              </a:rPr>
              <a:t>In 2015, a cluster of </a:t>
            </a:r>
            <a:r>
              <a:rPr lang="en-GB" sz="1800" dirty="0" err="1">
                <a:latin typeface="Arial" panose="020B0604020202020204" pitchFamily="34" charset="0"/>
                <a:cs typeface="Arial" panose="020B0604020202020204" pitchFamily="34" charset="0"/>
              </a:rPr>
              <a:t>newborn</a:t>
            </a:r>
            <a:r>
              <a:rPr lang="en-GB" sz="1800" dirty="0">
                <a:latin typeface="Arial" panose="020B0604020202020204" pitchFamily="34" charset="0"/>
                <a:cs typeface="Arial" panose="020B0604020202020204" pitchFamily="34" charset="0"/>
              </a:rPr>
              <a:t> or premature babies' tragic deaths exposed Lucy </a:t>
            </a:r>
            <a:r>
              <a:rPr lang="en-GB" sz="1800" dirty="0" err="1">
                <a:latin typeface="Arial" panose="020B0604020202020204" pitchFamily="34" charset="0"/>
                <a:cs typeface="Arial" panose="020B0604020202020204" pitchFamily="34" charset="0"/>
              </a:rPr>
              <a:t>Letby</a:t>
            </a:r>
            <a:r>
              <a:rPr lang="en-GB" sz="1800" dirty="0">
                <a:latin typeface="Arial" panose="020B0604020202020204" pitchFamily="34" charset="0"/>
                <a:cs typeface="Arial" panose="020B0604020202020204" pitchFamily="34" charset="0"/>
              </a:rPr>
              <a:t> to murder convictions, which indicates a serious failure in the hospital's clinical governance. </a:t>
            </a:r>
          </a:p>
          <a:p>
            <a:pPr lvl="0" algn="just"/>
            <a:r>
              <a:rPr lang="en-GB" sz="1800" dirty="0">
                <a:latin typeface="Arial" panose="020B0604020202020204" pitchFamily="34" charset="0"/>
                <a:cs typeface="Arial" panose="020B0604020202020204" pitchFamily="34" charset="0"/>
              </a:rPr>
              <a:t>As a result of the deaths, other hospitals in the UK such as Royal Free asked </a:t>
            </a:r>
            <a:r>
              <a:rPr lang="en-GB" sz="1800" dirty="0" err="1">
                <a:latin typeface="Arial" panose="020B0604020202020204" pitchFamily="34" charset="0"/>
                <a:cs typeface="Arial" panose="020B0604020202020204" pitchFamily="34" charset="0"/>
              </a:rPr>
              <a:t>CoC</a:t>
            </a:r>
            <a:r>
              <a:rPr lang="en-GB" sz="1800" dirty="0">
                <a:latin typeface="Arial" panose="020B0604020202020204" pitchFamily="34" charset="0"/>
                <a:cs typeface="Arial" panose="020B0604020202020204" pitchFamily="34" charset="0"/>
              </a:rPr>
              <a:t> to review death cases more detail and individually. </a:t>
            </a:r>
          </a:p>
          <a:p>
            <a:pPr lvl="0" algn="just"/>
            <a:r>
              <a:rPr lang="en-GB" sz="1800" dirty="0">
                <a:latin typeface="Arial" panose="020B0604020202020204" pitchFamily="34" charset="0"/>
                <a:cs typeface="Arial" panose="020B0604020202020204" pitchFamily="34" charset="0"/>
              </a:rPr>
              <a:t>Furthermore, this case study emphasises unveiling the root cause of this serious issue through using two models, including the Swiss Cheese and </a:t>
            </a:r>
            <a:r>
              <a:rPr lang="en-GB" sz="1800" dirty="0" err="1">
                <a:latin typeface="Arial" panose="020B0604020202020204" pitchFamily="34" charset="0"/>
                <a:cs typeface="Arial" panose="020B0604020202020204" pitchFamily="34" charset="0"/>
              </a:rPr>
              <a:t>Donabedian</a:t>
            </a:r>
            <a:r>
              <a:rPr lang="en-GB" sz="1800" dirty="0">
                <a:latin typeface="Arial" panose="020B0604020202020204" pitchFamily="34" charset="0"/>
                <a:cs typeface="Arial" panose="020B0604020202020204" pitchFamily="34" charset="0"/>
              </a:rPr>
              <a:t> Model and reviewing current initiatives of the NHS to address the issues further.</a:t>
            </a:r>
          </a:p>
        </p:txBody>
      </p:sp>
      <p:pic>
        <p:nvPicPr>
          <p:cNvPr id="1028" name="Picture 4" descr="A superbug, doctor shortages and a neonatal unit 'out of its depth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72238" y="1943101"/>
            <a:ext cx="5067299" cy="38004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957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4438" y="280988"/>
            <a:ext cx="4246562" cy="534988"/>
          </a:xfrm>
        </p:spPr>
        <p:txBody>
          <a:bodyPr>
            <a:normAutofit/>
          </a:bodyPr>
          <a:lstStyle/>
          <a:p>
            <a:pPr algn="ctr"/>
            <a:r>
              <a:rPr lang="en-GB" sz="1800" b="1" dirty="0">
                <a:latin typeface="Arial" panose="020B0604020202020204" pitchFamily="34" charset="0"/>
                <a:cs typeface="Arial" panose="020B0604020202020204" pitchFamily="34" charset="0"/>
              </a:rPr>
              <a:t>Problem of the case study  </a:t>
            </a:r>
          </a:p>
        </p:txBody>
      </p:sp>
      <p:sp>
        <p:nvSpPr>
          <p:cNvPr id="3" name="Content Placeholder 2"/>
          <p:cNvSpPr>
            <a:spLocks noGrp="1"/>
          </p:cNvSpPr>
          <p:nvPr>
            <p:ph idx="1"/>
          </p:nvPr>
        </p:nvSpPr>
        <p:spPr>
          <a:xfrm>
            <a:off x="5270500" y="1024732"/>
            <a:ext cx="6638925" cy="4351338"/>
          </a:xfrm>
        </p:spPr>
        <p:txBody>
          <a:bodyPr>
            <a:noAutofit/>
          </a:bodyPr>
          <a:lstStyle/>
          <a:p>
            <a:pPr lvl="0" algn="just"/>
            <a:r>
              <a:rPr lang="en-GB" sz="1800" dirty="0">
                <a:latin typeface="Arial" panose="020B0604020202020204" pitchFamily="34" charset="0"/>
                <a:cs typeface="Arial" panose="020B0604020202020204" pitchFamily="34" charset="0"/>
              </a:rPr>
              <a:t>The Countess of Chester neonatal unit experienced serious staffing shortages, insufficient senior medical support and low morale. </a:t>
            </a:r>
          </a:p>
          <a:p>
            <a:pPr lvl="0" algn="just"/>
            <a:r>
              <a:rPr lang="en-GB" sz="1800" dirty="0">
                <a:latin typeface="Arial" panose="020B0604020202020204" pitchFamily="34" charset="0"/>
                <a:cs typeface="Arial" panose="020B0604020202020204" pitchFamily="34" charset="0"/>
              </a:rPr>
              <a:t>Within the neonatal unit, Lucy </a:t>
            </a:r>
            <a:r>
              <a:rPr lang="en-GB" sz="1800" dirty="0" err="1">
                <a:latin typeface="Arial" panose="020B0604020202020204" pitchFamily="34" charset="0"/>
                <a:cs typeface="Arial" panose="020B0604020202020204" pitchFamily="34" charset="0"/>
              </a:rPr>
              <a:t>Letby</a:t>
            </a:r>
            <a:r>
              <a:rPr lang="en-GB" sz="1800" dirty="0">
                <a:latin typeface="Arial" panose="020B0604020202020204" pitchFamily="34" charset="0"/>
                <a:cs typeface="Arial" panose="020B0604020202020204" pitchFamily="34" charset="0"/>
              </a:rPr>
              <a:t> is a former nurse of Countess of Chester (</a:t>
            </a:r>
            <a:r>
              <a:rPr lang="en-GB" sz="1800" dirty="0" err="1">
                <a:latin typeface="Arial" panose="020B0604020202020204" pitchFamily="34" charset="0"/>
                <a:cs typeface="Arial" panose="020B0604020202020204" pitchFamily="34" charset="0"/>
              </a:rPr>
              <a:t>CoC</a:t>
            </a:r>
            <a:r>
              <a:rPr lang="en-GB" sz="1800" dirty="0">
                <a:latin typeface="Arial" panose="020B0604020202020204" pitchFamily="34" charset="0"/>
                <a:cs typeface="Arial" panose="020B0604020202020204" pitchFamily="34" charset="0"/>
              </a:rPr>
              <a:t>) hospital, who was convicted of murdering seven babies and attempting to kill seven other babies (Lawrence and Conn, 2024). </a:t>
            </a:r>
          </a:p>
          <a:p>
            <a:pPr lvl="0" algn="just"/>
            <a:r>
              <a:rPr lang="en-GB" sz="1800" dirty="0">
                <a:latin typeface="Arial" panose="020B0604020202020204" pitchFamily="34" charset="0"/>
                <a:cs typeface="Arial" panose="020B0604020202020204" pitchFamily="34" charset="0"/>
              </a:rPr>
              <a:t>This incident reflects poor care/safety standards of the hospital, as the hospital is too late to identify the root cause of this complex emergency, premature child care death cases.</a:t>
            </a:r>
          </a:p>
          <a:p>
            <a:pPr lvl="0" algn="just"/>
            <a:r>
              <a:rPr lang="en-GB" sz="1800" dirty="0">
                <a:latin typeface="Arial" panose="020B0604020202020204" pitchFamily="34" charset="0"/>
                <a:cs typeface="Arial" panose="020B0604020202020204" pitchFamily="34" charset="0"/>
              </a:rPr>
              <a:t>Overall, the case highlights both grave accusations against Lucy </a:t>
            </a:r>
            <a:r>
              <a:rPr lang="en-GB" sz="1800" dirty="0" err="1">
                <a:latin typeface="Arial" panose="020B0604020202020204" pitchFamily="34" charset="0"/>
                <a:cs typeface="Arial" panose="020B0604020202020204" pitchFamily="34" charset="0"/>
              </a:rPr>
              <a:t>Letby</a:t>
            </a:r>
            <a:r>
              <a:rPr lang="en-GB" sz="1800" dirty="0">
                <a:latin typeface="Arial" panose="020B0604020202020204" pitchFamily="34" charset="0"/>
                <a:cs typeface="Arial" panose="020B0604020202020204" pitchFamily="34" charset="0"/>
              </a:rPr>
              <a:t> and the hospital's serious system failures, increasing ongoing concerns about whether the baby deaths were caused solely by criminal actions or by unsafe neonatal care conditions. </a:t>
            </a:r>
          </a:p>
          <a:p>
            <a:pPr algn="just"/>
            <a:endParaRPr lang="en-GB" sz="1800" dirty="0">
              <a:latin typeface="Arial" panose="020B0604020202020204" pitchFamily="34" charset="0"/>
              <a:cs typeface="Arial" panose="020B0604020202020204" pitchFamily="34" charset="0"/>
            </a:endParaRPr>
          </a:p>
        </p:txBody>
      </p:sp>
      <p:pic>
        <p:nvPicPr>
          <p:cNvPr id="2050" name="Picture 2" descr="Hospital bosses 'truly sorry' for delay in contacting police over Lucy  Letby, inquiry hears | The Independe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
            <a:ext cx="5143500" cy="6400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54600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5" name="Straight Arrow Connector 14"/>
          <p:cNvCxnSpPr/>
          <p:nvPr/>
        </p:nvCxnSpPr>
        <p:spPr>
          <a:xfrm>
            <a:off x="334899" y="2611186"/>
            <a:ext cx="11309414" cy="475047"/>
          </a:xfrm>
          <a:prstGeom prst="straightConnector1">
            <a:avLst/>
          </a:prstGeom>
          <a:ln w="66675">
            <a:solidFill>
              <a:srgbClr val="FF0000"/>
            </a:solidFill>
            <a:tailEnd type="triangle"/>
          </a:ln>
          <a:scene3d>
            <a:camera prst="orthographicFront"/>
            <a:lightRig rig="threePt" dir="t">
              <a:rot lat="0" lon="0" rev="7200000"/>
            </a:lightRig>
          </a:scene3d>
        </p:spPr>
        <p:style>
          <a:lnRef idx="1">
            <a:schemeClr val="dk1"/>
          </a:lnRef>
          <a:fillRef idx="0">
            <a:schemeClr val="dk1"/>
          </a:fillRef>
          <a:effectRef idx="0">
            <a:schemeClr val="dk1"/>
          </a:effectRef>
          <a:fontRef idx="minor">
            <a:schemeClr val="tx1"/>
          </a:fontRef>
        </p:style>
      </p:cxnSp>
      <p:sp>
        <p:nvSpPr>
          <p:cNvPr id="4" name="Freeform 3"/>
          <p:cNvSpPr/>
          <p:nvPr/>
        </p:nvSpPr>
        <p:spPr>
          <a:xfrm>
            <a:off x="518178" y="1538856"/>
            <a:ext cx="1800000" cy="2509740"/>
          </a:xfrm>
          <a:custGeom>
            <a:avLst/>
            <a:gdLst>
              <a:gd name="connsiteX0" fmla="*/ 1306092 w 1800000"/>
              <a:gd name="connsiteY0" fmla="*/ 1710878 h 2509740"/>
              <a:gd name="connsiteX1" fmla="*/ 1153692 w 1800000"/>
              <a:gd name="connsiteY1" fmla="*/ 1862501 h 2509740"/>
              <a:gd name="connsiteX2" fmla="*/ 1306092 w 1800000"/>
              <a:gd name="connsiteY2" fmla="*/ 2014123 h 2509740"/>
              <a:gd name="connsiteX3" fmla="*/ 1458492 w 1800000"/>
              <a:gd name="connsiteY3" fmla="*/ 1862501 h 2509740"/>
              <a:gd name="connsiteX4" fmla="*/ 1306092 w 1800000"/>
              <a:gd name="connsiteY4" fmla="*/ 1710878 h 2509740"/>
              <a:gd name="connsiteX5" fmla="*/ 311676 w 1800000"/>
              <a:gd name="connsiteY5" fmla="*/ 1522201 h 2509740"/>
              <a:gd name="connsiteX6" fmla="*/ 204217 w 1800000"/>
              <a:gd name="connsiteY6" fmla="*/ 1666877 h 2509740"/>
              <a:gd name="connsiteX7" fmla="*/ 311676 w 1800000"/>
              <a:gd name="connsiteY7" fmla="*/ 1811553 h 2509740"/>
              <a:gd name="connsiteX8" fmla="*/ 419135 w 1800000"/>
              <a:gd name="connsiteY8" fmla="*/ 1666877 h 2509740"/>
              <a:gd name="connsiteX9" fmla="*/ 311676 w 1800000"/>
              <a:gd name="connsiteY9" fmla="*/ 1522201 h 2509740"/>
              <a:gd name="connsiteX10" fmla="*/ 844497 w 1800000"/>
              <a:gd name="connsiteY10" fmla="*/ 999858 h 2509740"/>
              <a:gd name="connsiteX11" fmla="*/ 669237 w 1800000"/>
              <a:gd name="connsiteY11" fmla="*/ 1165375 h 2509740"/>
              <a:gd name="connsiteX12" fmla="*/ 844497 w 1800000"/>
              <a:gd name="connsiteY12" fmla="*/ 1330892 h 2509740"/>
              <a:gd name="connsiteX13" fmla="*/ 1019757 w 1800000"/>
              <a:gd name="connsiteY13" fmla="*/ 1165375 h 2509740"/>
              <a:gd name="connsiteX14" fmla="*/ 844497 w 1800000"/>
              <a:gd name="connsiteY14" fmla="*/ 999858 h 2509740"/>
              <a:gd name="connsiteX15" fmla="*/ 1269442 w 1800000"/>
              <a:gd name="connsiteY15" fmla="*/ 213469 h 2509740"/>
              <a:gd name="connsiteX16" fmla="*/ 1080392 w 1800000"/>
              <a:gd name="connsiteY16" fmla="*/ 386183 h 2509740"/>
              <a:gd name="connsiteX17" fmla="*/ 1269442 w 1800000"/>
              <a:gd name="connsiteY17" fmla="*/ 558896 h 2509740"/>
              <a:gd name="connsiteX18" fmla="*/ 1458492 w 1800000"/>
              <a:gd name="connsiteY18" fmla="*/ 386183 h 2509740"/>
              <a:gd name="connsiteX19" fmla="*/ 1269442 w 1800000"/>
              <a:gd name="connsiteY19" fmla="*/ 213469 h 2509740"/>
              <a:gd name="connsiteX20" fmla="*/ 0 w 1800000"/>
              <a:gd name="connsiteY20" fmla="*/ 0 h 2509740"/>
              <a:gd name="connsiteX21" fmla="*/ 1800000 w 1800000"/>
              <a:gd name="connsiteY21" fmla="*/ 0 h 2509740"/>
              <a:gd name="connsiteX22" fmla="*/ 1800000 w 1800000"/>
              <a:gd name="connsiteY22" fmla="*/ 1165375 h 2509740"/>
              <a:gd name="connsiteX23" fmla="*/ 1647600 w 1800000"/>
              <a:gd name="connsiteY23" fmla="*/ 1316998 h 2509740"/>
              <a:gd name="connsiteX24" fmla="*/ 1800000 w 1800000"/>
              <a:gd name="connsiteY24" fmla="*/ 1468620 h 2509740"/>
              <a:gd name="connsiteX25" fmla="*/ 1800000 w 1800000"/>
              <a:gd name="connsiteY25" fmla="*/ 2509740 h 2509740"/>
              <a:gd name="connsiteX26" fmla="*/ 669736 w 1800000"/>
              <a:gd name="connsiteY26" fmla="*/ 2509740 h 2509740"/>
              <a:gd name="connsiteX27" fmla="*/ 517336 w 1800000"/>
              <a:gd name="connsiteY27" fmla="*/ 2358117 h 2509740"/>
              <a:gd name="connsiteX28" fmla="*/ 364936 w 1800000"/>
              <a:gd name="connsiteY28" fmla="*/ 2509740 h 2509740"/>
              <a:gd name="connsiteX29" fmla="*/ 0 w 1800000"/>
              <a:gd name="connsiteY29" fmla="*/ 2509740 h 2509740"/>
              <a:gd name="connsiteX30" fmla="*/ 0 w 1800000"/>
              <a:gd name="connsiteY30" fmla="*/ 549491 h 2509740"/>
              <a:gd name="connsiteX31" fmla="*/ 46832 w 1800000"/>
              <a:gd name="connsiteY31" fmla="*/ 558897 h 2509740"/>
              <a:gd name="connsiteX32" fmla="*/ 199232 w 1800000"/>
              <a:gd name="connsiteY32" fmla="*/ 407274 h 2509740"/>
              <a:gd name="connsiteX33" fmla="*/ 46832 w 1800000"/>
              <a:gd name="connsiteY33" fmla="*/ 255651 h 2509740"/>
              <a:gd name="connsiteX34" fmla="*/ 0 w 1800000"/>
              <a:gd name="connsiteY34" fmla="*/ 265059 h 2509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800000" h="2509740">
                <a:moveTo>
                  <a:pt x="1306092" y="1710878"/>
                </a:moveTo>
                <a:cubicBezTo>
                  <a:pt x="1221924" y="1710878"/>
                  <a:pt x="1153692" y="1778762"/>
                  <a:pt x="1153692" y="1862501"/>
                </a:cubicBezTo>
                <a:cubicBezTo>
                  <a:pt x="1153692" y="1946239"/>
                  <a:pt x="1221924" y="2014123"/>
                  <a:pt x="1306092" y="2014123"/>
                </a:cubicBezTo>
                <a:cubicBezTo>
                  <a:pt x="1390260" y="2014123"/>
                  <a:pt x="1458492" y="1946239"/>
                  <a:pt x="1458492" y="1862501"/>
                </a:cubicBezTo>
                <a:cubicBezTo>
                  <a:pt x="1458492" y="1778762"/>
                  <a:pt x="1390260" y="1710878"/>
                  <a:pt x="1306092" y="1710878"/>
                </a:cubicBezTo>
                <a:close/>
                <a:moveTo>
                  <a:pt x="311676" y="1522201"/>
                </a:moveTo>
                <a:cubicBezTo>
                  <a:pt x="252328" y="1522201"/>
                  <a:pt x="204217" y="1586975"/>
                  <a:pt x="204217" y="1666877"/>
                </a:cubicBezTo>
                <a:cubicBezTo>
                  <a:pt x="204217" y="1746779"/>
                  <a:pt x="252328" y="1811553"/>
                  <a:pt x="311676" y="1811553"/>
                </a:cubicBezTo>
                <a:cubicBezTo>
                  <a:pt x="371024" y="1811553"/>
                  <a:pt x="419135" y="1746779"/>
                  <a:pt x="419135" y="1666877"/>
                </a:cubicBezTo>
                <a:cubicBezTo>
                  <a:pt x="419135" y="1586975"/>
                  <a:pt x="371024" y="1522201"/>
                  <a:pt x="311676" y="1522201"/>
                </a:cubicBezTo>
                <a:close/>
                <a:moveTo>
                  <a:pt x="844497" y="999858"/>
                </a:moveTo>
                <a:cubicBezTo>
                  <a:pt x="747704" y="999858"/>
                  <a:pt x="669237" y="1073963"/>
                  <a:pt x="669237" y="1165375"/>
                </a:cubicBezTo>
                <a:cubicBezTo>
                  <a:pt x="669237" y="1256787"/>
                  <a:pt x="747704" y="1330892"/>
                  <a:pt x="844497" y="1330892"/>
                </a:cubicBezTo>
                <a:cubicBezTo>
                  <a:pt x="941290" y="1330892"/>
                  <a:pt x="1019757" y="1256787"/>
                  <a:pt x="1019757" y="1165375"/>
                </a:cubicBezTo>
                <a:cubicBezTo>
                  <a:pt x="1019757" y="1073963"/>
                  <a:pt x="941290" y="999858"/>
                  <a:pt x="844497" y="999858"/>
                </a:cubicBezTo>
                <a:close/>
                <a:moveTo>
                  <a:pt x="1269442" y="213469"/>
                </a:moveTo>
                <a:cubicBezTo>
                  <a:pt x="1165033" y="213469"/>
                  <a:pt x="1080392" y="290796"/>
                  <a:pt x="1080392" y="386183"/>
                </a:cubicBezTo>
                <a:cubicBezTo>
                  <a:pt x="1080392" y="481570"/>
                  <a:pt x="1165033" y="558896"/>
                  <a:pt x="1269442" y="558896"/>
                </a:cubicBezTo>
                <a:cubicBezTo>
                  <a:pt x="1373851" y="558896"/>
                  <a:pt x="1458492" y="481570"/>
                  <a:pt x="1458492" y="386183"/>
                </a:cubicBezTo>
                <a:cubicBezTo>
                  <a:pt x="1458492" y="290796"/>
                  <a:pt x="1373851" y="213469"/>
                  <a:pt x="1269442" y="213469"/>
                </a:cubicBezTo>
                <a:close/>
                <a:moveTo>
                  <a:pt x="0" y="0"/>
                </a:moveTo>
                <a:lnTo>
                  <a:pt x="1800000" y="0"/>
                </a:lnTo>
                <a:lnTo>
                  <a:pt x="1800000" y="1165375"/>
                </a:lnTo>
                <a:cubicBezTo>
                  <a:pt x="1715832" y="1165375"/>
                  <a:pt x="1647600" y="1233259"/>
                  <a:pt x="1647600" y="1316998"/>
                </a:cubicBezTo>
                <a:cubicBezTo>
                  <a:pt x="1647600" y="1400736"/>
                  <a:pt x="1715832" y="1468620"/>
                  <a:pt x="1800000" y="1468620"/>
                </a:cubicBezTo>
                <a:lnTo>
                  <a:pt x="1800000" y="2509740"/>
                </a:lnTo>
                <a:lnTo>
                  <a:pt x="669736" y="2509740"/>
                </a:lnTo>
                <a:cubicBezTo>
                  <a:pt x="669736" y="2426001"/>
                  <a:pt x="601504" y="2358117"/>
                  <a:pt x="517336" y="2358117"/>
                </a:cubicBezTo>
                <a:cubicBezTo>
                  <a:pt x="433168" y="2358117"/>
                  <a:pt x="364936" y="2426001"/>
                  <a:pt x="364936" y="2509740"/>
                </a:cubicBezTo>
                <a:lnTo>
                  <a:pt x="0" y="2509740"/>
                </a:lnTo>
                <a:lnTo>
                  <a:pt x="0" y="549491"/>
                </a:lnTo>
                <a:lnTo>
                  <a:pt x="46832" y="558897"/>
                </a:lnTo>
                <a:cubicBezTo>
                  <a:pt x="131000" y="558897"/>
                  <a:pt x="199232" y="491013"/>
                  <a:pt x="199232" y="407274"/>
                </a:cubicBezTo>
                <a:cubicBezTo>
                  <a:pt x="199232" y="323535"/>
                  <a:pt x="131000" y="255651"/>
                  <a:pt x="46832" y="255651"/>
                </a:cubicBezTo>
                <a:lnTo>
                  <a:pt x="0" y="265059"/>
                </a:lnTo>
                <a:close/>
              </a:path>
            </a:pathLst>
          </a:custGeom>
          <a:solidFill>
            <a:schemeClr val="accent4">
              <a:lumMod val="60000"/>
              <a:lumOff val="40000"/>
            </a:schemeClr>
          </a:solidFill>
          <a:ln>
            <a:noFill/>
          </a:ln>
          <a:scene3d>
            <a:camera prst="orthographicFront">
              <a:rot lat="21196907" lon="7732917" rev="232887"/>
            </a:camera>
            <a:lightRig rig="threePt" dir="t"/>
          </a:scene3d>
          <a:sp3d extrusionH="101600">
            <a:bevelB w="508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dirty="0">
              <a:solidFill>
                <a:schemeClr val="accent5">
                  <a:lumMod val="50000"/>
                </a:schemeClr>
              </a:solidFill>
              <a:latin typeface="Arial" panose="020B0604020202020204" pitchFamily="34" charset="0"/>
              <a:cs typeface="Arial" panose="020B0604020202020204" pitchFamily="34" charset="0"/>
            </a:endParaRPr>
          </a:p>
        </p:txBody>
      </p:sp>
      <p:sp>
        <p:nvSpPr>
          <p:cNvPr id="5" name="Freeform 4"/>
          <p:cNvSpPr/>
          <p:nvPr/>
        </p:nvSpPr>
        <p:spPr>
          <a:xfrm>
            <a:off x="4262440" y="1593839"/>
            <a:ext cx="1800000" cy="2509740"/>
          </a:xfrm>
          <a:custGeom>
            <a:avLst/>
            <a:gdLst>
              <a:gd name="connsiteX0" fmla="*/ 1306092 w 1800000"/>
              <a:gd name="connsiteY0" fmla="*/ 1710878 h 2509740"/>
              <a:gd name="connsiteX1" fmla="*/ 1153692 w 1800000"/>
              <a:gd name="connsiteY1" fmla="*/ 1862501 h 2509740"/>
              <a:gd name="connsiteX2" fmla="*/ 1306092 w 1800000"/>
              <a:gd name="connsiteY2" fmla="*/ 2014123 h 2509740"/>
              <a:gd name="connsiteX3" fmla="*/ 1458492 w 1800000"/>
              <a:gd name="connsiteY3" fmla="*/ 1862501 h 2509740"/>
              <a:gd name="connsiteX4" fmla="*/ 1306092 w 1800000"/>
              <a:gd name="connsiteY4" fmla="*/ 1710878 h 2509740"/>
              <a:gd name="connsiteX5" fmla="*/ 311676 w 1800000"/>
              <a:gd name="connsiteY5" fmla="*/ 1522201 h 2509740"/>
              <a:gd name="connsiteX6" fmla="*/ 204217 w 1800000"/>
              <a:gd name="connsiteY6" fmla="*/ 1666877 h 2509740"/>
              <a:gd name="connsiteX7" fmla="*/ 311676 w 1800000"/>
              <a:gd name="connsiteY7" fmla="*/ 1811553 h 2509740"/>
              <a:gd name="connsiteX8" fmla="*/ 419135 w 1800000"/>
              <a:gd name="connsiteY8" fmla="*/ 1666877 h 2509740"/>
              <a:gd name="connsiteX9" fmla="*/ 311676 w 1800000"/>
              <a:gd name="connsiteY9" fmla="*/ 1522201 h 2509740"/>
              <a:gd name="connsiteX10" fmla="*/ 844497 w 1800000"/>
              <a:gd name="connsiteY10" fmla="*/ 999858 h 2509740"/>
              <a:gd name="connsiteX11" fmla="*/ 669237 w 1800000"/>
              <a:gd name="connsiteY11" fmla="*/ 1165375 h 2509740"/>
              <a:gd name="connsiteX12" fmla="*/ 844497 w 1800000"/>
              <a:gd name="connsiteY12" fmla="*/ 1330892 h 2509740"/>
              <a:gd name="connsiteX13" fmla="*/ 1019757 w 1800000"/>
              <a:gd name="connsiteY13" fmla="*/ 1165375 h 2509740"/>
              <a:gd name="connsiteX14" fmla="*/ 844497 w 1800000"/>
              <a:gd name="connsiteY14" fmla="*/ 999858 h 2509740"/>
              <a:gd name="connsiteX15" fmla="*/ 1269442 w 1800000"/>
              <a:gd name="connsiteY15" fmla="*/ 213469 h 2509740"/>
              <a:gd name="connsiteX16" fmla="*/ 1080392 w 1800000"/>
              <a:gd name="connsiteY16" fmla="*/ 386183 h 2509740"/>
              <a:gd name="connsiteX17" fmla="*/ 1269442 w 1800000"/>
              <a:gd name="connsiteY17" fmla="*/ 558896 h 2509740"/>
              <a:gd name="connsiteX18" fmla="*/ 1458492 w 1800000"/>
              <a:gd name="connsiteY18" fmla="*/ 386183 h 2509740"/>
              <a:gd name="connsiteX19" fmla="*/ 1269442 w 1800000"/>
              <a:gd name="connsiteY19" fmla="*/ 213469 h 2509740"/>
              <a:gd name="connsiteX20" fmla="*/ 0 w 1800000"/>
              <a:gd name="connsiteY20" fmla="*/ 0 h 2509740"/>
              <a:gd name="connsiteX21" fmla="*/ 1800000 w 1800000"/>
              <a:gd name="connsiteY21" fmla="*/ 0 h 2509740"/>
              <a:gd name="connsiteX22" fmla="*/ 1800000 w 1800000"/>
              <a:gd name="connsiteY22" fmla="*/ 1165375 h 2509740"/>
              <a:gd name="connsiteX23" fmla="*/ 1647600 w 1800000"/>
              <a:gd name="connsiteY23" fmla="*/ 1316998 h 2509740"/>
              <a:gd name="connsiteX24" fmla="*/ 1800000 w 1800000"/>
              <a:gd name="connsiteY24" fmla="*/ 1468620 h 2509740"/>
              <a:gd name="connsiteX25" fmla="*/ 1800000 w 1800000"/>
              <a:gd name="connsiteY25" fmla="*/ 2509740 h 2509740"/>
              <a:gd name="connsiteX26" fmla="*/ 669736 w 1800000"/>
              <a:gd name="connsiteY26" fmla="*/ 2509740 h 2509740"/>
              <a:gd name="connsiteX27" fmla="*/ 517336 w 1800000"/>
              <a:gd name="connsiteY27" fmla="*/ 2358117 h 2509740"/>
              <a:gd name="connsiteX28" fmla="*/ 364936 w 1800000"/>
              <a:gd name="connsiteY28" fmla="*/ 2509740 h 2509740"/>
              <a:gd name="connsiteX29" fmla="*/ 0 w 1800000"/>
              <a:gd name="connsiteY29" fmla="*/ 2509740 h 2509740"/>
              <a:gd name="connsiteX30" fmla="*/ 0 w 1800000"/>
              <a:gd name="connsiteY30" fmla="*/ 549491 h 2509740"/>
              <a:gd name="connsiteX31" fmla="*/ 46832 w 1800000"/>
              <a:gd name="connsiteY31" fmla="*/ 558897 h 2509740"/>
              <a:gd name="connsiteX32" fmla="*/ 199232 w 1800000"/>
              <a:gd name="connsiteY32" fmla="*/ 407274 h 2509740"/>
              <a:gd name="connsiteX33" fmla="*/ 46832 w 1800000"/>
              <a:gd name="connsiteY33" fmla="*/ 255651 h 2509740"/>
              <a:gd name="connsiteX34" fmla="*/ 0 w 1800000"/>
              <a:gd name="connsiteY34" fmla="*/ 265059 h 2509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800000" h="2509740">
                <a:moveTo>
                  <a:pt x="1306092" y="1710878"/>
                </a:moveTo>
                <a:cubicBezTo>
                  <a:pt x="1221924" y="1710878"/>
                  <a:pt x="1153692" y="1778762"/>
                  <a:pt x="1153692" y="1862501"/>
                </a:cubicBezTo>
                <a:cubicBezTo>
                  <a:pt x="1153692" y="1946239"/>
                  <a:pt x="1221924" y="2014123"/>
                  <a:pt x="1306092" y="2014123"/>
                </a:cubicBezTo>
                <a:cubicBezTo>
                  <a:pt x="1390260" y="2014123"/>
                  <a:pt x="1458492" y="1946239"/>
                  <a:pt x="1458492" y="1862501"/>
                </a:cubicBezTo>
                <a:cubicBezTo>
                  <a:pt x="1458492" y="1778762"/>
                  <a:pt x="1390260" y="1710878"/>
                  <a:pt x="1306092" y="1710878"/>
                </a:cubicBezTo>
                <a:close/>
                <a:moveTo>
                  <a:pt x="311676" y="1522201"/>
                </a:moveTo>
                <a:cubicBezTo>
                  <a:pt x="252328" y="1522201"/>
                  <a:pt x="204217" y="1586975"/>
                  <a:pt x="204217" y="1666877"/>
                </a:cubicBezTo>
                <a:cubicBezTo>
                  <a:pt x="204217" y="1746779"/>
                  <a:pt x="252328" y="1811553"/>
                  <a:pt x="311676" y="1811553"/>
                </a:cubicBezTo>
                <a:cubicBezTo>
                  <a:pt x="371024" y="1811553"/>
                  <a:pt x="419135" y="1746779"/>
                  <a:pt x="419135" y="1666877"/>
                </a:cubicBezTo>
                <a:cubicBezTo>
                  <a:pt x="419135" y="1586975"/>
                  <a:pt x="371024" y="1522201"/>
                  <a:pt x="311676" y="1522201"/>
                </a:cubicBezTo>
                <a:close/>
                <a:moveTo>
                  <a:pt x="844497" y="999858"/>
                </a:moveTo>
                <a:cubicBezTo>
                  <a:pt x="747704" y="999858"/>
                  <a:pt x="669237" y="1073963"/>
                  <a:pt x="669237" y="1165375"/>
                </a:cubicBezTo>
                <a:cubicBezTo>
                  <a:pt x="669237" y="1256787"/>
                  <a:pt x="747704" y="1330892"/>
                  <a:pt x="844497" y="1330892"/>
                </a:cubicBezTo>
                <a:cubicBezTo>
                  <a:pt x="941290" y="1330892"/>
                  <a:pt x="1019757" y="1256787"/>
                  <a:pt x="1019757" y="1165375"/>
                </a:cubicBezTo>
                <a:cubicBezTo>
                  <a:pt x="1019757" y="1073963"/>
                  <a:pt x="941290" y="999858"/>
                  <a:pt x="844497" y="999858"/>
                </a:cubicBezTo>
                <a:close/>
                <a:moveTo>
                  <a:pt x="1269442" y="213469"/>
                </a:moveTo>
                <a:cubicBezTo>
                  <a:pt x="1165033" y="213469"/>
                  <a:pt x="1080392" y="290796"/>
                  <a:pt x="1080392" y="386183"/>
                </a:cubicBezTo>
                <a:cubicBezTo>
                  <a:pt x="1080392" y="481570"/>
                  <a:pt x="1165033" y="558896"/>
                  <a:pt x="1269442" y="558896"/>
                </a:cubicBezTo>
                <a:cubicBezTo>
                  <a:pt x="1373851" y="558896"/>
                  <a:pt x="1458492" y="481570"/>
                  <a:pt x="1458492" y="386183"/>
                </a:cubicBezTo>
                <a:cubicBezTo>
                  <a:pt x="1458492" y="290796"/>
                  <a:pt x="1373851" y="213469"/>
                  <a:pt x="1269442" y="213469"/>
                </a:cubicBezTo>
                <a:close/>
                <a:moveTo>
                  <a:pt x="0" y="0"/>
                </a:moveTo>
                <a:lnTo>
                  <a:pt x="1800000" y="0"/>
                </a:lnTo>
                <a:lnTo>
                  <a:pt x="1800000" y="1165375"/>
                </a:lnTo>
                <a:cubicBezTo>
                  <a:pt x="1715832" y="1165375"/>
                  <a:pt x="1647600" y="1233259"/>
                  <a:pt x="1647600" y="1316998"/>
                </a:cubicBezTo>
                <a:cubicBezTo>
                  <a:pt x="1647600" y="1400736"/>
                  <a:pt x="1715832" y="1468620"/>
                  <a:pt x="1800000" y="1468620"/>
                </a:cubicBezTo>
                <a:lnTo>
                  <a:pt x="1800000" y="2509740"/>
                </a:lnTo>
                <a:lnTo>
                  <a:pt x="669736" y="2509740"/>
                </a:lnTo>
                <a:cubicBezTo>
                  <a:pt x="669736" y="2426001"/>
                  <a:pt x="601504" y="2358117"/>
                  <a:pt x="517336" y="2358117"/>
                </a:cubicBezTo>
                <a:cubicBezTo>
                  <a:pt x="433168" y="2358117"/>
                  <a:pt x="364936" y="2426001"/>
                  <a:pt x="364936" y="2509740"/>
                </a:cubicBezTo>
                <a:lnTo>
                  <a:pt x="0" y="2509740"/>
                </a:lnTo>
                <a:lnTo>
                  <a:pt x="0" y="549491"/>
                </a:lnTo>
                <a:lnTo>
                  <a:pt x="46832" y="558897"/>
                </a:lnTo>
                <a:cubicBezTo>
                  <a:pt x="131000" y="558897"/>
                  <a:pt x="199232" y="491013"/>
                  <a:pt x="199232" y="407274"/>
                </a:cubicBezTo>
                <a:cubicBezTo>
                  <a:pt x="199232" y="323535"/>
                  <a:pt x="131000" y="255651"/>
                  <a:pt x="46832" y="255651"/>
                </a:cubicBezTo>
                <a:lnTo>
                  <a:pt x="0" y="265059"/>
                </a:lnTo>
                <a:close/>
              </a:path>
            </a:pathLst>
          </a:custGeom>
          <a:solidFill>
            <a:schemeClr val="accent4">
              <a:lumMod val="60000"/>
              <a:lumOff val="40000"/>
            </a:schemeClr>
          </a:solidFill>
          <a:ln>
            <a:noFill/>
          </a:ln>
          <a:scene3d>
            <a:camera prst="orthographicFront">
              <a:rot lat="21196933" lon="7732909" rev="232902"/>
            </a:camera>
            <a:lightRig rig="threePt" dir="t"/>
          </a:scene3d>
          <a:sp3d extrusionH="101600">
            <a:bevelB w="508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dirty="0">
              <a:solidFill>
                <a:schemeClr val="accent5">
                  <a:lumMod val="50000"/>
                </a:schemeClr>
              </a:solidFill>
              <a:latin typeface="Arial" panose="020B0604020202020204" pitchFamily="34" charset="0"/>
              <a:cs typeface="Arial" panose="020B0604020202020204" pitchFamily="34" charset="0"/>
            </a:endParaRPr>
          </a:p>
        </p:txBody>
      </p:sp>
      <p:sp>
        <p:nvSpPr>
          <p:cNvPr id="6" name="Freeform 5"/>
          <p:cNvSpPr/>
          <p:nvPr/>
        </p:nvSpPr>
        <p:spPr>
          <a:xfrm>
            <a:off x="2318178" y="1538856"/>
            <a:ext cx="1800000" cy="2509740"/>
          </a:xfrm>
          <a:custGeom>
            <a:avLst/>
            <a:gdLst>
              <a:gd name="connsiteX0" fmla="*/ 1306092 w 1800000"/>
              <a:gd name="connsiteY0" fmla="*/ 1710878 h 2509740"/>
              <a:gd name="connsiteX1" fmla="*/ 1153692 w 1800000"/>
              <a:gd name="connsiteY1" fmla="*/ 1862501 h 2509740"/>
              <a:gd name="connsiteX2" fmla="*/ 1306092 w 1800000"/>
              <a:gd name="connsiteY2" fmla="*/ 2014123 h 2509740"/>
              <a:gd name="connsiteX3" fmla="*/ 1458492 w 1800000"/>
              <a:gd name="connsiteY3" fmla="*/ 1862501 h 2509740"/>
              <a:gd name="connsiteX4" fmla="*/ 1306092 w 1800000"/>
              <a:gd name="connsiteY4" fmla="*/ 1710878 h 2509740"/>
              <a:gd name="connsiteX5" fmla="*/ 311676 w 1800000"/>
              <a:gd name="connsiteY5" fmla="*/ 1522201 h 2509740"/>
              <a:gd name="connsiteX6" fmla="*/ 204217 w 1800000"/>
              <a:gd name="connsiteY6" fmla="*/ 1666877 h 2509740"/>
              <a:gd name="connsiteX7" fmla="*/ 311676 w 1800000"/>
              <a:gd name="connsiteY7" fmla="*/ 1811553 h 2509740"/>
              <a:gd name="connsiteX8" fmla="*/ 419135 w 1800000"/>
              <a:gd name="connsiteY8" fmla="*/ 1666877 h 2509740"/>
              <a:gd name="connsiteX9" fmla="*/ 311676 w 1800000"/>
              <a:gd name="connsiteY9" fmla="*/ 1522201 h 2509740"/>
              <a:gd name="connsiteX10" fmla="*/ 844497 w 1800000"/>
              <a:gd name="connsiteY10" fmla="*/ 999858 h 2509740"/>
              <a:gd name="connsiteX11" fmla="*/ 669237 w 1800000"/>
              <a:gd name="connsiteY11" fmla="*/ 1165375 h 2509740"/>
              <a:gd name="connsiteX12" fmla="*/ 844497 w 1800000"/>
              <a:gd name="connsiteY12" fmla="*/ 1330892 h 2509740"/>
              <a:gd name="connsiteX13" fmla="*/ 1019757 w 1800000"/>
              <a:gd name="connsiteY13" fmla="*/ 1165375 h 2509740"/>
              <a:gd name="connsiteX14" fmla="*/ 844497 w 1800000"/>
              <a:gd name="connsiteY14" fmla="*/ 999858 h 2509740"/>
              <a:gd name="connsiteX15" fmla="*/ 1269442 w 1800000"/>
              <a:gd name="connsiteY15" fmla="*/ 213469 h 2509740"/>
              <a:gd name="connsiteX16" fmla="*/ 1080392 w 1800000"/>
              <a:gd name="connsiteY16" fmla="*/ 386183 h 2509740"/>
              <a:gd name="connsiteX17" fmla="*/ 1269442 w 1800000"/>
              <a:gd name="connsiteY17" fmla="*/ 558896 h 2509740"/>
              <a:gd name="connsiteX18" fmla="*/ 1458492 w 1800000"/>
              <a:gd name="connsiteY18" fmla="*/ 386183 h 2509740"/>
              <a:gd name="connsiteX19" fmla="*/ 1269442 w 1800000"/>
              <a:gd name="connsiteY19" fmla="*/ 213469 h 2509740"/>
              <a:gd name="connsiteX20" fmla="*/ 0 w 1800000"/>
              <a:gd name="connsiteY20" fmla="*/ 0 h 2509740"/>
              <a:gd name="connsiteX21" fmla="*/ 1800000 w 1800000"/>
              <a:gd name="connsiteY21" fmla="*/ 0 h 2509740"/>
              <a:gd name="connsiteX22" fmla="*/ 1800000 w 1800000"/>
              <a:gd name="connsiteY22" fmla="*/ 1165375 h 2509740"/>
              <a:gd name="connsiteX23" fmla="*/ 1647600 w 1800000"/>
              <a:gd name="connsiteY23" fmla="*/ 1316998 h 2509740"/>
              <a:gd name="connsiteX24" fmla="*/ 1800000 w 1800000"/>
              <a:gd name="connsiteY24" fmla="*/ 1468620 h 2509740"/>
              <a:gd name="connsiteX25" fmla="*/ 1800000 w 1800000"/>
              <a:gd name="connsiteY25" fmla="*/ 2509740 h 2509740"/>
              <a:gd name="connsiteX26" fmla="*/ 669736 w 1800000"/>
              <a:gd name="connsiteY26" fmla="*/ 2509740 h 2509740"/>
              <a:gd name="connsiteX27" fmla="*/ 517336 w 1800000"/>
              <a:gd name="connsiteY27" fmla="*/ 2358117 h 2509740"/>
              <a:gd name="connsiteX28" fmla="*/ 364936 w 1800000"/>
              <a:gd name="connsiteY28" fmla="*/ 2509740 h 2509740"/>
              <a:gd name="connsiteX29" fmla="*/ 0 w 1800000"/>
              <a:gd name="connsiteY29" fmla="*/ 2509740 h 2509740"/>
              <a:gd name="connsiteX30" fmla="*/ 0 w 1800000"/>
              <a:gd name="connsiteY30" fmla="*/ 549491 h 2509740"/>
              <a:gd name="connsiteX31" fmla="*/ 46832 w 1800000"/>
              <a:gd name="connsiteY31" fmla="*/ 558897 h 2509740"/>
              <a:gd name="connsiteX32" fmla="*/ 199232 w 1800000"/>
              <a:gd name="connsiteY32" fmla="*/ 407274 h 2509740"/>
              <a:gd name="connsiteX33" fmla="*/ 46832 w 1800000"/>
              <a:gd name="connsiteY33" fmla="*/ 255651 h 2509740"/>
              <a:gd name="connsiteX34" fmla="*/ 0 w 1800000"/>
              <a:gd name="connsiteY34" fmla="*/ 265059 h 2509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800000" h="2509740">
                <a:moveTo>
                  <a:pt x="1306092" y="1710878"/>
                </a:moveTo>
                <a:cubicBezTo>
                  <a:pt x="1221924" y="1710878"/>
                  <a:pt x="1153692" y="1778762"/>
                  <a:pt x="1153692" y="1862501"/>
                </a:cubicBezTo>
                <a:cubicBezTo>
                  <a:pt x="1153692" y="1946239"/>
                  <a:pt x="1221924" y="2014123"/>
                  <a:pt x="1306092" y="2014123"/>
                </a:cubicBezTo>
                <a:cubicBezTo>
                  <a:pt x="1390260" y="2014123"/>
                  <a:pt x="1458492" y="1946239"/>
                  <a:pt x="1458492" y="1862501"/>
                </a:cubicBezTo>
                <a:cubicBezTo>
                  <a:pt x="1458492" y="1778762"/>
                  <a:pt x="1390260" y="1710878"/>
                  <a:pt x="1306092" y="1710878"/>
                </a:cubicBezTo>
                <a:close/>
                <a:moveTo>
                  <a:pt x="311676" y="1522201"/>
                </a:moveTo>
                <a:cubicBezTo>
                  <a:pt x="252328" y="1522201"/>
                  <a:pt x="204217" y="1586975"/>
                  <a:pt x="204217" y="1666877"/>
                </a:cubicBezTo>
                <a:cubicBezTo>
                  <a:pt x="204217" y="1746779"/>
                  <a:pt x="252328" y="1811553"/>
                  <a:pt x="311676" y="1811553"/>
                </a:cubicBezTo>
                <a:cubicBezTo>
                  <a:pt x="371024" y="1811553"/>
                  <a:pt x="419135" y="1746779"/>
                  <a:pt x="419135" y="1666877"/>
                </a:cubicBezTo>
                <a:cubicBezTo>
                  <a:pt x="419135" y="1586975"/>
                  <a:pt x="371024" y="1522201"/>
                  <a:pt x="311676" y="1522201"/>
                </a:cubicBezTo>
                <a:close/>
                <a:moveTo>
                  <a:pt x="844497" y="999858"/>
                </a:moveTo>
                <a:cubicBezTo>
                  <a:pt x="747704" y="999858"/>
                  <a:pt x="669237" y="1073963"/>
                  <a:pt x="669237" y="1165375"/>
                </a:cubicBezTo>
                <a:cubicBezTo>
                  <a:pt x="669237" y="1256787"/>
                  <a:pt x="747704" y="1330892"/>
                  <a:pt x="844497" y="1330892"/>
                </a:cubicBezTo>
                <a:cubicBezTo>
                  <a:pt x="941290" y="1330892"/>
                  <a:pt x="1019757" y="1256787"/>
                  <a:pt x="1019757" y="1165375"/>
                </a:cubicBezTo>
                <a:cubicBezTo>
                  <a:pt x="1019757" y="1073963"/>
                  <a:pt x="941290" y="999858"/>
                  <a:pt x="844497" y="999858"/>
                </a:cubicBezTo>
                <a:close/>
                <a:moveTo>
                  <a:pt x="1269442" y="213469"/>
                </a:moveTo>
                <a:cubicBezTo>
                  <a:pt x="1165033" y="213469"/>
                  <a:pt x="1080392" y="290796"/>
                  <a:pt x="1080392" y="386183"/>
                </a:cubicBezTo>
                <a:cubicBezTo>
                  <a:pt x="1080392" y="481570"/>
                  <a:pt x="1165033" y="558896"/>
                  <a:pt x="1269442" y="558896"/>
                </a:cubicBezTo>
                <a:cubicBezTo>
                  <a:pt x="1373851" y="558896"/>
                  <a:pt x="1458492" y="481570"/>
                  <a:pt x="1458492" y="386183"/>
                </a:cubicBezTo>
                <a:cubicBezTo>
                  <a:pt x="1458492" y="290796"/>
                  <a:pt x="1373851" y="213469"/>
                  <a:pt x="1269442" y="213469"/>
                </a:cubicBezTo>
                <a:close/>
                <a:moveTo>
                  <a:pt x="0" y="0"/>
                </a:moveTo>
                <a:lnTo>
                  <a:pt x="1800000" y="0"/>
                </a:lnTo>
                <a:lnTo>
                  <a:pt x="1800000" y="1165375"/>
                </a:lnTo>
                <a:cubicBezTo>
                  <a:pt x="1715832" y="1165375"/>
                  <a:pt x="1647600" y="1233259"/>
                  <a:pt x="1647600" y="1316998"/>
                </a:cubicBezTo>
                <a:cubicBezTo>
                  <a:pt x="1647600" y="1400736"/>
                  <a:pt x="1715832" y="1468620"/>
                  <a:pt x="1800000" y="1468620"/>
                </a:cubicBezTo>
                <a:lnTo>
                  <a:pt x="1800000" y="2509740"/>
                </a:lnTo>
                <a:lnTo>
                  <a:pt x="669736" y="2509740"/>
                </a:lnTo>
                <a:cubicBezTo>
                  <a:pt x="669736" y="2426001"/>
                  <a:pt x="601504" y="2358117"/>
                  <a:pt x="517336" y="2358117"/>
                </a:cubicBezTo>
                <a:cubicBezTo>
                  <a:pt x="433168" y="2358117"/>
                  <a:pt x="364936" y="2426001"/>
                  <a:pt x="364936" y="2509740"/>
                </a:cubicBezTo>
                <a:lnTo>
                  <a:pt x="0" y="2509740"/>
                </a:lnTo>
                <a:lnTo>
                  <a:pt x="0" y="549491"/>
                </a:lnTo>
                <a:lnTo>
                  <a:pt x="46832" y="558897"/>
                </a:lnTo>
                <a:cubicBezTo>
                  <a:pt x="131000" y="558897"/>
                  <a:pt x="199232" y="491013"/>
                  <a:pt x="199232" y="407274"/>
                </a:cubicBezTo>
                <a:cubicBezTo>
                  <a:pt x="199232" y="323535"/>
                  <a:pt x="131000" y="255651"/>
                  <a:pt x="46832" y="255651"/>
                </a:cubicBezTo>
                <a:lnTo>
                  <a:pt x="0" y="265059"/>
                </a:lnTo>
                <a:close/>
              </a:path>
            </a:pathLst>
          </a:custGeom>
          <a:solidFill>
            <a:schemeClr val="accent4">
              <a:lumMod val="60000"/>
              <a:lumOff val="40000"/>
            </a:schemeClr>
          </a:solidFill>
          <a:ln>
            <a:noFill/>
          </a:ln>
          <a:scene3d>
            <a:camera prst="orthographicFront">
              <a:rot lat="21196933" lon="7732909" rev="232902"/>
            </a:camera>
            <a:lightRig rig="threePt" dir="t"/>
          </a:scene3d>
          <a:sp3d extrusionH="101600">
            <a:bevelB w="508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dirty="0">
              <a:solidFill>
                <a:schemeClr val="accent5">
                  <a:lumMod val="50000"/>
                </a:schemeClr>
              </a:solidFill>
              <a:latin typeface="Arial" panose="020B0604020202020204" pitchFamily="34" charset="0"/>
              <a:cs typeface="Arial" panose="020B0604020202020204" pitchFamily="34" charset="0"/>
            </a:endParaRPr>
          </a:p>
        </p:txBody>
      </p:sp>
      <p:sp>
        <p:nvSpPr>
          <p:cNvPr id="8" name="Freeform 7"/>
          <p:cNvSpPr/>
          <p:nvPr/>
        </p:nvSpPr>
        <p:spPr>
          <a:xfrm>
            <a:off x="6027743" y="1706117"/>
            <a:ext cx="1800000" cy="2509740"/>
          </a:xfrm>
          <a:custGeom>
            <a:avLst/>
            <a:gdLst>
              <a:gd name="connsiteX0" fmla="*/ 1306092 w 1800000"/>
              <a:gd name="connsiteY0" fmla="*/ 1710878 h 2509740"/>
              <a:gd name="connsiteX1" fmla="*/ 1153692 w 1800000"/>
              <a:gd name="connsiteY1" fmla="*/ 1862501 h 2509740"/>
              <a:gd name="connsiteX2" fmla="*/ 1306092 w 1800000"/>
              <a:gd name="connsiteY2" fmla="*/ 2014123 h 2509740"/>
              <a:gd name="connsiteX3" fmla="*/ 1458492 w 1800000"/>
              <a:gd name="connsiteY3" fmla="*/ 1862501 h 2509740"/>
              <a:gd name="connsiteX4" fmla="*/ 1306092 w 1800000"/>
              <a:gd name="connsiteY4" fmla="*/ 1710878 h 2509740"/>
              <a:gd name="connsiteX5" fmla="*/ 311676 w 1800000"/>
              <a:gd name="connsiteY5" fmla="*/ 1522201 h 2509740"/>
              <a:gd name="connsiteX6" fmla="*/ 204217 w 1800000"/>
              <a:gd name="connsiteY6" fmla="*/ 1666877 h 2509740"/>
              <a:gd name="connsiteX7" fmla="*/ 311676 w 1800000"/>
              <a:gd name="connsiteY7" fmla="*/ 1811553 h 2509740"/>
              <a:gd name="connsiteX8" fmla="*/ 419135 w 1800000"/>
              <a:gd name="connsiteY8" fmla="*/ 1666877 h 2509740"/>
              <a:gd name="connsiteX9" fmla="*/ 311676 w 1800000"/>
              <a:gd name="connsiteY9" fmla="*/ 1522201 h 2509740"/>
              <a:gd name="connsiteX10" fmla="*/ 844497 w 1800000"/>
              <a:gd name="connsiteY10" fmla="*/ 999858 h 2509740"/>
              <a:gd name="connsiteX11" fmla="*/ 669237 w 1800000"/>
              <a:gd name="connsiteY11" fmla="*/ 1165375 h 2509740"/>
              <a:gd name="connsiteX12" fmla="*/ 844497 w 1800000"/>
              <a:gd name="connsiteY12" fmla="*/ 1330892 h 2509740"/>
              <a:gd name="connsiteX13" fmla="*/ 1019757 w 1800000"/>
              <a:gd name="connsiteY13" fmla="*/ 1165375 h 2509740"/>
              <a:gd name="connsiteX14" fmla="*/ 844497 w 1800000"/>
              <a:gd name="connsiteY14" fmla="*/ 999858 h 2509740"/>
              <a:gd name="connsiteX15" fmla="*/ 1269442 w 1800000"/>
              <a:gd name="connsiteY15" fmla="*/ 213469 h 2509740"/>
              <a:gd name="connsiteX16" fmla="*/ 1080392 w 1800000"/>
              <a:gd name="connsiteY16" fmla="*/ 386183 h 2509740"/>
              <a:gd name="connsiteX17" fmla="*/ 1269442 w 1800000"/>
              <a:gd name="connsiteY17" fmla="*/ 558896 h 2509740"/>
              <a:gd name="connsiteX18" fmla="*/ 1458492 w 1800000"/>
              <a:gd name="connsiteY18" fmla="*/ 386183 h 2509740"/>
              <a:gd name="connsiteX19" fmla="*/ 1269442 w 1800000"/>
              <a:gd name="connsiteY19" fmla="*/ 213469 h 2509740"/>
              <a:gd name="connsiteX20" fmla="*/ 0 w 1800000"/>
              <a:gd name="connsiteY20" fmla="*/ 0 h 2509740"/>
              <a:gd name="connsiteX21" fmla="*/ 1800000 w 1800000"/>
              <a:gd name="connsiteY21" fmla="*/ 0 h 2509740"/>
              <a:gd name="connsiteX22" fmla="*/ 1800000 w 1800000"/>
              <a:gd name="connsiteY22" fmla="*/ 1165375 h 2509740"/>
              <a:gd name="connsiteX23" fmla="*/ 1647600 w 1800000"/>
              <a:gd name="connsiteY23" fmla="*/ 1316998 h 2509740"/>
              <a:gd name="connsiteX24" fmla="*/ 1800000 w 1800000"/>
              <a:gd name="connsiteY24" fmla="*/ 1468620 h 2509740"/>
              <a:gd name="connsiteX25" fmla="*/ 1800000 w 1800000"/>
              <a:gd name="connsiteY25" fmla="*/ 2509740 h 2509740"/>
              <a:gd name="connsiteX26" fmla="*/ 669736 w 1800000"/>
              <a:gd name="connsiteY26" fmla="*/ 2509740 h 2509740"/>
              <a:gd name="connsiteX27" fmla="*/ 517336 w 1800000"/>
              <a:gd name="connsiteY27" fmla="*/ 2358117 h 2509740"/>
              <a:gd name="connsiteX28" fmla="*/ 364936 w 1800000"/>
              <a:gd name="connsiteY28" fmla="*/ 2509740 h 2509740"/>
              <a:gd name="connsiteX29" fmla="*/ 0 w 1800000"/>
              <a:gd name="connsiteY29" fmla="*/ 2509740 h 2509740"/>
              <a:gd name="connsiteX30" fmla="*/ 0 w 1800000"/>
              <a:gd name="connsiteY30" fmla="*/ 549491 h 2509740"/>
              <a:gd name="connsiteX31" fmla="*/ 46832 w 1800000"/>
              <a:gd name="connsiteY31" fmla="*/ 558897 h 2509740"/>
              <a:gd name="connsiteX32" fmla="*/ 199232 w 1800000"/>
              <a:gd name="connsiteY32" fmla="*/ 407274 h 2509740"/>
              <a:gd name="connsiteX33" fmla="*/ 46832 w 1800000"/>
              <a:gd name="connsiteY33" fmla="*/ 255651 h 2509740"/>
              <a:gd name="connsiteX34" fmla="*/ 0 w 1800000"/>
              <a:gd name="connsiteY34" fmla="*/ 265059 h 2509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800000" h="2509740">
                <a:moveTo>
                  <a:pt x="1306092" y="1710878"/>
                </a:moveTo>
                <a:cubicBezTo>
                  <a:pt x="1221924" y="1710878"/>
                  <a:pt x="1153692" y="1778762"/>
                  <a:pt x="1153692" y="1862501"/>
                </a:cubicBezTo>
                <a:cubicBezTo>
                  <a:pt x="1153692" y="1946239"/>
                  <a:pt x="1221924" y="2014123"/>
                  <a:pt x="1306092" y="2014123"/>
                </a:cubicBezTo>
                <a:cubicBezTo>
                  <a:pt x="1390260" y="2014123"/>
                  <a:pt x="1458492" y="1946239"/>
                  <a:pt x="1458492" y="1862501"/>
                </a:cubicBezTo>
                <a:cubicBezTo>
                  <a:pt x="1458492" y="1778762"/>
                  <a:pt x="1390260" y="1710878"/>
                  <a:pt x="1306092" y="1710878"/>
                </a:cubicBezTo>
                <a:close/>
                <a:moveTo>
                  <a:pt x="311676" y="1522201"/>
                </a:moveTo>
                <a:cubicBezTo>
                  <a:pt x="252328" y="1522201"/>
                  <a:pt x="204217" y="1586975"/>
                  <a:pt x="204217" y="1666877"/>
                </a:cubicBezTo>
                <a:cubicBezTo>
                  <a:pt x="204217" y="1746779"/>
                  <a:pt x="252328" y="1811553"/>
                  <a:pt x="311676" y="1811553"/>
                </a:cubicBezTo>
                <a:cubicBezTo>
                  <a:pt x="371024" y="1811553"/>
                  <a:pt x="419135" y="1746779"/>
                  <a:pt x="419135" y="1666877"/>
                </a:cubicBezTo>
                <a:cubicBezTo>
                  <a:pt x="419135" y="1586975"/>
                  <a:pt x="371024" y="1522201"/>
                  <a:pt x="311676" y="1522201"/>
                </a:cubicBezTo>
                <a:close/>
                <a:moveTo>
                  <a:pt x="844497" y="999858"/>
                </a:moveTo>
                <a:cubicBezTo>
                  <a:pt x="747704" y="999858"/>
                  <a:pt x="669237" y="1073963"/>
                  <a:pt x="669237" y="1165375"/>
                </a:cubicBezTo>
                <a:cubicBezTo>
                  <a:pt x="669237" y="1256787"/>
                  <a:pt x="747704" y="1330892"/>
                  <a:pt x="844497" y="1330892"/>
                </a:cubicBezTo>
                <a:cubicBezTo>
                  <a:pt x="941290" y="1330892"/>
                  <a:pt x="1019757" y="1256787"/>
                  <a:pt x="1019757" y="1165375"/>
                </a:cubicBezTo>
                <a:cubicBezTo>
                  <a:pt x="1019757" y="1073963"/>
                  <a:pt x="941290" y="999858"/>
                  <a:pt x="844497" y="999858"/>
                </a:cubicBezTo>
                <a:close/>
                <a:moveTo>
                  <a:pt x="1269442" y="213469"/>
                </a:moveTo>
                <a:cubicBezTo>
                  <a:pt x="1165033" y="213469"/>
                  <a:pt x="1080392" y="290796"/>
                  <a:pt x="1080392" y="386183"/>
                </a:cubicBezTo>
                <a:cubicBezTo>
                  <a:pt x="1080392" y="481570"/>
                  <a:pt x="1165033" y="558896"/>
                  <a:pt x="1269442" y="558896"/>
                </a:cubicBezTo>
                <a:cubicBezTo>
                  <a:pt x="1373851" y="558896"/>
                  <a:pt x="1458492" y="481570"/>
                  <a:pt x="1458492" y="386183"/>
                </a:cubicBezTo>
                <a:cubicBezTo>
                  <a:pt x="1458492" y="290796"/>
                  <a:pt x="1373851" y="213469"/>
                  <a:pt x="1269442" y="213469"/>
                </a:cubicBezTo>
                <a:close/>
                <a:moveTo>
                  <a:pt x="0" y="0"/>
                </a:moveTo>
                <a:lnTo>
                  <a:pt x="1800000" y="0"/>
                </a:lnTo>
                <a:lnTo>
                  <a:pt x="1800000" y="1165375"/>
                </a:lnTo>
                <a:cubicBezTo>
                  <a:pt x="1715832" y="1165375"/>
                  <a:pt x="1647600" y="1233259"/>
                  <a:pt x="1647600" y="1316998"/>
                </a:cubicBezTo>
                <a:cubicBezTo>
                  <a:pt x="1647600" y="1400736"/>
                  <a:pt x="1715832" y="1468620"/>
                  <a:pt x="1800000" y="1468620"/>
                </a:cubicBezTo>
                <a:lnTo>
                  <a:pt x="1800000" y="2509740"/>
                </a:lnTo>
                <a:lnTo>
                  <a:pt x="669736" y="2509740"/>
                </a:lnTo>
                <a:cubicBezTo>
                  <a:pt x="669736" y="2426001"/>
                  <a:pt x="601504" y="2358117"/>
                  <a:pt x="517336" y="2358117"/>
                </a:cubicBezTo>
                <a:cubicBezTo>
                  <a:pt x="433168" y="2358117"/>
                  <a:pt x="364936" y="2426001"/>
                  <a:pt x="364936" y="2509740"/>
                </a:cubicBezTo>
                <a:lnTo>
                  <a:pt x="0" y="2509740"/>
                </a:lnTo>
                <a:lnTo>
                  <a:pt x="0" y="549491"/>
                </a:lnTo>
                <a:lnTo>
                  <a:pt x="46832" y="558897"/>
                </a:lnTo>
                <a:cubicBezTo>
                  <a:pt x="131000" y="558897"/>
                  <a:pt x="199232" y="491013"/>
                  <a:pt x="199232" y="407274"/>
                </a:cubicBezTo>
                <a:cubicBezTo>
                  <a:pt x="199232" y="323535"/>
                  <a:pt x="131000" y="255651"/>
                  <a:pt x="46832" y="255651"/>
                </a:cubicBezTo>
                <a:lnTo>
                  <a:pt x="0" y="265059"/>
                </a:lnTo>
                <a:close/>
              </a:path>
            </a:pathLst>
          </a:custGeom>
          <a:solidFill>
            <a:schemeClr val="accent4">
              <a:lumMod val="60000"/>
              <a:lumOff val="40000"/>
            </a:schemeClr>
          </a:solidFill>
          <a:ln>
            <a:noFill/>
          </a:ln>
          <a:scene3d>
            <a:camera prst="orthographicFront">
              <a:rot lat="21196933" lon="7732909" rev="232902"/>
            </a:camera>
            <a:lightRig rig="threePt" dir="t"/>
          </a:scene3d>
          <a:sp3d extrusionH="101600">
            <a:bevelB w="508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dirty="0">
              <a:solidFill>
                <a:schemeClr val="accent5">
                  <a:lumMod val="50000"/>
                </a:schemeClr>
              </a:solidFill>
              <a:latin typeface="Arial" panose="020B0604020202020204" pitchFamily="34" charset="0"/>
              <a:cs typeface="Arial" panose="020B0604020202020204" pitchFamily="34" charset="0"/>
            </a:endParaRPr>
          </a:p>
        </p:txBody>
      </p:sp>
      <p:sp>
        <p:nvSpPr>
          <p:cNvPr id="9" name="Freeform 8"/>
          <p:cNvSpPr/>
          <p:nvPr/>
        </p:nvSpPr>
        <p:spPr>
          <a:xfrm>
            <a:off x="7827743" y="1818395"/>
            <a:ext cx="1800000" cy="2509740"/>
          </a:xfrm>
          <a:custGeom>
            <a:avLst/>
            <a:gdLst>
              <a:gd name="connsiteX0" fmla="*/ 1306092 w 1800000"/>
              <a:gd name="connsiteY0" fmla="*/ 1710878 h 2509740"/>
              <a:gd name="connsiteX1" fmla="*/ 1153692 w 1800000"/>
              <a:gd name="connsiteY1" fmla="*/ 1862501 h 2509740"/>
              <a:gd name="connsiteX2" fmla="*/ 1306092 w 1800000"/>
              <a:gd name="connsiteY2" fmla="*/ 2014123 h 2509740"/>
              <a:gd name="connsiteX3" fmla="*/ 1458492 w 1800000"/>
              <a:gd name="connsiteY3" fmla="*/ 1862501 h 2509740"/>
              <a:gd name="connsiteX4" fmla="*/ 1306092 w 1800000"/>
              <a:gd name="connsiteY4" fmla="*/ 1710878 h 2509740"/>
              <a:gd name="connsiteX5" fmla="*/ 311676 w 1800000"/>
              <a:gd name="connsiteY5" fmla="*/ 1522201 h 2509740"/>
              <a:gd name="connsiteX6" fmla="*/ 204217 w 1800000"/>
              <a:gd name="connsiteY6" fmla="*/ 1666877 h 2509740"/>
              <a:gd name="connsiteX7" fmla="*/ 311676 w 1800000"/>
              <a:gd name="connsiteY7" fmla="*/ 1811553 h 2509740"/>
              <a:gd name="connsiteX8" fmla="*/ 419135 w 1800000"/>
              <a:gd name="connsiteY8" fmla="*/ 1666877 h 2509740"/>
              <a:gd name="connsiteX9" fmla="*/ 311676 w 1800000"/>
              <a:gd name="connsiteY9" fmla="*/ 1522201 h 2509740"/>
              <a:gd name="connsiteX10" fmla="*/ 844497 w 1800000"/>
              <a:gd name="connsiteY10" fmla="*/ 999858 h 2509740"/>
              <a:gd name="connsiteX11" fmla="*/ 669237 w 1800000"/>
              <a:gd name="connsiteY11" fmla="*/ 1165375 h 2509740"/>
              <a:gd name="connsiteX12" fmla="*/ 844497 w 1800000"/>
              <a:gd name="connsiteY12" fmla="*/ 1330892 h 2509740"/>
              <a:gd name="connsiteX13" fmla="*/ 1019757 w 1800000"/>
              <a:gd name="connsiteY13" fmla="*/ 1165375 h 2509740"/>
              <a:gd name="connsiteX14" fmla="*/ 844497 w 1800000"/>
              <a:gd name="connsiteY14" fmla="*/ 999858 h 2509740"/>
              <a:gd name="connsiteX15" fmla="*/ 1269442 w 1800000"/>
              <a:gd name="connsiteY15" fmla="*/ 213469 h 2509740"/>
              <a:gd name="connsiteX16" fmla="*/ 1080392 w 1800000"/>
              <a:gd name="connsiteY16" fmla="*/ 386183 h 2509740"/>
              <a:gd name="connsiteX17" fmla="*/ 1269442 w 1800000"/>
              <a:gd name="connsiteY17" fmla="*/ 558896 h 2509740"/>
              <a:gd name="connsiteX18" fmla="*/ 1458492 w 1800000"/>
              <a:gd name="connsiteY18" fmla="*/ 386183 h 2509740"/>
              <a:gd name="connsiteX19" fmla="*/ 1269442 w 1800000"/>
              <a:gd name="connsiteY19" fmla="*/ 213469 h 2509740"/>
              <a:gd name="connsiteX20" fmla="*/ 0 w 1800000"/>
              <a:gd name="connsiteY20" fmla="*/ 0 h 2509740"/>
              <a:gd name="connsiteX21" fmla="*/ 1800000 w 1800000"/>
              <a:gd name="connsiteY21" fmla="*/ 0 h 2509740"/>
              <a:gd name="connsiteX22" fmla="*/ 1800000 w 1800000"/>
              <a:gd name="connsiteY22" fmla="*/ 1165375 h 2509740"/>
              <a:gd name="connsiteX23" fmla="*/ 1647600 w 1800000"/>
              <a:gd name="connsiteY23" fmla="*/ 1316998 h 2509740"/>
              <a:gd name="connsiteX24" fmla="*/ 1800000 w 1800000"/>
              <a:gd name="connsiteY24" fmla="*/ 1468620 h 2509740"/>
              <a:gd name="connsiteX25" fmla="*/ 1800000 w 1800000"/>
              <a:gd name="connsiteY25" fmla="*/ 2509740 h 2509740"/>
              <a:gd name="connsiteX26" fmla="*/ 669736 w 1800000"/>
              <a:gd name="connsiteY26" fmla="*/ 2509740 h 2509740"/>
              <a:gd name="connsiteX27" fmla="*/ 517336 w 1800000"/>
              <a:gd name="connsiteY27" fmla="*/ 2358117 h 2509740"/>
              <a:gd name="connsiteX28" fmla="*/ 364936 w 1800000"/>
              <a:gd name="connsiteY28" fmla="*/ 2509740 h 2509740"/>
              <a:gd name="connsiteX29" fmla="*/ 0 w 1800000"/>
              <a:gd name="connsiteY29" fmla="*/ 2509740 h 2509740"/>
              <a:gd name="connsiteX30" fmla="*/ 0 w 1800000"/>
              <a:gd name="connsiteY30" fmla="*/ 549491 h 2509740"/>
              <a:gd name="connsiteX31" fmla="*/ 46832 w 1800000"/>
              <a:gd name="connsiteY31" fmla="*/ 558897 h 2509740"/>
              <a:gd name="connsiteX32" fmla="*/ 199232 w 1800000"/>
              <a:gd name="connsiteY32" fmla="*/ 407274 h 2509740"/>
              <a:gd name="connsiteX33" fmla="*/ 46832 w 1800000"/>
              <a:gd name="connsiteY33" fmla="*/ 255651 h 2509740"/>
              <a:gd name="connsiteX34" fmla="*/ 0 w 1800000"/>
              <a:gd name="connsiteY34" fmla="*/ 265059 h 2509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800000" h="2509740">
                <a:moveTo>
                  <a:pt x="1306092" y="1710878"/>
                </a:moveTo>
                <a:cubicBezTo>
                  <a:pt x="1221924" y="1710878"/>
                  <a:pt x="1153692" y="1778762"/>
                  <a:pt x="1153692" y="1862501"/>
                </a:cubicBezTo>
                <a:cubicBezTo>
                  <a:pt x="1153692" y="1946239"/>
                  <a:pt x="1221924" y="2014123"/>
                  <a:pt x="1306092" y="2014123"/>
                </a:cubicBezTo>
                <a:cubicBezTo>
                  <a:pt x="1390260" y="2014123"/>
                  <a:pt x="1458492" y="1946239"/>
                  <a:pt x="1458492" y="1862501"/>
                </a:cubicBezTo>
                <a:cubicBezTo>
                  <a:pt x="1458492" y="1778762"/>
                  <a:pt x="1390260" y="1710878"/>
                  <a:pt x="1306092" y="1710878"/>
                </a:cubicBezTo>
                <a:close/>
                <a:moveTo>
                  <a:pt x="311676" y="1522201"/>
                </a:moveTo>
                <a:cubicBezTo>
                  <a:pt x="252328" y="1522201"/>
                  <a:pt x="204217" y="1586975"/>
                  <a:pt x="204217" y="1666877"/>
                </a:cubicBezTo>
                <a:cubicBezTo>
                  <a:pt x="204217" y="1746779"/>
                  <a:pt x="252328" y="1811553"/>
                  <a:pt x="311676" y="1811553"/>
                </a:cubicBezTo>
                <a:cubicBezTo>
                  <a:pt x="371024" y="1811553"/>
                  <a:pt x="419135" y="1746779"/>
                  <a:pt x="419135" y="1666877"/>
                </a:cubicBezTo>
                <a:cubicBezTo>
                  <a:pt x="419135" y="1586975"/>
                  <a:pt x="371024" y="1522201"/>
                  <a:pt x="311676" y="1522201"/>
                </a:cubicBezTo>
                <a:close/>
                <a:moveTo>
                  <a:pt x="844497" y="999858"/>
                </a:moveTo>
                <a:cubicBezTo>
                  <a:pt x="747704" y="999858"/>
                  <a:pt x="669237" y="1073963"/>
                  <a:pt x="669237" y="1165375"/>
                </a:cubicBezTo>
                <a:cubicBezTo>
                  <a:pt x="669237" y="1256787"/>
                  <a:pt x="747704" y="1330892"/>
                  <a:pt x="844497" y="1330892"/>
                </a:cubicBezTo>
                <a:cubicBezTo>
                  <a:pt x="941290" y="1330892"/>
                  <a:pt x="1019757" y="1256787"/>
                  <a:pt x="1019757" y="1165375"/>
                </a:cubicBezTo>
                <a:cubicBezTo>
                  <a:pt x="1019757" y="1073963"/>
                  <a:pt x="941290" y="999858"/>
                  <a:pt x="844497" y="999858"/>
                </a:cubicBezTo>
                <a:close/>
                <a:moveTo>
                  <a:pt x="1269442" y="213469"/>
                </a:moveTo>
                <a:cubicBezTo>
                  <a:pt x="1165033" y="213469"/>
                  <a:pt x="1080392" y="290796"/>
                  <a:pt x="1080392" y="386183"/>
                </a:cubicBezTo>
                <a:cubicBezTo>
                  <a:pt x="1080392" y="481570"/>
                  <a:pt x="1165033" y="558896"/>
                  <a:pt x="1269442" y="558896"/>
                </a:cubicBezTo>
                <a:cubicBezTo>
                  <a:pt x="1373851" y="558896"/>
                  <a:pt x="1458492" y="481570"/>
                  <a:pt x="1458492" y="386183"/>
                </a:cubicBezTo>
                <a:cubicBezTo>
                  <a:pt x="1458492" y="290796"/>
                  <a:pt x="1373851" y="213469"/>
                  <a:pt x="1269442" y="213469"/>
                </a:cubicBezTo>
                <a:close/>
                <a:moveTo>
                  <a:pt x="0" y="0"/>
                </a:moveTo>
                <a:lnTo>
                  <a:pt x="1800000" y="0"/>
                </a:lnTo>
                <a:lnTo>
                  <a:pt x="1800000" y="1165375"/>
                </a:lnTo>
                <a:cubicBezTo>
                  <a:pt x="1715832" y="1165375"/>
                  <a:pt x="1647600" y="1233259"/>
                  <a:pt x="1647600" y="1316998"/>
                </a:cubicBezTo>
                <a:cubicBezTo>
                  <a:pt x="1647600" y="1400736"/>
                  <a:pt x="1715832" y="1468620"/>
                  <a:pt x="1800000" y="1468620"/>
                </a:cubicBezTo>
                <a:lnTo>
                  <a:pt x="1800000" y="2509740"/>
                </a:lnTo>
                <a:lnTo>
                  <a:pt x="669736" y="2509740"/>
                </a:lnTo>
                <a:cubicBezTo>
                  <a:pt x="669736" y="2426001"/>
                  <a:pt x="601504" y="2358117"/>
                  <a:pt x="517336" y="2358117"/>
                </a:cubicBezTo>
                <a:cubicBezTo>
                  <a:pt x="433168" y="2358117"/>
                  <a:pt x="364936" y="2426001"/>
                  <a:pt x="364936" y="2509740"/>
                </a:cubicBezTo>
                <a:lnTo>
                  <a:pt x="0" y="2509740"/>
                </a:lnTo>
                <a:lnTo>
                  <a:pt x="0" y="549491"/>
                </a:lnTo>
                <a:lnTo>
                  <a:pt x="46832" y="558897"/>
                </a:lnTo>
                <a:cubicBezTo>
                  <a:pt x="131000" y="558897"/>
                  <a:pt x="199232" y="491013"/>
                  <a:pt x="199232" y="407274"/>
                </a:cubicBezTo>
                <a:cubicBezTo>
                  <a:pt x="199232" y="323535"/>
                  <a:pt x="131000" y="255651"/>
                  <a:pt x="46832" y="255651"/>
                </a:cubicBezTo>
                <a:lnTo>
                  <a:pt x="0" y="265059"/>
                </a:lnTo>
                <a:close/>
              </a:path>
            </a:pathLst>
          </a:custGeom>
          <a:solidFill>
            <a:schemeClr val="accent4">
              <a:lumMod val="60000"/>
              <a:lumOff val="40000"/>
            </a:schemeClr>
          </a:solidFill>
          <a:ln>
            <a:noFill/>
          </a:ln>
          <a:scene3d>
            <a:camera prst="orthographicFront">
              <a:rot lat="21196933" lon="7732909" rev="232902"/>
            </a:camera>
            <a:lightRig rig="threePt" dir="t"/>
          </a:scene3d>
          <a:sp3d extrusionH="101600">
            <a:bevelB w="508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dirty="0">
              <a:solidFill>
                <a:schemeClr val="accent5">
                  <a:lumMod val="50000"/>
                </a:schemeClr>
              </a:solidFill>
              <a:latin typeface="Arial" panose="020B0604020202020204" pitchFamily="34" charset="0"/>
              <a:cs typeface="Arial" panose="020B0604020202020204" pitchFamily="34" charset="0"/>
            </a:endParaRPr>
          </a:p>
        </p:txBody>
      </p:sp>
      <p:sp>
        <p:nvSpPr>
          <p:cNvPr id="13" name="Can 12"/>
          <p:cNvSpPr/>
          <p:nvPr/>
        </p:nvSpPr>
        <p:spPr>
          <a:xfrm rot="5229567">
            <a:off x="-409270" y="2466822"/>
            <a:ext cx="1169193" cy="288727"/>
          </a:xfrm>
          <a:prstGeom prst="ca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348484" y="1146012"/>
            <a:ext cx="1853328" cy="307777"/>
          </a:xfrm>
          <a:prstGeom prst="rect">
            <a:avLst/>
          </a:prstGeom>
        </p:spPr>
        <p:txBody>
          <a:bodyPr wrap="none">
            <a:spAutoFit/>
          </a:bodyPr>
          <a:lstStyle/>
          <a:p>
            <a:r>
              <a:rPr lang="en-GB" sz="1400" b="1" dirty="0">
                <a:latin typeface="Arial" panose="020B0604020202020204" pitchFamily="34" charset="0"/>
                <a:cs typeface="Arial" panose="020B0604020202020204" pitchFamily="34" charset="0"/>
              </a:rPr>
              <a:t>Weak management </a:t>
            </a:r>
            <a:endParaRPr lang="en-GB" sz="1400" dirty="0"/>
          </a:p>
        </p:txBody>
      </p:sp>
      <p:sp>
        <p:nvSpPr>
          <p:cNvPr id="22" name="Freeform 21"/>
          <p:cNvSpPr/>
          <p:nvPr/>
        </p:nvSpPr>
        <p:spPr>
          <a:xfrm>
            <a:off x="9480331" y="1831363"/>
            <a:ext cx="1800000" cy="2509740"/>
          </a:xfrm>
          <a:custGeom>
            <a:avLst/>
            <a:gdLst>
              <a:gd name="connsiteX0" fmla="*/ 1306092 w 1800000"/>
              <a:gd name="connsiteY0" fmla="*/ 1710878 h 2509740"/>
              <a:gd name="connsiteX1" fmla="*/ 1153692 w 1800000"/>
              <a:gd name="connsiteY1" fmla="*/ 1862501 h 2509740"/>
              <a:gd name="connsiteX2" fmla="*/ 1306092 w 1800000"/>
              <a:gd name="connsiteY2" fmla="*/ 2014123 h 2509740"/>
              <a:gd name="connsiteX3" fmla="*/ 1458492 w 1800000"/>
              <a:gd name="connsiteY3" fmla="*/ 1862501 h 2509740"/>
              <a:gd name="connsiteX4" fmla="*/ 1306092 w 1800000"/>
              <a:gd name="connsiteY4" fmla="*/ 1710878 h 2509740"/>
              <a:gd name="connsiteX5" fmla="*/ 311676 w 1800000"/>
              <a:gd name="connsiteY5" fmla="*/ 1522201 h 2509740"/>
              <a:gd name="connsiteX6" fmla="*/ 204217 w 1800000"/>
              <a:gd name="connsiteY6" fmla="*/ 1666877 h 2509740"/>
              <a:gd name="connsiteX7" fmla="*/ 311676 w 1800000"/>
              <a:gd name="connsiteY7" fmla="*/ 1811553 h 2509740"/>
              <a:gd name="connsiteX8" fmla="*/ 419135 w 1800000"/>
              <a:gd name="connsiteY8" fmla="*/ 1666877 h 2509740"/>
              <a:gd name="connsiteX9" fmla="*/ 311676 w 1800000"/>
              <a:gd name="connsiteY9" fmla="*/ 1522201 h 2509740"/>
              <a:gd name="connsiteX10" fmla="*/ 844497 w 1800000"/>
              <a:gd name="connsiteY10" fmla="*/ 999858 h 2509740"/>
              <a:gd name="connsiteX11" fmla="*/ 669237 w 1800000"/>
              <a:gd name="connsiteY11" fmla="*/ 1165375 h 2509740"/>
              <a:gd name="connsiteX12" fmla="*/ 844497 w 1800000"/>
              <a:gd name="connsiteY12" fmla="*/ 1330892 h 2509740"/>
              <a:gd name="connsiteX13" fmla="*/ 1019757 w 1800000"/>
              <a:gd name="connsiteY13" fmla="*/ 1165375 h 2509740"/>
              <a:gd name="connsiteX14" fmla="*/ 844497 w 1800000"/>
              <a:gd name="connsiteY14" fmla="*/ 999858 h 2509740"/>
              <a:gd name="connsiteX15" fmla="*/ 1269442 w 1800000"/>
              <a:gd name="connsiteY15" fmla="*/ 213469 h 2509740"/>
              <a:gd name="connsiteX16" fmla="*/ 1080392 w 1800000"/>
              <a:gd name="connsiteY16" fmla="*/ 386183 h 2509740"/>
              <a:gd name="connsiteX17" fmla="*/ 1269442 w 1800000"/>
              <a:gd name="connsiteY17" fmla="*/ 558896 h 2509740"/>
              <a:gd name="connsiteX18" fmla="*/ 1458492 w 1800000"/>
              <a:gd name="connsiteY18" fmla="*/ 386183 h 2509740"/>
              <a:gd name="connsiteX19" fmla="*/ 1269442 w 1800000"/>
              <a:gd name="connsiteY19" fmla="*/ 213469 h 2509740"/>
              <a:gd name="connsiteX20" fmla="*/ 0 w 1800000"/>
              <a:gd name="connsiteY20" fmla="*/ 0 h 2509740"/>
              <a:gd name="connsiteX21" fmla="*/ 1800000 w 1800000"/>
              <a:gd name="connsiteY21" fmla="*/ 0 h 2509740"/>
              <a:gd name="connsiteX22" fmla="*/ 1800000 w 1800000"/>
              <a:gd name="connsiteY22" fmla="*/ 1165375 h 2509740"/>
              <a:gd name="connsiteX23" fmla="*/ 1647600 w 1800000"/>
              <a:gd name="connsiteY23" fmla="*/ 1316998 h 2509740"/>
              <a:gd name="connsiteX24" fmla="*/ 1800000 w 1800000"/>
              <a:gd name="connsiteY24" fmla="*/ 1468620 h 2509740"/>
              <a:gd name="connsiteX25" fmla="*/ 1800000 w 1800000"/>
              <a:gd name="connsiteY25" fmla="*/ 2509740 h 2509740"/>
              <a:gd name="connsiteX26" fmla="*/ 669736 w 1800000"/>
              <a:gd name="connsiteY26" fmla="*/ 2509740 h 2509740"/>
              <a:gd name="connsiteX27" fmla="*/ 517336 w 1800000"/>
              <a:gd name="connsiteY27" fmla="*/ 2358117 h 2509740"/>
              <a:gd name="connsiteX28" fmla="*/ 364936 w 1800000"/>
              <a:gd name="connsiteY28" fmla="*/ 2509740 h 2509740"/>
              <a:gd name="connsiteX29" fmla="*/ 0 w 1800000"/>
              <a:gd name="connsiteY29" fmla="*/ 2509740 h 2509740"/>
              <a:gd name="connsiteX30" fmla="*/ 0 w 1800000"/>
              <a:gd name="connsiteY30" fmla="*/ 549491 h 2509740"/>
              <a:gd name="connsiteX31" fmla="*/ 46832 w 1800000"/>
              <a:gd name="connsiteY31" fmla="*/ 558897 h 2509740"/>
              <a:gd name="connsiteX32" fmla="*/ 199232 w 1800000"/>
              <a:gd name="connsiteY32" fmla="*/ 407274 h 2509740"/>
              <a:gd name="connsiteX33" fmla="*/ 46832 w 1800000"/>
              <a:gd name="connsiteY33" fmla="*/ 255651 h 2509740"/>
              <a:gd name="connsiteX34" fmla="*/ 0 w 1800000"/>
              <a:gd name="connsiteY34" fmla="*/ 265059 h 2509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800000" h="2509740">
                <a:moveTo>
                  <a:pt x="1306092" y="1710878"/>
                </a:moveTo>
                <a:cubicBezTo>
                  <a:pt x="1221924" y="1710878"/>
                  <a:pt x="1153692" y="1778762"/>
                  <a:pt x="1153692" y="1862501"/>
                </a:cubicBezTo>
                <a:cubicBezTo>
                  <a:pt x="1153692" y="1946239"/>
                  <a:pt x="1221924" y="2014123"/>
                  <a:pt x="1306092" y="2014123"/>
                </a:cubicBezTo>
                <a:cubicBezTo>
                  <a:pt x="1390260" y="2014123"/>
                  <a:pt x="1458492" y="1946239"/>
                  <a:pt x="1458492" y="1862501"/>
                </a:cubicBezTo>
                <a:cubicBezTo>
                  <a:pt x="1458492" y="1778762"/>
                  <a:pt x="1390260" y="1710878"/>
                  <a:pt x="1306092" y="1710878"/>
                </a:cubicBezTo>
                <a:close/>
                <a:moveTo>
                  <a:pt x="311676" y="1522201"/>
                </a:moveTo>
                <a:cubicBezTo>
                  <a:pt x="252328" y="1522201"/>
                  <a:pt x="204217" y="1586975"/>
                  <a:pt x="204217" y="1666877"/>
                </a:cubicBezTo>
                <a:cubicBezTo>
                  <a:pt x="204217" y="1746779"/>
                  <a:pt x="252328" y="1811553"/>
                  <a:pt x="311676" y="1811553"/>
                </a:cubicBezTo>
                <a:cubicBezTo>
                  <a:pt x="371024" y="1811553"/>
                  <a:pt x="419135" y="1746779"/>
                  <a:pt x="419135" y="1666877"/>
                </a:cubicBezTo>
                <a:cubicBezTo>
                  <a:pt x="419135" y="1586975"/>
                  <a:pt x="371024" y="1522201"/>
                  <a:pt x="311676" y="1522201"/>
                </a:cubicBezTo>
                <a:close/>
                <a:moveTo>
                  <a:pt x="844497" y="999858"/>
                </a:moveTo>
                <a:cubicBezTo>
                  <a:pt x="747704" y="999858"/>
                  <a:pt x="669237" y="1073963"/>
                  <a:pt x="669237" y="1165375"/>
                </a:cubicBezTo>
                <a:cubicBezTo>
                  <a:pt x="669237" y="1256787"/>
                  <a:pt x="747704" y="1330892"/>
                  <a:pt x="844497" y="1330892"/>
                </a:cubicBezTo>
                <a:cubicBezTo>
                  <a:pt x="941290" y="1330892"/>
                  <a:pt x="1019757" y="1256787"/>
                  <a:pt x="1019757" y="1165375"/>
                </a:cubicBezTo>
                <a:cubicBezTo>
                  <a:pt x="1019757" y="1073963"/>
                  <a:pt x="941290" y="999858"/>
                  <a:pt x="844497" y="999858"/>
                </a:cubicBezTo>
                <a:close/>
                <a:moveTo>
                  <a:pt x="1269442" y="213469"/>
                </a:moveTo>
                <a:cubicBezTo>
                  <a:pt x="1165033" y="213469"/>
                  <a:pt x="1080392" y="290796"/>
                  <a:pt x="1080392" y="386183"/>
                </a:cubicBezTo>
                <a:cubicBezTo>
                  <a:pt x="1080392" y="481570"/>
                  <a:pt x="1165033" y="558896"/>
                  <a:pt x="1269442" y="558896"/>
                </a:cubicBezTo>
                <a:cubicBezTo>
                  <a:pt x="1373851" y="558896"/>
                  <a:pt x="1458492" y="481570"/>
                  <a:pt x="1458492" y="386183"/>
                </a:cubicBezTo>
                <a:cubicBezTo>
                  <a:pt x="1458492" y="290796"/>
                  <a:pt x="1373851" y="213469"/>
                  <a:pt x="1269442" y="213469"/>
                </a:cubicBezTo>
                <a:close/>
                <a:moveTo>
                  <a:pt x="0" y="0"/>
                </a:moveTo>
                <a:lnTo>
                  <a:pt x="1800000" y="0"/>
                </a:lnTo>
                <a:lnTo>
                  <a:pt x="1800000" y="1165375"/>
                </a:lnTo>
                <a:cubicBezTo>
                  <a:pt x="1715832" y="1165375"/>
                  <a:pt x="1647600" y="1233259"/>
                  <a:pt x="1647600" y="1316998"/>
                </a:cubicBezTo>
                <a:cubicBezTo>
                  <a:pt x="1647600" y="1400736"/>
                  <a:pt x="1715832" y="1468620"/>
                  <a:pt x="1800000" y="1468620"/>
                </a:cubicBezTo>
                <a:lnTo>
                  <a:pt x="1800000" y="2509740"/>
                </a:lnTo>
                <a:lnTo>
                  <a:pt x="669736" y="2509740"/>
                </a:lnTo>
                <a:cubicBezTo>
                  <a:pt x="669736" y="2426001"/>
                  <a:pt x="601504" y="2358117"/>
                  <a:pt x="517336" y="2358117"/>
                </a:cubicBezTo>
                <a:cubicBezTo>
                  <a:pt x="433168" y="2358117"/>
                  <a:pt x="364936" y="2426001"/>
                  <a:pt x="364936" y="2509740"/>
                </a:cubicBezTo>
                <a:lnTo>
                  <a:pt x="0" y="2509740"/>
                </a:lnTo>
                <a:lnTo>
                  <a:pt x="0" y="549491"/>
                </a:lnTo>
                <a:lnTo>
                  <a:pt x="46832" y="558897"/>
                </a:lnTo>
                <a:cubicBezTo>
                  <a:pt x="131000" y="558897"/>
                  <a:pt x="199232" y="491013"/>
                  <a:pt x="199232" y="407274"/>
                </a:cubicBezTo>
                <a:cubicBezTo>
                  <a:pt x="199232" y="323535"/>
                  <a:pt x="131000" y="255651"/>
                  <a:pt x="46832" y="255651"/>
                </a:cubicBezTo>
                <a:lnTo>
                  <a:pt x="0" y="265059"/>
                </a:lnTo>
                <a:close/>
              </a:path>
            </a:pathLst>
          </a:custGeom>
          <a:solidFill>
            <a:schemeClr val="accent4">
              <a:lumMod val="60000"/>
              <a:lumOff val="40000"/>
            </a:schemeClr>
          </a:solidFill>
          <a:ln>
            <a:noFill/>
          </a:ln>
          <a:scene3d>
            <a:camera prst="orthographicFront">
              <a:rot lat="21196933" lon="7732909" rev="232902"/>
            </a:camera>
            <a:lightRig rig="threePt" dir="t"/>
          </a:scene3d>
          <a:sp3d extrusionH="101600">
            <a:bevelB w="508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dirty="0">
              <a:solidFill>
                <a:schemeClr val="accent5">
                  <a:lumMod val="50000"/>
                </a:schemeClr>
              </a:solidFill>
              <a:latin typeface="Arial" panose="020B0604020202020204" pitchFamily="34" charset="0"/>
              <a:cs typeface="Arial" panose="020B0604020202020204" pitchFamily="34" charset="0"/>
            </a:endParaRPr>
          </a:p>
        </p:txBody>
      </p:sp>
      <p:sp>
        <p:nvSpPr>
          <p:cNvPr id="23" name="Rectangle 22"/>
          <p:cNvSpPr/>
          <p:nvPr/>
        </p:nvSpPr>
        <p:spPr>
          <a:xfrm>
            <a:off x="334899" y="4227741"/>
            <a:ext cx="1983279" cy="2462213"/>
          </a:xfrm>
          <a:prstGeom prst="rect">
            <a:avLst/>
          </a:prstGeom>
        </p:spPr>
        <p:txBody>
          <a:bodyPr wrap="square">
            <a:spAutoFit/>
          </a:bodyPr>
          <a:lstStyle/>
          <a:p>
            <a:pPr lvl="0" algn="just"/>
            <a:r>
              <a:rPr lang="en-GB" sz="1100" dirty="0">
                <a:latin typeface="Arial" panose="020B0604020202020204" pitchFamily="34" charset="0"/>
                <a:cs typeface="Arial" panose="020B0604020202020204" pitchFamily="34" charset="0"/>
              </a:rPr>
              <a:t>Senior management and hospital bosses ignored warnings against Lucy </a:t>
            </a:r>
            <a:r>
              <a:rPr lang="en-GB" sz="1100" dirty="0" err="1">
                <a:latin typeface="Arial" panose="020B0604020202020204" pitchFamily="34" charset="0"/>
                <a:cs typeface="Arial" panose="020B0604020202020204" pitchFamily="34" charset="0"/>
              </a:rPr>
              <a:t>Letby</a:t>
            </a:r>
            <a:r>
              <a:rPr lang="en-GB" sz="1100" dirty="0">
                <a:latin typeface="Arial" panose="020B0604020202020204" pitchFamily="34" charset="0"/>
                <a:cs typeface="Arial" panose="020B0604020202020204" pitchFamily="34" charset="0"/>
              </a:rPr>
              <a:t> from other doctors that she had been killing babies and delayed calling the police (Moritz, Coffey and Buchanan, 2023), which reflects poor management, ineffective leadership, delayed escalation and failure to urgently review wider clinical risks such as Lucy </a:t>
            </a:r>
            <a:r>
              <a:rPr lang="en-GB" sz="1100" dirty="0" err="1">
                <a:latin typeface="Arial" panose="020B0604020202020204" pitchFamily="34" charset="0"/>
                <a:cs typeface="Arial" panose="020B0604020202020204" pitchFamily="34" charset="0"/>
              </a:rPr>
              <a:t>Letby's</a:t>
            </a:r>
            <a:r>
              <a:rPr lang="en-GB" sz="1100" dirty="0">
                <a:latin typeface="Arial" panose="020B0604020202020204" pitchFamily="34" charset="0"/>
                <a:cs typeface="Arial" panose="020B0604020202020204" pitchFamily="34" charset="0"/>
              </a:rPr>
              <a:t> murder case. </a:t>
            </a:r>
          </a:p>
        </p:txBody>
      </p:sp>
      <p:sp>
        <p:nvSpPr>
          <p:cNvPr id="24" name="Rectangle 23"/>
          <p:cNvSpPr/>
          <p:nvPr/>
        </p:nvSpPr>
        <p:spPr>
          <a:xfrm>
            <a:off x="2210319" y="1146012"/>
            <a:ext cx="2129044" cy="307777"/>
          </a:xfrm>
          <a:prstGeom prst="rect">
            <a:avLst/>
          </a:prstGeom>
        </p:spPr>
        <p:txBody>
          <a:bodyPr wrap="none">
            <a:spAutoFit/>
          </a:bodyPr>
          <a:lstStyle/>
          <a:p>
            <a:r>
              <a:rPr lang="en-GB" sz="1400" b="1" dirty="0">
                <a:latin typeface="Arial" panose="020B0604020202020204" pitchFamily="34" charset="0"/>
                <a:cs typeface="Arial" panose="020B0604020202020204" pitchFamily="34" charset="0"/>
              </a:rPr>
              <a:t>Workforce and staffing</a:t>
            </a:r>
            <a:endParaRPr lang="en-GB" sz="1400" dirty="0"/>
          </a:p>
        </p:txBody>
      </p:sp>
      <p:sp>
        <p:nvSpPr>
          <p:cNvPr id="25" name="Rectangle 24"/>
          <p:cNvSpPr/>
          <p:nvPr/>
        </p:nvSpPr>
        <p:spPr>
          <a:xfrm>
            <a:off x="2526573" y="4227741"/>
            <a:ext cx="1752600" cy="2292935"/>
          </a:xfrm>
          <a:prstGeom prst="rect">
            <a:avLst/>
          </a:prstGeom>
        </p:spPr>
        <p:txBody>
          <a:bodyPr wrap="square">
            <a:spAutoFit/>
          </a:bodyPr>
          <a:lstStyle/>
          <a:p>
            <a:pPr lvl="0" algn="just"/>
            <a:r>
              <a:rPr lang="en-GB" sz="1100" dirty="0">
                <a:latin typeface="Arial" panose="020B0604020202020204" pitchFamily="34" charset="0"/>
                <a:cs typeface="Arial" panose="020B0604020202020204" pitchFamily="34" charset="0"/>
              </a:rPr>
              <a:t>The neonatal unit of </a:t>
            </a:r>
            <a:r>
              <a:rPr lang="en-GB" sz="1100" dirty="0" err="1">
                <a:latin typeface="Arial" panose="020B0604020202020204" pitchFamily="34" charset="0"/>
                <a:cs typeface="Arial" panose="020B0604020202020204" pitchFamily="34" charset="0"/>
              </a:rPr>
              <a:t>CoC</a:t>
            </a:r>
            <a:r>
              <a:rPr lang="en-GB" sz="1100" dirty="0">
                <a:latin typeface="Arial" panose="020B0604020202020204" pitchFamily="34" charset="0"/>
                <a:cs typeface="Arial" panose="020B0604020202020204" pitchFamily="34" charset="0"/>
              </a:rPr>
              <a:t> hospital was </a:t>
            </a:r>
            <a:r>
              <a:rPr lang="en-GB" sz="1100" dirty="0" err="1">
                <a:latin typeface="Arial" panose="020B0604020202020204" pitchFamily="34" charset="0"/>
                <a:cs typeface="Arial" panose="020B0604020202020204" pitchFamily="34" charset="0"/>
              </a:rPr>
              <a:t>underskilled</a:t>
            </a:r>
            <a:r>
              <a:rPr lang="en-GB" sz="1100" dirty="0">
                <a:latin typeface="Arial" panose="020B0604020202020204" pitchFamily="34" charset="0"/>
                <a:cs typeface="Arial" panose="020B0604020202020204" pitchFamily="34" charset="0"/>
              </a:rPr>
              <a:t>, lacked enough senior doctors, and required 2,140 more neonatal nurses (BBC, 2015), which created an overworking pressure on existing staff; they perceived emotional exhaustion, and it is the root cause of inefficient supervision. </a:t>
            </a:r>
          </a:p>
        </p:txBody>
      </p:sp>
      <p:sp>
        <p:nvSpPr>
          <p:cNvPr id="26" name="Rectangle 25"/>
          <p:cNvSpPr/>
          <p:nvPr/>
        </p:nvSpPr>
        <p:spPr>
          <a:xfrm>
            <a:off x="4541908" y="1146012"/>
            <a:ext cx="1080745" cy="307777"/>
          </a:xfrm>
          <a:prstGeom prst="rect">
            <a:avLst/>
          </a:prstGeom>
        </p:spPr>
        <p:txBody>
          <a:bodyPr wrap="none">
            <a:spAutoFit/>
          </a:bodyPr>
          <a:lstStyle/>
          <a:p>
            <a:r>
              <a:rPr lang="en-GB" sz="1400" b="1" dirty="0">
                <a:latin typeface="Arial" panose="020B0604020202020204" pitchFamily="34" charset="0"/>
                <a:cs typeface="Arial" panose="020B0604020202020204" pitchFamily="34" charset="0"/>
              </a:rPr>
              <a:t>Processes</a:t>
            </a:r>
            <a:endParaRPr lang="en-GB" dirty="0"/>
          </a:p>
        </p:txBody>
      </p:sp>
      <p:sp>
        <p:nvSpPr>
          <p:cNvPr id="27" name="Rectangle 26"/>
          <p:cNvSpPr/>
          <p:nvPr/>
        </p:nvSpPr>
        <p:spPr>
          <a:xfrm>
            <a:off x="4317271" y="4283652"/>
            <a:ext cx="2068310" cy="2123658"/>
          </a:xfrm>
          <a:prstGeom prst="rect">
            <a:avLst/>
          </a:prstGeom>
        </p:spPr>
        <p:txBody>
          <a:bodyPr wrap="square">
            <a:spAutoFit/>
          </a:bodyPr>
          <a:lstStyle/>
          <a:p>
            <a:pPr algn="just"/>
            <a:r>
              <a:rPr lang="en-GB" sz="1100" dirty="0">
                <a:latin typeface="Arial" panose="020B0604020202020204" pitchFamily="34" charset="0"/>
                <a:cs typeface="Arial" panose="020B0604020202020204" pitchFamily="34" charset="0"/>
              </a:rPr>
              <a:t>Operational and clinical processes were weak in the hospital as they failed to provide specialist care, failed to identify death case-related issues, and experienced intubations and delays in instituting treatment, which factors increased the likelihood of premature babies' death at </a:t>
            </a:r>
            <a:r>
              <a:rPr lang="en-GB" sz="1100" dirty="0" err="1">
                <a:latin typeface="Arial" panose="020B0604020202020204" pitchFamily="34" charset="0"/>
                <a:cs typeface="Arial" panose="020B0604020202020204" pitchFamily="34" charset="0"/>
              </a:rPr>
              <a:t>CoC</a:t>
            </a:r>
            <a:r>
              <a:rPr lang="en-GB" sz="1100" dirty="0">
                <a:latin typeface="Arial" panose="020B0604020202020204" pitchFamily="34" charset="0"/>
                <a:cs typeface="Arial" panose="020B0604020202020204" pitchFamily="34" charset="0"/>
              </a:rPr>
              <a:t> hospital (Lawrence and Conn, 2024). </a:t>
            </a:r>
            <a:endParaRPr lang="en-GB" sz="1100" dirty="0"/>
          </a:p>
        </p:txBody>
      </p:sp>
      <p:sp>
        <p:nvSpPr>
          <p:cNvPr id="28" name="Rectangle 27"/>
          <p:cNvSpPr/>
          <p:nvPr/>
        </p:nvSpPr>
        <p:spPr>
          <a:xfrm>
            <a:off x="6027743" y="1267624"/>
            <a:ext cx="1537600" cy="307777"/>
          </a:xfrm>
          <a:prstGeom prst="rect">
            <a:avLst/>
          </a:prstGeom>
        </p:spPr>
        <p:txBody>
          <a:bodyPr wrap="none">
            <a:spAutoFit/>
          </a:bodyPr>
          <a:lstStyle/>
          <a:p>
            <a:r>
              <a:rPr lang="en-GB" sz="1400" b="1" dirty="0">
                <a:latin typeface="Arial" panose="020B0604020202020204" pitchFamily="34" charset="0"/>
                <a:cs typeface="Arial" panose="020B0604020202020204" pitchFamily="34" charset="0"/>
              </a:rPr>
              <a:t>Communication</a:t>
            </a:r>
            <a:endParaRPr lang="en-GB" sz="1400" dirty="0"/>
          </a:p>
        </p:txBody>
      </p:sp>
      <p:sp>
        <p:nvSpPr>
          <p:cNvPr id="29" name="Rectangle 28"/>
          <p:cNvSpPr/>
          <p:nvPr/>
        </p:nvSpPr>
        <p:spPr>
          <a:xfrm>
            <a:off x="6485570" y="4311291"/>
            <a:ext cx="1586844" cy="2292935"/>
          </a:xfrm>
          <a:prstGeom prst="rect">
            <a:avLst/>
          </a:prstGeom>
        </p:spPr>
        <p:txBody>
          <a:bodyPr wrap="square">
            <a:spAutoFit/>
          </a:bodyPr>
          <a:lstStyle/>
          <a:p>
            <a:pPr algn="just"/>
            <a:r>
              <a:rPr lang="en-GB" sz="1100" dirty="0">
                <a:latin typeface="Arial" panose="020B0604020202020204" pitchFamily="34" charset="0"/>
                <a:cs typeface="Arial" panose="020B0604020202020204" pitchFamily="34" charset="0"/>
              </a:rPr>
              <a:t>Chaotic communication among consultants, nurses, external neonatal services and managers leading to delayed coordination action for premature babies  (</a:t>
            </a:r>
            <a:r>
              <a:rPr lang="en-GB" sz="1100" dirty="0" err="1">
                <a:latin typeface="Arial" panose="020B0604020202020204" pitchFamily="34" charset="0"/>
                <a:cs typeface="Arial" panose="020B0604020202020204" pitchFamily="34" charset="0"/>
              </a:rPr>
              <a:t>Bawden</a:t>
            </a:r>
            <a:r>
              <a:rPr lang="en-GB" sz="1100" dirty="0">
                <a:latin typeface="Arial" panose="020B0604020202020204" pitchFamily="34" charset="0"/>
                <a:cs typeface="Arial" panose="020B0604020202020204" pitchFamily="34" charset="0"/>
              </a:rPr>
              <a:t>, 2023), which is the main root cause of increasing premature deaths</a:t>
            </a:r>
            <a:endParaRPr lang="en-GB" sz="1100" dirty="0"/>
          </a:p>
        </p:txBody>
      </p:sp>
      <p:sp>
        <p:nvSpPr>
          <p:cNvPr id="30" name="Rectangle 29"/>
          <p:cNvSpPr/>
          <p:nvPr/>
        </p:nvSpPr>
        <p:spPr>
          <a:xfrm>
            <a:off x="7720095" y="1287119"/>
            <a:ext cx="2015295" cy="307777"/>
          </a:xfrm>
          <a:prstGeom prst="rect">
            <a:avLst/>
          </a:prstGeom>
        </p:spPr>
        <p:txBody>
          <a:bodyPr wrap="none">
            <a:spAutoFit/>
          </a:bodyPr>
          <a:lstStyle/>
          <a:p>
            <a:r>
              <a:rPr lang="en-GB" sz="1400" b="1" dirty="0">
                <a:latin typeface="Arial" panose="020B0604020202020204" pitchFamily="34" charset="0"/>
                <a:cs typeface="Arial" panose="020B0604020202020204" pitchFamily="34" charset="0"/>
              </a:rPr>
              <a:t>Equipment/resources</a:t>
            </a:r>
            <a:endParaRPr lang="en-GB" sz="1400" dirty="0"/>
          </a:p>
        </p:txBody>
      </p:sp>
      <p:sp>
        <p:nvSpPr>
          <p:cNvPr id="31" name="Rectangle 30"/>
          <p:cNvSpPr/>
          <p:nvPr/>
        </p:nvSpPr>
        <p:spPr>
          <a:xfrm>
            <a:off x="8077355" y="4381259"/>
            <a:ext cx="1909608" cy="2462213"/>
          </a:xfrm>
          <a:prstGeom prst="rect">
            <a:avLst/>
          </a:prstGeom>
        </p:spPr>
        <p:txBody>
          <a:bodyPr wrap="square">
            <a:spAutoFit/>
          </a:bodyPr>
          <a:lstStyle/>
          <a:p>
            <a:pPr algn="just"/>
            <a:r>
              <a:rPr lang="en-GB" sz="1100" dirty="0" err="1">
                <a:latin typeface="Arial" panose="020B0604020202020204" pitchFamily="34" charset="0"/>
                <a:cs typeface="Arial" panose="020B0604020202020204" pitchFamily="34" charset="0"/>
              </a:rPr>
              <a:t>CoC</a:t>
            </a:r>
            <a:r>
              <a:rPr lang="en-GB" sz="1100" dirty="0">
                <a:latin typeface="Arial" panose="020B0604020202020204" pitchFamily="34" charset="0"/>
                <a:cs typeface="Arial" panose="020B0604020202020204" pitchFamily="34" charset="0"/>
              </a:rPr>
              <a:t> hospital is facing major resource issues, including sewage issues, limited transportation services, the absence of doctors and senior neonatal nurses, which reduces care quality, especially for the premature babies, and it is the main root cause of increasing premature deaths over the years (Moritz, Coffey and Buchanan, 2023).</a:t>
            </a:r>
            <a:endParaRPr lang="en-GB" sz="1100" dirty="0"/>
          </a:p>
        </p:txBody>
      </p:sp>
      <p:sp>
        <p:nvSpPr>
          <p:cNvPr id="32" name="Rectangle 31"/>
          <p:cNvSpPr/>
          <p:nvPr/>
        </p:nvSpPr>
        <p:spPr>
          <a:xfrm>
            <a:off x="9894556" y="1369284"/>
            <a:ext cx="811441" cy="307777"/>
          </a:xfrm>
          <a:prstGeom prst="rect">
            <a:avLst/>
          </a:prstGeom>
        </p:spPr>
        <p:txBody>
          <a:bodyPr wrap="none">
            <a:spAutoFit/>
          </a:bodyPr>
          <a:lstStyle/>
          <a:p>
            <a:r>
              <a:rPr lang="en-GB" sz="1400" b="1" dirty="0">
                <a:latin typeface="Arial" panose="020B0604020202020204" pitchFamily="34" charset="0"/>
                <a:cs typeface="Arial" panose="020B0604020202020204" pitchFamily="34" charset="0"/>
              </a:rPr>
              <a:t>Culture</a:t>
            </a:r>
            <a:endParaRPr lang="en-GB" dirty="0"/>
          </a:p>
        </p:txBody>
      </p:sp>
      <p:sp>
        <p:nvSpPr>
          <p:cNvPr id="33" name="Rectangle 32"/>
          <p:cNvSpPr/>
          <p:nvPr/>
        </p:nvSpPr>
        <p:spPr>
          <a:xfrm>
            <a:off x="10038350" y="4495405"/>
            <a:ext cx="1877425" cy="2123658"/>
          </a:xfrm>
          <a:prstGeom prst="rect">
            <a:avLst/>
          </a:prstGeom>
        </p:spPr>
        <p:txBody>
          <a:bodyPr wrap="square">
            <a:spAutoFit/>
          </a:bodyPr>
          <a:lstStyle/>
          <a:p>
            <a:pPr lvl="0" algn="just"/>
            <a:r>
              <a:rPr lang="en-GB" sz="1100" dirty="0">
                <a:latin typeface="Arial" panose="020B0604020202020204" pitchFamily="34" charset="0"/>
                <a:cs typeface="Arial" panose="020B0604020202020204" pitchFamily="34" charset="0"/>
              </a:rPr>
              <a:t>Fear of speaking culture cultivated by </a:t>
            </a:r>
            <a:r>
              <a:rPr lang="en-GB" sz="1100" dirty="0" err="1">
                <a:latin typeface="Arial" panose="020B0604020202020204" pitchFamily="34" charset="0"/>
                <a:cs typeface="Arial" panose="020B0604020202020204" pitchFamily="34" charset="0"/>
              </a:rPr>
              <a:t>CoC</a:t>
            </a:r>
            <a:r>
              <a:rPr lang="en-GB" sz="1100" dirty="0">
                <a:latin typeface="Arial" panose="020B0604020202020204" pitchFamily="34" charset="0"/>
                <a:cs typeface="Arial" panose="020B0604020202020204" pitchFamily="34" charset="0"/>
              </a:rPr>
              <a:t> hospitals where bosses tried to silence doctors to raise their voice against the Lucy </a:t>
            </a:r>
            <a:r>
              <a:rPr lang="en-GB" sz="1100" dirty="0" err="1">
                <a:latin typeface="Arial" panose="020B0604020202020204" pitchFamily="34" charset="0"/>
                <a:cs typeface="Arial" panose="020B0604020202020204" pitchFamily="34" charset="0"/>
              </a:rPr>
              <a:t>Letby</a:t>
            </a:r>
            <a:r>
              <a:rPr lang="en-GB" sz="1100" dirty="0">
                <a:latin typeface="Arial" panose="020B0604020202020204" pitchFamily="34" charset="0"/>
                <a:cs typeface="Arial" panose="020B0604020202020204" pitchFamily="34" charset="0"/>
              </a:rPr>
              <a:t> murder case (Moritz, Coffey, and Buchanan, 2023), which reflects this weakened openness, delayed services and allowed multiple risk occurrences. </a:t>
            </a:r>
          </a:p>
        </p:txBody>
      </p:sp>
      <p:sp>
        <p:nvSpPr>
          <p:cNvPr id="34" name="Title 1"/>
          <p:cNvSpPr>
            <a:spLocks noGrp="1"/>
          </p:cNvSpPr>
          <p:nvPr>
            <p:ph type="title"/>
          </p:nvPr>
        </p:nvSpPr>
        <p:spPr>
          <a:xfrm>
            <a:off x="731806" y="35560"/>
            <a:ext cx="10515600" cy="522770"/>
          </a:xfrm>
        </p:spPr>
        <p:txBody>
          <a:bodyPr>
            <a:normAutofit/>
          </a:bodyPr>
          <a:lstStyle/>
          <a:p>
            <a:pPr algn="ctr"/>
            <a:r>
              <a:rPr lang="en-GB" sz="1800" b="1" dirty="0">
                <a:latin typeface="Arial" panose="020B0604020202020204" pitchFamily="34" charset="0"/>
                <a:cs typeface="Arial" panose="020B0604020202020204" pitchFamily="34" charset="0"/>
              </a:rPr>
              <a:t>Root Cause Analysis through systems-based safety model, Swiss Cheese Model</a:t>
            </a:r>
          </a:p>
        </p:txBody>
      </p:sp>
      <p:sp>
        <p:nvSpPr>
          <p:cNvPr id="35" name="Rectangle 34"/>
          <p:cNvSpPr/>
          <p:nvPr/>
        </p:nvSpPr>
        <p:spPr>
          <a:xfrm>
            <a:off x="384731" y="596891"/>
            <a:ext cx="11355418" cy="430887"/>
          </a:xfrm>
          <a:prstGeom prst="rect">
            <a:avLst/>
          </a:prstGeom>
        </p:spPr>
        <p:txBody>
          <a:bodyPr wrap="square">
            <a:spAutoFit/>
          </a:bodyPr>
          <a:lstStyle/>
          <a:p>
            <a:r>
              <a:rPr lang="en-GB" sz="1100" dirty="0">
                <a:latin typeface="Arial" panose="020B0604020202020204" pitchFamily="34" charset="0"/>
                <a:cs typeface="Arial" panose="020B0604020202020204" pitchFamily="34" charset="0"/>
              </a:rPr>
              <a:t>James Reason developed a root cause analysis model, which is a Swiss cheese model where system defences are displayed as slices of cheese and failures as holes (</a:t>
            </a:r>
            <a:r>
              <a:rPr lang="en-GB" sz="1100" dirty="0" err="1">
                <a:latin typeface="Arial" panose="020B0604020202020204" pitchFamily="34" charset="0"/>
                <a:cs typeface="Arial" panose="020B0604020202020204" pitchFamily="34" charset="0"/>
              </a:rPr>
              <a:t>Wiegmann</a:t>
            </a:r>
            <a:r>
              <a:rPr lang="en-GB" sz="1100" dirty="0">
                <a:latin typeface="Arial" panose="020B0604020202020204" pitchFamily="34" charset="0"/>
                <a:cs typeface="Arial" panose="020B0604020202020204" pitchFamily="34" charset="0"/>
              </a:rPr>
              <a:t> et al., 2022). This model will be used to visualise the root cause of Lucy </a:t>
            </a:r>
            <a:r>
              <a:rPr lang="en-GB" sz="1100" dirty="0" err="1">
                <a:latin typeface="Arial" panose="020B0604020202020204" pitchFamily="34" charset="0"/>
                <a:cs typeface="Arial" panose="020B0604020202020204" pitchFamily="34" charset="0"/>
              </a:rPr>
              <a:t>Letby's</a:t>
            </a:r>
            <a:r>
              <a:rPr lang="en-GB" sz="1100" dirty="0">
                <a:latin typeface="Arial" panose="020B0604020202020204" pitchFamily="34" charset="0"/>
                <a:cs typeface="Arial" panose="020B0604020202020204" pitchFamily="34" charset="0"/>
              </a:rPr>
              <a:t> murder case at </a:t>
            </a:r>
            <a:r>
              <a:rPr lang="en-GB" sz="1100" dirty="0" err="1">
                <a:latin typeface="Arial" panose="020B0604020202020204" pitchFamily="34" charset="0"/>
                <a:cs typeface="Arial" panose="020B0604020202020204" pitchFamily="34" charset="0"/>
              </a:rPr>
              <a:t>CoC</a:t>
            </a:r>
            <a:r>
              <a:rPr lang="en-GB" sz="1100" dirty="0">
                <a:latin typeface="Arial" panose="020B0604020202020204" pitchFamily="34" charset="0"/>
                <a:cs typeface="Arial" panose="020B0604020202020204" pitchFamily="34" charset="0"/>
              </a:rPr>
              <a:t> hospital.</a:t>
            </a:r>
          </a:p>
        </p:txBody>
      </p:sp>
    </p:spTree>
    <p:extLst>
      <p:ext uri="{BB962C8B-B14F-4D97-AF65-F5344CB8AC3E}">
        <p14:creationId xmlns:p14="http://schemas.microsoft.com/office/powerpoint/2010/main" val="7907649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5922" y="411503"/>
            <a:ext cx="10515600" cy="509518"/>
          </a:xfrm>
        </p:spPr>
        <p:txBody>
          <a:bodyPr>
            <a:normAutofit/>
          </a:bodyPr>
          <a:lstStyle/>
          <a:p>
            <a:pPr algn="ctr"/>
            <a:r>
              <a:rPr lang="en-GB" sz="1800" b="1" dirty="0">
                <a:latin typeface="Arial" panose="020B0604020202020204" pitchFamily="34" charset="0"/>
                <a:cs typeface="Arial" panose="020B0604020202020204" pitchFamily="34" charset="0"/>
              </a:rPr>
              <a:t>Elaboration of the problem through the </a:t>
            </a:r>
            <a:r>
              <a:rPr lang="en-GB" sz="1800" b="1" dirty="0" err="1">
                <a:latin typeface="Arial" panose="020B0604020202020204" pitchFamily="34" charset="0"/>
                <a:cs typeface="Arial" panose="020B0604020202020204" pitchFamily="34" charset="0"/>
              </a:rPr>
              <a:t>Donabedian</a:t>
            </a:r>
            <a:r>
              <a:rPr lang="en-GB" sz="1800" b="1" dirty="0">
                <a:latin typeface="Arial" panose="020B0604020202020204" pitchFamily="34" charset="0"/>
                <a:cs typeface="Arial" panose="020B0604020202020204" pitchFamily="34" charset="0"/>
              </a:rPr>
              <a:t> Model </a:t>
            </a:r>
          </a:p>
        </p:txBody>
      </p:sp>
      <p:sp>
        <p:nvSpPr>
          <p:cNvPr id="3" name="Content Placeholder 2"/>
          <p:cNvSpPr>
            <a:spLocks noGrp="1"/>
          </p:cNvSpPr>
          <p:nvPr>
            <p:ph idx="1"/>
          </p:nvPr>
        </p:nvSpPr>
        <p:spPr>
          <a:xfrm>
            <a:off x="440635" y="1153766"/>
            <a:ext cx="10515600" cy="1248193"/>
          </a:xfrm>
        </p:spPr>
        <p:txBody>
          <a:bodyPr>
            <a:noAutofit/>
          </a:bodyPr>
          <a:lstStyle/>
          <a:p>
            <a:pPr lvl="0"/>
            <a:r>
              <a:rPr lang="en-GB" sz="1800" b="1" dirty="0">
                <a:solidFill>
                  <a:schemeClr val="tx1"/>
                </a:solidFill>
                <a:latin typeface="Arial" panose="020B0604020202020204" pitchFamily="34" charset="0"/>
                <a:cs typeface="Arial" panose="020B0604020202020204" pitchFamily="34" charset="0"/>
              </a:rPr>
              <a:t>The </a:t>
            </a:r>
            <a:r>
              <a:rPr lang="en-GB" sz="1800" b="1" dirty="0" err="1">
                <a:solidFill>
                  <a:schemeClr val="tx1"/>
                </a:solidFill>
                <a:latin typeface="Arial" panose="020B0604020202020204" pitchFamily="34" charset="0"/>
                <a:cs typeface="Arial" panose="020B0604020202020204" pitchFamily="34" charset="0"/>
              </a:rPr>
              <a:t>Donabedian</a:t>
            </a:r>
            <a:r>
              <a:rPr lang="en-GB" sz="1800" b="1" dirty="0">
                <a:solidFill>
                  <a:schemeClr val="tx1"/>
                </a:solidFill>
                <a:latin typeface="Arial" panose="020B0604020202020204" pitchFamily="34" charset="0"/>
                <a:cs typeface="Arial" panose="020B0604020202020204" pitchFamily="34" charset="0"/>
              </a:rPr>
              <a:t> Model </a:t>
            </a:r>
            <a:r>
              <a:rPr lang="en-GB" sz="1800" dirty="0">
                <a:solidFill>
                  <a:schemeClr val="tx1"/>
                </a:solidFill>
                <a:latin typeface="Arial" panose="020B0604020202020204" pitchFamily="34" charset="0"/>
                <a:cs typeface="Arial" panose="020B0604020202020204" pitchFamily="34" charset="0"/>
              </a:rPr>
              <a:t>refers to a conceptual framework, which helps to evaluate quality standards of a healthcare organisation based on three components, including structure, process and outcome (McCullough et al., 2023), which will be used to evaluate the </a:t>
            </a:r>
            <a:r>
              <a:rPr lang="en-GB" sz="1800" dirty="0" err="1">
                <a:solidFill>
                  <a:schemeClr val="tx1"/>
                </a:solidFill>
                <a:latin typeface="Arial" panose="020B0604020202020204" pitchFamily="34" charset="0"/>
                <a:cs typeface="Arial" panose="020B0604020202020204" pitchFamily="34" charset="0"/>
              </a:rPr>
              <a:t>CoC</a:t>
            </a:r>
            <a:r>
              <a:rPr lang="en-GB" sz="1800" dirty="0">
                <a:solidFill>
                  <a:schemeClr val="tx1"/>
                </a:solidFill>
                <a:latin typeface="Arial" panose="020B0604020202020204" pitchFamily="34" charset="0"/>
                <a:cs typeface="Arial" panose="020B0604020202020204" pitchFamily="34" charset="0"/>
              </a:rPr>
              <a:t> hospital's care quality. </a:t>
            </a:r>
          </a:p>
        </p:txBody>
      </p:sp>
      <p:sp>
        <p:nvSpPr>
          <p:cNvPr id="4" name="Rectangle 3"/>
          <p:cNvSpPr/>
          <p:nvPr/>
        </p:nvSpPr>
        <p:spPr>
          <a:xfrm>
            <a:off x="238537" y="3284329"/>
            <a:ext cx="2358888" cy="1549400"/>
          </a:xfrm>
          <a:prstGeom prst="rect">
            <a:avLst/>
          </a:prstGeom>
        </p:spPr>
        <p:style>
          <a:lnRef idx="2">
            <a:schemeClr val="accent6"/>
          </a:lnRef>
          <a:fillRef idx="1">
            <a:schemeClr val="lt1"/>
          </a:fillRef>
          <a:effectRef idx="0">
            <a:schemeClr val="accent6"/>
          </a:effectRef>
          <a:fontRef idx="minor">
            <a:schemeClr val="dk1"/>
          </a:fontRef>
        </p:style>
        <p:txBody>
          <a:bodyPr rtlCol="0" anchor="t"/>
          <a:lstStyle/>
          <a:p>
            <a:pPr lvl="0" algn="just"/>
            <a:r>
              <a:rPr lang="en-GB" sz="1000" b="1" dirty="0">
                <a:latin typeface="Arial" panose="020B0604020202020204" pitchFamily="34" charset="0"/>
                <a:cs typeface="Arial" panose="020B0604020202020204" pitchFamily="34" charset="0"/>
              </a:rPr>
              <a:t>Structures of Care: </a:t>
            </a:r>
            <a:r>
              <a:rPr lang="en-GB" sz="1000" dirty="0">
                <a:latin typeface="Arial" panose="020B0604020202020204" pitchFamily="34" charset="0"/>
                <a:cs typeface="Arial" panose="020B0604020202020204" pitchFamily="34" charset="0"/>
              </a:rPr>
              <a:t>The neonatal system of </a:t>
            </a:r>
            <a:r>
              <a:rPr lang="en-GB" sz="1000" dirty="0" err="1">
                <a:latin typeface="Arial" panose="020B0604020202020204" pitchFamily="34" charset="0"/>
                <a:cs typeface="Arial" panose="020B0604020202020204" pitchFamily="34" charset="0"/>
              </a:rPr>
              <a:t>CoC</a:t>
            </a:r>
            <a:r>
              <a:rPr lang="en-GB" sz="1000" dirty="0">
                <a:latin typeface="Arial" panose="020B0604020202020204" pitchFamily="34" charset="0"/>
                <a:cs typeface="Arial" panose="020B0604020202020204" pitchFamily="34" charset="0"/>
              </a:rPr>
              <a:t> hospital was fragile because of limited consultant presence, understaffed and </a:t>
            </a:r>
            <a:r>
              <a:rPr lang="en-GB" sz="1000" dirty="0" err="1">
                <a:latin typeface="Arial" panose="020B0604020202020204" pitchFamily="34" charset="0"/>
                <a:cs typeface="Arial" panose="020B0604020202020204" pitchFamily="34" charset="0"/>
              </a:rPr>
              <a:t>underskilled</a:t>
            </a:r>
            <a:r>
              <a:rPr lang="en-GB" sz="1000" dirty="0">
                <a:latin typeface="Arial" panose="020B0604020202020204" pitchFamily="34" charset="0"/>
                <a:cs typeface="Arial" panose="020B0604020202020204" pitchFamily="34" charset="0"/>
              </a:rPr>
              <a:t>, poor infection control, inadequate beds and delayed transferring of quality care to critically ill babies (Lawrence and Conn, 2024). </a:t>
            </a:r>
          </a:p>
        </p:txBody>
      </p:sp>
      <p:sp>
        <p:nvSpPr>
          <p:cNvPr id="5" name="Rounded Rectangle 4"/>
          <p:cNvSpPr/>
          <p:nvPr/>
        </p:nvSpPr>
        <p:spPr>
          <a:xfrm>
            <a:off x="2948608" y="3372676"/>
            <a:ext cx="4227443" cy="146105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lvl="0" algn="just"/>
            <a:r>
              <a:rPr lang="en-GB" sz="1000" b="1" dirty="0">
                <a:latin typeface="Arial" panose="020B0604020202020204" pitchFamily="34" charset="0"/>
                <a:cs typeface="Arial" panose="020B0604020202020204" pitchFamily="34" charset="0"/>
              </a:rPr>
              <a:t>Process of Care: </a:t>
            </a:r>
            <a:r>
              <a:rPr lang="en-GB" sz="1000" dirty="0">
                <a:latin typeface="Arial" panose="020B0604020202020204" pitchFamily="34" charset="0"/>
                <a:cs typeface="Arial" panose="020B0604020202020204" pitchFamily="34" charset="0"/>
              </a:rPr>
              <a:t>Previously, </a:t>
            </a:r>
            <a:r>
              <a:rPr lang="en-GB" sz="1000" dirty="0" err="1">
                <a:latin typeface="Arial" panose="020B0604020202020204" pitchFamily="34" charset="0"/>
                <a:cs typeface="Arial" panose="020B0604020202020204" pitchFamily="34" charset="0"/>
              </a:rPr>
              <a:t>CoC</a:t>
            </a:r>
            <a:r>
              <a:rPr lang="en-GB" sz="1000" dirty="0">
                <a:latin typeface="Arial" panose="020B0604020202020204" pitchFamily="34" charset="0"/>
                <a:cs typeface="Arial" panose="020B0604020202020204" pitchFamily="34" charset="0"/>
              </a:rPr>
              <a:t> provided equal care for all patients. After Lucy </a:t>
            </a:r>
            <a:r>
              <a:rPr lang="en-GB" sz="1000" dirty="0" err="1">
                <a:latin typeface="Arial" panose="020B0604020202020204" pitchFamily="34" charset="0"/>
                <a:cs typeface="Arial" panose="020B0604020202020204" pitchFamily="34" charset="0"/>
              </a:rPr>
              <a:t>Letby's</a:t>
            </a:r>
            <a:r>
              <a:rPr lang="en-GB" sz="1000" dirty="0">
                <a:latin typeface="Arial" panose="020B0604020202020204" pitchFamily="34" charset="0"/>
                <a:cs typeface="Arial" panose="020B0604020202020204" pitchFamily="34" charset="0"/>
              </a:rPr>
              <a:t> death, </a:t>
            </a:r>
            <a:r>
              <a:rPr lang="en-GB" sz="1000" dirty="0" err="1">
                <a:latin typeface="Arial" panose="020B0604020202020204" pitchFamily="34" charset="0"/>
                <a:cs typeface="Arial" panose="020B0604020202020204" pitchFamily="34" charset="0"/>
              </a:rPr>
              <a:t>CoC</a:t>
            </a:r>
            <a:r>
              <a:rPr lang="en-GB" sz="1000" dirty="0">
                <a:latin typeface="Arial" panose="020B0604020202020204" pitchFamily="34" charset="0"/>
                <a:cs typeface="Arial" panose="020B0604020202020204" pitchFamily="34" charset="0"/>
              </a:rPr>
              <a:t> promised to enhance its care quality through the "Transforming Care Together" strategy, which emphasises patient safety and dignity as well as enables a flexible and agile working culture to support work-life balance (NHS Countess of Chester Hospital, 2025). These actions ensure adequate rest for healthcare professionals to reduce fatigue and burnout while providing health checks. </a:t>
            </a:r>
          </a:p>
        </p:txBody>
      </p:sp>
      <p:sp>
        <p:nvSpPr>
          <p:cNvPr id="6" name="Diamond 5"/>
          <p:cNvSpPr/>
          <p:nvPr/>
        </p:nvSpPr>
        <p:spPr>
          <a:xfrm>
            <a:off x="7633250" y="2401959"/>
            <a:ext cx="4121427" cy="3375986"/>
          </a:xfrm>
          <a:prstGeom prst="diamond">
            <a:avLst/>
          </a:prstGeom>
        </p:spPr>
        <p:style>
          <a:lnRef idx="2">
            <a:schemeClr val="accent6"/>
          </a:lnRef>
          <a:fillRef idx="1">
            <a:schemeClr val="lt1"/>
          </a:fillRef>
          <a:effectRef idx="0">
            <a:schemeClr val="accent6"/>
          </a:effectRef>
          <a:fontRef idx="minor">
            <a:schemeClr val="dk1"/>
          </a:fontRef>
        </p:style>
        <p:txBody>
          <a:bodyPr rtlCol="0" anchor="ctr"/>
          <a:lstStyle/>
          <a:p>
            <a:pPr lvl="0" algn="ctr"/>
            <a:r>
              <a:rPr lang="en-GB" sz="1000" b="1" dirty="0">
                <a:latin typeface="Arial" panose="020B0604020202020204" pitchFamily="34" charset="0"/>
                <a:cs typeface="Arial" panose="020B0604020202020204" pitchFamily="34" charset="0"/>
              </a:rPr>
              <a:t>Health Outcomes: </a:t>
            </a:r>
            <a:r>
              <a:rPr lang="en-GB" sz="1000" dirty="0">
                <a:latin typeface="Arial" panose="020B0604020202020204" pitchFamily="34" charset="0"/>
                <a:cs typeface="Arial" panose="020B0604020202020204" pitchFamily="34" charset="0"/>
              </a:rPr>
              <a:t>After taking actions, new CEO Jane Tomkinson allowed </a:t>
            </a:r>
            <a:r>
              <a:rPr lang="en-GB" sz="1000" dirty="0" err="1">
                <a:latin typeface="Arial" panose="020B0604020202020204" pitchFamily="34" charset="0"/>
                <a:cs typeface="Arial" panose="020B0604020202020204" pitchFamily="34" charset="0"/>
              </a:rPr>
              <a:t>Thirlwall</a:t>
            </a:r>
            <a:r>
              <a:rPr lang="en-GB" sz="1000" dirty="0">
                <a:latin typeface="Arial" panose="020B0604020202020204" pitchFamily="34" charset="0"/>
                <a:cs typeface="Arial" panose="020B0604020202020204" pitchFamily="34" charset="0"/>
              </a:rPr>
              <a:t> Inquiry to investigate events surrounding </a:t>
            </a:r>
            <a:r>
              <a:rPr lang="en-GB" sz="1000" dirty="0" err="1">
                <a:latin typeface="Arial" panose="020B0604020202020204" pitchFamily="34" charset="0"/>
                <a:cs typeface="Arial" panose="020B0604020202020204" pitchFamily="34" charset="0"/>
              </a:rPr>
              <a:t>Letby's</a:t>
            </a:r>
            <a:r>
              <a:rPr lang="en-GB" sz="1000" dirty="0">
                <a:latin typeface="Arial" panose="020B0604020202020204" pitchFamily="34" charset="0"/>
                <a:cs typeface="Arial" panose="020B0604020202020204" pitchFamily="34" charset="0"/>
              </a:rPr>
              <a:t> crimes (</a:t>
            </a:r>
            <a:r>
              <a:rPr lang="en-GB" sz="1000" dirty="0" err="1">
                <a:latin typeface="Arial" panose="020B0604020202020204" pitchFamily="34" charset="0"/>
                <a:cs typeface="Arial" panose="020B0604020202020204" pitchFamily="34" charset="0"/>
              </a:rPr>
              <a:t>Dearden</a:t>
            </a:r>
            <a:r>
              <a:rPr lang="en-GB" sz="1000" dirty="0">
                <a:latin typeface="Arial" panose="020B0604020202020204" pitchFamily="34" charset="0"/>
                <a:cs typeface="Arial" panose="020B0604020202020204" pitchFamily="34" charset="0"/>
              </a:rPr>
              <a:t>, 2025); however, "critical gaps" in treatment still persist due to their prolonged handover times, poor infection control and overcrowding, which ultimately compromised safety and dignity (Halliday, 2025). </a:t>
            </a:r>
          </a:p>
        </p:txBody>
      </p:sp>
      <p:cxnSp>
        <p:nvCxnSpPr>
          <p:cNvPr id="8" name="Straight Arrow Connector 7"/>
          <p:cNvCxnSpPr>
            <a:stCxn id="4" idx="3"/>
          </p:cNvCxnSpPr>
          <p:nvPr/>
        </p:nvCxnSpPr>
        <p:spPr>
          <a:xfrm>
            <a:off x="2597425" y="4059029"/>
            <a:ext cx="351183"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9" name="Straight Arrow Connector 8"/>
          <p:cNvCxnSpPr/>
          <p:nvPr/>
        </p:nvCxnSpPr>
        <p:spPr>
          <a:xfrm>
            <a:off x="7176051" y="4103202"/>
            <a:ext cx="457199"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6934605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6314" y="346825"/>
            <a:ext cx="10515600" cy="376997"/>
          </a:xfrm>
        </p:spPr>
        <p:txBody>
          <a:bodyPr>
            <a:normAutofit/>
          </a:bodyPr>
          <a:lstStyle/>
          <a:p>
            <a:pPr algn="ctr"/>
            <a:r>
              <a:rPr lang="en-GB" sz="1800" b="1" dirty="0">
                <a:latin typeface="Arial" panose="020B0604020202020204" pitchFamily="34" charset="0"/>
                <a:cs typeface="Arial" panose="020B0604020202020204" pitchFamily="34" charset="0"/>
              </a:rPr>
              <a:t>⁠Analysing the policy issues contributing to these root causes</a:t>
            </a:r>
          </a:p>
        </p:txBody>
      </p:sp>
      <p:sp>
        <p:nvSpPr>
          <p:cNvPr id="12" name="Content Placeholder 11"/>
          <p:cNvSpPr>
            <a:spLocks noGrp="1"/>
          </p:cNvSpPr>
          <p:nvPr>
            <p:ph idx="1"/>
          </p:nvPr>
        </p:nvSpPr>
        <p:spPr>
          <a:xfrm>
            <a:off x="446314" y="853167"/>
            <a:ext cx="7028543" cy="5518603"/>
          </a:xfrm>
        </p:spPr>
        <p:txBody>
          <a:bodyPr>
            <a:noAutofit/>
          </a:bodyPr>
          <a:lstStyle/>
          <a:p>
            <a:pPr lvl="0" algn="just" rtl="0"/>
            <a:r>
              <a:rPr lang="en-GB" sz="1800" b="1" dirty="0">
                <a:latin typeface="Arial" panose="020B0604020202020204" pitchFamily="34" charset="0"/>
                <a:cs typeface="Arial" panose="020B0604020202020204" pitchFamily="34" charset="0"/>
              </a:rPr>
              <a:t>Care Quality Commission</a:t>
            </a:r>
            <a:r>
              <a:rPr lang="en-GB" sz="1800" dirty="0">
                <a:latin typeface="Arial" panose="020B0604020202020204" pitchFamily="34" charset="0"/>
                <a:cs typeface="Arial" panose="020B0604020202020204" pitchFamily="34" charset="0"/>
              </a:rPr>
              <a:t> ensures comprehensive risk assessments and provides 24*7 hours care for </a:t>
            </a:r>
            <a:r>
              <a:rPr lang="en-GB" sz="1800" dirty="0" err="1">
                <a:latin typeface="Arial" panose="020B0604020202020204" pitchFamily="34" charset="0"/>
                <a:cs typeface="Arial" panose="020B0604020202020204" pitchFamily="34" charset="0"/>
              </a:rPr>
              <a:t>newborns</a:t>
            </a:r>
            <a:r>
              <a:rPr lang="en-GB" sz="1800" dirty="0">
                <a:latin typeface="Arial" panose="020B0604020202020204" pitchFamily="34" charset="0"/>
                <a:cs typeface="Arial" panose="020B0604020202020204" pitchFamily="34" charset="0"/>
              </a:rPr>
              <a:t> to protect them from any harm (CQC, 2025), which was disrupted by the </a:t>
            </a:r>
            <a:r>
              <a:rPr lang="en-GB" sz="1800" dirty="0" err="1">
                <a:latin typeface="Arial" panose="020B0604020202020204" pitchFamily="34" charset="0"/>
                <a:cs typeface="Arial" panose="020B0604020202020204" pitchFamily="34" charset="0"/>
              </a:rPr>
              <a:t>CoC</a:t>
            </a:r>
            <a:r>
              <a:rPr lang="en-GB" sz="1800" dirty="0">
                <a:latin typeface="Arial" panose="020B0604020202020204" pitchFamily="34" charset="0"/>
                <a:cs typeface="Arial" panose="020B0604020202020204" pitchFamily="34" charset="0"/>
              </a:rPr>
              <a:t> staff as they failed to provide adequate supervision towards </a:t>
            </a:r>
            <a:r>
              <a:rPr lang="en-GB" sz="1800" dirty="0" err="1">
                <a:latin typeface="Arial" panose="020B0604020202020204" pitchFamily="34" charset="0"/>
                <a:cs typeface="Arial" panose="020B0604020202020204" pitchFamily="34" charset="0"/>
              </a:rPr>
              <a:t>newborns</a:t>
            </a:r>
            <a:r>
              <a:rPr lang="en-GB" sz="1800" dirty="0">
                <a:latin typeface="Arial" panose="020B0604020202020204" pitchFamily="34" charset="0"/>
                <a:cs typeface="Arial" panose="020B0604020202020204" pitchFamily="34" charset="0"/>
              </a:rPr>
              <a:t> and premature babies, which resulted in a cluster of premature deaths. </a:t>
            </a:r>
          </a:p>
          <a:p>
            <a:pPr lvl="0" algn="just" rtl="0"/>
            <a:r>
              <a:rPr lang="en-GB" sz="1800" b="1" dirty="0">
                <a:latin typeface="Arial" panose="020B0604020202020204" pitchFamily="34" charset="0"/>
                <a:cs typeface="Arial" panose="020B0604020202020204" pitchFamily="34" charset="0"/>
              </a:rPr>
              <a:t>Unsafe staffing policy: </a:t>
            </a:r>
            <a:r>
              <a:rPr lang="en-GB" sz="1800" dirty="0">
                <a:latin typeface="Arial" panose="020B0604020202020204" pitchFamily="34" charset="0"/>
                <a:cs typeface="Arial" panose="020B0604020202020204" pitchFamily="34" charset="0"/>
              </a:rPr>
              <a:t>Neonatal staffing did not meet standards as people should be proud to work with the organisation, feel supported, equally valued and receive training regarding end-of-life care (CQC, 2025); however, the </a:t>
            </a:r>
            <a:r>
              <a:rPr lang="en-GB" sz="1800" dirty="0" err="1">
                <a:latin typeface="Arial" panose="020B0604020202020204" pitchFamily="34" charset="0"/>
                <a:cs typeface="Arial" panose="020B0604020202020204" pitchFamily="34" charset="0"/>
              </a:rPr>
              <a:t>CoC</a:t>
            </a:r>
            <a:r>
              <a:rPr lang="en-GB" sz="1800" dirty="0">
                <a:latin typeface="Arial" panose="020B0604020202020204" pitchFamily="34" charset="0"/>
                <a:cs typeface="Arial" panose="020B0604020202020204" pitchFamily="34" charset="0"/>
              </a:rPr>
              <a:t> team performed worst in managing premature babies' health and providing adequate supervision. </a:t>
            </a:r>
          </a:p>
          <a:p>
            <a:pPr lvl="0" algn="just" rtl="0"/>
            <a:r>
              <a:rPr lang="en-GB" sz="1800" b="1" dirty="0">
                <a:latin typeface="Arial" panose="020B0604020202020204" pitchFamily="34" charset="0"/>
                <a:cs typeface="Arial" panose="020B0604020202020204" pitchFamily="34" charset="0"/>
              </a:rPr>
              <a:t>Governance and risk-management policy weakness: </a:t>
            </a:r>
            <a:r>
              <a:rPr lang="en-GB" sz="1800" dirty="0">
                <a:latin typeface="Arial" panose="020B0604020202020204" pitchFamily="34" charset="0"/>
                <a:cs typeface="Arial" panose="020B0604020202020204" pitchFamily="34" charset="0"/>
              </a:rPr>
              <a:t>NHS management governance structure and processes responsible for keeping babies safe under 24*7 hours’ surveillance (</a:t>
            </a:r>
            <a:r>
              <a:rPr lang="en-GB" sz="1800" dirty="0" err="1">
                <a:latin typeface="Arial" panose="020B0604020202020204" pitchFamily="34" charset="0"/>
                <a:cs typeface="Arial" panose="020B0604020202020204" pitchFamily="34" charset="0"/>
              </a:rPr>
              <a:t>Thirlwall</a:t>
            </a:r>
            <a:r>
              <a:rPr lang="en-GB" sz="1800" dirty="0">
                <a:latin typeface="Arial" panose="020B0604020202020204" pitchFamily="34" charset="0"/>
                <a:cs typeface="Arial" panose="020B0604020202020204" pitchFamily="34" charset="0"/>
              </a:rPr>
              <a:t> Inquiry, 2023); however, Lucy </a:t>
            </a:r>
            <a:r>
              <a:rPr lang="en-GB" sz="1800" dirty="0" err="1">
                <a:latin typeface="Arial" panose="020B0604020202020204" pitchFamily="34" charset="0"/>
                <a:cs typeface="Arial" panose="020B0604020202020204" pitchFamily="34" charset="0"/>
              </a:rPr>
              <a:t>Letby</a:t>
            </a:r>
            <a:r>
              <a:rPr lang="en-GB" sz="1800" dirty="0">
                <a:latin typeface="Arial" panose="020B0604020202020204" pitchFamily="34" charset="0"/>
                <a:cs typeface="Arial" panose="020B0604020202020204" pitchFamily="34" charset="0"/>
              </a:rPr>
              <a:t> and other doctors have infringed this policy, which ultimately reduces the quality of care. </a:t>
            </a:r>
          </a:p>
          <a:p>
            <a:pPr lvl="0" algn="just" rtl="0"/>
            <a:r>
              <a:rPr lang="en-GB" sz="1800" b="1" dirty="0">
                <a:latin typeface="Arial" panose="020B0604020202020204" pitchFamily="34" charset="0"/>
                <a:cs typeface="Arial" panose="020B0604020202020204" pitchFamily="34" charset="0"/>
              </a:rPr>
              <a:t>NHS Long Term Plan </a:t>
            </a:r>
            <a:r>
              <a:rPr lang="en-GB" sz="1800" dirty="0">
                <a:latin typeface="Arial" panose="020B0604020202020204" pitchFamily="34" charset="0"/>
                <a:cs typeface="Arial" panose="020B0604020202020204" pitchFamily="34" charset="0"/>
              </a:rPr>
              <a:t>mandates providing special care for premature babies (neonatal area) and those who need urgent care (NHS.UK., 2026); however, NHS staff feel overworked and provide inefficient services to </a:t>
            </a:r>
            <a:r>
              <a:rPr lang="en-GB" sz="1800" dirty="0" err="1">
                <a:latin typeface="Arial" panose="020B0604020202020204" pitchFamily="34" charset="0"/>
                <a:cs typeface="Arial" panose="020B0604020202020204" pitchFamily="34" charset="0"/>
              </a:rPr>
              <a:t>newborn</a:t>
            </a:r>
            <a:r>
              <a:rPr lang="en-GB" sz="1800" dirty="0">
                <a:latin typeface="Arial" panose="020B0604020202020204" pitchFamily="34" charset="0"/>
                <a:cs typeface="Arial" panose="020B0604020202020204" pitchFamily="34" charset="0"/>
              </a:rPr>
              <a:t> babies and their mothers. </a:t>
            </a:r>
          </a:p>
        </p:txBody>
      </p:sp>
      <p:pic>
        <p:nvPicPr>
          <p:cNvPr id="13" name="Picture 12"/>
          <p:cNvPicPr>
            <a:picLocks noChangeAspect="1"/>
          </p:cNvPicPr>
          <p:nvPr/>
        </p:nvPicPr>
        <p:blipFill>
          <a:blip r:embed="rId2"/>
          <a:stretch>
            <a:fillRect/>
          </a:stretch>
        </p:blipFill>
        <p:spPr>
          <a:xfrm>
            <a:off x="7474857" y="910309"/>
            <a:ext cx="4380508" cy="2429214"/>
          </a:xfrm>
          <a:prstGeom prst="rect">
            <a:avLst/>
          </a:prstGeom>
        </p:spPr>
      </p:pic>
      <p:sp>
        <p:nvSpPr>
          <p:cNvPr id="14" name="AutoShape 2" descr="What will patients get out of the NHS ..."/>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00" name="Picture 4" descr="What will patients get out of the NHS Long Term Pla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63346" y="3808183"/>
            <a:ext cx="4557487" cy="25635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0243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31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700" y="466726"/>
            <a:ext cx="10515600" cy="496266"/>
          </a:xfrm>
        </p:spPr>
        <p:txBody>
          <a:bodyPr>
            <a:normAutofit/>
          </a:bodyPr>
          <a:lstStyle/>
          <a:p>
            <a:pPr algn="ctr"/>
            <a:r>
              <a:rPr lang="en-GB" sz="1800" b="1" dirty="0">
                <a:latin typeface="Arial" panose="020B0604020202020204" pitchFamily="34" charset="0"/>
                <a:cs typeface="Arial" panose="020B0604020202020204" pitchFamily="34" charset="0"/>
              </a:rPr>
              <a:t>Impact on service provision </a:t>
            </a:r>
          </a:p>
        </p:txBody>
      </p:sp>
      <p:sp>
        <p:nvSpPr>
          <p:cNvPr id="3" name="Content Placeholder 2"/>
          <p:cNvSpPr>
            <a:spLocks noGrp="1"/>
          </p:cNvSpPr>
          <p:nvPr>
            <p:ph idx="1"/>
          </p:nvPr>
        </p:nvSpPr>
        <p:spPr>
          <a:xfrm>
            <a:off x="393700" y="1085396"/>
            <a:ext cx="6268357" cy="5533117"/>
          </a:xfrm>
        </p:spPr>
        <p:txBody>
          <a:bodyPr>
            <a:noAutofit/>
          </a:bodyPr>
          <a:lstStyle/>
          <a:p>
            <a:pPr marL="0" lvl="0" indent="0" rtl="0">
              <a:buNone/>
            </a:pPr>
            <a:r>
              <a:rPr lang="en-GB" sz="1800" b="1" dirty="0">
                <a:latin typeface="Arial" panose="020B0604020202020204" pitchFamily="34" charset="0"/>
                <a:cs typeface="Arial" panose="020B0604020202020204" pitchFamily="34" charset="0"/>
              </a:rPr>
              <a:t>Quality</a:t>
            </a:r>
          </a:p>
          <a:p>
            <a:pPr lvl="0" algn="just" rtl="0"/>
            <a:r>
              <a:rPr lang="en-GB" sz="1800" dirty="0">
                <a:latin typeface="Arial" panose="020B0604020202020204" pitchFamily="34" charset="0"/>
                <a:cs typeface="Arial" panose="020B0604020202020204" pitchFamily="34" charset="0"/>
              </a:rPr>
              <a:t>Lucy </a:t>
            </a:r>
            <a:r>
              <a:rPr lang="en-GB" sz="1800" dirty="0" err="1">
                <a:latin typeface="Arial" panose="020B0604020202020204" pitchFamily="34" charset="0"/>
                <a:cs typeface="Arial" panose="020B0604020202020204" pitchFamily="34" charset="0"/>
              </a:rPr>
              <a:t>Letby's</a:t>
            </a:r>
            <a:r>
              <a:rPr lang="en-GB" sz="1800" dirty="0">
                <a:latin typeface="Arial" panose="020B0604020202020204" pitchFamily="34" charset="0"/>
                <a:cs typeface="Arial" panose="020B0604020202020204" pitchFamily="34" charset="0"/>
              </a:rPr>
              <a:t> case reveals that </a:t>
            </a:r>
            <a:r>
              <a:rPr lang="en-GB" sz="1800" dirty="0" err="1">
                <a:latin typeface="Arial" panose="020B0604020202020204" pitchFamily="34" charset="0"/>
                <a:cs typeface="Arial" panose="020B0604020202020204" pitchFamily="34" charset="0"/>
              </a:rPr>
              <a:t>CoC</a:t>
            </a:r>
            <a:r>
              <a:rPr lang="en-GB" sz="1800" dirty="0">
                <a:latin typeface="Arial" panose="020B0604020202020204" pitchFamily="34" charset="0"/>
                <a:cs typeface="Arial" panose="020B0604020202020204" pitchFamily="34" charset="0"/>
              </a:rPr>
              <a:t> fails to maintain its quality standards, which ultimately result in negative healthcare outcomes. </a:t>
            </a:r>
          </a:p>
          <a:p>
            <a:pPr lvl="0" algn="just" rtl="0"/>
            <a:r>
              <a:rPr lang="en-GB" sz="1800" dirty="0">
                <a:latin typeface="Arial" panose="020B0604020202020204" pitchFamily="34" charset="0"/>
                <a:cs typeface="Arial" panose="020B0604020202020204" pitchFamily="34" charset="0"/>
              </a:rPr>
              <a:t>The Criminal Cases Review Commission investigated that as a result of this criminal case, the hospital eroded patients' trust, which ultimately posed a negative impact on their reputation and profitability (Coffey, 2025).</a:t>
            </a:r>
          </a:p>
          <a:p>
            <a:pPr marL="0" lvl="0" indent="0" algn="just" rtl="0">
              <a:buNone/>
            </a:pPr>
            <a:r>
              <a:rPr lang="en-GB" sz="1800" b="1" dirty="0">
                <a:latin typeface="Arial" panose="020B0604020202020204" pitchFamily="34" charset="0"/>
                <a:cs typeface="Arial" panose="020B0604020202020204" pitchFamily="34" charset="0"/>
              </a:rPr>
              <a:t>Efficiency</a:t>
            </a:r>
          </a:p>
          <a:p>
            <a:pPr lvl="0" algn="just" rtl="0"/>
            <a:r>
              <a:rPr lang="en-GB" sz="1800" dirty="0">
                <a:latin typeface="Arial" panose="020B0604020202020204" pitchFamily="34" charset="0"/>
                <a:cs typeface="Arial" panose="020B0604020202020204" pitchFamily="34" charset="0"/>
              </a:rPr>
              <a:t>Staffing issues pushed existing staff to do overtime, which decreased their ability to provide efficient services towards patients (Lawrence and Conn, 2024), which ultimately contributed to poor patient care and increased reputational damage. </a:t>
            </a:r>
          </a:p>
          <a:p>
            <a:pPr marL="0" lvl="0" indent="0" algn="just" rtl="0">
              <a:buNone/>
            </a:pPr>
            <a:r>
              <a:rPr lang="en-GB" sz="1800" b="1" dirty="0">
                <a:latin typeface="Arial" panose="020B0604020202020204" pitchFamily="34" charset="0"/>
                <a:cs typeface="Arial" panose="020B0604020202020204" pitchFamily="34" charset="0"/>
              </a:rPr>
              <a:t>Equity</a:t>
            </a:r>
          </a:p>
          <a:p>
            <a:pPr lvl="0" algn="just" rtl="0"/>
            <a:r>
              <a:rPr lang="en-GB" sz="1800" dirty="0">
                <a:latin typeface="Arial" panose="020B0604020202020204" pitchFamily="34" charset="0"/>
                <a:cs typeface="Arial" panose="020B0604020202020204" pitchFamily="34" charset="0"/>
              </a:rPr>
              <a:t>NHS staff failed to provide equal and special child care even after two murders (Lawrence and Conn, 2024), which indicates that the hospital fails to provide equal services among its critical patients. </a:t>
            </a:r>
          </a:p>
        </p:txBody>
      </p:sp>
      <p:pic>
        <p:nvPicPr>
          <p:cNvPr id="5124" name="Picture 4" descr="How to reduce senior care overtime costs with optimized nurse scheduling |  National | fwbusiness.com"/>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46736" y="1277001"/>
            <a:ext cx="4353949" cy="5149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96100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8077" y="0"/>
            <a:ext cx="10515600" cy="509518"/>
          </a:xfrm>
        </p:spPr>
        <p:txBody>
          <a:bodyPr/>
          <a:lstStyle/>
          <a:p>
            <a:pPr algn="ctr"/>
            <a:r>
              <a:rPr lang="en-GB" sz="1800" b="1" dirty="0">
                <a:latin typeface="Arial" panose="020B0604020202020204" pitchFamily="34" charset="0"/>
                <a:cs typeface="Arial" panose="020B0604020202020204" pitchFamily="34" charset="0"/>
              </a:rPr>
              <a:t>Benchmarking Gaps</a:t>
            </a:r>
            <a:endParaRPr lang="en-GB" b="1" dirty="0">
              <a:latin typeface="Arial" panose="020B0604020202020204" pitchFamily="34" charset="0"/>
              <a:cs typeface="Arial" panose="020B0604020202020204" pitchFamily="34" charset="0"/>
            </a:endParaRPr>
          </a:p>
        </p:txBody>
      </p:sp>
      <p:graphicFrame>
        <p:nvGraphicFramePr>
          <p:cNvPr id="4" name="Table 3"/>
          <p:cNvGraphicFramePr>
            <a:graphicFrameLocks noGrp="1"/>
          </p:cNvGraphicFramePr>
          <p:nvPr>
            <p:extLst>
              <p:ext uri="{D42A27DB-BD31-4B8C-83A1-F6EECF244321}">
                <p14:modId xmlns:p14="http://schemas.microsoft.com/office/powerpoint/2010/main" val="1856427695"/>
              </p:ext>
            </p:extLst>
          </p:nvPr>
        </p:nvGraphicFramePr>
        <p:xfrm>
          <a:off x="172950" y="706031"/>
          <a:ext cx="12019050" cy="6166483"/>
        </p:xfrm>
        <a:graphic>
          <a:graphicData uri="http://schemas.openxmlformats.org/drawingml/2006/table">
            <a:tbl>
              <a:tblPr>
                <a:tableStyleId>{5940675A-B579-460E-94D1-54222C63F5DA}</a:tableStyleId>
              </a:tblPr>
              <a:tblGrid>
                <a:gridCol w="2403810">
                  <a:extLst>
                    <a:ext uri="{9D8B030D-6E8A-4147-A177-3AD203B41FA5}">
                      <a16:colId xmlns:a16="http://schemas.microsoft.com/office/drawing/2014/main" val="123760981"/>
                    </a:ext>
                  </a:extLst>
                </a:gridCol>
                <a:gridCol w="2403810">
                  <a:extLst>
                    <a:ext uri="{9D8B030D-6E8A-4147-A177-3AD203B41FA5}">
                      <a16:colId xmlns:a16="http://schemas.microsoft.com/office/drawing/2014/main" val="4189255725"/>
                    </a:ext>
                  </a:extLst>
                </a:gridCol>
                <a:gridCol w="2403810">
                  <a:extLst>
                    <a:ext uri="{9D8B030D-6E8A-4147-A177-3AD203B41FA5}">
                      <a16:colId xmlns:a16="http://schemas.microsoft.com/office/drawing/2014/main" val="4049386973"/>
                    </a:ext>
                  </a:extLst>
                </a:gridCol>
                <a:gridCol w="2403810">
                  <a:extLst>
                    <a:ext uri="{9D8B030D-6E8A-4147-A177-3AD203B41FA5}">
                      <a16:colId xmlns:a16="http://schemas.microsoft.com/office/drawing/2014/main" val="1333130041"/>
                    </a:ext>
                  </a:extLst>
                </a:gridCol>
                <a:gridCol w="2403810">
                  <a:extLst>
                    <a:ext uri="{9D8B030D-6E8A-4147-A177-3AD203B41FA5}">
                      <a16:colId xmlns:a16="http://schemas.microsoft.com/office/drawing/2014/main" val="3766100219"/>
                    </a:ext>
                  </a:extLst>
                </a:gridCol>
              </a:tblGrid>
              <a:tr h="608624">
                <a:tc>
                  <a:txBody>
                    <a:bodyPr/>
                    <a:lstStyle/>
                    <a:p>
                      <a:pPr algn="ctr">
                        <a:lnSpc>
                          <a:spcPct val="115000"/>
                        </a:lnSpc>
                        <a:spcAft>
                          <a:spcPts val="0"/>
                        </a:spcAft>
                      </a:pPr>
                      <a:r>
                        <a:rPr lang="en-GB" sz="1800" b="1" dirty="0">
                          <a:effectLst/>
                          <a:latin typeface="Arial" panose="020B0604020202020204" pitchFamily="34" charset="0"/>
                          <a:cs typeface="Arial" panose="020B0604020202020204" pitchFamily="34" charset="0"/>
                        </a:rPr>
                        <a:t>Indicators</a:t>
                      </a:r>
                      <a:endParaRPr lang="en-GB" sz="1800" b="1" dirty="0">
                        <a:effectLst/>
                        <a:latin typeface="Arial" panose="020B0604020202020204" pitchFamily="34" charset="0"/>
                        <a:ea typeface="Times New Roman" panose="02020603050405020304" pitchFamily="18" charset="0"/>
                        <a:cs typeface="Arial" panose="020B0604020202020204" pitchFamily="34" charset="0"/>
                      </a:endParaRPr>
                    </a:p>
                  </a:txBody>
                  <a:tcPr marL="16027" marR="16027" marT="16027" marB="16027"/>
                </a:tc>
                <a:tc>
                  <a:txBody>
                    <a:bodyPr/>
                    <a:lstStyle/>
                    <a:p>
                      <a:pPr algn="ctr">
                        <a:lnSpc>
                          <a:spcPct val="115000"/>
                        </a:lnSpc>
                        <a:spcAft>
                          <a:spcPts val="0"/>
                        </a:spcAft>
                      </a:pPr>
                      <a:r>
                        <a:rPr lang="en-GB" sz="1800" b="1">
                          <a:effectLst/>
                          <a:latin typeface="Arial" panose="020B0604020202020204" pitchFamily="34" charset="0"/>
                          <a:cs typeface="Arial" panose="020B0604020202020204" pitchFamily="34" charset="0"/>
                        </a:rPr>
                        <a:t>Standard Requirements </a:t>
                      </a:r>
                      <a:endParaRPr lang="en-GB" sz="1800" b="1">
                        <a:effectLst/>
                        <a:latin typeface="Arial" panose="020B0604020202020204" pitchFamily="34" charset="0"/>
                        <a:ea typeface="Times New Roman" panose="02020603050405020304" pitchFamily="18" charset="0"/>
                        <a:cs typeface="Arial" panose="020B0604020202020204" pitchFamily="34" charset="0"/>
                      </a:endParaRPr>
                    </a:p>
                  </a:txBody>
                  <a:tcPr marL="16027" marR="16027" marT="16027" marB="16027"/>
                </a:tc>
                <a:tc>
                  <a:txBody>
                    <a:bodyPr/>
                    <a:lstStyle/>
                    <a:p>
                      <a:pPr algn="ctr">
                        <a:lnSpc>
                          <a:spcPct val="115000"/>
                        </a:lnSpc>
                        <a:spcAft>
                          <a:spcPts val="0"/>
                        </a:spcAft>
                      </a:pPr>
                      <a:r>
                        <a:rPr lang="en-GB" sz="1800" b="1">
                          <a:effectLst/>
                          <a:latin typeface="Arial" panose="020B0604020202020204" pitchFamily="34" charset="0"/>
                          <a:cs typeface="Arial" panose="020B0604020202020204" pitchFamily="34" charset="0"/>
                        </a:rPr>
                        <a:t>Hospital Performance</a:t>
                      </a:r>
                      <a:endParaRPr lang="en-GB" sz="1800" b="1">
                        <a:effectLst/>
                        <a:latin typeface="Arial" panose="020B0604020202020204" pitchFamily="34" charset="0"/>
                        <a:ea typeface="Times New Roman" panose="02020603050405020304" pitchFamily="18" charset="0"/>
                        <a:cs typeface="Arial" panose="020B0604020202020204" pitchFamily="34" charset="0"/>
                      </a:endParaRPr>
                    </a:p>
                  </a:txBody>
                  <a:tcPr marL="16027" marR="16027" marT="16027" marB="16027"/>
                </a:tc>
                <a:tc>
                  <a:txBody>
                    <a:bodyPr/>
                    <a:lstStyle/>
                    <a:p>
                      <a:pPr algn="ctr">
                        <a:lnSpc>
                          <a:spcPct val="115000"/>
                        </a:lnSpc>
                        <a:spcAft>
                          <a:spcPts val="0"/>
                        </a:spcAft>
                      </a:pPr>
                      <a:r>
                        <a:rPr lang="en-GB" sz="1800" b="1">
                          <a:effectLst/>
                          <a:latin typeface="Arial" panose="020B0604020202020204" pitchFamily="34" charset="0"/>
                          <a:cs typeface="Arial" panose="020B0604020202020204" pitchFamily="34" charset="0"/>
                        </a:rPr>
                        <a:t>NHS</a:t>
                      </a:r>
                      <a:endParaRPr lang="en-GB" sz="1800" b="1">
                        <a:effectLst/>
                        <a:latin typeface="Arial" panose="020B0604020202020204" pitchFamily="34" charset="0"/>
                        <a:ea typeface="Times New Roman" panose="02020603050405020304" pitchFamily="18" charset="0"/>
                        <a:cs typeface="Arial" panose="020B0604020202020204" pitchFamily="34" charset="0"/>
                      </a:endParaRPr>
                    </a:p>
                  </a:txBody>
                  <a:tcPr marL="16027" marR="16027" marT="16027" marB="16027"/>
                </a:tc>
                <a:tc>
                  <a:txBody>
                    <a:bodyPr/>
                    <a:lstStyle/>
                    <a:p>
                      <a:pPr algn="ctr">
                        <a:lnSpc>
                          <a:spcPct val="115000"/>
                        </a:lnSpc>
                        <a:spcAft>
                          <a:spcPts val="0"/>
                        </a:spcAft>
                      </a:pPr>
                      <a:r>
                        <a:rPr lang="en-GB" sz="1800" b="1" dirty="0">
                          <a:effectLst/>
                          <a:latin typeface="Arial" panose="020B0604020202020204" pitchFamily="34" charset="0"/>
                          <a:cs typeface="Arial" panose="020B0604020202020204" pitchFamily="34" charset="0"/>
                        </a:rPr>
                        <a:t>Policy</a:t>
                      </a:r>
                      <a:endParaRPr lang="en-GB" sz="1800" b="1" dirty="0">
                        <a:effectLst/>
                        <a:latin typeface="Arial" panose="020B0604020202020204" pitchFamily="34" charset="0"/>
                        <a:ea typeface="Times New Roman" panose="02020603050405020304" pitchFamily="18" charset="0"/>
                        <a:cs typeface="Arial" panose="020B0604020202020204" pitchFamily="34" charset="0"/>
                      </a:endParaRPr>
                    </a:p>
                  </a:txBody>
                  <a:tcPr marL="16027" marR="16027" marT="16027" marB="16027"/>
                </a:tc>
                <a:extLst>
                  <a:ext uri="{0D108BD9-81ED-4DB2-BD59-A6C34878D82A}">
                    <a16:rowId xmlns:a16="http://schemas.microsoft.com/office/drawing/2014/main" val="2862117235"/>
                  </a:ext>
                </a:extLst>
              </a:tr>
              <a:tr h="1351509">
                <a:tc>
                  <a:txBody>
                    <a:bodyPr/>
                    <a:lstStyle/>
                    <a:p>
                      <a:pPr algn="l">
                        <a:lnSpc>
                          <a:spcPct val="115000"/>
                        </a:lnSpc>
                        <a:spcAft>
                          <a:spcPts val="0"/>
                        </a:spcAft>
                      </a:pPr>
                      <a:r>
                        <a:rPr lang="en-GB" sz="1800" b="1" dirty="0">
                          <a:effectLst/>
                          <a:latin typeface="Arial" panose="020B0604020202020204" pitchFamily="34" charset="0"/>
                          <a:cs typeface="Arial" panose="020B0604020202020204" pitchFamily="34" charset="0"/>
                        </a:rPr>
                        <a:t>Communication</a:t>
                      </a:r>
                      <a:endParaRPr lang="en-GB" sz="1800" b="1" dirty="0">
                        <a:effectLst/>
                        <a:latin typeface="Arial" panose="020B0604020202020204" pitchFamily="34" charset="0"/>
                        <a:ea typeface="Times New Roman" panose="02020603050405020304" pitchFamily="18" charset="0"/>
                        <a:cs typeface="Arial" panose="020B0604020202020204" pitchFamily="34" charset="0"/>
                      </a:endParaRPr>
                    </a:p>
                  </a:txBody>
                  <a:tcPr marL="16027" marR="16027" marT="16027" marB="16027"/>
                </a:tc>
                <a:tc>
                  <a:txBody>
                    <a:bodyPr/>
                    <a:lstStyle/>
                    <a:p>
                      <a:pPr algn="just">
                        <a:lnSpc>
                          <a:spcPct val="150000"/>
                        </a:lnSpc>
                        <a:spcAft>
                          <a:spcPts val="0"/>
                        </a:spcAft>
                      </a:pPr>
                      <a:r>
                        <a:rPr lang="en-GB" sz="1050" dirty="0">
                          <a:effectLst/>
                          <a:latin typeface="Arial" panose="020B0604020202020204" pitchFamily="34" charset="0"/>
                          <a:cs typeface="Arial" panose="020B0604020202020204" pitchFamily="34" charset="0"/>
                        </a:rPr>
                        <a:t>Communication standards within the healthcare setting are required to ensure patient equality, safety and accessibility, which helps to meet obligations under the Equality Act (Care Quality Commission, 2025).    </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txBody>
                  <a:tcPr marL="16027" marR="16027" marT="16027" marB="16027"/>
                </a:tc>
                <a:tc>
                  <a:txBody>
                    <a:bodyPr/>
                    <a:lstStyle/>
                    <a:p>
                      <a:pPr algn="just">
                        <a:lnSpc>
                          <a:spcPct val="150000"/>
                        </a:lnSpc>
                        <a:spcAft>
                          <a:spcPts val="0"/>
                        </a:spcAft>
                      </a:pPr>
                      <a:r>
                        <a:rPr lang="en-GB" sz="1050" dirty="0">
                          <a:effectLst/>
                          <a:latin typeface="Arial" panose="020B0604020202020204" pitchFamily="34" charset="0"/>
                          <a:cs typeface="Arial" panose="020B0604020202020204" pitchFamily="34" charset="0"/>
                        </a:rPr>
                        <a:t>NHS staff, doctors and neonatal staff failed to properly communicate with each other, which resulted in the deaths of 7 babies</a:t>
                      </a:r>
                    </a:p>
                    <a:p>
                      <a:pPr algn="just">
                        <a:lnSpc>
                          <a:spcPct val="115000"/>
                        </a:lnSpc>
                        <a:spcAft>
                          <a:spcPts val="0"/>
                        </a:spcAft>
                      </a:pPr>
                      <a:r>
                        <a:rPr lang="en-GB" sz="1050" dirty="0">
                          <a:effectLst/>
                          <a:latin typeface="Arial" panose="020B0604020202020204" pitchFamily="34" charset="0"/>
                          <a:cs typeface="Arial" panose="020B0604020202020204" pitchFamily="34" charset="0"/>
                        </a:rPr>
                        <a:t>.</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txBody>
                  <a:tcPr marL="16027" marR="16027" marT="16027" marB="16027"/>
                </a:tc>
                <a:tc>
                  <a:txBody>
                    <a:bodyPr/>
                    <a:lstStyle/>
                    <a:p>
                      <a:pPr algn="just">
                        <a:lnSpc>
                          <a:spcPct val="150000"/>
                        </a:lnSpc>
                        <a:spcAft>
                          <a:spcPts val="0"/>
                        </a:spcAft>
                      </a:pPr>
                      <a:r>
                        <a:rPr lang="en-GB" sz="1050">
                          <a:effectLst/>
                          <a:latin typeface="Arial" panose="020B0604020202020204" pitchFamily="34" charset="0"/>
                          <a:cs typeface="Arial" panose="020B0604020202020204" pitchFamily="34" charset="0"/>
                        </a:rPr>
                        <a:t>The NHS is trying to strengthen their communication by implementing structured feedback mechanisms and providing training on compassionate communication (NHS, UK, 2023). </a:t>
                      </a:r>
                      <a:endParaRPr lang="en-GB" sz="1050">
                        <a:effectLst/>
                        <a:latin typeface="Arial" panose="020B0604020202020204" pitchFamily="34" charset="0"/>
                        <a:ea typeface="Times New Roman" panose="02020603050405020304" pitchFamily="18" charset="0"/>
                        <a:cs typeface="Arial" panose="020B0604020202020204" pitchFamily="34" charset="0"/>
                      </a:endParaRPr>
                    </a:p>
                  </a:txBody>
                  <a:tcPr marL="16027" marR="16027" marT="16027" marB="16027"/>
                </a:tc>
                <a:tc>
                  <a:txBody>
                    <a:bodyPr/>
                    <a:lstStyle/>
                    <a:p>
                      <a:pPr algn="just">
                        <a:lnSpc>
                          <a:spcPct val="150000"/>
                        </a:lnSpc>
                        <a:spcAft>
                          <a:spcPts val="0"/>
                        </a:spcAft>
                      </a:pPr>
                      <a:r>
                        <a:rPr lang="en-GB" sz="1050" dirty="0">
                          <a:effectLst/>
                          <a:latin typeface="Arial" panose="020B0604020202020204" pitchFamily="34" charset="0"/>
                          <a:cs typeface="Arial" panose="020B0604020202020204" pitchFamily="34" charset="0"/>
                        </a:rPr>
                        <a:t>Equality Act (Care Quality Commission, 2025). </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txBody>
                  <a:tcPr marL="16027" marR="16027" marT="16027" marB="16027"/>
                </a:tc>
                <a:extLst>
                  <a:ext uri="{0D108BD9-81ED-4DB2-BD59-A6C34878D82A}">
                    <a16:rowId xmlns:a16="http://schemas.microsoft.com/office/drawing/2014/main" val="3556111182"/>
                  </a:ext>
                </a:extLst>
              </a:tr>
              <a:tr h="1156102">
                <a:tc>
                  <a:txBody>
                    <a:bodyPr/>
                    <a:lstStyle/>
                    <a:p>
                      <a:pPr algn="l">
                        <a:lnSpc>
                          <a:spcPct val="115000"/>
                        </a:lnSpc>
                        <a:spcAft>
                          <a:spcPts val="0"/>
                        </a:spcAft>
                      </a:pPr>
                      <a:r>
                        <a:rPr lang="en-GB" sz="1800" b="1">
                          <a:effectLst/>
                          <a:latin typeface="Arial" panose="020B0604020202020204" pitchFamily="34" charset="0"/>
                          <a:cs typeface="Arial" panose="020B0604020202020204" pitchFamily="34" charset="0"/>
                        </a:rPr>
                        <a:t>Leadership and Staffing</a:t>
                      </a:r>
                      <a:endParaRPr lang="en-GB" sz="1800" b="1">
                        <a:effectLst/>
                        <a:latin typeface="Arial" panose="020B0604020202020204" pitchFamily="34" charset="0"/>
                        <a:ea typeface="Times New Roman" panose="02020603050405020304" pitchFamily="18" charset="0"/>
                        <a:cs typeface="Arial" panose="020B0604020202020204" pitchFamily="34" charset="0"/>
                      </a:endParaRPr>
                    </a:p>
                  </a:txBody>
                  <a:tcPr marL="16027" marR="16027" marT="16027" marB="16027"/>
                </a:tc>
                <a:tc>
                  <a:txBody>
                    <a:bodyPr/>
                    <a:lstStyle/>
                    <a:p>
                      <a:pPr algn="just">
                        <a:lnSpc>
                          <a:spcPct val="150000"/>
                        </a:lnSpc>
                        <a:spcAft>
                          <a:spcPts val="0"/>
                        </a:spcAft>
                      </a:pPr>
                      <a:r>
                        <a:rPr lang="en-GB" sz="1050" dirty="0">
                          <a:effectLst/>
                          <a:latin typeface="Arial" panose="020B0604020202020204" pitchFamily="34" charset="0"/>
                          <a:cs typeface="Arial" panose="020B0604020202020204" pitchFamily="34" charset="0"/>
                        </a:rPr>
                        <a:t>Leadership and adequate staffing are required to provide effective care and reduce burnout due to </a:t>
                      </a:r>
                      <a:r>
                        <a:rPr lang="en-GB" sz="1050" dirty="0" err="1">
                          <a:effectLst/>
                          <a:latin typeface="Arial" panose="020B0604020202020204" pitchFamily="34" charset="0"/>
                          <a:cs typeface="Arial" panose="020B0604020202020204" pitchFamily="34" charset="0"/>
                        </a:rPr>
                        <a:t>overworkload</a:t>
                      </a:r>
                      <a:r>
                        <a:rPr lang="en-GB" sz="1050" dirty="0">
                          <a:effectLst/>
                          <a:latin typeface="Arial" panose="020B0604020202020204" pitchFamily="34" charset="0"/>
                          <a:cs typeface="Arial" panose="020B0604020202020204" pitchFamily="34" charset="0"/>
                        </a:rPr>
                        <a:t> pressure on existing staff (Griffiths et al., 2020). </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txBody>
                  <a:tcPr marL="16027" marR="16027" marT="16027" marB="16027"/>
                </a:tc>
                <a:tc>
                  <a:txBody>
                    <a:bodyPr/>
                    <a:lstStyle/>
                    <a:p>
                      <a:pPr algn="just">
                        <a:lnSpc>
                          <a:spcPct val="150000"/>
                        </a:lnSpc>
                        <a:spcAft>
                          <a:spcPts val="0"/>
                        </a:spcAft>
                      </a:pPr>
                      <a:r>
                        <a:rPr lang="en-GB" sz="1050">
                          <a:effectLst/>
                          <a:latin typeface="Arial" panose="020B0604020202020204" pitchFamily="34" charset="0"/>
                          <a:cs typeface="Arial" panose="020B0604020202020204" pitchFamily="34" charset="0"/>
                        </a:rPr>
                        <a:t>CoC suffered from being underskilled and understaffed, which created overpressure on its existing staff and compromised their effective care (Lawrence and Conn, 2024). </a:t>
                      </a:r>
                      <a:endParaRPr lang="en-GB" sz="1050">
                        <a:effectLst/>
                        <a:latin typeface="Arial" panose="020B0604020202020204" pitchFamily="34" charset="0"/>
                        <a:ea typeface="Times New Roman" panose="02020603050405020304" pitchFamily="18" charset="0"/>
                        <a:cs typeface="Arial" panose="020B0604020202020204" pitchFamily="34" charset="0"/>
                      </a:endParaRPr>
                    </a:p>
                  </a:txBody>
                  <a:tcPr marL="16027" marR="16027" marT="16027" marB="16027"/>
                </a:tc>
                <a:tc>
                  <a:txBody>
                    <a:bodyPr/>
                    <a:lstStyle/>
                    <a:p>
                      <a:pPr algn="just">
                        <a:lnSpc>
                          <a:spcPct val="150000"/>
                        </a:lnSpc>
                        <a:spcAft>
                          <a:spcPts val="0"/>
                        </a:spcAft>
                      </a:pPr>
                      <a:r>
                        <a:rPr lang="en-GB" sz="1050">
                          <a:effectLst/>
                          <a:latin typeface="Arial" panose="020B0604020202020204" pitchFamily="34" charset="0"/>
                          <a:cs typeface="Arial" panose="020B0604020202020204" pitchFamily="34" charset="0"/>
                        </a:rPr>
                        <a:t>NHS long-term workforce Plan (2023) aims to create a more flexible, supportive and sustainable working culture to improve quality patient care services (NHS, UK, 2024). </a:t>
                      </a:r>
                      <a:endParaRPr lang="en-GB" sz="1050">
                        <a:effectLst/>
                        <a:latin typeface="Arial" panose="020B0604020202020204" pitchFamily="34" charset="0"/>
                        <a:ea typeface="Times New Roman" panose="02020603050405020304" pitchFamily="18" charset="0"/>
                        <a:cs typeface="Arial" panose="020B0604020202020204" pitchFamily="34" charset="0"/>
                      </a:endParaRPr>
                    </a:p>
                  </a:txBody>
                  <a:tcPr marL="16027" marR="16027" marT="16027" marB="16027"/>
                </a:tc>
                <a:tc>
                  <a:txBody>
                    <a:bodyPr/>
                    <a:lstStyle/>
                    <a:p>
                      <a:pPr algn="just">
                        <a:lnSpc>
                          <a:spcPct val="150000"/>
                        </a:lnSpc>
                        <a:spcAft>
                          <a:spcPts val="0"/>
                        </a:spcAft>
                      </a:pPr>
                      <a:r>
                        <a:rPr lang="en-GB" sz="1050">
                          <a:effectLst/>
                          <a:latin typeface="Arial" panose="020B0604020202020204" pitchFamily="34" charset="0"/>
                          <a:cs typeface="Arial" panose="020B0604020202020204" pitchFamily="34" charset="0"/>
                        </a:rPr>
                        <a:t>NHS long-term workforce Plan (2023). </a:t>
                      </a:r>
                      <a:endParaRPr lang="en-GB" sz="1050">
                        <a:effectLst/>
                        <a:latin typeface="Arial" panose="020B0604020202020204" pitchFamily="34" charset="0"/>
                        <a:ea typeface="Times New Roman" panose="02020603050405020304" pitchFamily="18" charset="0"/>
                        <a:cs typeface="Arial" panose="020B0604020202020204" pitchFamily="34" charset="0"/>
                      </a:endParaRPr>
                    </a:p>
                  </a:txBody>
                  <a:tcPr marL="16027" marR="16027" marT="16027" marB="16027"/>
                </a:tc>
                <a:extLst>
                  <a:ext uri="{0D108BD9-81ED-4DB2-BD59-A6C34878D82A}">
                    <a16:rowId xmlns:a16="http://schemas.microsoft.com/office/drawing/2014/main" val="2064695031"/>
                  </a:ext>
                </a:extLst>
              </a:tr>
              <a:tr h="1351509">
                <a:tc>
                  <a:txBody>
                    <a:bodyPr/>
                    <a:lstStyle/>
                    <a:p>
                      <a:pPr algn="l">
                        <a:lnSpc>
                          <a:spcPct val="115000"/>
                        </a:lnSpc>
                        <a:spcAft>
                          <a:spcPts val="0"/>
                        </a:spcAft>
                      </a:pPr>
                      <a:r>
                        <a:rPr lang="en-GB" sz="1800" b="1" dirty="0">
                          <a:effectLst/>
                          <a:latin typeface="Arial" panose="020B0604020202020204" pitchFamily="34" charset="0"/>
                          <a:cs typeface="Arial" panose="020B0604020202020204" pitchFamily="34" charset="0"/>
                        </a:rPr>
                        <a:t>Maintenance policy</a:t>
                      </a:r>
                      <a:endParaRPr lang="en-GB" sz="1800" b="1" dirty="0">
                        <a:effectLst/>
                        <a:latin typeface="Arial" panose="020B0604020202020204" pitchFamily="34" charset="0"/>
                        <a:ea typeface="Times New Roman" panose="02020603050405020304" pitchFamily="18" charset="0"/>
                        <a:cs typeface="Arial" panose="020B0604020202020204" pitchFamily="34" charset="0"/>
                      </a:endParaRPr>
                    </a:p>
                  </a:txBody>
                  <a:tcPr marL="16027" marR="16027" marT="16027" marB="16027"/>
                </a:tc>
                <a:tc>
                  <a:txBody>
                    <a:bodyPr/>
                    <a:lstStyle/>
                    <a:p>
                      <a:pPr algn="just">
                        <a:lnSpc>
                          <a:spcPct val="150000"/>
                        </a:lnSpc>
                        <a:spcAft>
                          <a:spcPts val="0"/>
                        </a:spcAft>
                      </a:pPr>
                      <a:r>
                        <a:rPr lang="en-GB" sz="1050" dirty="0">
                          <a:effectLst/>
                          <a:latin typeface="Arial" panose="020B0604020202020204" pitchFamily="34" charset="0"/>
                          <a:cs typeface="Arial" panose="020B0604020202020204" pitchFamily="34" charset="0"/>
                        </a:rPr>
                        <a:t>Care Quality Commission mandates that care should be delivered by compassionate and caring staff to reduce medication errors (CQC, 2025). </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txBody>
                  <a:tcPr marL="16027" marR="16027" marT="16027" marB="16027"/>
                </a:tc>
                <a:tc>
                  <a:txBody>
                    <a:bodyPr/>
                    <a:lstStyle/>
                    <a:p>
                      <a:pPr algn="just">
                        <a:lnSpc>
                          <a:spcPct val="150000"/>
                        </a:lnSpc>
                        <a:spcAft>
                          <a:spcPts val="0"/>
                        </a:spcAft>
                      </a:pPr>
                      <a:r>
                        <a:rPr lang="en-GB" sz="1050">
                          <a:effectLst/>
                          <a:latin typeface="Arial" panose="020B0604020202020204" pitchFamily="34" charset="0"/>
                          <a:cs typeface="Arial" panose="020B0604020202020204" pitchFamily="34" charset="0"/>
                        </a:rPr>
                        <a:t>CoC fails to retain skilled and compassionate staff in the neonatal unit, which limits the Countess' capacity to provide emergency services (Halliday, 2025). </a:t>
                      </a:r>
                      <a:endParaRPr lang="en-GB" sz="1050">
                        <a:effectLst/>
                        <a:latin typeface="Arial" panose="020B0604020202020204" pitchFamily="34" charset="0"/>
                        <a:ea typeface="Times New Roman" panose="02020603050405020304" pitchFamily="18" charset="0"/>
                        <a:cs typeface="Arial" panose="020B0604020202020204" pitchFamily="34" charset="0"/>
                      </a:endParaRPr>
                    </a:p>
                  </a:txBody>
                  <a:tcPr marL="16027" marR="16027" marT="16027" marB="16027"/>
                </a:tc>
                <a:tc>
                  <a:txBody>
                    <a:bodyPr/>
                    <a:lstStyle/>
                    <a:p>
                      <a:pPr algn="just">
                        <a:lnSpc>
                          <a:spcPct val="150000"/>
                        </a:lnSpc>
                        <a:spcAft>
                          <a:spcPts val="0"/>
                        </a:spcAft>
                      </a:pPr>
                      <a:r>
                        <a:rPr lang="en-GB" sz="1050">
                          <a:effectLst/>
                          <a:latin typeface="Arial" panose="020B0604020202020204" pitchFamily="34" charset="0"/>
                          <a:cs typeface="Arial" panose="020B0604020202020204" pitchFamily="34" charset="0"/>
                        </a:rPr>
                        <a:t>The NHS is trying to reduce quality concerns by taking actions through launching a national career structure for care workers, which guides workers to improve skills and knowledge to provide emergency services (GOV.UK., 2024).  </a:t>
                      </a:r>
                      <a:endParaRPr lang="en-GB" sz="1050">
                        <a:effectLst/>
                        <a:latin typeface="Arial" panose="020B0604020202020204" pitchFamily="34" charset="0"/>
                        <a:ea typeface="Times New Roman" panose="02020603050405020304" pitchFamily="18" charset="0"/>
                        <a:cs typeface="Arial" panose="020B0604020202020204" pitchFamily="34" charset="0"/>
                      </a:endParaRPr>
                    </a:p>
                  </a:txBody>
                  <a:tcPr marL="16027" marR="16027" marT="16027" marB="16027"/>
                </a:tc>
                <a:tc>
                  <a:txBody>
                    <a:bodyPr/>
                    <a:lstStyle/>
                    <a:p>
                      <a:pPr algn="just">
                        <a:lnSpc>
                          <a:spcPct val="150000"/>
                        </a:lnSpc>
                        <a:spcAft>
                          <a:spcPts val="0"/>
                        </a:spcAft>
                      </a:pPr>
                      <a:r>
                        <a:rPr lang="en-GB" sz="1050" dirty="0">
                          <a:effectLst/>
                          <a:latin typeface="Arial" panose="020B0604020202020204" pitchFamily="34" charset="0"/>
                          <a:cs typeface="Arial" panose="020B0604020202020204" pitchFamily="34" charset="0"/>
                        </a:rPr>
                        <a:t>National career structure for care workers (GOV.UK., 2024). </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txBody>
                  <a:tcPr marL="16027" marR="16027" marT="16027" marB="16027"/>
                </a:tc>
                <a:extLst>
                  <a:ext uri="{0D108BD9-81ED-4DB2-BD59-A6C34878D82A}">
                    <a16:rowId xmlns:a16="http://schemas.microsoft.com/office/drawing/2014/main" val="3105598203"/>
                  </a:ext>
                </a:extLst>
              </a:tr>
              <a:tr h="1351509">
                <a:tc>
                  <a:txBody>
                    <a:bodyPr/>
                    <a:lstStyle/>
                    <a:p>
                      <a:pPr algn="l">
                        <a:lnSpc>
                          <a:spcPct val="115000"/>
                        </a:lnSpc>
                        <a:spcAft>
                          <a:spcPts val="0"/>
                        </a:spcAft>
                      </a:pPr>
                      <a:r>
                        <a:rPr lang="en-GB" sz="1800" b="1" dirty="0">
                          <a:effectLst/>
                          <a:latin typeface="Arial" panose="020B0604020202020204" pitchFamily="34" charset="0"/>
                          <a:cs typeface="Arial" panose="020B0604020202020204" pitchFamily="34" charset="0"/>
                        </a:rPr>
                        <a:t>Emergency preparedness</a:t>
                      </a:r>
                      <a:endParaRPr lang="en-GB" sz="1800" b="1" dirty="0">
                        <a:effectLst/>
                        <a:latin typeface="Arial" panose="020B0604020202020204" pitchFamily="34" charset="0"/>
                        <a:ea typeface="Times New Roman" panose="02020603050405020304" pitchFamily="18" charset="0"/>
                        <a:cs typeface="Arial" panose="020B0604020202020204" pitchFamily="34" charset="0"/>
                      </a:endParaRPr>
                    </a:p>
                  </a:txBody>
                  <a:tcPr marL="16027" marR="16027" marT="16027" marB="16027"/>
                </a:tc>
                <a:tc>
                  <a:txBody>
                    <a:bodyPr/>
                    <a:lstStyle/>
                    <a:p>
                      <a:pPr algn="just">
                        <a:lnSpc>
                          <a:spcPct val="150000"/>
                        </a:lnSpc>
                        <a:spcAft>
                          <a:spcPts val="0"/>
                        </a:spcAft>
                      </a:pPr>
                      <a:r>
                        <a:rPr lang="en-GB" sz="1050" dirty="0">
                          <a:effectLst/>
                          <a:latin typeface="Arial" panose="020B0604020202020204" pitchFamily="34" charset="0"/>
                          <a:cs typeface="Arial" panose="020B0604020202020204" pitchFamily="34" charset="0"/>
                        </a:rPr>
                        <a:t>Healthcare settings involve multidisciplinary planning, comprehensive risk management, and staff training to ensure care continues during an emergency situation (</a:t>
                      </a:r>
                      <a:r>
                        <a:rPr lang="en-GB" sz="1050" dirty="0" err="1">
                          <a:effectLst/>
                          <a:latin typeface="Arial" panose="020B0604020202020204" pitchFamily="34" charset="0"/>
                          <a:cs typeface="Arial" panose="020B0604020202020204" pitchFamily="34" charset="0"/>
                        </a:rPr>
                        <a:t>Herstein</a:t>
                      </a:r>
                      <a:r>
                        <a:rPr lang="en-GB" sz="1050" dirty="0">
                          <a:effectLst/>
                          <a:latin typeface="Arial" panose="020B0604020202020204" pitchFamily="34" charset="0"/>
                          <a:cs typeface="Arial" panose="020B0604020202020204" pitchFamily="34" charset="0"/>
                        </a:rPr>
                        <a:t> et al., 2021). </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txBody>
                  <a:tcPr marL="16027" marR="16027" marT="16027" marB="16027"/>
                </a:tc>
                <a:tc>
                  <a:txBody>
                    <a:bodyPr/>
                    <a:lstStyle/>
                    <a:p>
                      <a:pPr algn="just">
                        <a:lnSpc>
                          <a:spcPct val="150000"/>
                        </a:lnSpc>
                        <a:spcAft>
                          <a:spcPts val="0"/>
                        </a:spcAft>
                      </a:pPr>
                      <a:r>
                        <a:rPr lang="en-GB" sz="1050">
                          <a:effectLst/>
                          <a:latin typeface="Arial" panose="020B0604020202020204" pitchFamily="34" charset="0"/>
                          <a:cs typeface="Arial" panose="020B0604020202020204" pitchFamily="34" charset="0"/>
                        </a:rPr>
                        <a:t>CoC failed to maintain these NHS emergency preparedness standards; they failed to manage and provide their emergency services, which caused seven premature babies' deaths. </a:t>
                      </a:r>
                      <a:endParaRPr lang="en-GB" sz="1050">
                        <a:effectLst/>
                        <a:latin typeface="Arial" panose="020B0604020202020204" pitchFamily="34" charset="0"/>
                        <a:ea typeface="Times New Roman" panose="02020603050405020304" pitchFamily="18" charset="0"/>
                        <a:cs typeface="Arial" panose="020B0604020202020204" pitchFamily="34" charset="0"/>
                      </a:endParaRPr>
                    </a:p>
                  </a:txBody>
                  <a:tcPr marL="16027" marR="16027" marT="16027" marB="16027"/>
                </a:tc>
                <a:tc>
                  <a:txBody>
                    <a:bodyPr/>
                    <a:lstStyle/>
                    <a:p>
                      <a:pPr algn="just">
                        <a:lnSpc>
                          <a:spcPct val="150000"/>
                        </a:lnSpc>
                        <a:spcAft>
                          <a:spcPts val="0"/>
                        </a:spcAft>
                      </a:pPr>
                      <a:r>
                        <a:rPr lang="en-GB" sz="1050">
                          <a:effectLst/>
                          <a:latin typeface="Arial" panose="020B0604020202020204" pitchFamily="34" charset="0"/>
                          <a:cs typeface="Arial" panose="020B0604020202020204" pitchFamily="34" charset="0"/>
                        </a:rPr>
                        <a:t>NHS launched an emergency operations plan (EOP) to effortlessly manage unforeseen situations (Herstein et al., 2021). </a:t>
                      </a:r>
                      <a:endParaRPr lang="en-GB" sz="1050">
                        <a:effectLst/>
                        <a:latin typeface="Arial" panose="020B0604020202020204" pitchFamily="34" charset="0"/>
                        <a:ea typeface="Times New Roman" panose="02020603050405020304" pitchFamily="18" charset="0"/>
                        <a:cs typeface="Arial" panose="020B0604020202020204" pitchFamily="34" charset="0"/>
                      </a:endParaRPr>
                    </a:p>
                  </a:txBody>
                  <a:tcPr marL="16027" marR="16027" marT="16027" marB="16027"/>
                </a:tc>
                <a:tc>
                  <a:txBody>
                    <a:bodyPr/>
                    <a:lstStyle/>
                    <a:p>
                      <a:pPr algn="just">
                        <a:lnSpc>
                          <a:spcPct val="150000"/>
                        </a:lnSpc>
                        <a:spcAft>
                          <a:spcPts val="0"/>
                        </a:spcAft>
                      </a:pPr>
                      <a:r>
                        <a:rPr lang="en-GB" sz="1050" dirty="0">
                          <a:effectLst/>
                          <a:latin typeface="Arial" panose="020B0604020202020204" pitchFamily="34" charset="0"/>
                          <a:cs typeface="Arial" panose="020B0604020202020204" pitchFamily="34" charset="0"/>
                        </a:rPr>
                        <a:t>The NHS launched an emergency operations plan (EOP). </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txBody>
                  <a:tcPr marL="16027" marR="16027" marT="16027" marB="16027"/>
                </a:tc>
                <a:extLst>
                  <a:ext uri="{0D108BD9-81ED-4DB2-BD59-A6C34878D82A}">
                    <a16:rowId xmlns:a16="http://schemas.microsoft.com/office/drawing/2014/main" val="2031867704"/>
                  </a:ext>
                </a:extLst>
              </a:tr>
            </a:tbl>
          </a:graphicData>
        </a:graphic>
      </p:graphicFrame>
    </p:spTree>
    <p:extLst>
      <p:ext uri="{BB962C8B-B14F-4D97-AF65-F5344CB8AC3E}">
        <p14:creationId xmlns:p14="http://schemas.microsoft.com/office/powerpoint/2010/main" val="15625305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36625"/>
            <a:ext cx="10515600" cy="390249"/>
          </a:xfrm>
        </p:spPr>
        <p:txBody>
          <a:bodyPr>
            <a:normAutofit/>
          </a:bodyPr>
          <a:lstStyle/>
          <a:p>
            <a:pPr algn="ctr"/>
            <a:r>
              <a:rPr lang="en-GB" sz="1800" b="1" dirty="0">
                <a:latin typeface="Arial" panose="020B0604020202020204" pitchFamily="34" charset="0"/>
                <a:cs typeface="Arial" panose="020B0604020202020204" pitchFamily="34" charset="0"/>
              </a:rPr>
              <a:t>Outlining further report structure </a:t>
            </a:r>
          </a:p>
        </p:txBody>
      </p:sp>
      <p:sp>
        <p:nvSpPr>
          <p:cNvPr id="3" name="Content Placeholder 2"/>
          <p:cNvSpPr>
            <a:spLocks noGrp="1"/>
          </p:cNvSpPr>
          <p:nvPr>
            <p:ph idx="1"/>
          </p:nvPr>
        </p:nvSpPr>
        <p:spPr>
          <a:xfrm>
            <a:off x="229053" y="2079397"/>
            <a:ext cx="5707743" cy="4351338"/>
          </a:xfrm>
        </p:spPr>
        <p:txBody>
          <a:bodyPr>
            <a:normAutofit/>
          </a:bodyPr>
          <a:lstStyle/>
          <a:p>
            <a:pPr lvl="0" algn="just"/>
            <a:r>
              <a:rPr lang="en-GB" sz="1800" dirty="0">
                <a:latin typeface="Arial" panose="020B0604020202020204" pitchFamily="34" charset="0"/>
                <a:cs typeface="Arial" panose="020B0604020202020204" pitchFamily="34" charset="0"/>
              </a:rPr>
              <a:t>This study can further conduct more in-depth root cause analysis to find more causes for the increasing death cases in the NHS. </a:t>
            </a:r>
          </a:p>
          <a:p>
            <a:pPr lvl="0" algn="just"/>
            <a:r>
              <a:rPr lang="en-GB" sz="1800" dirty="0">
                <a:latin typeface="Arial" panose="020B0604020202020204" pitchFamily="34" charset="0"/>
                <a:cs typeface="Arial" panose="020B0604020202020204" pitchFamily="34" charset="0"/>
              </a:rPr>
              <a:t>Lucy </a:t>
            </a:r>
            <a:r>
              <a:rPr lang="en-GB" sz="1800" dirty="0" err="1">
                <a:latin typeface="Arial" panose="020B0604020202020204" pitchFamily="34" charset="0"/>
                <a:cs typeface="Arial" panose="020B0604020202020204" pitchFamily="34" charset="0"/>
              </a:rPr>
              <a:t>Letby's</a:t>
            </a:r>
            <a:r>
              <a:rPr lang="en-GB" sz="1800" dirty="0">
                <a:latin typeface="Arial" panose="020B0604020202020204" pitchFamily="34" charset="0"/>
                <a:cs typeface="Arial" panose="020B0604020202020204" pitchFamily="34" charset="0"/>
              </a:rPr>
              <a:t> case can be further analysed by exploring other credible resources, which will help to understand how to take action to reduce these serial killing-related issues. </a:t>
            </a:r>
          </a:p>
          <a:p>
            <a:pPr lvl="0" algn="just"/>
            <a:r>
              <a:rPr lang="en-GB" sz="1800" dirty="0">
                <a:latin typeface="Arial" panose="020B0604020202020204" pitchFamily="34" charset="0"/>
                <a:cs typeface="Arial" panose="020B0604020202020204" pitchFamily="34" charset="0"/>
              </a:rPr>
              <a:t>Furthermore, it has been found that high-income countries are facing issues in receiving quality care, which is the main global concern (</a:t>
            </a:r>
            <a:r>
              <a:rPr lang="en-GB" sz="1800" dirty="0" err="1">
                <a:latin typeface="Arial" panose="020B0604020202020204" pitchFamily="34" charset="0"/>
                <a:cs typeface="Arial" panose="020B0604020202020204" pitchFamily="34" charset="0"/>
              </a:rPr>
              <a:t>Adhikari</a:t>
            </a:r>
            <a:r>
              <a:rPr lang="en-GB" sz="1800" dirty="0">
                <a:latin typeface="Arial" panose="020B0604020202020204" pitchFamily="34" charset="0"/>
                <a:cs typeface="Arial" panose="020B0604020202020204" pitchFamily="34" charset="0"/>
              </a:rPr>
              <a:t>, 2013). Thus, the further study will find how to solve this global burden with an in-depth analysis. </a:t>
            </a:r>
          </a:p>
        </p:txBody>
      </p:sp>
      <p:pic>
        <p:nvPicPr>
          <p:cNvPr id="4" name="Picture 3"/>
          <p:cNvPicPr>
            <a:picLocks noChangeAspect="1"/>
          </p:cNvPicPr>
          <p:nvPr/>
        </p:nvPicPr>
        <p:blipFill>
          <a:blip r:embed="rId2"/>
          <a:stretch>
            <a:fillRect/>
          </a:stretch>
        </p:blipFill>
        <p:spPr>
          <a:xfrm>
            <a:off x="6526666" y="2428194"/>
            <a:ext cx="5303950" cy="2611425"/>
          </a:xfrm>
          <a:prstGeom prst="rect">
            <a:avLst/>
          </a:prstGeom>
        </p:spPr>
      </p:pic>
    </p:spTree>
    <p:extLst>
      <p:ext uri="{BB962C8B-B14F-4D97-AF65-F5344CB8AC3E}">
        <p14:creationId xmlns:p14="http://schemas.microsoft.com/office/powerpoint/2010/main" val="38884370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61926"/>
            <a:ext cx="10515600" cy="491218"/>
          </a:xfrm>
        </p:spPr>
        <p:txBody>
          <a:bodyPr/>
          <a:lstStyle/>
          <a:p>
            <a:pPr algn="ctr"/>
            <a:r>
              <a:rPr lang="en-US" sz="1800" b="1" dirty="0">
                <a:latin typeface="Arial" panose="020B0604020202020204" pitchFamily="34" charset="0"/>
                <a:cs typeface="Arial" panose="020B0604020202020204" pitchFamily="34" charset="0"/>
              </a:rPr>
              <a:t>References </a:t>
            </a:r>
            <a:endParaRPr lang="en-GB" sz="18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93057" y="653144"/>
            <a:ext cx="10515600" cy="6204856"/>
          </a:xfrm>
        </p:spPr>
        <p:txBody>
          <a:bodyPr>
            <a:noAutofit/>
          </a:bodyPr>
          <a:lstStyle/>
          <a:p>
            <a:r>
              <a:rPr lang="en-GB" sz="1000" dirty="0" err="1">
                <a:latin typeface="Arial" panose="020B0604020202020204" pitchFamily="34" charset="0"/>
                <a:cs typeface="Arial" panose="020B0604020202020204" pitchFamily="34" charset="0"/>
              </a:rPr>
              <a:t>Adhikari</a:t>
            </a:r>
            <a:r>
              <a:rPr lang="en-GB" sz="1000" dirty="0">
                <a:latin typeface="Arial" panose="020B0604020202020204" pitchFamily="34" charset="0"/>
                <a:cs typeface="Arial" panose="020B0604020202020204" pitchFamily="34" charset="0"/>
              </a:rPr>
              <a:t>, N.K., 2013. Patient safety without borders: measuring the global burden of adverse events. </a:t>
            </a:r>
            <a:r>
              <a:rPr lang="en-GB" sz="1000" i="1" dirty="0">
                <a:latin typeface="Arial" panose="020B0604020202020204" pitchFamily="34" charset="0"/>
                <a:cs typeface="Arial" panose="020B0604020202020204" pitchFamily="34" charset="0"/>
              </a:rPr>
              <a:t>BMJ quality &amp; safety,</a:t>
            </a:r>
            <a:r>
              <a:rPr lang="en-GB" sz="1000" dirty="0">
                <a:latin typeface="Arial" panose="020B0604020202020204" pitchFamily="34" charset="0"/>
                <a:cs typeface="Arial" panose="020B0604020202020204" pitchFamily="34" charset="0"/>
              </a:rPr>
              <a:t> 22(10), pp.798-801. </a:t>
            </a:r>
          </a:p>
          <a:p>
            <a:r>
              <a:rPr lang="en-GB" sz="1000" dirty="0" err="1">
                <a:latin typeface="Arial" panose="020B0604020202020204" pitchFamily="34" charset="0"/>
                <a:cs typeface="Arial" panose="020B0604020202020204" pitchFamily="34" charset="0"/>
              </a:rPr>
              <a:t>Bawden</a:t>
            </a:r>
            <a:r>
              <a:rPr lang="en-GB" sz="1000" dirty="0">
                <a:latin typeface="Arial" panose="020B0604020202020204" pitchFamily="34" charset="0"/>
                <a:cs typeface="Arial" panose="020B0604020202020204" pitchFamily="34" charset="0"/>
              </a:rPr>
              <a:t>, A. 2023. </a:t>
            </a:r>
            <a:r>
              <a:rPr lang="en-GB" sz="1000" i="1" dirty="0">
                <a:latin typeface="Arial" panose="020B0604020202020204" pitchFamily="34" charset="0"/>
                <a:cs typeface="Arial" panose="020B0604020202020204" pitchFamily="34" charset="0"/>
              </a:rPr>
              <a:t>Chaotic communication by NHS in England ‘causing treatment delays’. The Guardian. </a:t>
            </a:r>
            <a:r>
              <a:rPr lang="en-GB" sz="1000" dirty="0">
                <a:latin typeface="Arial" panose="020B0604020202020204" pitchFamily="34" charset="0"/>
                <a:cs typeface="Arial" panose="020B0604020202020204" pitchFamily="34" charset="0"/>
              </a:rPr>
              <a:t>Available at: </a:t>
            </a:r>
            <a:r>
              <a:rPr lang="en-GB" sz="1000" u="sng" dirty="0">
                <a:latin typeface="Arial" panose="020B0604020202020204" pitchFamily="34" charset="0"/>
                <a:cs typeface="Arial" panose="020B0604020202020204" pitchFamily="34" charset="0"/>
                <a:hlinkClick r:id="rId2"/>
              </a:rPr>
              <a:t>https://www.theguardian.com/society/2023/nov/27/chaotic-communication-by-nhs-in-england-causing-treatment-delays</a:t>
            </a:r>
            <a:r>
              <a:rPr lang="en-GB" sz="1000" dirty="0">
                <a:latin typeface="Arial" panose="020B0604020202020204" pitchFamily="34" charset="0"/>
                <a:cs typeface="Arial" panose="020B0604020202020204" pitchFamily="34" charset="0"/>
              </a:rPr>
              <a:t> [Accessed: 18 March 2026]</a:t>
            </a:r>
          </a:p>
          <a:p>
            <a:r>
              <a:rPr lang="en-GB" sz="1000" dirty="0">
                <a:latin typeface="Arial" panose="020B0604020202020204" pitchFamily="34" charset="0"/>
                <a:cs typeface="Arial" panose="020B0604020202020204" pitchFamily="34" charset="0"/>
              </a:rPr>
              <a:t>BBC, 2015. </a:t>
            </a:r>
            <a:r>
              <a:rPr lang="en-GB" sz="1000" i="1" dirty="0">
                <a:latin typeface="Arial" panose="020B0604020202020204" pitchFamily="34" charset="0"/>
                <a:cs typeface="Arial" panose="020B0604020202020204" pitchFamily="34" charset="0"/>
              </a:rPr>
              <a:t>Premature babies' care 'understaffed and under pressure', says report. </a:t>
            </a:r>
            <a:r>
              <a:rPr lang="en-GB" sz="1000" dirty="0">
                <a:latin typeface="Arial" panose="020B0604020202020204" pitchFamily="34" charset="0"/>
                <a:cs typeface="Arial" panose="020B0604020202020204" pitchFamily="34" charset="0"/>
              </a:rPr>
              <a:t>Available at: </a:t>
            </a:r>
            <a:r>
              <a:rPr lang="en-GB" sz="1000" u="sng" dirty="0">
                <a:latin typeface="Arial" panose="020B0604020202020204" pitchFamily="34" charset="0"/>
                <a:cs typeface="Arial" panose="020B0604020202020204" pitchFamily="34" charset="0"/>
                <a:hlinkClick r:id="rId3"/>
              </a:rPr>
              <a:t>https://www.bbc.com/news/health-34552910</a:t>
            </a:r>
            <a:r>
              <a:rPr lang="en-GB" sz="1000" dirty="0">
                <a:latin typeface="Arial" panose="020B0604020202020204" pitchFamily="34" charset="0"/>
                <a:cs typeface="Arial" panose="020B0604020202020204" pitchFamily="34" charset="0"/>
              </a:rPr>
              <a:t> [Accessed: 18 March 2026]</a:t>
            </a:r>
          </a:p>
          <a:p>
            <a:r>
              <a:rPr lang="en-GB" sz="1000" dirty="0">
                <a:latin typeface="Arial" panose="020B0604020202020204" pitchFamily="34" charset="0"/>
                <a:cs typeface="Arial" panose="020B0604020202020204" pitchFamily="34" charset="0"/>
              </a:rPr>
              <a:t>Coffey, J., 2025. </a:t>
            </a:r>
            <a:r>
              <a:rPr lang="en-GB" sz="1000" i="1" dirty="0">
                <a:latin typeface="Arial" panose="020B0604020202020204" pitchFamily="34" charset="0"/>
                <a:cs typeface="Arial" panose="020B0604020202020204" pitchFamily="34" charset="0"/>
              </a:rPr>
              <a:t>Lucy </a:t>
            </a:r>
            <a:r>
              <a:rPr lang="en-GB" sz="1000" i="1" dirty="0" err="1">
                <a:latin typeface="Arial" panose="020B0604020202020204" pitchFamily="34" charset="0"/>
                <a:cs typeface="Arial" panose="020B0604020202020204" pitchFamily="34" charset="0"/>
              </a:rPr>
              <a:t>Letby's</a:t>
            </a:r>
            <a:r>
              <a:rPr lang="en-GB" sz="1000" i="1" dirty="0">
                <a:latin typeface="Arial" panose="020B0604020202020204" pitchFamily="34" charset="0"/>
                <a:cs typeface="Arial" panose="020B0604020202020204" pitchFamily="34" charset="0"/>
              </a:rPr>
              <a:t> new expert supporters claim no babies were deliberately harmed. Who should we believe?. BBC. </a:t>
            </a:r>
            <a:r>
              <a:rPr lang="en-GB" sz="1000" dirty="0">
                <a:latin typeface="Arial" panose="020B0604020202020204" pitchFamily="34" charset="0"/>
                <a:cs typeface="Arial" panose="020B0604020202020204" pitchFamily="34" charset="0"/>
              </a:rPr>
              <a:t>Available at: </a:t>
            </a:r>
            <a:r>
              <a:rPr lang="en-GB" sz="1000" u="sng" dirty="0">
                <a:latin typeface="Arial" panose="020B0604020202020204" pitchFamily="34" charset="0"/>
                <a:cs typeface="Arial" panose="020B0604020202020204" pitchFamily="34" charset="0"/>
                <a:hlinkClick r:id="rId4"/>
              </a:rPr>
              <a:t>https://www.bbc.com/news/articles/cj0y9673rjno</a:t>
            </a:r>
            <a:r>
              <a:rPr lang="en-GB" sz="1000" dirty="0">
                <a:latin typeface="Arial" panose="020B0604020202020204" pitchFamily="34" charset="0"/>
                <a:cs typeface="Arial" panose="020B0604020202020204" pitchFamily="34" charset="0"/>
              </a:rPr>
              <a:t> [Accessed: 18 March 2026] </a:t>
            </a:r>
          </a:p>
          <a:p>
            <a:r>
              <a:rPr lang="en-GB" sz="1000" dirty="0">
                <a:latin typeface="Arial" panose="020B0604020202020204" pitchFamily="34" charset="0"/>
                <a:cs typeface="Arial" panose="020B0604020202020204" pitchFamily="34" charset="0"/>
              </a:rPr>
              <a:t>CQC, 2025. </a:t>
            </a:r>
            <a:r>
              <a:rPr lang="en-GB" sz="1000" i="1" dirty="0">
                <a:latin typeface="Arial" panose="020B0604020202020204" pitchFamily="34" charset="0"/>
                <a:cs typeface="Arial" panose="020B0604020202020204" pitchFamily="34" charset="0"/>
              </a:rPr>
              <a:t>The Countess of Chester Hospital. </a:t>
            </a:r>
            <a:r>
              <a:rPr lang="en-GB" sz="1000" dirty="0">
                <a:latin typeface="Arial" panose="020B0604020202020204" pitchFamily="34" charset="0"/>
                <a:cs typeface="Arial" panose="020B0604020202020204" pitchFamily="34" charset="0"/>
              </a:rPr>
              <a:t> Available at: </a:t>
            </a:r>
            <a:r>
              <a:rPr lang="en-GB" sz="1000" u="sng" dirty="0">
                <a:latin typeface="Arial" panose="020B0604020202020204" pitchFamily="34" charset="0"/>
                <a:cs typeface="Arial" panose="020B0604020202020204" pitchFamily="34" charset="0"/>
                <a:hlinkClick r:id="rId5"/>
              </a:rPr>
              <a:t>https://api.cqc.org.uk/public/v1/reports/7d84e4fd-bdbe-4e99-839d-df83baa36adc?20210123080129</a:t>
            </a:r>
            <a:r>
              <a:rPr lang="en-GB" sz="1000" dirty="0">
                <a:latin typeface="Arial" panose="020B0604020202020204" pitchFamily="34" charset="0"/>
                <a:cs typeface="Arial" panose="020B0604020202020204" pitchFamily="34" charset="0"/>
              </a:rPr>
              <a:t> [Accessed: 18 March 2026]</a:t>
            </a:r>
          </a:p>
          <a:p>
            <a:r>
              <a:rPr lang="en-GB" sz="1000" dirty="0" err="1">
                <a:latin typeface="Arial" panose="020B0604020202020204" pitchFamily="34" charset="0"/>
                <a:cs typeface="Arial" panose="020B0604020202020204" pitchFamily="34" charset="0"/>
              </a:rPr>
              <a:t>Dearden</a:t>
            </a:r>
            <a:r>
              <a:rPr lang="en-GB" sz="1000" dirty="0">
                <a:latin typeface="Arial" panose="020B0604020202020204" pitchFamily="34" charset="0"/>
                <a:cs typeface="Arial" panose="020B0604020202020204" pitchFamily="34" charset="0"/>
              </a:rPr>
              <a:t>, L., 2025. </a:t>
            </a:r>
            <a:r>
              <a:rPr lang="en-GB" sz="1000" i="1" dirty="0">
                <a:latin typeface="Arial" panose="020B0604020202020204" pitchFamily="34" charset="0"/>
                <a:cs typeface="Arial" panose="020B0604020202020204" pitchFamily="34" charset="0"/>
              </a:rPr>
              <a:t>3 Managers Arrested Over Deaths at U.K. Hospital Where Lucy </a:t>
            </a:r>
            <a:r>
              <a:rPr lang="en-GB" sz="1000" i="1" dirty="0" err="1">
                <a:latin typeface="Arial" panose="020B0604020202020204" pitchFamily="34" charset="0"/>
                <a:cs typeface="Arial" panose="020B0604020202020204" pitchFamily="34" charset="0"/>
              </a:rPr>
              <a:t>Letby</a:t>
            </a:r>
            <a:r>
              <a:rPr lang="en-GB" sz="1000" i="1" dirty="0">
                <a:latin typeface="Arial" panose="020B0604020202020204" pitchFamily="34" charset="0"/>
                <a:cs typeface="Arial" panose="020B0604020202020204" pitchFamily="34" charset="0"/>
              </a:rPr>
              <a:t> Worked. </a:t>
            </a:r>
            <a:r>
              <a:rPr lang="en-GB" sz="1000" dirty="0">
                <a:latin typeface="Arial" panose="020B0604020202020204" pitchFamily="34" charset="0"/>
                <a:cs typeface="Arial" panose="020B0604020202020204" pitchFamily="34" charset="0"/>
              </a:rPr>
              <a:t>Available at: </a:t>
            </a:r>
            <a:r>
              <a:rPr lang="en-GB" sz="1000" u="sng" dirty="0">
                <a:latin typeface="Arial" panose="020B0604020202020204" pitchFamily="34" charset="0"/>
                <a:cs typeface="Arial" panose="020B0604020202020204" pitchFamily="34" charset="0"/>
                <a:hlinkClick r:id="rId6"/>
              </a:rPr>
              <a:t>https://www.nytimes.com/2025/07/01/world/europe/lucy-letby-hospital-manslaughter-negligence-arrests.html</a:t>
            </a:r>
            <a:r>
              <a:rPr lang="en-GB" sz="1000" dirty="0">
                <a:latin typeface="Arial" panose="020B0604020202020204" pitchFamily="34" charset="0"/>
                <a:cs typeface="Arial" panose="020B0604020202020204" pitchFamily="34" charset="0"/>
              </a:rPr>
              <a:t> [Accessed: 18 March 2026]</a:t>
            </a:r>
          </a:p>
          <a:p>
            <a:r>
              <a:rPr lang="en-GB" sz="1000" dirty="0">
                <a:latin typeface="Arial" panose="020B0604020202020204" pitchFamily="34" charset="0"/>
                <a:cs typeface="Arial" panose="020B0604020202020204" pitchFamily="34" charset="0"/>
              </a:rPr>
              <a:t>Halliday, J., 2025. </a:t>
            </a:r>
            <a:r>
              <a:rPr lang="en-GB" sz="1000" i="1" dirty="0">
                <a:latin typeface="Arial" panose="020B0604020202020204" pitchFamily="34" charset="0"/>
                <a:cs typeface="Arial" panose="020B0604020202020204" pitchFamily="34" charset="0"/>
              </a:rPr>
              <a:t>Emergency care at Lucy </a:t>
            </a:r>
            <a:r>
              <a:rPr lang="en-GB" sz="1000" i="1" dirty="0" err="1">
                <a:latin typeface="Arial" panose="020B0604020202020204" pitchFamily="34" charset="0"/>
                <a:cs typeface="Arial" panose="020B0604020202020204" pitchFamily="34" charset="0"/>
              </a:rPr>
              <a:t>Letby</a:t>
            </a:r>
            <a:r>
              <a:rPr lang="en-GB" sz="1000" i="1" dirty="0">
                <a:latin typeface="Arial" panose="020B0604020202020204" pitchFamily="34" charset="0"/>
                <a:cs typeface="Arial" panose="020B0604020202020204" pitchFamily="34" charset="0"/>
              </a:rPr>
              <a:t> hospital falls short of legal standards, CQC finds. The Guardian. </a:t>
            </a:r>
            <a:r>
              <a:rPr lang="en-GB" sz="1000" dirty="0">
                <a:latin typeface="Arial" panose="020B0604020202020204" pitchFamily="34" charset="0"/>
                <a:cs typeface="Arial" panose="020B0604020202020204" pitchFamily="34" charset="0"/>
              </a:rPr>
              <a:t>Available at: </a:t>
            </a:r>
            <a:r>
              <a:rPr lang="en-GB" sz="1000" u="sng" dirty="0">
                <a:latin typeface="Arial" panose="020B0604020202020204" pitchFamily="34" charset="0"/>
                <a:cs typeface="Arial" panose="020B0604020202020204" pitchFamily="34" charset="0"/>
                <a:hlinkClick r:id="rId7"/>
              </a:rPr>
              <a:t>https://www.theguardian.com/uk-news/2025/aug/08/emergency-care-lucy-letby-countess-chester-hospital-falling-short-legal-standards</a:t>
            </a:r>
            <a:r>
              <a:rPr lang="en-GB" sz="1000" dirty="0">
                <a:latin typeface="Arial" panose="020B0604020202020204" pitchFamily="34" charset="0"/>
                <a:cs typeface="Arial" panose="020B0604020202020204" pitchFamily="34" charset="0"/>
              </a:rPr>
              <a:t> [Accessed: 18 March 2026]</a:t>
            </a:r>
          </a:p>
          <a:p>
            <a:r>
              <a:rPr lang="en-GB" sz="1000" dirty="0" err="1">
                <a:latin typeface="Arial" panose="020B0604020202020204" pitchFamily="34" charset="0"/>
                <a:cs typeface="Arial" panose="020B0604020202020204" pitchFamily="34" charset="0"/>
              </a:rPr>
              <a:t>Herstein</a:t>
            </a:r>
            <a:r>
              <a:rPr lang="en-GB" sz="1000" dirty="0">
                <a:latin typeface="Arial" panose="020B0604020202020204" pitchFamily="34" charset="0"/>
                <a:cs typeface="Arial" panose="020B0604020202020204" pitchFamily="34" charset="0"/>
              </a:rPr>
              <a:t>, J.J., </a:t>
            </a:r>
            <a:r>
              <a:rPr lang="en-GB" sz="1000" dirty="0" err="1">
                <a:latin typeface="Arial" panose="020B0604020202020204" pitchFamily="34" charset="0"/>
                <a:cs typeface="Arial" panose="020B0604020202020204" pitchFamily="34" charset="0"/>
              </a:rPr>
              <a:t>Schwedhelm</a:t>
            </a:r>
            <a:r>
              <a:rPr lang="en-GB" sz="1000" dirty="0">
                <a:latin typeface="Arial" panose="020B0604020202020204" pitchFamily="34" charset="0"/>
                <a:cs typeface="Arial" panose="020B0604020202020204" pitchFamily="34" charset="0"/>
              </a:rPr>
              <a:t>, M.M., Vasa, A., </a:t>
            </a:r>
            <a:r>
              <a:rPr lang="en-GB" sz="1000" dirty="0" err="1">
                <a:latin typeface="Arial" panose="020B0604020202020204" pitchFamily="34" charset="0"/>
                <a:cs typeface="Arial" panose="020B0604020202020204" pitchFamily="34" charset="0"/>
              </a:rPr>
              <a:t>Biddinger</a:t>
            </a:r>
            <a:r>
              <a:rPr lang="en-GB" sz="1000" dirty="0">
                <a:latin typeface="Arial" panose="020B0604020202020204" pitchFamily="34" charset="0"/>
                <a:cs typeface="Arial" panose="020B0604020202020204" pitchFamily="34" charset="0"/>
              </a:rPr>
              <a:t>, P.D. and Hewlett, A.L., 2021. Emergency preparedness: What is the future?. </a:t>
            </a:r>
            <a:r>
              <a:rPr lang="en-GB" sz="1000" i="1" dirty="0">
                <a:latin typeface="Arial" panose="020B0604020202020204" pitchFamily="34" charset="0"/>
                <a:cs typeface="Arial" panose="020B0604020202020204" pitchFamily="34" charset="0"/>
              </a:rPr>
              <a:t>Antimicrobial stewardship &amp; healthcare epidemiology,</a:t>
            </a:r>
            <a:r>
              <a:rPr lang="en-GB" sz="1000" dirty="0">
                <a:latin typeface="Arial" panose="020B0604020202020204" pitchFamily="34" charset="0"/>
                <a:cs typeface="Arial" panose="020B0604020202020204" pitchFamily="34" charset="0"/>
              </a:rPr>
              <a:t> 1(1), p.e29. </a:t>
            </a:r>
          </a:p>
          <a:p>
            <a:r>
              <a:rPr lang="en-GB" sz="1000" dirty="0">
                <a:latin typeface="Arial" panose="020B0604020202020204" pitchFamily="34" charset="0"/>
                <a:cs typeface="Arial" panose="020B0604020202020204" pitchFamily="34" charset="0"/>
              </a:rPr>
              <a:t>Lawrence, F. and Conn, D., 2024. </a:t>
            </a:r>
            <a:r>
              <a:rPr lang="en-GB" sz="1000" i="1" dirty="0">
                <a:latin typeface="Arial" panose="020B0604020202020204" pitchFamily="34" charset="0"/>
                <a:cs typeface="Arial" panose="020B0604020202020204" pitchFamily="34" charset="0"/>
              </a:rPr>
              <a:t>A superbug, doctor shortages and a neonatal unit ‘out of its depth’: failures at Lucy </a:t>
            </a:r>
            <a:r>
              <a:rPr lang="en-GB" sz="1000" i="1" dirty="0" err="1">
                <a:latin typeface="Arial" panose="020B0604020202020204" pitchFamily="34" charset="0"/>
                <a:cs typeface="Arial" panose="020B0604020202020204" pitchFamily="34" charset="0"/>
              </a:rPr>
              <a:t>Letby</a:t>
            </a:r>
            <a:r>
              <a:rPr lang="en-GB" sz="1000" i="1" dirty="0">
                <a:latin typeface="Arial" panose="020B0604020202020204" pitchFamily="34" charset="0"/>
                <a:cs typeface="Arial" panose="020B0604020202020204" pitchFamily="34" charset="0"/>
              </a:rPr>
              <a:t> hospital revealed. The Guardian. </a:t>
            </a:r>
            <a:r>
              <a:rPr lang="en-GB" sz="1000" dirty="0">
                <a:latin typeface="Arial" panose="020B0604020202020204" pitchFamily="34" charset="0"/>
                <a:cs typeface="Arial" panose="020B0604020202020204" pitchFamily="34" charset="0"/>
              </a:rPr>
              <a:t>Available at: </a:t>
            </a:r>
            <a:r>
              <a:rPr lang="en-GB" sz="1000" u="sng" dirty="0">
                <a:latin typeface="Arial" panose="020B0604020202020204" pitchFamily="34" charset="0"/>
                <a:cs typeface="Arial" panose="020B0604020202020204" pitchFamily="34" charset="0"/>
                <a:hlinkClick r:id="rId8"/>
              </a:rPr>
              <a:t>https://www.theguardian.com/uk-news/article/2024/sep/08/a-superbug-doctor-shortages-and-a-neonatal-unit-out-of-its-depth-failures-at-lucy-letby-hospital-revealed</a:t>
            </a:r>
            <a:r>
              <a:rPr lang="en-GB" sz="1000" dirty="0">
                <a:latin typeface="Arial" panose="020B0604020202020204" pitchFamily="34" charset="0"/>
                <a:cs typeface="Arial" panose="020B0604020202020204" pitchFamily="34" charset="0"/>
              </a:rPr>
              <a:t>  [Accessed: 18 March 2026]</a:t>
            </a:r>
          </a:p>
          <a:p>
            <a:r>
              <a:rPr lang="en-GB" sz="1000" dirty="0">
                <a:latin typeface="Arial" panose="020B0604020202020204" pitchFamily="34" charset="0"/>
                <a:cs typeface="Arial" panose="020B0604020202020204" pitchFamily="34" charset="0"/>
              </a:rPr>
              <a:t>McCullough, K., Andrew, L., </a:t>
            </a:r>
            <a:r>
              <a:rPr lang="en-GB" sz="1000" dirty="0" err="1">
                <a:latin typeface="Arial" panose="020B0604020202020204" pitchFamily="34" charset="0"/>
                <a:cs typeface="Arial" panose="020B0604020202020204" pitchFamily="34" charset="0"/>
              </a:rPr>
              <a:t>Genoni</a:t>
            </a:r>
            <a:r>
              <a:rPr lang="en-GB" sz="1000" dirty="0">
                <a:latin typeface="Arial" panose="020B0604020202020204" pitchFamily="34" charset="0"/>
                <a:cs typeface="Arial" panose="020B0604020202020204" pitchFamily="34" charset="0"/>
              </a:rPr>
              <a:t>, A., Dunham, M., Whitehead, L. and </a:t>
            </a:r>
            <a:r>
              <a:rPr lang="en-GB" sz="1000" dirty="0" err="1">
                <a:latin typeface="Arial" panose="020B0604020202020204" pitchFamily="34" charset="0"/>
                <a:cs typeface="Arial" panose="020B0604020202020204" pitchFamily="34" charset="0"/>
              </a:rPr>
              <a:t>Porock</a:t>
            </a:r>
            <a:r>
              <a:rPr lang="en-GB" sz="1000" dirty="0">
                <a:latin typeface="Arial" panose="020B0604020202020204" pitchFamily="34" charset="0"/>
                <a:cs typeface="Arial" panose="020B0604020202020204" pitchFamily="34" charset="0"/>
              </a:rPr>
              <a:t>, D., 2023. An examination of primary health care nursing service evaluation using the </a:t>
            </a:r>
            <a:r>
              <a:rPr lang="en-GB" sz="1000" dirty="0" err="1">
                <a:latin typeface="Arial" panose="020B0604020202020204" pitchFamily="34" charset="0"/>
                <a:cs typeface="Arial" panose="020B0604020202020204" pitchFamily="34" charset="0"/>
              </a:rPr>
              <a:t>Donabedian</a:t>
            </a:r>
            <a:r>
              <a:rPr lang="en-GB" sz="1000" dirty="0">
                <a:latin typeface="Arial" panose="020B0604020202020204" pitchFamily="34" charset="0"/>
                <a:cs typeface="Arial" panose="020B0604020202020204" pitchFamily="34" charset="0"/>
              </a:rPr>
              <a:t> model: A systematic review. </a:t>
            </a:r>
            <a:r>
              <a:rPr lang="en-GB" sz="1000" i="1" dirty="0">
                <a:latin typeface="Arial" panose="020B0604020202020204" pitchFamily="34" charset="0"/>
                <a:cs typeface="Arial" panose="020B0604020202020204" pitchFamily="34" charset="0"/>
              </a:rPr>
              <a:t>Research in nursing &amp; health, </a:t>
            </a:r>
            <a:r>
              <a:rPr lang="en-GB" sz="1000" dirty="0">
                <a:latin typeface="Arial" panose="020B0604020202020204" pitchFamily="34" charset="0"/>
                <a:cs typeface="Arial" panose="020B0604020202020204" pitchFamily="34" charset="0"/>
              </a:rPr>
              <a:t>46(1), pp.159-176. </a:t>
            </a:r>
          </a:p>
          <a:p>
            <a:r>
              <a:rPr lang="en-GB" sz="1000" dirty="0">
                <a:latin typeface="Arial" panose="020B0604020202020204" pitchFamily="34" charset="0"/>
                <a:cs typeface="Arial" panose="020B0604020202020204" pitchFamily="34" charset="0"/>
              </a:rPr>
              <a:t>Moritz, J, Coffey, J, and Buchanan, M., 2023. </a:t>
            </a:r>
            <a:r>
              <a:rPr lang="en-GB" sz="1000" i="1" dirty="0">
                <a:latin typeface="Arial" panose="020B0604020202020204" pitchFamily="34" charset="0"/>
                <a:cs typeface="Arial" panose="020B0604020202020204" pitchFamily="34" charset="0"/>
              </a:rPr>
              <a:t>Hospital bosses ignored months of doctors' warnings about Lucy </a:t>
            </a:r>
            <a:r>
              <a:rPr lang="en-GB" sz="1000" i="1" dirty="0" err="1">
                <a:latin typeface="Arial" panose="020B0604020202020204" pitchFamily="34" charset="0"/>
                <a:cs typeface="Arial" panose="020B0604020202020204" pitchFamily="34" charset="0"/>
              </a:rPr>
              <a:t>Letby</a:t>
            </a:r>
            <a:r>
              <a:rPr lang="en-GB" sz="1000" i="1" dirty="0">
                <a:latin typeface="Arial" panose="020B0604020202020204" pitchFamily="34" charset="0"/>
                <a:cs typeface="Arial" panose="020B0604020202020204" pitchFamily="34" charset="0"/>
              </a:rPr>
              <a:t>. BBC. </a:t>
            </a:r>
            <a:r>
              <a:rPr lang="en-GB" sz="1000" dirty="0">
                <a:latin typeface="Arial" panose="020B0604020202020204" pitchFamily="34" charset="0"/>
                <a:cs typeface="Arial" panose="020B0604020202020204" pitchFamily="34" charset="0"/>
              </a:rPr>
              <a:t>Available at: </a:t>
            </a:r>
            <a:r>
              <a:rPr lang="en-GB" sz="1000" u="sng" dirty="0">
                <a:latin typeface="Arial" panose="020B0604020202020204" pitchFamily="34" charset="0"/>
                <a:cs typeface="Arial" panose="020B0604020202020204" pitchFamily="34" charset="0"/>
                <a:hlinkClick r:id="rId9"/>
              </a:rPr>
              <a:t>https://www.bbc.com/news/uk-66120934</a:t>
            </a:r>
            <a:r>
              <a:rPr lang="en-GB" sz="1000" dirty="0">
                <a:latin typeface="Arial" panose="020B0604020202020204" pitchFamily="34" charset="0"/>
                <a:cs typeface="Arial" panose="020B0604020202020204" pitchFamily="34" charset="0"/>
              </a:rPr>
              <a:t> [Accessed: 18 March 2026]</a:t>
            </a:r>
          </a:p>
          <a:p>
            <a:r>
              <a:rPr lang="en-GB" sz="1000" dirty="0">
                <a:latin typeface="Arial" panose="020B0604020202020204" pitchFamily="34" charset="0"/>
                <a:cs typeface="Arial" panose="020B0604020202020204" pitchFamily="34" charset="0"/>
              </a:rPr>
              <a:t>NHS Countess of Chester Hospital, 2025. </a:t>
            </a:r>
            <a:r>
              <a:rPr lang="en-GB" sz="1000" i="1" dirty="0">
                <a:latin typeface="Arial" panose="020B0604020202020204" pitchFamily="34" charset="0"/>
                <a:cs typeface="Arial" panose="020B0604020202020204" pitchFamily="34" charset="0"/>
              </a:rPr>
              <a:t>People Strategy. </a:t>
            </a:r>
            <a:r>
              <a:rPr lang="en-GB" sz="1000" dirty="0">
                <a:latin typeface="Arial" panose="020B0604020202020204" pitchFamily="34" charset="0"/>
                <a:cs typeface="Arial" panose="020B0604020202020204" pitchFamily="34" charset="0"/>
              </a:rPr>
              <a:t>Available at: </a:t>
            </a:r>
            <a:r>
              <a:rPr lang="en-GB" sz="1000" u="sng" dirty="0">
                <a:latin typeface="Arial" panose="020B0604020202020204" pitchFamily="34" charset="0"/>
                <a:cs typeface="Arial" panose="020B0604020202020204" pitchFamily="34" charset="0"/>
                <a:hlinkClick r:id="rId10"/>
              </a:rPr>
              <a:t>https://www.coch.nhs.uk/media/228498/22i-People-Strategy-2025-2028.pdf</a:t>
            </a:r>
            <a:r>
              <a:rPr lang="en-GB" sz="1000" dirty="0">
                <a:latin typeface="Arial" panose="020B0604020202020204" pitchFamily="34" charset="0"/>
                <a:cs typeface="Arial" panose="020B0604020202020204" pitchFamily="34" charset="0"/>
              </a:rPr>
              <a:t> [Accessed: 18 March 2026]</a:t>
            </a:r>
          </a:p>
          <a:p>
            <a:r>
              <a:rPr lang="en-GB" sz="1000" dirty="0">
                <a:latin typeface="Arial" panose="020B0604020202020204" pitchFamily="34" charset="0"/>
                <a:cs typeface="Arial" panose="020B0604020202020204" pitchFamily="34" charset="0"/>
              </a:rPr>
              <a:t>NHS. UK., 2023.</a:t>
            </a:r>
            <a:r>
              <a:rPr lang="en-GB" sz="1000" i="1" dirty="0">
                <a:latin typeface="Arial" panose="020B0604020202020204" pitchFamily="34" charset="0"/>
                <a:cs typeface="Arial" panose="020B0604020202020204" pitchFamily="34" charset="0"/>
              </a:rPr>
              <a:t> Good communication with patients waiting for care. </a:t>
            </a:r>
            <a:r>
              <a:rPr lang="en-GB" sz="1000" dirty="0">
                <a:latin typeface="Arial" panose="020B0604020202020204" pitchFamily="34" charset="0"/>
                <a:cs typeface="Arial" panose="020B0604020202020204" pitchFamily="34" charset="0"/>
              </a:rPr>
              <a:t>Available at: </a:t>
            </a:r>
            <a:r>
              <a:rPr lang="en-GB" sz="1000" u="sng" dirty="0">
                <a:latin typeface="Arial" panose="020B0604020202020204" pitchFamily="34" charset="0"/>
                <a:cs typeface="Arial" panose="020B0604020202020204" pitchFamily="34" charset="0"/>
                <a:hlinkClick r:id="rId11"/>
              </a:rPr>
              <a:t>https://www.england.nhs.uk/long-read/good-communication-with-patients-waiting-for-care/#:~:text=Clear%20language,Shared%20decision%20making%20(SDM)</a:t>
            </a:r>
            <a:r>
              <a:rPr lang="en-GB" sz="1000" dirty="0">
                <a:latin typeface="Arial" panose="020B0604020202020204" pitchFamily="34" charset="0"/>
                <a:cs typeface="Arial" panose="020B0604020202020204" pitchFamily="34" charset="0"/>
              </a:rPr>
              <a:t> [Accessed: 18 March 2026]</a:t>
            </a:r>
          </a:p>
          <a:p>
            <a:r>
              <a:rPr lang="en-GB" sz="1000" dirty="0">
                <a:latin typeface="Arial" panose="020B0604020202020204" pitchFamily="34" charset="0"/>
                <a:cs typeface="Arial" panose="020B0604020202020204" pitchFamily="34" charset="0"/>
              </a:rPr>
              <a:t>NHS. UK., 2024.  </a:t>
            </a:r>
            <a:r>
              <a:rPr lang="en-GB" sz="1000" i="1" dirty="0">
                <a:latin typeface="Arial" panose="020B0604020202020204" pitchFamily="34" charset="0"/>
                <a:cs typeface="Arial" panose="020B0604020202020204" pitchFamily="34" charset="0"/>
              </a:rPr>
              <a:t>NHS Long Term Workforce Plan. </a:t>
            </a:r>
            <a:r>
              <a:rPr lang="en-GB" sz="1000" dirty="0">
                <a:latin typeface="Arial" panose="020B0604020202020204" pitchFamily="34" charset="0"/>
                <a:cs typeface="Arial" panose="020B0604020202020204" pitchFamily="34" charset="0"/>
              </a:rPr>
              <a:t>Available at: </a:t>
            </a:r>
            <a:r>
              <a:rPr lang="en-GB" sz="1000" u="sng" dirty="0">
                <a:latin typeface="Arial" panose="020B0604020202020204" pitchFamily="34" charset="0"/>
                <a:cs typeface="Arial" panose="020B0604020202020204" pitchFamily="34" charset="0"/>
                <a:hlinkClick r:id="rId12"/>
              </a:rPr>
              <a:t>https://www.england.nhs.uk/publication/nhs-long-term-workforce-plan/</a:t>
            </a:r>
            <a:r>
              <a:rPr lang="en-GB" sz="1000" dirty="0">
                <a:latin typeface="Arial" panose="020B0604020202020204" pitchFamily="34" charset="0"/>
                <a:cs typeface="Arial" panose="020B0604020202020204" pitchFamily="34" charset="0"/>
              </a:rPr>
              <a:t>  [Accessed: 18 March 2026]</a:t>
            </a:r>
          </a:p>
          <a:p>
            <a:r>
              <a:rPr lang="en-GB" sz="1000" dirty="0">
                <a:latin typeface="Arial" panose="020B0604020202020204" pitchFamily="34" charset="0"/>
                <a:cs typeface="Arial" panose="020B0604020202020204" pitchFamily="34" charset="0"/>
              </a:rPr>
              <a:t>NHS. UK., 2025. </a:t>
            </a:r>
            <a:r>
              <a:rPr lang="en-GB" sz="1000" i="1" dirty="0">
                <a:latin typeface="Arial" panose="020B0604020202020204" pitchFamily="34" charset="0"/>
                <a:cs typeface="Arial" panose="020B0604020202020204" pitchFamily="34" charset="0"/>
              </a:rPr>
              <a:t>Special care: ill or premature babies.</a:t>
            </a:r>
            <a:r>
              <a:rPr lang="en-GB" sz="1000" dirty="0">
                <a:latin typeface="Arial" panose="020B0604020202020204" pitchFamily="34" charset="0"/>
                <a:cs typeface="Arial" panose="020B0604020202020204" pitchFamily="34" charset="0"/>
              </a:rPr>
              <a:t> Available at: </a:t>
            </a:r>
            <a:r>
              <a:rPr lang="en-GB" sz="1000" u="sng" dirty="0">
                <a:latin typeface="Arial" panose="020B0604020202020204" pitchFamily="34" charset="0"/>
                <a:cs typeface="Arial" panose="020B0604020202020204" pitchFamily="34" charset="0"/>
                <a:hlinkClick r:id="rId13"/>
              </a:rPr>
              <a:t>https://www.nhs.uk/pregnancy/labour-and-birth/special-care-ill-or-premature-babies/</a:t>
            </a:r>
            <a:r>
              <a:rPr lang="en-GB" sz="1000" dirty="0">
                <a:latin typeface="Arial" panose="020B0604020202020204" pitchFamily="34" charset="0"/>
                <a:cs typeface="Arial" panose="020B0604020202020204" pitchFamily="34" charset="0"/>
              </a:rPr>
              <a:t> [Accessed: 18 March 2026] </a:t>
            </a:r>
          </a:p>
          <a:p>
            <a:r>
              <a:rPr lang="en-GB" sz="1000" dirty="0" err="1">
                <a:latin typeface="Arial" panose="020B0604020202020204" pitchFamily="34" charset="0"/>
                <a:cs typeface="Arial" panose="020B0604020202020204" pitchFamily="34" charset="0"/>
              </a:rPr>
              <a:t>Thirlwall</a:t>
            </a:r>
            <a:r>
              <a:rPr lang="en-GB" sz="1000" dirty="0">
                <a:latin typeface="Arial" panose="020B0604020202020204" pitchFamily="34" charset="0"/>
                <a:cs typeface="Arial" panose="020B0604020202020204" pitchFamily="34" charset="0"/>
              </a:rPr>
              <a:t> Inquiry, 2025. </a:t>
            </a:r>
            <a:r>
              <a:rPr lang="en-GB" sz="1000" i="1" dirty="0">
                <a:latin typeface="Arial" panose="020B0604020202020204" pitchFamily="34" charset="0"/>
                <a:cs typeface="Arial" panose="020B0604020202020204" pitchFamily="34" charset="0"/>
              </a:rPr>
              <a:t>Terms of reference. </a:t>
            </a:r>
            <a:r>
              <a:rPr lang="en-GB" sz="1000" dirty="0">
                <a:latin typeface="Arial" panose="020B0604020202020204" pitchFamily="34" charset="0"/>
                <a:cs typeface="Arial" panose="020B0604020202020204" pitchFamily="34" charset="0"/>
              </a:rPr>
              <a:t>Available at: </a:t>
            </a:r>
            <a:r>
              <a:rPr lang="en-GB" sz="1000" u="sng" dirty="0">
                <a:latin typeface="Arial" panose="020B0604020202020204" pitchFamily="34" charset="0"/>
                <a:cs typeface="Arial" panose="020B0604020202020204" pitchFamily="34" charset="0"/>
                <a:hlinkClick r:id="rId14"/>
              </a:rPr>
              <a:t>https://thirlwall.public-inquiry.uk/about/terms-of-reference/?utm_source=chatgpt.com</a:t>
            </a:r>
            <a:r>
              <a:rPr lang="en-GB" sz="1000" dirty="0">
                <a:latin typeface="Arial" panose="020B0604020202020204" pitchFamily="34" charset="0"/>
                <a:cs typeface="Arial" panose="020B0604020202020204" pitchFamily="34" charset="0"/>
              </a:rPr>
              <a:t> [Accessed: 18 March 2026]</a:t>
            </a:r>
          </a:p>
          <a:p>
            <a:r>
              <a:rPr lang="en-GB" sz="1000" dirty="0" err="1">
                <a:latin typeface="Arial" panose="020B0604020202020204" pitchFamily="34" charset="0"/>
                <a:cs typeface="Arial" panose="020B0604020202020204" pitchFamily="34" charset="0"/>
              </a:rPr>
              <a:t>Wiegmann</a:t>
            </a:r>
            <a:r>
              <a:rPr lang="en-GB" sz="1000" dirty="0">
                <a:latin typeface="Arial" panose="020B0604020202020204" pitchFamily="34" charset="0"/>
                <a:cs typeface="Arial" panose="020B0604020202020204" pitchFamily="34" charset="0"/>
              </a:rPr>
              <a:t>, D.A., Wood, L.J., Cohen, T.N. and </a:t>
            </a:r>
            <a:r>
              <a:rPr lang="en-GB" sz="1000" dirty="0" err="1">
                <a:latin typeface="Arial" panose="020B0604020202020204" pitchFamily="34" charset="0"/>
                <a:cs typeface="Arial" panose="020B0604020202020204" pitchFamily="34" charset="0"/>
              </a:rPr>
              <a:t>Shappell</a:t>
            </a:r>
            <a:r>
              <a:rPr lang="en-GB" sz="1000" dirty="0">
                <a:latin typeface="Arial" panose="020B0604020202020204" pitchFamily="34" charset="0"/>
                <a:cs typeface="Arial" panose="020B0604020202020204" pitchFamily="34" charset="0"/>
              </a:rPr>
              <a:t>, S.A., 2022. Understanding the “Swiss Cheese Model” and its application to patient safety. </a:t>
            </a:r>
            <a:r>
              <a:rPr lang="en-GB" sz="1000" i="1" dirty="0">
                <a:latin typeface="Arial" panose="020B0604020202020204" pitchFamily="34" charset="0"/>
                <a:cs typeface="Arial" panose="020B0604020202020204" pitchFamily="34" charset="0"/>
              </a:rPr>
              <a:t>Journal of patient safety, </a:t>
            </a:r>
            <a:r>
              <a:rPr lang="en-GB" sz="1000" dirty="0">
                <a:latin typeface="Arial" panose="020B0604020202020204" pitchFamily="34" charset="0"/>
                <a:cs typeface="Arial" panose="020B0604020202020204" pitchFamily="34" charset="0"/>
              </a:rPr>
              <a:t>18(2), pp.119-123. </a:t>
            </a:r>
          </a:p>
        </p:txBody>
      </p:sp>
    </p:spTree>
    <p:extLst>
      <p:ext uri="{BB962C8B-B14F-4D97-AF65-F5344CB8AC3E}">
        <p14:creationId xmlns:p14="http://schemas.microsoft.com/office/powerpoint/2010/main" val="29913459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120</TotalTime>
  <Words>2588</Words>
  <Application>Microsoft Office PowerPoint</Application>
  <PresentationFormat>Widescreen</PresentationFormat>
  <Paragraphs>92</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            Name: Pratham Ravindrakumar Luhar Student ID: 2426580 Programme: MSc Public Health and Social Care in Practice Module: Quality Assurance and Service Improvements Module code: LCHS7006  Lecturer: Oluwadamilalo Tayo Assignment Title: A Root Cause Analysis of Quality and Safety Failures: The Lucy Letby Case Study</vt:lpstr>
      <vt:lpstr>Overview of the case study </vt:lpstr>
      <vt:lpstr>Problem of the case study  </vt:lpstr>
      <vt:lpstr>Root Cause Analysis through systems-based safety model, Swiss Cheese Model</vt:lpstr>
      <vt:lpstr>Elaboration of the problem through the Donabedian Model </vt:lpstr>
      <vt:lpstr>⁠Analysing the policy issues contributing to these root causes</vt:lpstr>
      <vt:lpstr>Impact on service provision </vt:lpstr>
      <vt:lpstr>Benchmarking Gaps</vt:lpstr>
      <vt:lpstr>Outlining further report structure </vt:lpstr>
      <vt:lpstr>References </vt:lpstr>
    </vt:vector>
  </TitlesOfParts>
  <Company>TEMAOS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MSc Public Health and Social Care in Practice Module: Quality Assurance and Service Improvements Module code: LCHS7006  Lecturer: Dr Fahad Khan Assignment Title: Component 1 Individual Presentation</dc:title>
  <dc:creator>LENOVO</dc:creator>
  <cp:lastModifiedBy>NND</cp:lastModifiedBy>
  <cp:revision>99</cp:revision>
  <dcterms:created xsi:type="dcterms:W3CDTF">2026-03-20T13:22:17Z</dcterms:created>
  <dcterms:modified xsi:type="dcterms:W3CDTF">2026-03-23T22:29:16Z</dcterms:modified>
</cp:coreProperties>
</file>