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5" r:id="rId9"/>
    <p:sldId id="264"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5" autoAdjust="0"/>
    <p:restoredTop sz="94249" autoAdjust="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84D68-50F2-B5C6-E9E8-CBDD7E06FB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099F53-AD89-B2BD-B239-D8160428D9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E5BB11-079D-3BCB-14BE-85CDD255CAC5}"/>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5" name="Footer Placeholder 4">
            <a:extLst>
              <a:ext uri="{FF2B5EF4-FFF2-40B4-BE49-F238E27FC236}">
                <a16:creationId xmlns:a16="http://schemas.microsoft.com/office/drawing/2014/main" id="{5B5361EC-9CCB-AC7B-BB7D-489EB4F18F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1B663-E53E-795D-CF75-A848E7719CF9}"/>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799906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B46E9-BFBA-B088-E4FE-9FDACD8D6A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E34193-D54A-5424-9FC9-88AE47ACAF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2D29F-37BB-20C9-B0E3-25144A42AA97}"/>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5" name="Footer Placeholder 4">
            <a:extLst>
              <a:ext uri="{FF2B5EF4-FFF2-40B4-BE49-F238E27FC236}">
                <a16:creationId xmlns:a16="http://schemas.microsoft.com/office/drawing/2014/main" id="{58C73F11-FB58-F446-B8B7-F4908FBEBF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707E7F-E157-AD53-6367-F99EB431C7B7}"/>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165516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043BE-0888-59C5-76DC-39B00CE441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E3AC4A-4947-9E5A-5B68-3D6D21B596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772184-517A-6AB2-1D45-14905E988744}"/>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5" name="Footer Placeholder 4">
            <a:extLst>
              <a:ext uri="{FF2B5EF4-FFF2-40B4-BE49-F238E27FC236}">
                <a16:creationId xmlns:a16="http://schemas.microsoft.com/office/drawing/2014/main" id="{1B80DB4F-43BF-DEA3-E8E2-613E9D78A3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8F787D-4E4F-CEFE-170D-82A58076758D}"/>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4259812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20A83-84DB-2638-EF7A-2FC01DBA98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48BECC-81B9-C87C-3ADC-C44EDD440E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F39F70-4D16-56B0-9046-BB7C7AE3C2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6B662A-B300-5152-AC40-1FA4E7303172}"/>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6" name="Footer Placeholder 5">
            <a:extLst>
              <a:ext uri="{FF2B5EF4-FFF2-40B4-BE49-F238E27FC236}">
                <a16:creationId xmlns:a16="http://schemas.microsoft.com/office/drawing/2014/main" id="{B7306970-C31E-C3A3-11AC-BA7AFBCEED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1E07B3-3A9D-6A7B-AA71-938B450B4C58}"/>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3323715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CE943-B362-B059-9C9F-76FC960AB7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33B3EF-4546-E425-D446-71F2DE8BAD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8D23E4-3010-DDF4-AFE7-6BC98C7A49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611A5C-0B93-BC22-FFBB-F2A86F4B0C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199A13-9392-0DC2-5439-0AFB5C637F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41E932-2B55-F5C0-F285-A3ED22C05CF3}"/>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8" name="Footer Placeholder 7">
            <a:extLst>
              <a:ext uri="{FF2B5EF4-FFF2-40B4-BE49-F238E27FC236}">
                <a16:creationId xmlns:a16="http://schemas.microsoft.com/office/drawing/2014/main" id="{57F1D19B-3228-0CB1-2BE3-F8D4B5B0D4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AF3032-8BF2-F6CA-303E-72C9CA3B6D3E}"/>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1012349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747D-D19C-B17C-4B51-7979DA843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3E6189-B943-557F-0CA1-C237DFA39DDF}"/>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4" name="Footer Placeholder 3">
            <a:extLst>
              <a:ext uri="{FF2B5EF4-FFF2-40B4-BE49-F238E27FC236}">
                <a16:creationId xmlns:a16="http://schemas.microsoft.com/office/drawing/2014/main" id="{BBBB47AE-7761-10FE-F3DC-9521676ADB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0BFE81-7E36-5233-8161-B9A6F52D4391}"/>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1033164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A77699-4DED-31CB-CAA5-35C4813FBA64}"/>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3" name="Footer Placeholder 2">
            <a:extLst>
              <a:ext uri="{FF2B5EF4-FFF2-40B4-BE49-F238E27FC236}">
                <a16:creationId xmlns:a16="http://schemas.microsoft.com/office/drawing/2014/main" id="{7B3C14C7-90A0-A6D3-66D9-AEAAFCEF28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9FA0B61-2C14-3842-454D-5E5D7E84F9E2}"/>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682515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5E0C9-E1C4-A186-DBBD-045E573E59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DEAD6B-3766-ED1E-28D5-B13BB3D493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FC1759-C496-B839-EBAF-81EAE4B06B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386B3D-B900-3D28-6AAD-AA92F4CD0F92}"/>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6" name="Footer Placeholder 5">
            <a:extLst>
              <a:ext uri="{FF2B5EF4-FFF2-40B4-BE49-F238E27FC236}">
                <a16:creationId xmlns:a16="http://schemas.microsoft.com/office/drawing/2014/main" id="{4B5AE486-EA75-7E49-0BCE-F969E8F74C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23E272-29A8-9B22-CE3B-7F091FA62832}"/>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537888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41BB5-D00D-7B24-340A-29D98A1C91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16B5EC-EBC6-0A89-1EE9-253ABC0751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7D3049-EA5F-FBFB-DC9D-9E78EEF919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C9CE06-7DA1-1314-FA10-73B57FFE67A3}"/>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6" name="Footer Placeholder 5">
            <a:extLst>
              <a:ext uri="{FF2B5EF4-FFF2-40B4-BE49-F238E27FC236}">
                <a16:creationId xmlns:a16="http://schemas.microsoft.com/office/drawing/2014/main" id="{28B12883-5767-9C4E-7CBA-A934B1442E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171E4-1A3A-8BD5-CC72-0B698F34C7F1}"/>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3343932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E509-1A1F-CDE2-9F23-8F521C80D4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AD5B5D-5E87-CB86-73E7-29654FC89D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E0A5FC-B654-F583-3A96-5B18E7543C5E}"/>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5" name="Footer Placeholder 4">
            <a:extLst>
              <a:ext uri="{FF2B5EF4-FFF2-40B4-BE49-F238E27FC236}">
                <a16:creationId xmlns:a16="http://schemas.microsoft.com/office/drawing/2014/main" id="{417C86A3-4529-C856-7130-8B98E8482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CE42D2-1CA1-EB5F-D43D-36B2F868F74C}"/>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3728137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CF2B34-288F-60A0-3B57-0346614CE6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F71285-74D3-FDE9-D887-9AE8EA32D4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6FDDA5-6F16-F885-EBF6-C0A12852FBCE}"/>
              </a:ext>
            </a:extLst>
          </p:cNvPr>
          <p:cNvSpPr>
            <a:spLocks noGrp="1"/>
          </p:cNvSpPr>
          <p:nvPr>
            <p:ph type="dt" sz="half" idx="10"/>
          </p:nvPr>
        </p:nvSpPr>
        <p:spPr/>
        <p:txBody>
          <a:bodyPr/>
          <a:lstStyle/>
          <a:p>
            <a:fld id="{D4B1B0A8-5A00-4B6A-B109-CC24336FDA58}" type="datetimeFigureOut">
              <a:rPr lang="en-GB" smtClean="0"/>
              <a:t>11/03/2023</a:t>
            </a:fld>
            <a:endParaRPr lang="en-GB"/>
          </a:p>
        </p:txBody>
      </p:sp>
      <p:sp>
        <p:nvSpPr>
          <p:cNvPr id="5" name="Footer Placeholder 4">
            <a:extLst>
              <a:ext uri="{FF2B5EF4-FFF2-40B4-BE49-F238E27FC236}">
                <a16:creationId xmlns:a16="http://schemas.microsoft.com/office/drawing/2014/main" id="{39F7F478-C35F-13F4-85ED-6E2296F237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FCFEE-FC33-456F-825C-62C9B939989B}"/>
              </a:ext>
            </a:extLst>
          </p:cNvPr>
          <p:cNvSpPr>
            <a:spLocks noGrp="1"/>
          </p:cNvSpPr>
          <p:nvPr>
            <p:ph type="sldNum" sz="quarter" idx="12"/>
          </p:nvPr>
        </p:nvSpPr>
        <p:spPr/>
        <p:txBody>
          <a:bodyPr/>
          <a:lstStyle/>
          <a:p>
            <a:fld id="{02A23180-6A39-41B0-B666-EA0606E108A9}" type="slidenum">
              <a:rPr lang="en-GB" smtClean="0"/>
              <a:t>‹#›</a:t>
            </a:fld>
            <a:endParaRPr lang="en-GB"/>
          </a:p>
        </p:txBody>
      </p:sp>
    </p:spTree>
    <p:extLst>
      <p:ext uri="{BB962C8B-B14F-4D97-AF65-F5344CB8AC3E}">
        <p14:creationId xmlns:p14="http://schemas.microsoft.com/office/powerpoint/2010/main" val="2629470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A6952-4EA5-C363-D661-508652F53A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CCB0BC-B0B0-CDCD-DAFF-45D1A5B755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FCD922-412D-8D24-FD38-1A555D5109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B1B0A8-5A00-4B6A-B109-CC24336FDA58}" type="datetimeFigureOut">
              <a:rPr lang="en-GB" smtClean="0"/>
              <a:t>11/03/2023</a:t>
            </a:fld>
            <a:endParaRPr lang="en-GB"/>
          </a:p>
        </p:txBody>
      </p:sp>
      <p:sp>
        <p:nvSpPr>
          <p:cNvPr id="5" name="Footer Placeholder 4">
            <a:extLst>
              <a:ext uri="{FF2B5EF4-FFF2-40B4-BE49-F238E27FC236}">
                <a16:creationId xmlns:a16="http://schemas.microsoft.com/office/drawing/2014/main" id="{03C1CB39-4A77-7D29-7280-9E19ECD2F7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A46686-DD71-2180-801F-2371065723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A23180-6A39-41B0-B666-EA0606E108A9}" type="slidenum">
              <a:rPr lang="en-GB" smtClean="0"/>
              <a:t>‹#›</a:t>
            </a:fld>
            <a:endParaRPr lang="en-GB"/>
          </a:p>
        </p:txBody>
      </p:sp>
    </p:spTree>
    <p:extLst>
      <p:ext uri="{BB962C8B-B14F-4D97-AF65-F5344CB8AC3E}">
        <p14:creationId xmlns:p14="http://schemas.microsoft.com/office/powerpoint/2010/main" val="23422029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www.cancer.gov/publications/dictionaries/cancer-terms/def/insulin#:~:text=(IN%2Dsuh%2Dlin),by%20the%20body%20for%20energy." TargetMode="External" /><Relationship Id="rId7" Type="http://schemas.openxmlformats.org/officeDocument/2006/relationships/hyperlink" Target="https://bmjopen.bmj.com/content/2/3/e000402" TargetMode="External" /><Relationship Id="rId2" Type="http://schemas.openxmlformats.org/officeDocument/2006/relationships/hyperlink" Target="https://www.nhs.uk/conditions/type-2-diabetes/" TargetMode="External" /><Relationship Id="rId1" Type="http://schemas.openxmlformats.org/officeDocument/2006/relationships/slideLayout" Target="../slideLayouts/slideLayout1.xml" /><Relationship Id="rId6" Type="http://schemas.openxmlformats.org/officeDocument/2006/relationships/hyperlink" Target="https://cks.nice.org.uk/topics/diabetes-type-2/background-information/prevalence/" TargetMode="External" /><Relationship Id="rId5" Type="http://schemas.openxmlformats.org/officeDocument/2006/relationships/hyperlink" Target="https://digital.nhs.uk/data-and-information/publications/statistical/national-diabetes-audit/young-people-with-type-2-diabetes-2019--20#:~:text=There%20are%20122%2C780%20children%20and,the%20age%20of%2019%20years." TargetMode="External" /><Relationship Id="rId4" Type="http://schemas.openxmlformats.org/officeDocument/2006/relationships/hyperlink" Target="https://www.disability-benefits-help.org/disabling-conditions/diabetes-and-social-security-disability#:~:text=Diabetes%20is%20a%20very%20serious,amputation%20because%20of%20poor%20circulation."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43" name="Freeform: Shape 4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4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4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Freeform: Shape 4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48" name="Freeform: Shape 4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4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0A1C0FC2-A927-CDFD-4BA7-0D15B967D108}"/>
              </a:ext>
            </a:extLst>
          </p:cNvPr>
          <p:cNvSpPr>
            <a:spLocks noGrp="1"/>
          </p:cNvSpPr>
          <p:nvPr>
            <p:ph type="ctrTitle"/>
          </p:nvPr>
        </p:nvSpPr>
        <p:spPr>
          <a:xfrm>
            <a:off x="3067537" y="3061181"/>
            <a:ext cx="5760846" cy="2310312"/>
          </a:xfrm>
        </p:spPr>
        <p:txBody>
          <a:bodyPr>
            <a:normAutofit/>
          </a:bodyPr>
          <a:lstStyle/>
          <a:p>
            <a:r>
              <a:rPr lang="en-GB" sz="5200" dirty="0">
                <a:solidFill>
                  <a:schemeClr val="tx2"/>
                </a:solidFill>
              </a:rPr>
              <a:t>Adolescents with diabetes; prevention, support</a:t>
            </a:r>
          </a:p>
        </p:txBody>
      </p:sp>
      <p:graphicFrame>
        <p:nvGraphicFramePr>
          <p:cNvPr id="4" name="Table 4">
            <a:extLst>
              <a:ext uri="{FF2B5EF4-FFF2-40B4-BE49-F238E27FC236}">
                <a16:creationId xmlns:a16="http://schemas.microsoft.com/office/drawing/2014/main" id="{CCAC104E-F7DF-64C8-B3D1-800237C03AB0}"/>
              </a:ext>
            </a:extLst>
          </p:cNvPr>
          <p:cNvGraphicFramePr>
            <a:graphicFrameLocks noGrp="1"/>
          </p:cNvGraphicFramePr>
          <p:nvPr>
            <p:extLst>
              <p:ext uri="{D42A27DB-BD31-4B8C-83A1-F6EECF244321}">
                <p14:modId xmlns:p14="http://schemas.microsoft.com/office/powerpoint/2010/main" val="226159710"/>
              </p:ext>
            </p:extLst>
          </p:nvPr>
        </p:nvGraphicFramePr>
        <p:xfrm>
          <a:off x="3067537" y="-20252"/>
          <a:ext cx="8128000" cy="231133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495072073"/>
                    </a:ext>
                  </a:extLst>
                </a:gridCol>
                <a:gridCol w="4064000">
                  <a:extLst>
                    <a:ext uri="{9D8B030D-6E8A-4147-A177-3AD203B41FA5}">
                      <a16:colId xmlns:a16="http://schemas.microsoft.com/office/drawing/2014/main" val="102764724"/>
                    </a:ext>
                  </a:extLst>
                </a:gridCol>
              </a:tblGrid>
              <a:tr h="370840">
                <a:tc>
                  <a:txBody>
                    <a:bodyPr/>
                    <a:lstStyle/>
                    <a:p>
                      <a:r>
                        <a:rPr lang="en-GB" dirty="0"/>
                        <a:t>Programme : </a:t>
                      </a:r>
                    </a:p>
                  </a:txBody>
                  <a:tcPr>
                    <a:solidFill>
                      <a:schemeClr val="accent1">
                        <a:lumMod val="40000"/>
                        <a:lumOff val="60000"/>
                      </a:schemeClr>
                    </a:solidFill>
                  </a:tcPr>
                </a:tc>
                <a:tc>
                  <a:txBody>
                    <a:bodyPr/>
                    <a:lstStyle/>
                    <a:p>
                      <a:r>
                        <a:rPr lang="en-GB" dirty="0"/>
                        <a:t>BSc Health and Social Care</a:t>
                      </a:r>
                    </a:p>
                  </a:txBody>
                  <a:tcPr>
                    <a:solidFill>
                      <a:schemeClr val="accent1">
                        <a:lumMod val="40000"/>
                        <a:lumOff val="60000"/>
                      </a:schemeClr>
                    </a:solidFill>
                  </a:tcPr>
                </a:tc>
                <a:extLst>
                  <a:ext uri="{0D108BD9-81ED-4DB2-BD59-A6C34878D82A}">
                    <a16:rowId xmlns:a16="http://schemas.microsoft.com/office/drawing/2014/main" val="3075346068"/>
                  </a:ext>
                </a:extLst>
              </a:tr>
              <a:tr h="370840">
                <a:tc>
                  <a:txBody>
                    <a:bodyPr/>
                    <a:lstStyle/>
                    <a:p>
                      <a:r>
                        <a:rPr lang="en-GB" dirty="0"/>
                        <a:t>Module :</a:t>
                      </a:r>
                    </a:p>
                  </a:txBody>
                  <a:tcPr/>
                </a:tc>
                <a:tc>
                  <a:txBody>
                    <a:bodyPr/>
                    <a:lstStyle/>
                    <a:p>
                      <a:r>
                        <a:rPr lang="en-GB" dirty="0"/>
                        <a:t>Introduction to Research</a:t>
                      </a:r>
                    </a:p>
                  </a:txBody>
                  <a:tcPr/>
                </a:tc>
                <a:extLst>
                  <a:ext uri="{0D108BD9-81ED-4DB2-BD59-A6C34878D82A}">
                    <a16:rowId xmlns:a16="http://schemas.microsoft.com/office/drawing/2014/main" val="4068413799"/>
                  </a:ext>
                </a:extLst>
              </a:tr>
              <a:tr h="370840">
                <a:tc>
                  <a:txBody>
                    <a:bodyPr/>
                    <a:lstStyle/>
                    <a:p>
                      <a:r>
                        <a:rPr lang="en-GB" dirty="0"/>
                        <a:t>Module  code : </a:t>
                      </a:r>
                    </a:p>
                  </a:txBody>
                  <a:tcPr/>
                </a:tc>
                <a:tc>
                  <a:txBody>
                    <a:bodyPr/>
                    <a:lstStyle/>
                    <a:p>
                      <a:r>
                        <a:rPr lang="en-GB" dirty="0"/>
                        <a:t>BMHP5005</a:t>
                      </a:r>
                    </a:p>
                  </a:txBody>
                  <a:tcPr/>
                </a:tc>
                <a:extLst>
                  <a:ext uri="{0D108BD9-81ED-4DB2-BD59-A6C34878D82A}">
                    <a16:rowId xmlns:a16="http://schemas.microsoft.com/office/drawing/2014/main" val="1244287263"/>
                  </a:ext>
                </a:extLst>
              </a:tr>
              <a:tr h="370840">
                <a:tc>
                  <a:txBody>
                    <a:bodyPr/>
                    <a:lstStyle/>
                    <a:p>
                      <a:r>
                        <a:rPr lang="en-GB" dirty="0"/>
                        <a:t>Lecturer :</a:t>
                      </a:r>
                    </a:p>
                  </a:txBody>
                  <a:tcPr/>
                </a:tc>
                <a:tc>
                  <a:txBody>
                    <a:bodyPr/>
                    <a:lstStyle/>
                    <a:p>
                      <a:r>
                        <a:rPr lang="en-GB" dirty="0"/>
                        <a:t>Dr Eleni </a:t>
                      </a:r>
                      <a:r>
                        <a:rPr lang="en-GB" dirty="0" err="1"/>
                        <a:t>Koutsogeorgou</a:t>
                      </a:r>
                      <a:endParaRPr lang="en-GB" dirty="0"/>
                    </a:p>
                  </a:txBody>
                  <a:tcPr/>
                </a:tc>
                <a:extLst>
                  <a:ext uri="{0D108BD9-81ED-4DB2-BD59-A6C34878D82A}">
                    <a16:rowId xmlns:a16="http://schemas.microsoft.com/office/drawing/2014/main" val="2596720723"/>
                  </a:ext>
                </a:extLst>
              </a:tr>
              <a:tr h="457130">
                <a:tc>
                  <a:txBody>
                    <a:bodyPr/>
                    <a:lstStyle/>
                    <a:p>
                      <a:r>
                        <a:rPr lang="en-GB" dirty="0"/>
                        <a:t>Assignment title :</a:t>
                      </a:r>
                    </a:p>
                  </a:txBody>
                  <a:tcPr/>
                </a:tc>
                <a:tc>
                  <a:txBody>
                    <a:bodyPr/>
                    <a:lstStyle/>
                    <a:p>
                      <a:r>
                        <a:rPr lang="en-GB" dirty="0"/>
                        <a:t>Assessment 1 Presentation </a:t>
                      </a:r>
                    </a:p>
                  </a:txBody>
                  <a:tcPr/>
                </a:tc>
                <a:extLst>
                  <a:ext uri="{0D108BD9-81ED-4DB2-BD59-A6C34878D82A}">
                    <a16:rowId xmlns:a16="http://schemas.microsoft.com/office/drawing/2014/main" val="1235599130"/>
                  </a:ext>
                </a:extLst>
              </a:tr>
              <a:tr h="370840">
                <a:tc>
                  <a:txBody>
                    <a:bodyPr/>
                    <a:lstStyle/>
                    <a:p>
                      <a:r>
                        <a:rPr lang="en-GB" dirty="0"/>
                        <a:t>Student ID :</a:t>
                      </a:r>
                    </a:p>
                  </a:txBody>
                  <a:tcPr/>
                </a:tc>
                <a:tc>
                  <a:txBody>
                    <a:bodyPr/>
                    <a:lstStyle/>
                    <a:p>
                      <a:r>
                        <a:rPr lang="en-GB" dirty="0"/>
                        <a:t>2009287</a:t>
                      </a:r>
                    </a:p>
                  </a:txBody>
                  <a:tcPr/>
                </a:tc>
                <a:extLst>
                  <a:ext uri="{0D108BD9-81ED-4DB2-BD59-A6C34878D82A}">
                    <a16:rowId xmlns:a16="http://schemas.microsoft.com/office/drawing/2014/main" val="863436423"/>
                  </a:ext>
                </a:extLst>
              </a:tr>
            </a:tbl>
          </a:graphicData>
        </a:graphic>
      </p:graphicFrame>
      <p:graphicFrame>
        <p:nvGraphicFramePr>
          <p:cNvPr id="5" name="Table 5">
            <a:extLst>
              <a:ext uri="{FF2B5EF4-FFF2-40B4-BE49-F238E27FC236}">
                <a16:creationId xmlns:a16="http://schemas.microsoft.com/office/drawing/2014/main" id="{8EC7F32B-0CDD-60FF-0C00-827AA76EBA96}"/>
              </a:ext>
            </a:extLst>
          </p:cNvPr>
          <p:cNvGraphicFramePr>
            <a:graphicFrameLocks noGrp="1"/>
          </p:cNvGraphicFramePr>
          <p:nvPr>
            <p:extLst>
              <p:ext uri="{D42A27DB-BD31-4B8C-83A1-F6EECF244321}">
                <p14:modId xmlns:p14="http://schemas.microsoft.com/office/powerpoint/2010/main" val="784112943"/>
              </p:ext>
            </p:extLst>
          </p:nvPr>
        </p:nvGraphicFramePr>
        <p:xfrm>
          <a:off x="3052608" y="2305289"/>
          <a:ext cx="8128000" cy="370840"/>
        </p:xfrm>
        <a:graphic>
          <a:graphicData uri="http://schemas.openxmlformats.org/drawingml/2006/table">
            <a:tbl>
              <a:tblPr firstRow="1" bandRow="1">
                <a:tableStyleId>{5C22544A-7EE6-4342-B048-85BDC9FD1C3A}</a:tableStyleId>
              </a:tblPr>
              <a:tblGrid>
                <a:gridCol w="4099509">
                  <a:extLst>
                    <a:ext uri="{9D8B030D-6E8A-4147-A177-3AD203B41FA5}">
                      <a16:colId xmlns:a16="http://schemas.microsoft.com/office/drawing/2014/main" val="3003391394"/>
                    </a:ext>
                  </a:extLst>
                </a:gridCol>
                <a:gridCol w="4028491">
                  <a:extLst>
                    <a:ext uri="{9D8B030D-6E8A-4147-A177-3AD203B41FA5}">
                      <a16:colId xmlns:a16="http://schemas.microsoft.com/office/drawing/2014/main" val="3938725089"/>
                    </a:ext>
                  </a:extLst>
                </a:gridCol>
              </a:tblGrid>
              <a:tr h="370840">
                <a:tc>
                  <a:txBody>
                    <a:bodyPr/>
                    <a:lstStyle/>
                    <a:p>
                      <a:r>
                        <a:rPr lang="en-GB" dirty="0"/>
                        <a:t>Student name : </a:t>
                      </a:r>
                    </a:p>
                  </a:txBody>
                  <a:tcPr>
                    <a:solidFill>
                      <a:schemeClr val="accent1">
                        <a:lumMod val="40000"/>
                        <a:lumOff val="60000"/>
                      </a:schemeClr>
                    </a:solidFill>
                  </a:tcPr>
                </a:tc>
                <a:tc>
                  <a:txBody>
                    <a:bodyPr/>
                    <a:lstStyle/>
                    <a:p>
                      <a:r>
                        <a:rPr lang="en-GB" dirty="0"/>
                        <a:t>Linda </a:t>
                      </a:r>
                      <a:r>
                        <a:rPr lang="en-GB" dirty="0" err="1"/>
                        <a:t>Dufie</a:t>
                      </a:r>
                      <a:r>
                        <a:rPr lang="en-GB" dirty="0"/>
                        <a:t> Gyamfi</a:t>
                      </a:r>
                    </a:p>
                  </a:txBody>
                  <a:tcPr>
                    <a:solidFill>
                      <a:schemeClr val="accent1">
                        <a:lumMod val="40000"/>
                        <a:lumOff val="60000"/>
                      </a:schemeClr>
                    </a:solidFill>
                  </a:tcPr>
                </a:tc>
                <a:extLst>
                  <a:ext uri="{0D108BD9-81ED-4DB2-BD59-A6C34878D82A}">
                    <a16:rowId xmlns:a16="http://schemas.microsoft.com/office/drawing/2014/main" val="3118613878"/>
                  </a:ext>
                </a:extLst>
              </a:tr>
            </a:tbl>
          </a:graphicData>
        </a:graphic>
      </p:graphicFrame>
      <p:pic>
        <p:nvPicPr>
          <p:cNvPr id="1026" name="Picture 2" descr="Press Releases 2020 | University of Wales Trinity Saint David">
            <a:extLst>
              <a:ext uri="{FF2B5EF4-FFF2-40B4-BE49-F238E27FC236}">
                <a16:creationId xmlns:a16="http://schemas.microsoft.com/office/drawing/2014/main" id="{D3AE03FD-2087-2204-FA43-BFFE770987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3055"/>
            <a:ext cx="2739299" cy="906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716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3826E-9596-B8AB-609D-E9AF9DB8E581}"/>
              </a:ext>
            </a:extLst>
          </p:cNvPr>
          <p:cNvSpPr>
            <a:spLocks noGrp="1"/>
          </p:cNvSpPr>
          <p:nvPr>
            <p:ph type="title"/>
          </p:nvPr>
        </p:nvSpPr>
        <p:spPr>
          <a:xfrm>
            <a:off x="3197087" y="139838"/>
            <a:ext cx="3203713" cy="1325563"/>
          </a:xfrm>
        </p:spPr>
        <p:txBody>
          <a:bodyPr/>
          <a:lstStyle/>
          <a:p>
            <a:r>
              <a:rPr lang="en-GB" dirty="0"/>
              <a:t>Introduction </a:t>
            </a:r>
          </a:p>
        </p:txBody>
      </p:sp>
      <p:sp>
        <p:nvSpPr>
          <p:cNvPr id="3" name="Content Placeholder 2">
            <a:extLst>
              <a:ext uri="{FF2B5EF4-FFF2-40B4-BE49-F238E27FC236}">
                <a16:creationId xmlns:a16="http://schemas.microsoft.com/office/drawing/2014/main" id="{F37BFCA0-3F61-0D55-7CB7-20814EF2FBE8}"/>
              </a:ext>
            </a:extLst>
          </p:cNvPr>
          <p:cNvSpPr>
            <a:spLocks noGrp="1"/>
          </p:cNvSpPr>
          <p:nvPr>
            <p:ph idx="1"/>
          </p:nvPr>
        </p:nvSpPr>
        <p:spPr>
          <a:xfrm>
            <a:off x="599661" y="2366824"/>
            <a:ext cx="10515600" cy="4351338"/>
          </a:xfrm>
        </p:spPr>
        <p:txBody>
          <a:bodyPr>
            <a:normAutofit fontScale="77500" lnSpcReduction="20000"/>
          </a:bodyPr>
          <a:lstStyle/>
          <a:p>
            <a:r>
              <a:rPr lang="en-GB" dirty="0"/>
              <a:t>In this part of my work I would be portraying the lives of adolescents that live and that are at risk for diabetes type 2.  My work will consist of what diabetes type 2 is, what it looks like in an adolescent, support, and risks.</a:t>
            </a:r>
          </a:p>
          <a:p>
            <a:r>
              <a:rPr lang="en-GB" dirty="0"/>
              <a:t>The case study I am working on is about patient A who has diabetes and a very poor lifestyle. An individual’s lifestyle is a factor for many underlining diseases like diabetes a lifestyle that is poorly acted upon would consist of bad habits of smoking, excessive drinking of alcohol, and bad eating habits like binge eating fast food, etc. A long-lived bad lifestyle leads to dangerous and irreversible consequences that will affect an individual physically, intellectually, emotionally, and socially. </a:t>
            </a:r>
          </a:p>
          <a:p>
            <a:r>
              <a:rPr lang="en-GB" dirty="0"/>
              <a:t> influences that may arise as a factor for people living in the UK with diabetes would be race, ethnicity, religion, or age. Whilst other could be lifestyle, weight, family history, and how active the individual is. </a:t>
            </a:r>
          </a:p>
          <a:p>
            <a:pPr marL="0" indent="0">
              <a:buNone/>
            </a:pPr>
            <a:r>
              <a:rPr lang="en-GB" dirty="0"/>
              <a:t>Me partaking, in this case, study I would be able to </a:t>
            </a:r>
            <a:r>
              <a:rPr lang="en-GB" dirty="0" err="1"/>
              <a:t>analyze</a:t>
            </a:r>
            <a:r>
              <a:rPr lang="en-GB" dirty="0"/>
              <a:t> the life of patient A, the support that could be given, prevention, and the possible effects of diabetes on the person. </a:t>
            </a:r>
          </a:p>
          <a:p>
            <a:pPr marL="0" indent="0">
              <a:buNone/>
            </a:pPr>
            <a:endParaRPr lang="en-GB" dirty="0"/>
          </a:p>
          <a:p>
            <a:endParaRPr lang="en-GB" dirty="0"/>
          </a:p>
        </p:txBody>
      </p:sp>
      <p:pic>
        <p:nvPicPr>
          <p:cNvPr id="1026" name="Picture 2" descr="Diabetes Type 2: Young Patients">
            <a:extLst>
              <a:ext uri="{FF2B5EF4-FFF2-40B4-BE49-F238E27FC236}">
                <a16:creationId xmlns:a16="http://schemas.microsoft.com/office/drawing/2014/main" id="{DAB87E41-9A86-5F0F-94AD-E3C98A72C1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3920" y="0"/>
            <a:ext cx="3688080" cy="1988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3570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57BFC-2AFA-CB7C-C0DF-5EE2987C1276}"/>
              </a:ext>
            </a:extLst>
          </p:cNvPr>
          <p:cNvSpPr>
            <a:spLocks noGrp="1"/>
          </p:cNvSpPr>
          <p:nvPr>
            <p:ph type="title"/>
          </p:nvPr>
        </p:nvSpPr>
        <p:spPr/>
        <p:txBody>
          <a:bodyPr/>
          <a:lstStyle/>
          <a:p>
            <a:r>
              <a:rPr lang="en-US" dirty="0"/>
              <a:t>What is type 2 diabetes and its common symptoms </a:t>
            </a:r>
            <a:endParaRPr lang="en-GB" dirty="0"/>
          </a:p>
        </p:txBody>
      </p:sp>
      <p:sp>
        <p:nvSpPr>
          <p:cNvPr id="3" name="Content Placeholder 2">
            <a:extLst>
              <a:ext uri="{FF2B5EF4-FFF2-40B4-BE49-F238E27FC236}">
                <a16:creationId xmlns:a16="http://schemas.microsoft.com/office/drawing/2014/main" id="{4EE1AB0C-4950-6E8E-9489-424A6475EC3A}"/>
              </a:ext>
            </a:extLst>
          </p:cNvPr>
          <p:cNvSpPr>
            <a:spLocks noGrp="1"/>
          </p:cNvSpPr>
          <p:nvPr>
            <p:ph idx="1"/>
          </p:nvPr>
        </p:nvSpPr>
        <p:spPr>
          <a:xfrm>
            <a:off x="853440" y="1690688"/>
            <a:ext cx="10515600" cy="4351338"/>
          </a:xfrm>
        </p:spPr>
        <p:txBody>
          <a:bodyPr>
            <a:normAutofit fontScale="92500" lnSpcReduction="20000"/>
          </a:bodyPr>
          <a:lstStyle/>
          <a:p>
            <a:r>
              <a:rPr lang="en-US" dirty="0"/>
              <a:t>Type 2 diabetes is a known condition that is triggered by great levels of glucose ( sugar ) in the blood.  This is caused by insulin from the pancreas being unable to function properly or being unable to produce enough insulin. Insulin is a hormone produced in the pancreas that monitors and controls the amount of sugar in the blood. </a:t>
            </a:r>
          </a:p>
          <a:p>
            <a:r>
              <a:rPr lang="en-US" dirty="0"/>
              <a:t>Known symptoms can include –</a:t>
            </a:r>
          </a:p>
          <a:p>
            <a:r>
              <a:rPr lang="en-US" dirty="0"/>
              <a:t>Fatigue</a:t>
            </a:r>
          </a:p>
          <a:p>
            <a:r>
              <a:rPr lang="en-US" dirty="0"/>
              <a:t>Sudden weight loss </a:t>
            </a:r>
          </a:p>
          <a:p>
            <a:r>
              <a:rPr lang="en-US" dirty="0"/>
              <a:t>Blurred vision in the eyes from dryness </a:t>
            </a:r>
          </a:p>
          <a:p>
            <a:r>
              <a:rPr lang="en-US" dirty="0"/>
              <a:t>Increased thirst </a:t>
            </a:r>
          </a:p>
          <a:p>
            <a:r>
              <a:rPr lang="en-US" dirty="0"/>
              <a:t>Increase urination </a:t>
            </a:r>
          </a:p>
          <a:p>
            <a:r>
              <a:rPr lang="en-US" dirty="0"/>
              <a:t>Numbness in hands and feet </a:t>
            </a:r>
          </a:p>
          <a:p>
            <a:endParaRPr lang="en-GB" dirty="0"/>
          </a:p>
        </p:txBody>
      </p:sp>
    </p:spTree>
    <p:extLst>
      <p:ext uri="{BB962C8B-B14F-4D97-AF65-F5344CB8AC3E}">
        <p14:creationId xmlns:p14="http://schemas.microsoft.com/office/powerpoint/2010/main" val="604341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94E49-42C5-63CA-4D09-53FEE2A99FFB}"/>
              </a:ext>
            </a:extLst>
          </p:cNvPr>
          <p:cNvSpPr>
            <a:spLocks noGrp="1"/>
          </p:cNvSpPr>
          <p:nvPr>
            <p:ph type="title"/>
          </p:nvPr>
        </p:nvSpPr>
        <p:spPr/>
        <p:txBody>
          <a:bodyPr/>
          <a:lstStyle/>
          <a:p>
            <a:r>
              <a:rPr lang="en-US" dirty="0"/>
              <a:t> the effects of Type 2 diabetes in Adolescents</a:t>
            </a:r>
            <a:endParaRPr lang="en-GB" dirty="0"/>
          </a:p>
        </p:txBody>
      </p:sp>
      <p:sp>
        <p:nvSpPr>
          <p:cNvPr id="3" name="Content Placeholder 2">
            <a:extLst>
              <a:ext uri="{FF2B5EF4-FFF2-40B4-BE49-F238E27FC236}">
                <a16:creationId xmlns:a16="http://schemas.microsoft.com/office/drawing/2014/main" id="{1170735F-5BCC-76CE-A799-EC3D8EF6A3B9}"/>
              </a:ext>
            </a:extLst>
          </p:cNvPr>
          <p:cNvSpPr>
            <a:spLocks noGrp="1"/>
          </p:cNvSpPr>
          <p:nvPr>
            <p:ph idx="1"/>
          </p:nvPr>
        </p:nvSpPr>
        <p:spPr/>
        <p:txBody>
          <a:bodyPr>
            <a:normAutofit/>
          </a:bodyPr>
          <a:lstStyle/>
          <a:p>
            <a:r>
              <a:rPr lang="en-US" dirty="0"/>
              <a:t>Diabetes in young people is considered more aggressive than in adults as their weight and other symptoms progress more and are seen as more impactful on them than adults. </a:t>
            </a:r>
          </a:p>
          <a:p>
            <a:r>
              <a:rPr lang="en-US" dirty="0"/>
              <a:t>Approximately 10% of adolescents under 19 in the UK have been diagnosed with type 2 diabetes.</a:t>
            </a:r>
          </a:p>
          <a:p>
            <a:r>
              <a:rPr lang="en-US" dirty="0"/>
              <a:t> Diabetes in adolescents is seen as alarming as experts see an increase in obesity which also cause an increased concern in the occurrence of cardiovascular disease, fatty liver disease, sleep apnea, and some forms of cancer.  The effects cause a damaging increase in other diseases like kidney disease or heart disease at a young age. </a:t>
            </a:r>
          </a:p>
          <a:p>
            <a:endParaRPr lang="en-GB" dirty="0"/>
          </a:p>
        </p:txBody>
      </p:sp>
    </p:spTree>
    <p:extLst>
      <p:ext uri="{BB962C8B-B14F-4D97-AF65-F5344CB8AC3E}">
        <p14:creationId xmlns:p14="http://schemas.microsoft.com/office/powerpoint/2010/main" val="1300664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81418-2D06-3963-6C31-9B3ED7D0F483}"/>
              </a:ext>
            </a:extLst>
          </p:cNvPr>
          <p:cNvSpPr>
            <a:spLocks noGrp="1"/>
          </p:cNvSpPr>
          <p:nvPr>
            <p:ph type="title"/>
          </p:nvPr>
        </p:nvSpPr>
        <p:spPr/>
        <p:txBody>
          <a:bodyPr/>
          <a:lstStyle/>
          <a:p>
            <a:r>
              <a:rPr lang="en-US" dirty="0"/>
              <a:t>The risks of type 2 diabetes in Adolescents </a:t>
            </a:r>
            <a:endParaRPr lang="en-GB" dirty="0"/>
          </a:p>
        </p:txBody>
      </p:sp>
      <p:sp>
        <p:nvSpPr>
          <p:cNvPr id="3" name="Content Placeholder 2">
            <a:extLst>
              <a:ext uri="{FF2B5EF4-FFF2-40B4-BE49-F238E27FC236}">
                <a16:creationId xmlns:a16="http://schemas.microsoft.com/office/drawing/2014/main" id="{E67D9B5D-9DE4-B3CB-603F-DB8351620142}"/>
              </a:ext>
            </a:extLst>
          </p:cNvPr>
          <p:cNvSpPr>
            <a:spLocks noGrp="1"/>
          </p:cNvSpPr>
          <p:nvPr>
            <p:ph idx="1"/>
          </p:nvPr>
        </p:nvSpPr>
        <p:spPr/>
        <p:txBody>
          <a:bodyPr/>
          <a:lstStyle/>
          <a:p>
            <a:r>
              <a:rPr lang="en-US" dirty="0"/>
              <a:t>This will likely cause young people to be in distress and develop mental illnesses like depression, OCD; obsessive compulsory disorder, or anxiety and it may also impair the usual behavior they could become angry, irritated, and more aggressive due to being diagnosed with diabetes type 2.</a:t>
            </a:r>
          </a:p>
          <a:p>
            <a:r>
              <a:rPr lang="en-US" dirty="0"/>
              <a:t> they may also have developed learning disabilities like blindness, nerve damage, and high blood pressure.  And another could be a decline in memory and learning attention. So young people may find it difficult in school and some may need additional support and assistance. </a:t>
            </a:r>
          </a:p>
          <a:p>
            <a:endParaRPr lang="en-GB" dirty="0"/>
          </a:p>
        </p:txBody>
      </p:sp>
    </p:spTree>
    <p:extLst>
      <p:ext uri="{BB962C8B-B14F-4D97-AF65-F5344CB8AC3E}">
        <p14:creationId xmlns:p14="http://schemas.microsoft.com/office/powerpoint/2010/main" val="253792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539EB-8201-88A5-ACBA-D3CC635065AE}"/>
              </a:ext>
            </a:extLst>
          </p:cNvPr>
          <p:cNvSpPr>
            <a:spLocks noGrp="1"/>
          </p:cNvSpPr>
          <p:nvPr>
            <p:ph type="title"/>
          </p:nvPr>
        </p:nvSpPr>
        <p:spPr/>
        <p:txBody>
          <a:bodyPr/>
          <a:lstStyle/>
          <a:p>
            <a:r>
              <a:rPr lang="en-US" dirty="0"/>
              <a:t>Prevention of type 2 diabetes </a:t>
            </a:r>
            <a:endParaRPr lang="en-GB" dirty="0"/>
          </a:p>
        </p:txBody>
      </p:sp>
      <p:sp>
        <p:nvSpPr>
          <p:cNvPr id="3" name="Content Placeholder 2">
            <a:extLst>
              <a:ext uri="{FF2B5EF4-FFF2-40B4-BE49-F238E27FC236}">
                <a16:creationId xmlns:a16="http://schemas.microsoft.com/office/drawing/2014/main" id="{2C9A9069-73BE-90EC-7D86-079E08A2F9F3}"/>
              </a:ext>
            </a:extLst>
          </p:cNvPr>
          <p:cNvSpPr>
            <a:spLocks noGrp="1"/>
          </p:cNvSpPr>
          <p:nvPr>
            <p:ph idx="1"/>
          </p:nvPr>
        </p:nvSpPr>
        <p:spPr/>
        <p:txBody>
          <a:bodyPr>
            <a:normAutofit fontScale="92500"/>
          </a:bodyPr>
          <a:lstStyle/>
          <a:p>
            <a:r>
              <a:rPr lang="en-GB" dirty="0"/>
              <a:t>Type 2 diabetes is more preventable than type 1 as it is mostly based on an individual’s lifestyle. </a:t>
            </a:r>
          </a:p>
          <a:p>
            <a:r>
              <a:rPr lang="en-GB" dirty="0"/>
              <a:t>Deterrence's would include –</a:t>
            </a:r>
          </a:p>
          <a:p>
            <a:r>
              <a:rPr lang="en-GB" dirty="0"/>
              <a:t>Staying active – regular activeness on an individual’s health will decrease the resistance to insulin and help manage blood pressure.</a:t>
            </a:r>
          </a:p>
          <a:p>
            <a:r>
              <a:rPr lang="en-GB" dirty="0"/>
              <a:t>Boundary on sugary foods and beverages -  lower consumption of such processed foods will prevent weight gain and issues with insulin. This enables a balanced diet that will decrease the risk of type 2 diabetes.</a:t>
            </a:r>
          </a:p>
          <a:p>
            <a:r>
              <a:rPr lang="en-GB" dirty="0"/>
              <a:t>Another prevention would be maintaining moderate body weight.  Being overweight ( obese) would increase insulin resistance.</a:t>
            </a:r>
          </a:p>
          <a:p>
            <a:endParaRPr lang="en-GB" dirty="0"/>
          </a:p>
          <a:p>
            <a:endParaRPr lang="en-GB" dirty="0"/>
          </a:p>
          <a:p>
            <a:endParaRPr lang="en-GB" dirty="0"/>
          </a:p>
        </p:txBody>
      </p:sp>
    </p:spTree>
    <p:extLst>
      <p:ext uri="{BB962C8B-B14F-4D97-AF65-F5344CB8AC3E}">
        <p14:creationId xmlns:p14="http://schemas.microsoft.com/office/powerpoint/2010/main" val="1782812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1A476-A580-F3A2-19C3-91FD2ADC56C5}"/>
              </a:ext>
            </a:extLst>
          </p:cNvPr>
          <p:cNvSpPr>
            <a:spLocks noGrp="1"/>
          </p:cNvSpPr>
          <p:nvPr>
            <p:ph type="title"/>
          </p:nvPr>
        </p:nvSpPr>
        <p:spPr>
          <a:xfrm>
            <a:off x="0" y="0"/>
            <a:ext cx="10515600" cy="1325563"/>
          </a:xfrm>
        </p:spPr>
        <p:txBody>
          <a:bodyPr/>
          <a:lstStyle/>
          <a:p>
            <a:r>
              <a:rPr lang="en-US" dirty="0"/>
              <a:t>Support for type 2 diabetes </a:t>
            </a:r>
            <a:endParaRPr lang="en-GB" dirty="0"/>
          </a:p>
        </p:txBody>
      </p:sp>
      <p:sp>
        <p:nvSpPr>
          <p:cNvPr id="3" name="Content Placeholder 2">
            <a:extLst>
              <a:ext uri="{FF2B5EF4-FFF2-40B4-BE49-F238E27FC236}">
                <a16:creationId xmlns:a16="http://schemas.microsoft.com/office/drawing/2014/main" id="{73491BB6-9E7A-8D3B-A557-8D3BE6D188BF}"/>
              </a:ext>
            </a:extLst>
          </p:cNvPr>
          <p:cNvSpPr>
            <a:spLocks noGrp="1"/>
          </p:cNvSpPr>
          <p:nvPr>
            <p:ph idx="1"/>
          </p:nvPr>
        </p:nvSpPr>
        <p:spPr>
          <a:xfrm>
            <a:off x="0" y="1253330"/>
            <a:ext cx="12192000" cy="5604669"/>
          </a:xfrm>
        </p:spPr>
        <p:txBody>
          <a:bodyPr>
            <a:normAutofit/>
          </a:bodyPr>
          <a:lstStyle/>
          <a:p>
            <a:r>
              <a:rPr lang="en-GB" dirty="0"/>
              <a:t>Support groups can be found in local charities, GPS, and within a local community all in the UK. For example Diabetes UK they have provisions like peer support, local support groups, and type 2 together.</a:t>
            </a:r>
          </a:p>
          <a:p>
            <a:r>
              <a:rPr lang="en-GB" dirty="0"/>
              <a:t>Type 2 together -  they deliver group peer support services for those with type 2 diabetes. Groups in a different borough of the UK for instance Dudley, Mid Essex, and others like Coventry and rugby.</a:t>
            </a:r>
          </a:p>
          <a:p>
            <a:r>
              <a:rPr lang="en-GB" dirty="0"/>
              <a:t>Local support groups – they aid in fundraising, awareness, and campaigning plus social events and outings.</a:t>
            </a:r>
          </a:p>
          <a:p>
            <a:r>
              <a:rPr lang="en-GB" dirty="0"/>
              <a:t>Peer support groups – it is a volunteer-led group that helps provide information and a learning approach for day-to-day living with diabetes. These groups are .; local with trained volunteers that enable others living with diabetes to share their experiences, information, support, and make friends as well activities and support.</a:t>
            </a:r>
          </a:p>
          <a:p>
            <a:endParaRPr lang="en-GB" dirty="0"/>
          </a:p>
        </p:txBody>
      </p:sp>
    </p:spTree>
    <p:extLst>
      <p:ext uri="{BB962C8B-B14F-4D97-AF65-F5344CB8AC3E}">
        <p14:creationId xmlns:p14="http://schemas.microsoft.com/office/powerpoint/2010/main" val="202761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60B83-CE40-01D6-DC07-2C623BC8CEB6}"/>
              </a:ext>
            </a:extLst>
          </p:cNvPr>
          <p:cNvSpPr>
            <a:spLocks noGrp="1"/>
          </p:cNvSpPr>
          <p:nvPr>
            <p:ph type="title"/>
          </p:nvPr>
        </p:nvSpPr>
        <p:spPr/>
        <p:txBody>
          <a:bodyPr/>
          <a:lstStyle/>
          <a:p>
            <a:r>
              <a:rPr lang="en-GB" dirty="0"/>
              <a:t>Recommendations for diabetes type 2 </a:t>
            </a:r>
          </a:p>
        </p:txBody>
      </p:sp>
      <p:sp>
        <p:nvSpPr>
          <p:cNvPr id="3" name="Content Placeholder 2">
            <a:extLst>
              <a:ext uri="{FF2B5EF4-FFF2-40B4-BE49-F238E27FC236}">
                <a16:creationId xmlns:a16="http://schemas.microsoft.com/office/drawing/2014/main" id="{61291C41-110F-EA93-0109-98A67E93DFF2}"/>
              </a:ext>
            </a:extLst>
          </p:cNvPr>
          <p:cNvSpPr>
            <a:spLocks noGrp="1"/>
          </p:cNvSpPr>
          <p:nvPr>
            <p:ph idx="1"/>
          </p:nvPr>
        </p:nvSpPr>
        <p:spPr/>
        <p:txBody>
          <a:bodyPr/>
          <a:lstStyle/>
          <a:p>
            <a:r>
              <a:rPr lang="en-GB" dirty="0"/>
              <a:t>Create positive lifestyle changes, healthy eating, regular exercising, and home-cooked food. </a:t>
            </a:r>
          </a:p>
          <a:p>
            <a:r>
              <a:rPr lang="en-GB" dirty="0"/>
              <a:t>Participating in local activities to enable social inclusion that will benefit the individual’s well-being and mental health. </a:t>
            </a:r>
          </a:p>
          <a:p>
            <a:r>
              <a:rPr lang="en-GB" dirty="0"/>
              <a:t>Seeking help to quit bad habits like smoking and heavy indulgence in alcohol.</a:t>
            </a:r>
          </a:p>
          <a:p>
            <a:r>
              <a:rPr lang="en-GB" dirty="0"/>
              <a:t>Joining a local support group for those living with diabetes type 2. </a:t>
            </a:r>
          </a:p>
          <a:p>
            <a:r>
              <a:rPr lang="en-GB" dirty="0"/>
              <a:t>Regular use of medication and check-ups to make sure health is closely monitored. </a:t>
            </a:r>
          </a:p>
        </p:txBody>
      </p:sp>
    </p:spTree>
    <p:extLst>
      <p:ext uri="{BB962C8B-B14F-4D97-AF65-F5344CB8AC3E}">
        <p14:creationId xmlns:p14="http://schemas.microsoft.com/office/powerpoint/2010/main" val="726889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8298-CF85-741F-F55A-989F0BFFAF85}"/>
              </a:ext>
            </a:extLst>
          </p:cNvPr>
          <p:cNvSpPr>
            <a:spLocks noGrp="1"/>
          </p:cNvSpPr>
          <p:nvPr>
            <p:ph type="title"/>
          </p:nvPr>
        </p:nvSpPr>
        <p:spPr/>
        <p:txBody>
          <a:bodyPr/>
          <a:lstStyle/>
          <a:p>
            <a:r>
              <a:rPr lang="en-US" dirty="0"/>
              <a:t>Conclusion of case study </a:t>
            </a:r>
            <a:endParaRPr lang="en-GB" dirty="0"/>
          </a:p>
        </p:txBody>
      </p:sp>
      <p:sp>
        <p:nvSpPr>
          <p:cNvPr id="3" name="Content Placeholder 2">
            <a:extLst>
              <a:ext uri="{FF2B5EF4-FFF2-40B4-BE49-F238E27FC236}">
                <a16:creationId xmlns:a16="http://schemas.microsoft.com/office/drawing/2014/main" id="{09CBA3BF-8093-3214-DE7A-EF9249BF5621}"/>
              </a:ext>
            </a:extLst>
          </p:cNvPr>
          <p:cNvSpPr>
            <a:spLocks noGrp="1"/>
          </p:cNvSpPr>
          <p:nvPr>
            <p:ph idx="1"/>
          </p:nvPr>
        </p:nvSpPr>
        <p:spPr/>
        <p:txBody>
          <a:bodyPr/>
          <a:lstStyle/>
          <a:p>
            <a:pPr marL="0" indent="0">
              <a:buNone/>
            </a:pPr>
            <a:r>
              <a:rPr lang="en-GB" dirty="0"/>
              <a:t>In this case study I have been able to understand and identify the impact of diabetes type 2 in adolescents, I was able to scope out the activeness of diabetes type 2 in the UK. From my understanding, young people can access fast food and processed snacks regularly ( more than 50% of children in surveys purchase food and drinks or takeaway outlets twice or more a week ).  What I have learned is regular monitoring of adolescents as well as prevention methods for young people will aid in decreasing the number and percentages of those with type 2 diabetes.</a:t>
            </a:r>
          </a:p>
        </p:txBody>
      </p:sp>
    </p:spTree>
    <p:extLst>
      <p:ext uri="{BB962C8B-B14F-4D97-AF65-F5344CB8AC3E}">
        <p14:creationId xmlns:p14="http://schemas.microsoft.com/office/powerpoint/2010/main" val="2914686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FBB85-92F7-DE42-B38E-81FC68BD75D0}"/>
              </a:ext>
            </a:extLst>
          </p:cNvPr>
          <p:cNvSpPr>
            <a:spLocks noGrp="1"/>
          </p:cNvSpPr>
          <p:nvPr>
            <p:ph type="ctrTitle"/>
          </p:nvPr>
        </p:nvSpPr>
        <p:spPr>
          <a:xfrm>
            <a:off x="0" y="0"/>
            <a:ext cx="9144000" cy="2387600"/>
          </a:xfrm>
        </p:spPr>
        <p:txBody>
          <a:bodyPr/>
          <a:lstStyle/>
          <a:p>
            <a:r>
              <a:rPr lang="en-US" dirty="0"/>
              <a:t>References </a:t>
            </a:r>
            <a:endParaRPr lang="en-GB" dirty="0"/>
          </a:p>
        </p:txBody>
      </p:sp>
      <p:sp>
        <p:nvSpPr>
          <p:cNvPr id="3" name="Subtitle 2">
            <a:extLst>
              <a:ext uri="{FF2B5EF4-FFF2-40B4-BE49-F238E27FC236}">
                <a16:creationId xmlns:a16="http://schemas.microsoft.com/office/drawing/2014/main" id="{D36D359D-115B-7847-A4AB-AD3B887DAD7C}"/>
              </a:ext>
            </a:extLst>
          </p:cNvPr>
          <p:cNvSpPr>
            <a:spLocks noGrp="1"/>
          </p:cNvSpPr>
          <p:nvPr>
            <p:ph type="subTitle" idx="1"/>
          </p:nvPr>
        </p:nvSpPr>
        <p:spPr>
          <a:xfrm>
            <a:off x="342900" y="2387600"/>
            <a:ext cx="10325100" cy="4036060"/>
          </a:xfrm>
        </p:spPr>
        <p:txBody>
          <a:bodyPr>
            <a:normAutofit fontScale="92500" lnSpcReduction="10000"/>
          </a:bodyPr>
          <a:lstStyle/>
          <a:p>
            <a:pPr algn="l"/>
            <a:br>
              <a:rPr lang="en-US" sz="1300" dirty="0"/>
            </a:br>
            <a:r>
              <a:rPr lang="fr-FR" sz="1300" dirty="0">
                <a:hlinkClick r:id="rId2"/>
              </a:rPr>
              <a:t>NHS</a:t>
            </a:r>
            <a:r>
              <a:rPr lang="fr-FR" sz="1300" i="1" dirty="0">
                <a:hlinkClick r:id="rId2"/>
              </a:rPr>
              <a:t>https://www.nhs.uk › conditions › type-2-diabetes</a:t>
            </a:r>
            <a:endParaRPr lang="fr-FR" sz="1300" dirty="0">
              <a:hlinkClick r:id="rId2"/>
            </a:endParaRPr>
          </a:p>
          <a:p>
            <a:pPr algn="l"/>
            <a:br>
              <a:rPr lang="en-US" sz="1300" dirty="0">
                <a:hlinkClick r:id="rId3"/>
              </a:rPr>
            </a:br>
            <a:r>
              <a:rPr lang="en-US" sz="1300" b="1" dirty="0">
                <a:hlinkClick r:id="rId3"/>
              </a:rPr>
              <a:t>Definition of insulin - NCI Dictionary of Cancer Terms</a:t>
            </a:r>
          </a:p>
          <a:p>
            <a:pPr algn="l"/>
            <a:r>
              <a:rPr lang="en-US" sz="1300" dirty="0" err="1">
                <a:hlinkClick r:id="rId3"/>
              </a:rPr>
              <a:t>cancer.gov</a:t>
            </a:r>
            <a:r>
              <a:rPr lang="en-US" sz="1300" i="1" dirty="0" err="1">
                <a:hlinkClick r:id="rId3"/>
              </a:rPr>
              <a:t>https</a:t>
            </a:r>
            <a:r>
              <a:rPr lang="en-US" sz="1300" i="1" dirty="0">
                <a:hlinkClick r:id="rId3"/>
              </a:rPr>
              <a:t>://www.cancer.gov › dictionaries › cancer-terms › def</a:t>
            </a:r>
            <a:endParaRPr lang="en-US" sz="1300" dirty="0">
              <a:hlinkClick r:id="rId3"/>
            </a:endParaRPr>
          </a:p>
          <a:p>
            <a:pPr algn="l"/>
            <a:br>
              <a:rPr lang="en-US" sz="1300" dirty="0">
                <a:hlinkClick r:id="rId4"/>
              </a:rPr>
            </a:br>
            <a:r>
              <a:rPr lang="en-US" sz="1300" b="1" dirty="0">
                <a:hlinkClick r:id="rId4"/>
              </a:rPr>
              <a:t>How to Qualify for Disability with Diabetes (Updated for 2023)</a:t>
            </a:r>
          </a:p>
          <a:p>
            <a:pPr algn="l"/>
            <a:r>
              <a:rPr lang="en-US" sz="1300" dirty="0">
                <a:hlinkClick r:id="rId4"/>
              </a:rPr>
              <a:t>disability-benefits-</a:t>
            </a:r>
            <a:r>
              <a:rPr lang="en-US" sz="1300" dirty="0" err="1">
                <a:hlinkClick r:id="rId4"/>
              </a:rPr>
              <a:t>help.org</a:t>
            </a:r>
            <a:r>
              <a:rPr lang="en-US" sz="1300" i="1" dirty="0" err="1">
                <a:hlinkClick r:id="rId4"/>
              </a:rPr>
              <a:t>https</a:t>
            </a:r>
            <a:r>
              <a:rPr lang="en-US" sz="1300" i="1" dirty="0">
                <a:hlinkClick r:id="rId4"/>
              </a:rPr>
              <a:t>://www.disability-benefits-help.org › diabetes-and-s...</a:t>
            </a:r>
          </a:p>
          <a:p>
            <a:pPr algn="l"/>
            <a:br>
              <a:rPr lang="en-US" sz="1300" dirty="0">
                <a:hlinkClick r:id="rId5"/>
              </a:rPr>
            </a:br>
            <a:r>
              <a:rPr lang="en-US" sz="1300" b="1" dirty="0">
                <a:hlinkClick r:id="rId5"/>
              </a:rPr>
              <a:t>Young People with Type 2 Diabetes, 2019-20 - NHS Digital</a:t>
            </a:r>
          </a:p>
          <a:p>
            <a:pPr algn="l"/>
            <a:r>
              <a:rPr lang="en-US" sz="1300" dirty="0">
                <a:hlinkClick r:id="rId5"/>
              </a:rPr>
              <a:t>NHS Digital</a:t>
            </a:r>
            <a:r>
              <a:rPr lang="en-US" sz="1300" i="1" dirty="0">
                <a:hlinkClick r:id="rId5"/>
              </a:rPr>
              <a:t>https://digital.nhs.uk › ... › National Diabetes Audit</a:t>
            </a:r>
          </a:p>
          <a:p>
            <a:pPr algn="l"/>
            <a:br>
              <a:rPr lang="en-US" sz="1400" dirty="0">
                <a:hlinkClick r:id="rId6"/>
              </a:rPr>
            </a:br>
            <a:r>
              <a:rPr lang="en-US" sz="1400" b="1" dirty="0">
                <a:hlinkClick r:id="rId6"/>
              </a:rPr>
              <a:t>Prevalence | Background information | Diabetes - type 2 | CKS</a:t>
            </a:r>
          </a:p>
          <a:p>
            <a:pPr algn="l"/>
            <a:r>
              <a:rPr lang="en-US" sz="1400" dirty="0">
                <a:hlinkClick r:id="rId6"/>
              </a:rPr>
              <a:t>The National Institute for Health and Care Excellence</a:t>
            </a:r>
            <a:r>
              <a:rPr lang="en-US" sz="1400" i="1" dirty="0">
                <a:hlinkClick r:id="rId6"/>
              </a:rPr>
              <a:t>https://cks.nice.org.uk › ... › Prevalence</a:t>
            </a:r>
            <a:endParaRPr lang="en-US" sz="1400" dirty="0">
              <a:hlinkClick r:id="rId6"/>
            </a:endParaRPr>
          </a:p>
          <a:p>
            <a:pPr algn="l"/>
            <a:br>
              <a:rPr lang="en-US" sz="1400" dirty="0">
                <a:hlinkClick r:id="rId7"/>
              </a:rPr>
            </a:br>
            <a:r>
              <a:rPr lang="en-US" sz="1400" b="1" dirty="0">
                <a:hlinkClick r:id="rId7"/>
              </a:rPr>
              <a:t>Consumption of takeaway and fast food in a deprived inner ...</a:t>
            </a:r>
          </a:p>
          <a:p>
            <a:pPr algn="l"/>
            <a:r>
              <a:rPr lang="en-US" sz="1400" dirty="0">
                <a:hlinkClick r:id="rId7"/>
              </a:rPr>
              <a:t>BMJ</a:t>
            </a:r>
            <a:r>
              <a:rPr lang="en-US" sz="1400" i="1" dirty="0">
                <a:hlinkClick r:id="rId7"/>
              </a:rPr>
              <a:t>https://bmjopen.bmj.com › content</a:t>
            </a:r>
            <a:endParaRPr lang="en-US" sz="1400" dirty="0">
              <a:hlinkClick r:id="rId7"/>
            </a:endParaRPr>
          </a:p>
          <a:p>
            <a:pPr algn="l"/>
            <a:endParaRPr lang="en-US" sz="1300" i="1" dirty="0">
              <a:hlinkClick r:id="rId5"/>
            </a:endParaRPr>
          </a:p>
          <a:p>
            <a:pPr algn="l"/>
            <a:endParaRPr lang="en-US" sz="1300" dirty="0">
              <a:hlinkClick r:id="rId5"/>
            </a:endParaRPr>
          </a:p>
          <a:p>
            <a:pPr algn="l"/>
            <a:endParaRPr lang="en-US" dirty="0">
              <a:hlinkClick r:id="rId4"/>
            </a:endParaRPr>
          </a:p>
          <a:p>
            <a:pPr algn="l"/>
            <a:endParaRPr lang="en-GB" dirty="0"/>
          </a:p>
          <a:p>
            <a:endParaRPr lang="en-GB" dirty="0"/>
          </a:p>
        </p:txBody>
      </p:sp>
    </p:spTree>
    <p:extLst>
      <p:ext uri="{BB962C8B-B14F-4D97-AF65-F5344CB8AC3E}">
        <p14:creationId xmlns:p14="http://schemas.microsoft.com/office/powerpoint/2010/main" val="16490923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3297</TotalTime>
  <Words>1185</Words>
  <Application>Microsoft Office PowerPoint</Application>
  <PresentationFormat>Widescreen</PresentationFormat>
  <Paragraphs>71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Adolescents with diabetes; prevention, support</vt:lpstr>
      <vt:lpstr>Introduction </vt:lpstr>
      <vt:lpstr>What is type 2 diabetes and its common symptoms </vt:lpstr>
      <vt:lpstr> the effects of Type 2 diabetes in Adolescents</vt:lpstr>
      <vt:lpstr>The risks of type 2 diabetes in Adolescents </vt:lpstr>
      <vt:lpstr>Prevention of type 2 diabetes </vt:lpstr>
      <vt:lpstr>Support for type 2 diabetes </vt:lpstr>
      <vt:lpstr>Recommendations for diabetes type 2 </vt:lpstr>
      <vt:lpstr>Conclusion of case study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Adolescents with diabetes ; prevention , support</dc:title>
  <dc:creator>linda gyamfi</dc:creator>
  <cp:lastModifiedBy>linda gyamfi</cp:lastModifiedBy>
  <cp:revision>31</cp:revision>
  <dcterms:created xsi:type="dcterms:W3CDTF">2023-03-09T14:30:52Z</dcterms:created>
  <dcterms:modified xsi:type="dcterms:W3CDTF">2023-03-11T23:01:43Z</dcterms:modified>
</cp:coreProperties>
</file>