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5"/>
  </p:notesMasterIdLst>
  <p:sldIdLst>
    <p:sldId id="256" r:id="rId2"/>
    <p:sldId id="271" r:id="rId3"/>
    <p:sldId id="267" r:id="rId4"/>
    <p:sldId id="268" r:id="rId5"/>
    <p:sldId id="269" r:id="rId6"/>
    <p:sldId id="272" r:id="rId7"/>
    <p:sldId id="274" r:id="rId8"/>
    <p:sldId id="273" r:id="rId9"/>
    <p:sldId id="275" r:id="rId10"/>
    <p:sldId id="276" r:id="rId11"/>
    <p:sldId id="278" r:id="rId12"/>
    <p:sldId id="277" r:id="rId13"/>
    <p:sldId id="270" r:id="rId14"/>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5F1DEA-710F-474B-9B2C-F73C40291DBD}">
          <p14:sldIdLst>
            <p14:sldId id="256"/>
          </p14:sldIdLst>
        </p14:section>
        <p14:section name="Untitled Section" id="{9CD7279A-C1B7-40DE-B4FB-6852965709DB}">
          <p14:sldIdLst>
            <p14:sldId id="271"/>
            <p14:sldId id="267"/>
            <p14:sldId id="268"/>
            <p14:sldId id="269"/>
            <p14:sldId id="272"/>
            <p14:sldId id="274"/>
            <p14:sldId id="273"/>
            <p14:sldId id="275"/>
            <p14:sldId id="276"/>
            <p14:sldId id="278"/>
            <p14:sldId id="277"/>
            <p14:sldId id="27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8" autoAdjust="0"/>
    <p:restoredTop sz="50067"/>
  </p:normalViewPr>
  <p:slideViewPr>
    <p:cSldViewPr snapToGrid="0" snapToObjects="1">
      <p:cViewPr varScale="1">
        <p:scale>
          <a:sx n="52" d="100"/>
          <a:sy n="52" d="100"/>
        </p:scale>
        <p:origin x="1941"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256E285A-1626-4BB0-A458-3E5589E2C09B}" type="datetimeFigureOut">
              <a:rPr lang="en-US" smtClean="0"/>
              <a:t>8/30/2019</a:t>
            </a:fld>
            <a:endParaRPr lang="en-US"/>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Education and employment as a transformative process for a fairer,</a:t>
            </a:r>
            <a:r>
              <a:rPr lang="en-GB" baseline="0" dirty="0" smtClean="0"/>
              <a:t> healthier world.</a:t>
            </a:r>
          </a:p>
          <a:p>
            <a:r>
              <a:rPr lang="en-GB" baseline="0" dirty="0" smtClean="0"/>
              <a:t>So, how will this session/module contribute to this?</a:t>
            </a:r>
          </a:p>
          <a:p>
            <a:r>
              <a:rPr lang="en-GB" baseline="0" dirty="0" smtClean="0"/>
              <a:t>Transforming some of your thinking and awareness. </a:t>
            </a:r>
          </a:p>
          <a:p>
            <a:endParaRPr lang="en-GB" baseline="0" dirty="0" smtClean="0"/>
          </a:p>
          <a:p>
            <a:r>
              <a:rPr lang="cy-GB" noProof="0" dirty="0" smtClean="0"/>
              <a:t>Addysg a chyflogaeth</a:t>
            </a:r>
            <a:r>
              <a:rPr lang="cy-GB" baseline="0" noProof="0" dirty="0" smtClean="0"/>
              <a:t> yn broses ar gyfer byd tecach, </a:t>
            </a:r>
            <a:r>
              <a:rPr lang="cy-GB" baseline="0" noProof="0" dirty="0" err="1" smtClean="0"/>
              <a:t>iachach</a:t>
            </a:r>
            <a:r>
              <a:rPr lang="cy-GB" baseline="0" noProof="0" dirty="0" smtClean="0"/>
              <a:t>.</a:t>
            </a:r>
          </a:p>
          <a:p>
            <a:r>
              <a:rPr lang="cy-GB" baseline="0" noProof="0" dirty="0" smtClean="0"/>
              <a:t>Felly, sut bydd y sesiwn hon yn cyfrannu i sicrhau hyn?</a:t>
            </a:r>
          </a:p>
          <a:p>
            <a:r>
              <a:rPr lang="cy-GB" baseline="0" noProof="0" dirty="0" smtClean="0"/>
              <a:t>Trawsnewid ychydig o’ch meddyliau a’ch ymwybyddiaeth. </a:t>
            </a:r>
            <a:endParaRPr lang="cy-GB"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19605043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228600" indent="-228600">
              <a:buAutoNum type="arabicPeriod"/>
            </a:pPr>
            <a:r>
              <a:rPr lang="en-US" altLang="en-US" dirty="0" smtClean="0">
                <a:latin typeface="Times New Roman" panose="02020603050405020304" pitchFamily="18" charset="0"/>
              </a:rPr>
              <a:t>What is global responsibility? Sustainable Development Goals (SDGs)</a:t>
            </a:r>
            <a:r>
              <a:rPr lang="en-US" altLang="en-US" baseline="0" dirty="0" smtClean="0">
                <a:latin typeface="Times New Roman" panose="02020603050405020304" pitchFamily="18" charset="0"/>
              </a:rPr>
              <a:t> (UNDP, 2015) [Video]</a:t>
            </a:r>
          </a:p>
          <a:p>
            <a:pPr marL="228600" indent="-228600">
              <a:buAutoNum type="arabicPeriod"/>
            </a:pPr>
            <a:r>
              <a:rPr lang="en-US" altLang="en-US" baseline="0" dirty="0" smtClean="0">
                <a:latin typeface="Times New Roman" panose="02020603050405020304" pitchFamily="18" charset="0"/>
              </a:rPr>
              <a:t>How do we become global citizens, exercising global responsibility, in our personal and professional lives? [Activity in small groups) </a:t>
            </a:r>
          </a:p>
          <a:p>
            <a:pPr marL="228600" indent="-228600">
              <a:buAutoNum type="arabicPeriod"/>
            </a:pPr>
            <a:r>
              <a:rPr lang="en-US" altLang="en-US" baseline="0" dirty="0" smtClean="0">
                <a:latin typeface="Times New Roman" panose="02020603050405020304" pitchFamily="18" charset="0"/>
              </a:rPr>
              <a:t>What factors help or hinder the success of environmental </a:t>
            </a:r>
            <a:r>
              <a:rPr lang="en-US" altLang="en-US" baseline="0" dirty="0" err="1" smtClean="0">
                <a:latin typeface="Times New Roman" panose="02020603050405020304" pitchFamily="18" charset="0"/>
              </a:rPr>
              <a:t>stewartship</a:t>
            </a:r>
            <a:r>
              <a:rPr lang="en-US" altLang="en-US" baseline="0" dirty="0" smtClean="0">
                <a:latin typeface="Times New Roman" panose="02020603050405020304" pitchFamily="18" charset="0"/>
              </a:rPr>
              <a:t> in individuals and </a:t>
            </a:r>
            <a:r>
              <a:rPr lang="en-US" altLang="en-US" baseline="0" dirty="0" err="1" smtClean="0">
                <a:latin typeface="Times New Roman" panose="02020603050405020304" pitchFamily="18" charset="0"/>
              </a:rPr>
              <a:t>organisations</a:t>
            </a:r>
            <a:r>
              <a:rPr lang="en-US" altLang="en-US" baseline="0" dirty="0" smtClean="0">
                <a:latin typeface="Times New Roman" panose="02020603050405020304" pitchFamily="18" charset="0"/>
              </a:rPr>
              <a:t>?</a:t>
            </a:r>
          </a:p>
          <a:p>
            <a:pPr marL="228600" indent="-228600">
              <a:buAutoNum type="arabicPeriod"/>
            </a:pPr>
            <a:r>
              <a:rPr lang="en-US" altLang="en-US" baseline="0" dirty="0" smtClean="0">
                <a:latin typeface="Times New Roman" panose="02020603050405020304" pitchFamily="18" charset="0"/>
              </a:rPr>
              <a:t>The Wellbeing of Future Generations Act in Wales – towards a better future?</a:t>
            </a:r>
          </a:p>
          <a:p>
            <a:pPr marL="228600" indent="-228600">
              <a:buAutoNum type="arabicPeriod"/>
            </a:pPr>
            <a:endParaRPr lang="en-US" altLang="en-US" baseline="0" dirty="0" smtClean="0">
              <a:latin typeface="Times New Roman" panose="02020603050405020304" pitchFamily="18" charset="0"/>
            </a:endParaRPr>
          </a:p>
          <a:p>
            <a:pPr marL="0" indent="0">
              <a:buNone/>
            </a:pPr>
            <a:r>
              <a:rPr lang="en-US" altLang="en-US" baseline="0" dirty="0" smtClean="0">
                <a:latin typeface="Times New Roman" panose="02020603050405020304" pitchFamily="18" charset="0"/>
              </a:rPr>
              <a:t>1. </a:t>
            </a:r>
            <a:r>
              <a:rPr lang="cy-GB" altLang="en-US" baseline="0" noProof="0" dirty="0" smtClean="0">
                <a:latin typeface="Times New Roman" panose="02020603050405020304" pitchFamily="18" charset="0"/>
              </a:rPr>
              <a:t>Beth yw cyfrifoldeb byd-eang? Nodau Datblygu Cynaliadwy, (UNDP, 2015) [Fideo]</a:t>
            </a:r>
          </a:p>
          <a:p>
            <a:pPr marL="0" indent="0">
              <a:buNone/>
            </a:pPr>
            <a:r>
              <a:rPr lang="cy-GB" altLang="en-US" baseline="0" noProof="0" dirty="0" smtClean="0">
                <a:latin typeface="Times New Roman" panose="02020603050405020304" pitchFamily="18" charset="0"/>
              </a:rPr>
              <a:t>2. Sut y gallwn ddod yn ddinasyddion byd-eang, gan arfer cyfrifoldeb byd-eang, yn ein bywydau personol a phroffesiynol? [Gweithgarwch mewn grwpiau bach]</a:t>
            </a:r>
          </a:p>
          <a:p>
            <a:pPr marL="0" indent="0">
              <a:buNone/>
            </a:pPr>
            <a:r>
              <a:rPr lang="cy-GB" altLang="en-US" baseline="0" noProof="0" dirty="0" smtClean="0">
                <a:latin typeface="Times New Roman" panose="02020603050405020304" pitchFamily="18" charset="0"/>
              </a:rPr>
              <a:t>3. Pa ffactorau sy’n helpu neu sy’n rhwystro llwyddiant stiwardiaeth amgylcheddol mewn unigolion a sefydliadau?</a:t>
            </a:r>
          </a:p>
          <a:p>
            <a:pPr marL="0" indent="0">
              <a:buNone/>
            </a:pPr>
            <a:r>
              <a:rPr lang="cy-GB" altLang="en-US" baseline="0" noProof="0" dirty="0" smtClean="0">
                <a:latin typeface="Times New Roman" panose="02020603050405020304" pitchFamily="18" charset="0"/>
              </a:rPr>
              <a:t>4. Deddf Llesiant Cenedlaethau’r Dyfodol yng Nghymru – tuag at well dyfodol?</a:t>
            </a:r>
          </a:p>
          <a:p>
            <a:pPr marL="228600" indent="-228600">
              <a:buAutoNum type="arabicPeriod"/>
            </a:pPr>
            <a:endParaRPr lang="en-US" altLang="en-US" dirty="0" smtClean="0">
              <a:latin typeface="Times New Roman" panose="02020603050405020304" pitchFamily="18" charset="0"/>
            </a:endParaRPr>
          </a:p>
        </p:txBody>
      </p:sp>
    </p:spTree>
    <p:extLst>
      <p:ext uri="{BB962C8B-B14F-4D97-AF65-F5344CB8AC3E}">
        <p14:creationId xmlns:p14="http://schemas.microsoft.com/office/powerpoint/2010/main" val="1886311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Discuss</a:t>
            </a:r>
            <a:r>
              <a:rPr lang="en-GB" b="1" baseline="0" dirty="0" smtClean="0"/>
              <a:t> either as a whole group, or in small groups what are the most urgent issues in our world.</a:t>
            </a:r>
          </a:p>
          <a:p>
            <a:r>
              <a:rPr lang="en-GB" b="1" baseline="0" dirty="0" smtClean="0"/>
              <a:t>Watch the video (text below)</a:t>
            </a:r>
            <a:endParaRPr lang="en-GB" b="1" dirty="0" smtClean="0"/>
          </a:p>
          <a:p>
            <a:endParaRPr lang="en-GB" dirty="0" smtClean="0"/>
          </a:p>
          <a:p>
            <a:r>
              <a:rPr lang="en-GB" dirty="0" smtClean="0"/>
              <a:t>Key MDG achievements</a:t>
            </a:r>
          </a:p>
          <a:p>
            <a:endParaRPr lang="en-GB" dirty="0" smtClean="0"/>
          </a:p>
          <a:p>
            <a:r>
              <a:rPr lang="en-GB" dirty="0" smtClean="0"/>
              <a:t>More than 1 billion people have been lifted out of extreme poverty (since 1990)</a:t>
            </a:r>
          </a:p>
          <a:p>
            <a:r>
              <a:rPr lang="en-GB" dirty="0" smtClean="0"/>
              <a:t>Child mortality dropped by more than half (since 1990)</a:t>
            </a:r>
          </a:p>
          <a:p>
            <a:r>
              <a:rPr lang="en-GB" dirty="0" smtClean="0"/>
              <a:t>The number of out of school children has dropped by more than half (since 1990)</a:t>
            </a:r>
          </a:p>
          <a:p>
            <a:r>
              <a:rPr lang="en-GB" dirty="0" smtClean="0"/>
              <a:t>HIV/AIDS infections fell by almost 40 percent (since 2000)</a:t>
            </a:r>
          </a:p>
          <a:p>
            <a:endParaRPr lang="en-GB" dirty="0" smtClean="0"/>
          </a:p>
          <a:p>
            <a:r>
              <a:rPr lang="en-GB" dirty="0" smtClean="0"/>
              <a:t>The legacy and achievements of the MDGs provide us with valuable lessons and experience to begin work on the new goals. But for millions of people around the world the job remains unfinished. We need to go the last mile on ending hunger, achieving full gender equality, improving health services and getting every child into school beyond primary. The SDGs are also an urgent call to shift the world onto a more sustainable path.</a:t>
            </a:r>
          </a:p>
          <a:p>
            <a:endParaRPr lang="en-GB" dirty="0" smtClean="0"/>
          </a:p>
          <a:p>
            <a:r>
              <a:rPr lang="en-GB" dirty="0" smtClean="0"/>
              <a:t>All 17 Goals interconnect, meaning success in one affects success for others. Dealing with the threat of climate change impacts how we manage our fragile natural resources, achieving gender equality or better health helps eradicate poverty, and fostering peace and inclusive societies will reduce inequalities and help economies prosper. In short, this is the greatest chance we have to improve life for future generations.</a:t>
            </a:r>
          </a:p>
          <a:p>
            <a:endParaRPr lang="en-GB" dirty="0" smtClean="0"/>
          </a:p>
          <a:p>
            <a:r>
              <a:rPr lang="en-GB" dirty="0" smtClean="0"/>
              <a:t>The SDGs coincided with another historic agreement reached in 2015 at the COP21 Paris Climate Conference. Together with the Sendai Framework for Disaster Risk Reduction, signed in Japan in March 2015, these agreements provide a set of common standards and achievable targets to reduce carbon emissions, manage the risks of climate change and natural disasters, and to build back better after a crisis.</a:t>
            </a:r>
          </a:p>
          <a:p>
            <a:endParaRPr lang="en-GB" dirty="0" smtClean="0"/>
          </a:p>
          <a:p>
            <a:r>
              <a:rPr lang="en-GB" dirty="0" smtClean="0"/>
              <a:t>The SDGs are unique in that they cover issues that affect us all. They reaffirm our international commitment to end poverty, permanently, everywhere. They are ambitious in making sure no one is left behind. More importantly, they involve us all to build a more sustainable, safer, more prosperous planet for all humanity.</a:t>
            </a:r>
          </a:p>
          <a:p>
            <a:endParaRPr lang="en-GB" dirty="0" smtClean="0"/>
          </a:p>
          <a:p>
            <a:endParaRPr lang="en-GB" dirty="0" smtClean="0"/>
          </a:p>
          <a:p>
            <a:r>
              <a:rPr lang="cy-GB" sz="1200" b="1" kern="1200" dirty="0" smtClean="0">
                <a:solidFill>
                  <a:schemeClr val="tx1"/>
                </a:solidFill>
                <a:effectLst/>
                <a:latin typeface="+mn-lt"/>
                <a:ea typeface="+mn-ea"/>
                <a:cs typeface="+mn-cs"/>
              </a:rPr>
              <a:t>Trafodwch naill ai yn grŵp cyfan, neu mewn grwpiau bach beth yw’r pynciau pwysicaf yn ein byd ni.</a:t>
            </a:r>
            <a:endParaRPr lang="en-GB" sz="1200" kern="1200" dirty="0" smtClean="0">
              <a:solidFill>
                <a:schemeClr val="tx1"/>
              </a:solidFill>
              <a:effectLst/>
              <a:latin typeface="+mn-lt"/>
              <a:ea typeface="+mn-ea"/>
              <a:cs typeface="+mn-cs"/>
            </a:endParaRPr>
          </a:p>
          <a:p>
            <a:r>
              <a:rPr lang="cy-GB" sz="1200" b="1" kern="1200" dirty="0" smtClean="0">
                <a:solidFill>
                  <a:schemeClr val="tx1"/>
                </a:solidFill>
                <a:effectLst/>
                <a:latin typeface="+mn-lt"/>
                <a:ea typeface="+mn-ea"/>
                <a:cs typeface="+mn-cs"/>
              </a:rPr>
              <a:t>Gwyliwch y fideo (testun isod)</a:t>
            </a:r>
          </a:p>
          <a:p>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Prif Nodau Datblygu’r Mileniwm a gyflawnwyd</a:t>
            </a:r>
          </a:p>
          <a:p>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dros 1 biliwn o bobl wedi eu codi allan o dlodi (er 1990)</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Lleihaodd marwolaethau plant dros hanner (er 1990)</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nifer y plant allan o ysgol wedi cwympo dros hanner (er 1990)</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Cwympodd heintiau HIV/AIDS bron 40 y cant (er 2000)</a:t>
            </a:r>
          </a:p>
          <a:p>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etifeddiaeth a chyflawniadau Nodau Datblygu’r Mileniwm yn rhoi gwersi a phrofiad gwerthfawr i ni wrth ddechrau gwaith ar y nodau newydd. Ond i filiynau o bobl o gwmpas y byd, mae’r gwaith yn parhau heb ei orffen. Mae angen i ni fynd y filltir olaf i ddileu tlodi, sicrhau cydraddoldeb rhyw llawn, gwella gwasanaethau iechyd a denu pob plentyn i ysgol y tu hwnt i’r ysgol gynradd. Mae’r Nodau Datblygu Cynaliadwy hefyd yn alwad frys i symud y byd tuag at lwybr mwy cynaliadwy.</a:t>
            </a:r>
          </a:p>
          <a:p>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pob un o’r 17 Nod yn cysylltu â’i gilydd, felly mae llwyddiant mewn un yn creu llwyddiant mewn eraill. Mae ymdrin â bygythiad y newid yn yr hinsawdd yn effeithio ar sut rydym yn rheoli ein hadnoddau naturiol bregus, mae sicrhau cydraddoldeb rhyw neu well iechyd yn helpu i ddileu tlodi, a meithrin heddwch a bydd cymdeithasau cynhwysol yn lleihau anghydraddoldebau ac yn helpu economïau i lwyddo. Mewn gair, hwn yw’r cyfle gorau sydd gennym i wella eu bywyd ar gyfer cenedlaethau’r dyfodol.</a:t>
            </a:r>
          </a:p>
          <a:p>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Roedd y Nodau Datblygu Cynaliadwy yn cyd-fynd â chytundeb hanesyddol 2015 yng Nghynhadledd Hinsawdd Paris COP21. Ynghyd â’r Fframwaith Sendai ar gyfer Lleihau Risgiau Trychinebau, a lofnodwyd yn </a:t>
            </a:r>
            <a:r>
              <a:rPr lang="cy-GB" sz="1200" kern="1200" dirty="0" err="1" smtClean="0">
                <a:solidFill>
                  <a:schemeClr val="tx1"/>
                </a:solidFill>
                <a:effectLst/>
                <a:latin typeface="+mn-lt"/>
                <a:ea typeface="+mn-ea"/>
                <a:cs typeface="+mn-cs"/>
              </a:rPr>
              <a:t>Siapan</a:t>
            </a:r>
            <a:r>
              <a:rPr lang="cy-GB" sz="1200" kern="1200" dirty="0" smtClean="0">
                <a:solidFill>
                  <a:schemeClr val="tx1"/>
                </a:solidFill>
                <a:effectLst/>
                <a:latin typeface="+mn-lt"/>
                <a:ea typeface="+mn-ea"/>
                <a:cs typeface="+mn-cs"/>
              </a:rPr>
              <a:t> ym mis Mawrth 2015, mae’r cytundebau hyn yn darparu safonau a thargedau </a:t>
            </a:r>
            <a:r>
              <a:rPr lang="cy-GB" sz="1200" kern="1200" dirty="0" err="1" smtClean="0">
                <a:solidFill>
                  <a:schemeClr val="tx1"/>
                </a:solidFill>
                <a:effectLst/>
                <a:latin typeface="+mn-lt"/>
                <a:ea typeface="+mn-ea"/>
                <a:cs typeface="+mn-cs"/>
              </a:rPr>
              <a:t>cyflawniadwy</a:t>
            </a:r>
            <a:r>
              <a:rPr lang="cy-GB" sz="1200" kern="1200" dirty="0" smtClean="0">
                <a:solidFill>
                  <a:schemeClr val="tx1"/>
                </a:solidFill>
                <a:effectLst/>
                <a:latin typeface="+mn-lt"/>
                <a:ea typeface="+mn-ea"/>
                <a:cs typeface="+mn-cs"/>
              </a:rPr>
              <a:t> i leihau allyriadau carbon, rheoli risgiau’r newid yn yr hinsawdd a thrychinebau naturiol, ac ailadeiladu’n well ar ôl argyfwng.</a:t>
            </a:r>
          </a:p>
          <a:p>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Mae’r Nodau Datblygu Cynaliadwy yn unigryw am eu bod yn effeithio ar bob un ohonom. Maen nhw’n ategu ein hymrwymiad rhyngwladol i ddod â thlodi i ben, yn barhaol, ymhobman. Maen nhw’n uchelgeisiol o ran sicrhau nad oes neb wedi ei adael ar ôl. Yn bwysicach, maen nhw’n cynnwys pob un ohonom yn creu planed fwy diogel, fwy ffyniannus i’r ddynoliaeth gyfan.</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9020628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Example of a major alcoholic</a:t>
            </a:r>
            <a:r>
              <a:rPr lang="en-GB" baseline="0" dirty="0" smtClean="0"/>
              <a:t> drinks company linking their business development to the SDGs</a:t>
            </a:r>
          </a:p>
          <a:p>
            <a:r>
              <a:rPr lang="en-GB" b="1" baseline="0" dirty="0" smtClean="0"/>
              <a:t>Ask students what they think this means practically.</a:t>
            </a:r>
          </a:p>
          <a:p>
            <a:r>
              <a:rPr lang="en-GB" b="1" baseline="0" dirty="0" smtClean="0"/>
              <a:t>Genuine improvements? Tokenism? Whitewash? Greenwash? Or genuine striving to create a better business/society?</a:t>
            </a:r>
          </a:p>
          <a:p>
            <a:endParaRPr lang="en-GB" dirty="0" smtClean="0"/>
          </a:p>
          <a:p>
            <a:r>
              <a:rPr lang="cy-GB" noProof="0" dirty="0" smtClean="0"/>
              <a:t>Enghraifft cwmni diodydd meddwol pwysig yn cysylltu eu datblygiad</a:t>
            </a:r>
            <a:r>
              <a:rPr lang="cy-GB" baseline="0" noProof="0" dirty="0" smtClean="0"/>
              <a:t> busnes â’r Nodau Datblygu </a:t>
            </a:r>
            <a:r>
              <a:rPr lang="cy-GB" baseline="0" noProof="0" dirty="0" err="1" smtClean="0"/>
              <a:t>Strategeol</a:t>
            </a:r>
            <a:r>
              <a:rPr lang="cy-GB" baseline="0" noProof="0" dirty="0" smtClean="0"/>
              <a:t> </a:t>
            </a:r>
          </a:p>
          <a:p>
            <a:r>
              <a:rPr lang="cy-GB" b="1" baseline="0" noProof="0" dirty="0" smtClean="0"/>
              <a:t>Holwch y myfyrwyr beth yw ystyr hyn yn ymarferol, yn eu barn nhw.</a:t>
            </a:r>
          </a:p>
          <a:p>
            <a:r>
              <a:rPr lang="cy-GB" b="1" baseline="0" noProof="0" dirty="0" smtClean="0"/>
              <a:t>Gwelliannau go iawn? Symbolaidd? Gwyngalchu? </a:t>
            </a:r>
            <a:r>
              <a:rPr lang="cy-GB" b="1" baseline="0" noProof="0" dirty="0" err="1" smtClean="0"/>
              <a:t>Gwyrddgalchu</a:t>
            </a:r>
            <a:r>
              <a:rPr lang="cy-GB" b="1" baseline="0" noProof="0" dirty="0" smtClean="0"/>
              <a:t>? Neu ymdrech go iawn i greu gwell busnes/cymdeithas?  </a:t>
            </a:r>
          </a:p>
          <a:p>
            <a:endParaRPr lang="cy-GB"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46035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smtClean="0"/>
              <a:t>Assessment tip: This can be used for their PDP, links</a:t>
            </a:r>
            <a:r>
              <a:rPr lang="en-GB" b="1" u="sng" baseline="0" dirty="0" smtClean="0"/>
              <a:t> to both the presentation and the portfolio.</a:t>
            </a:r>
            <a:endParaRPr lang="en-GB" b="1" u="sng" dirty="0" smtClean="0"/>
          </a:p>
          <a:p>
            <a:endParaRPr lang="en-GB" b="1" dirty="0" smtClean="0"/>
          </a:p>
          <a:p>
            <a:r>
              <a:rPr lang="en-GB" b="1" dirty="0" smtClean="0"/>
              <a:t>Use hand-outs. If you want to save paper, cut one hand out up into the separate goals instead of printing lots of them out.</a:t>
            </a:r>
            <a:r>
              <a:rPr lang="en-GB" b="1" baseline="0" dirty="0" smtClean="0"/>
              <a:t> </a:t>
            </a:r>
          </a:p>
          <a:p>
            <a:r>
              <a:rPr lang="en-GB" b="1" dirty="0" smtClean="0"/>
              <a:t>Tutor determines</a:t>
            </a:r>
            <a:r>
              <a:rPr lang="en-GB" b="1" baseline="0" dirty="0" smtClean="0"/>
              <a:t> groups of 2 or 3 people and assigns each group a goal to discuss and reflect on. </a:t>
            </a:r>
          </a:p>
          <a:p>
            <a:r>
              <a:rPr lang="en-GB" b="1" baseline="0" dirty="0" smtClean="0"/>
              <a:t>Students make individual notes how they currently behave and how aware they are and how they want to behave and increase their awareness, both professionally and personally .. Demonstrate how to do this on one of the goals and walk the students through your thinking and how you are changing, if you want to use an example.</a:t>
            </a:r>
          </a:p>
          <a:p>
            <a:r>
              <a:rPr lang="en-GB" b="1" baseline="0" dirty="0" smtClean="0"/>
              <a:t>For small classes, just choose the most relevant goals as there won’t be enough groups to cover all the goals. Adjust feedback according to group size, maybe not everyone gets to feedback to the whole group. </a:t>
            </a:r>
          </a:p>
          <a:p>
            <a:endParaRPr lang="en-GB" b="1" baseline="0" dirty="0" smtClean="0"/>
          </a:p>
          <a:p>
            <a:r>
              <a:rPr lang="cy-GB" b="1" u="sng" noProof="0" dirty="0" smtClean="0"/>
              <a:t>Cyngor asesu: Gellir defnyddio hwn ar gyfer eu PDP, yn</a:t>
            </a:r>
            <a:r>
              <a:rPr lang="cy-GB" b="1" u="sng" baseline="0" noProof="0" dirty="0" smtClean="0"/>
              <a:t> cysylltu â’r cyflwyniad a’r portffolio.</a:t>
            </a:r>
            <a:endParaRPr lang="cy-GB" b="1" u="sng" noProof="0" dirty="0" smtClean="0"/>
          </a:p>
          <a:p>
            <a:endParaRPr lang="cy-GB" b="1" noProof="0" dirty="0" smtClean="0"/>
          </a:p>
          <a:p>
            <a:r>
              <a:rPr lang="cy-GB" b="1" noProof="0" dirty="0" smtClean="0"/>
              <a:t>Defnyddiwch</a:t>
            </a:r>
            <a:r>
              <a:rPr lang="cy-GB" b="1" baseline="0" noProof="0" dirty="0" smtClean="0"/>
              <a:t> daflenni. Os hoffech arbed papur, torrwch un daflen yn nodau ar wahân yn hytrach nag argraffu llawer ohonyn nhw. </a:t>
            </a:r>
          </a:p>
          <a:p>
            <a:r>
              <a:rPr lang="cy-GB" b="1" noProof="0" dirty="0" smtClean="0"/>
              <a:t>Mae’r tiwtor yn penderfynu grwpiau o 2</a:t>
            </a:r>
            <a:r>
              <a:rPr lang="cy-GB" b="1" baseline="0" noProof="0" dirty="0" smtClean="0"/>
              <a:t> neu 3 o bobl ac yn pennu nod i bob grŵp drafod ac adfyfyrio arno.</a:t>
            </a:r>
          </a:p>
          <a:p>
            <a:r>
              <a:rPr lang="cy-GB" b="1" baseline="0" noProof="0" dirty="0" smtClean="0"/>
              <a:t>Bydd myfyrwyr yn gwneud nodiadau unigol ynghylch sut maen nhw’n ymddwyn ar hyn o bryd a pha mor ymwybodol y maen nhw sut yr </a:t>
            </a:r>
            <a:r>
              <a:rPr lang="cy-GB" b="1" baseline="0" noProof="0" dirty="0" err="1" smtClean="0"/>
              <a:t>hoffen</a:t>
            </a:r>
            <a:r>
              <a:rPr lang="cy-GB" b="1" baseline="0" noProof="0" dirty="0" smtClean="0"/>
              <a:t> nhw ymddwyn a chynyddu eu hymwybyddiaeth yn broffesiynol ac yn bersonol... Dangoswch sut i wneud hyn ar un o’r nodau a thywys y myfyrwyr trwy eich meddyliau a sut rydych yn newid, os hoffech ddefnyddio enghraifft. </a:t>
            </a:r>
          </a:p>
          <a:p>
            <a:r>
              <a:rPr lang="cy-GB" b="1" baseline="0" noProof="0" dirty="0" smtClean="0"/>
              <a:t>Ar gyfer dosbarthiadau bach, dewiswch y nodau mwyaf perthnasol gan na fydd digon o grwpiau i drafod pob nod. Addaswch yr adborth yn ôl maint y grŵp, efallai na fydd pawb yn cael rhoi adborth i’r grŵp cyfan. </a:t>
            </a:r>
            <a:endParaRPr lang="cy-GB" b="1" noProof="0" dirty="0" smtClean="0"/>
          </a:p>
          <a:p>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31126583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675597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may have never heard of this. </a:t>
            </a:r>
            <a:r>
              <a:rPr lang="en-GB" b="1" dirty="0" smtClean="0"/>
              <a:t>Invite answers to test previous knowledge.</a:t>
            </a:r>
          </a:p>
          <a:p>
            <a:r>
              <a:rPr lang="en-GB" b="1" dirty="0" smtClean="0"/>
              <a:t>Then give the following definition: </a:t>
            </a:r>
            <a:r>
              <a:rPr lang="en-GB" dirty="0" smtClean="0"/>
              <a:t>The term environmental stewardship has been used to refer to such diverse actions as creating protected areas, replanting trees, limiting harvests, reducing harmful activities or pollution, creating community gardens, restoring degraded areas, or purchasing more sustainable products (Bennett., Whitty, </a:t>
            </a:r>
            <a:r>
              <a:rPr lang="en-GB" dirty="0" err="1" smtClean="0"/>
              <a:t>Finkbeiner</a:t>
            </a:r>
            <a:r>
              <a:rPr lang="en-GB" dirty="0" smtClean="0"/>
              <a:t>,</a:t>
            </a:r>
            <a:r>
              <a:rPr lang="en-GB" baseline="0" dirty="0" smtClean="0"/>
              <a:t> </a:t>
            </a:r>
            <a:r>
              <a:rPr lang="en-GB" dirty="0" smtClean="0"/>
              <a:t>2018)</a:t>
            </a:r>
          </a:p>
          <a:p>
            <a:endParaRPr lang="en-GB" dirty="0" smtClean="0"/>
          </a:p>
          <a:p>
            <a:r>
              <a:rPr lang="cy-GB" noProof="0" dirty="0" smtClean="0"/>
              <a:t>Efallai nad yw myfyrwyr wedi</a:t>
            </a:r>
            <a:r>
              <a:rPr lang="cy-GB" baseline="0" noProof="0" dirty="0" smtClean="0"/>
              <a:t> clywed am hyn erioed. </a:t>
            </a:r>
            <a:r>
              <a:rPr lang="cy-GB" b="1" noProof="0" dirty="0" smtClean="0"/>
              <a:t>Gwahoddwch atebion</a:t>
            </a:r>
            <a:r>
              <a:rPr lang="cy-GB" b="1" baseline="0" noProof="0" dirty="0" smtClean="0"/>
              <a:t> i roi prawf </a:t>
            </a:r>
            <a:r>
              <a:rPr lang="cy-GB" b="1" noProof="0" dirty="0" smtClean="0"/>
              <a:t>ar wybodaeth flaenorol.</a:t>
            </a:r>
          </a:p>
          <a:p>
            <a:r>
              <a:rPr lang="cy-GB" b="1" noProof="0" dirty="0" smtClean="0"/>
              <a:t>Wedyn rhowch y diffiniadau canlynol: </a:t>
            </a:r>
            <a:r>
              <a:rPr lang="cy-GB" noProof="0" dirty="0" smtClean="0"/>
              <a:t>Defnyddiwyd y term stiwardiaeth amgylcheddol</a:t>
            </a:r>
            <a:r>
              <a:rPr lang="cy-GB" baseline="0" noProof="0" dirty="0" smtClean="0"/>
              <a:t> i gyfeirio at gamau mor amrywiol â chreu meysydd a amddiffynnwyd, ailblannu coed, cyfyngu ar gynaeafau, lleihau gweithgareddau niweidiol neu lygredd, creu gerddi cymunedol, adfer mannau a ddiraddiwyd, neu brynu cynhyrchion mwy cynaliadwy </a:t>
            </a:r>
            <a:r>
              <a:rPr lang="cy-GB" noProof="0" dirty="0" smtClean="0"/>
              <a:t>(Bennett, </a:t>
            </a:r>
            <a:r>
              <a:rPr lang="cy-GB" noProof="0" dirty="0" err="1" smtClean="0"/>
              <a:t>Whitty</a:t>
            </a:r>
            <a:r>
              <a:rPr lang="cy-GB" noProof="0" dirty="0" smtClean="0"/>
              <a:t>, </a:t>
            </a:r>
            <a:r>
              <a:rPr lang="cy-GB" noProof="0" dirty="0" err="1" smtClean="0"/>
              <a:t>Finkbeiner</a:t>
            </a:r>
            <a:r>
              <a:rPr lang="cy-GB" noProof="0" dirty="0" smtClean="0"/>
              <a:t>,</a:t>
            </a:r>
            <a:r>
              <a:rPr lang="cy-GB" baseline="0" noProof="0" dirty="0" smtClean="0"/>
              <a:t> </a:t>
            </a:r>
            <a:r>
              <a:rPr lang="cy-GB" noProof="0" dirty="0" smtClean="0"/>
              <a:t>2018)</a:t>
            </a:r>
          </a:p>
          <a:p>
            <a:r>
              <a:rPr lang="cy-GB" noProof="0" dirty="0" smtClean="0"/>
              <a: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8915011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 are some photos (taken by</a:t>
            </a:r>
            <a:r>
              <a:rPr lang="en-GB" baseline="0" dirty="0" smtClean="0"/>
              <a:t> Heike Griffiths</a:t>
            </a:r>
            <a:r>
              <a:rPr lang="en-GB" dirty="0" smtClean="0"/>
              <a:t>) from a community event organised in Burry Port by Incredible Edible Carmarthenshire.</a:t>
            </a:r>
            <a:r>
              <a:rPr lang="en-GB" baseline="0" dirty="0" smtClean="0"/>
              <a:t> Incredible Edible is a voluntary Organisation which promotes community gardening. During Volunteer Week Marks and </a:t>
            </a:r>
            <a:r>
              <a:rPr lang="en-GB" baseline="0" dirty="0" err="1" smtClean="0"/>
              <a:t>Spencers</a:t>
            </a:r>
            <a:r>
              <a:rPr lang="en-GB" baseline="0" dirty="0" smtClean="0"/>
              <a:t> sent volunteers to help expand the existing garden.</a:t>
            </a:r>
          </a:p>
          <a:p>
            <a:r>
              <a:rPr lang="en-GB" baseline="0" dirty="0" smtClean="0"/>
              <a:t>What benefits are being gained from this? Social? Ecological? Economical? Psychological? Anything else? Spiritual?</a:t>
            </a:r>
          </a:p>
          <a:p>
            <a:r>
              <a:rPr lang="en-GB" baseline="0" dirty="0" smtClean="0"/>
              <a:t>Ask Students to brainstorm.</a:t>
            </a:r>
          </a:p>
          <a:p>
            <a:r>
              <a:rPr lang="en-GB" b="1" baseline="0" dirty="0" smtClean="0"/>
              <a:t>Encourage students to use their phones to research Incredible Edible and to join their Facebook page local to the students. </a:t>
            </a:r>
          </a:p>
          <a:p>
            <a:r>
              <a:rPr lang="en-GB" dirty="0" smtClean="0"/>
              <a:t>So, let’s examine the factors which help or hinder environmental stewardship. </a:t>
            </a:r>
          </a:p>
          <a:p>
            <a:endParaRPr lang="en-GB" dirty="0" smtClean="0"/>
          </a:p>
          <a:p>
            <a:r>
              <a:rPr lang="cy-GB" noProof="0" dirty="0" smtClean="0"/>
              <a:t>Dyma rai lluniau (a dynnwyd gan </a:t>
            </a:r>
            <a:r>
              <a:rPr lang="cy-GB" baseline="0" noProof="0" dirty="0" smtClean="0"/>
              <a:t>Heike Griffiths</a:t>
            </a:r>
            <a:r>
              <a:rPr lang="cy-GB" noProof="0" dirty="0" smtClean="0"/>
              <a:t>) o ddigwyddiad cymunedol a drefnwyd ym Mhorth Tywyn</a:t>
            </a:r>
            <a:r>
              <a:rPr lang="cy-GB" baseline="0" noProof="0" dirty="0" smtClean="0"/>
              <a:t> gan </a:t>
            </a:r>
            <a:r>
              <a:rPr lang="cy-GB" noProof="0" dirty="0" err="1" smtClean="0"/>
              <a:t>Incredible</a:t>
            </a:r>
            <a:r>
              <a:rPr lang="cy-GB" noProof="0" dirty="0" smtClean="0"/>
              <a:t> </a:t>
            </a:r>
            <a:r>
              <a:rPr lang="cy-GB" noProof="0" dirty="0" err="1" smtClean="0"/>
              <a:t>Edible</a:t>
            </a:r>
            <a:r>
              <a:rPr lang="cy-GB" noProof="0" dirty="0" smtClean="0"/>
              <a:t> </a:t>
            </a:r>
            <a:r>
              <a:rPr lang="cy-GB" noProof="0" dirty="0" err="1" smtClean="0"/>
              <a:t>Carmarthenshire</a:t>
            </a:r>
            <a:r>
              <a:rPr lang="cy-GB" noProof="0" dirty="0" smtClean="0"/>
              <a:t>.</a:t>
            </a:r>
            <a:r>
              <a:rPr lang="cy-GB" baseline="0" noProof="0" dirty="0" smtClean="0"/>
              <a:t> Mae </a:t>
            </a:r>
            <a:r>
              <a:rPr lang="cy-GB" baseline="0" noProof="0" dirty="0" err="1" smtClean="0"/>
              <a:t>Incredible</a:t>
            </a:r>
            <a:r>
              <a:rPr lang="cy-GB" baseline="0" noProof="0" dirty="0" smtClean="0"/>
              <a:t> </a:t>
            </a:r>
            <a:r>
              <a:rPr lang="cy-GB" baseline="0" noProof="0" dirty="0" err="1" smtClean="0"/>
              <a:t>Edible</a:t>
            </a:r>
            <a:r>
              <a:rPr lang="cy-GB" baseline="0" noProof="0" dirty="0" smtClean="0"/>
              <a:t> yn fudiad gwirfoddol sy’n hyrwyddo garddio cymunedol. Yn ystod Wythnos Wirfoddoli, anfonodd Marks and </a:t>
            </a:r>
            <a:r>
              <a:rPr lang="cy-GB" baseline="0" noProof="0" dirty="0" err="1" smtClean="0"/>
              <a:t>Spencers</a:t>
            </a:r>
            <a:r>
              <a:rPr lang="cy-GB" baseline="0" noProof="0" dirty="0" smtClean="0"/>
              <a:t> wirfoddolwyr i helpu i ehangu’r ardd bresennol.</a:t>
            </a:r>
          </a:p>
          <a:p>
            <a:r>
              <a:rPr lang="cy-GB" baseline="0" noProof="0" dirty="0" smtClean="0"/>
              <a:t>Beth yw’r manteision sy’n deillio o hyn? Cymdeithasol? Ecolegol? Economaidd? Seicolegol? Unrhyw beth arall? Ysbrydol? </a:t>
            </a:r>
          </a:p>
          <a:p>
            <a:r>
              <a:rPr lang="cy-GB" baseline="0" noProof="0" dirty="0" smtClean="0"/>
              <a:t>Gofynnwch i’r myfyrwyr danio syniadau.</a:t>
            </a:r>
          </a:p>
          <a:p>
            <a:r>
              <a:rPr lang="cy-GB" b="1" baseline="0" noProof="0" dirty="0" smtClean="0"/>
              <a:t>Anogwch fyfyrwyr i ddefnyddio eu ffonau i ymchwilio i </a:t>
            </a:r>
            <a:r>
              <a:rPr lang="cy-GB" b="1" baseline="0" noProof="0" dirty="0" err="1" smtClean="0"/>
              <a:t>Incredible</a:t>
            </a:r>
            <a:r>
              <a:rPr lang="cy-GB" b="1" baseline="0" noProof="0" dirty="0" smtClean="0"/>
              <a:t> </a:t>
            </a:r>
            <a:r>
              <a:rPr lang="cy-GB" b="1" baseline="0" noProof="0" dirty="0" err="1" smtClean="0"/>
              <a:t>Edible</a:t>
            </a:r>
            <a:r>
              <a:rPr lang="cy-GB" b="1" baseline="0" noProof="0" dirty="0" smtClean="0"/>
              <a:t> a chysylltu eu tudalen leol ar </a:t>
            </a:r>
            <a:r>
              <a:rPr lang="cy-GB" b="1" baseline="0" noProof="0" dirty="0" err="1" smtClean="0"/>
              <a:t>Facebook</a:t>
            </a:r>
            <a:r>
              <a:rPr lang="cy-GB" b="1" baseline="0" noProof="0" dirty="0" smtClean="0"/>
              <a:t> â’r myfyrwyr. </a:t>
            </a:r>
          </a:p>
          <a:p>
            <a:r>
              <a:rPr lang="cy-GB" noProof="0" dirty="0" smtClean="0"/>
              <a:t>Felly, dewch</a:t>
            </a:r>
            <a:r>
              <a:rPr lang="cy-GB" baseline="0" noProof="0" dirty="0" smtClean="0"/>
              <a:t> i ni archwilio’r ffactorau sy’n helpu neu sy’n rhwystro stiwardiaeth amgylcheddol</a:t>
            </a:r>
            <a:r>
              <a:rPr lang="cy-GB" noProof="0" dirty="0" smtClean="0"/>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446382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Talk with the students through the diagram, and get them to identify</a:t>
            </a:r>
            <a:r>
              <a:rPr lang="en-GB" b="1" baseline="0" dirty="0" smtClean="0"/>
              <a:t> how this links to the Marks and </a:t>
            </a:r>
            <a:r>
              <a:rPr lang="en-GB" b="1" baseline="0" dirty="0" err="1" smtClean="0"/>
              <a:t>Spencers’</a:t>
            </a:r>
            <a:r>
              <a:rPr lang="en-GB" b="1" baseline="0" dirty="0" smtClean="0"/>
              <a:t> employees volunteering in Burry Port for the Community Garden in Burry Port facilitated by Incredible Edible. </a:t>
            </a:r>
          </a:p>
          <a:p>
            <a:r>
              <a:rPr lang="en-GB" b="1" baseline="0" dirty="0" smtClean="0"/>
              <a:t>Go through the different columns: Context, Actors, Motivation, Capacity, Actions and Outcomes.</a:t>
            </a:r>
          </a:p>
          <a:p>
            <a:r>
              <a:rPr lang="en-GB" baseline="0" dirty="0" smtClean="0"/>
              <a:t>1st example: Motivation:  What might have motivated certain individuals to go gardening instead of working? They were being paid, they might have a connection to Burry Port, they like to be outside, they want to learn about gardening, etc. etc.</a:t>
            </a:r>
          </a:p>
          <a:p>
            <a:r>
              <a:rPr lang="en-GB" baseline="0" dirty="0" smtClean="0"/>
              <a:t>2</a:t>
            </a:r>
            <a:r>
              <a:rPr lang="en-GB" baseline="30000" dirty="0" smtClean="0"/>
              <a:t>nd</a:t>
            </a:r>
            <a:r>
              <a:rPr lang="en-GB" baseline="0" dirty="0" smtClean="0"/>
              <a:t> example: Actors/Capacity: Marks and </a:t>
            </a:r>
            <a:r>
              <a:rPr lang="en-GB" baseline="0" dirty="0" err="1" smtClean="0"/>
              <a:t>Spencers</a:t>
            </a:r>
            <a:r>
              <a:rPr lang="en-GB" baseline="0" dirty="0" smtClean="0"/>
              <a:t>, Legislation: Corporate Social Responsibility, Employees, cultural capital: Volunteer Week</a:t>
            </a:r>
          </a:p>
          <a:p>
            <a:r>
              <a:rPr lang="en-GB" b="1" baseline="0" dirty="0" smtClean="0"/>
              <a:t>Encourage students to research future employers from this perspective: What do employers have to offer?</a:t>
            </a:r>
            <a:r>
              <a:rPr lang="en-GB" baseline="0" dirty="0" smtClean="0"/>
              <a:t> </a:t>
            </a:r>
          </a:p>
          <a:p>
            <a:endParaRPr lang="en-GB" baseline="0" dirty="0" smtClean="0"/>
          </a:p>
          <a:p>
            <a:r>
              <a:rPr lang="cy-GB" b="1" noProof="0" dirty="0" smtClean="0"/>
              <a:t>Siaradwch â’r myfyrwyr</a:t>
            </a:r>
            <a:r>
              <a:rPr lang="cy-GB" b="1" baseline="0" noProof="0" dirty="0" smtClean="0"/>
              <a:t> i’w tywys trwy’r diagram, a’u cael i nodi sut mae hyn yn cysylltu â gweithwyr Marks and </a:t>
            </a:r>
            <a:r>
              <a:rPr lang="cy-GB" b="1" baseline="0" noProof="0" dirty="0" err="1" smtClean="0"/>
              <a:t>Spencers</a:t>
            </a:r>
            <a:r>
              <a:rPr lang="cy-GB" b="1" baseline="0" noProof="0" dirty="0" smtClean="0"/>
              <a:t> yn gwirfoddoli ym Mhorth Tywyn ar gyfer yr Ardd Gymunedol ym Mhorth Tywyn a hwyluswyd gan </a:t>
            </a:r>
            <a:r>
              <a:rPr lang="cy-GB" b="1" baseline="0" noProof="0" dirty="0" err="1" smtClean="0"/>
              <a:t>Incredible</a:t>
            </a:r>
            <a:r>
              <a:rPr lang="cy-GB" b="1" baseline="0" noProof="0" dirty="0" smtClean="0"/>
              <a:t> </a:t>
            </a:r>
            <a:r>
              <a:rPr lang="cy-GB" b="1" baseline="0" noProof="0" dirty="0" err="1" smtClean="0"/>
              <a:t>Edible</a:t>
            </a:r>
            <a:r>
              <a:rPr lang="cy-GB" b="1" baseline="0" noProof="0" dirty="0" smtClean="0"/>
              <a:t>. </a:t>
            </a:r>
          </a:p>
          <a:p>
            <a:r>
              <a:rPr lang="cy-GB" b="1" baseline="0" noProof="0" dirty="0" smtClean="0"/>
              <a:t>Ewch trwy’r gwahanol golofnau: Cyd-destun, Actorion, Cymhelliant, Capasiti, Gweithredoedd a Chanlyniadau.</a:t>
            </a:r>
          </a:p>
          <a:p>
            <a:r>
              <a:rPr lang="cy-GB" baseline="0" noProof="0" dirty="0" smtClean="0"/>
              <a:t>Enghraifft 1af: Cymhelliant:  Beth allai fod wedi cymell rhai unigolion i fynd i arddio yn hytrach na gweithio? Roedden nhw’n cael eu talu, efallai fod ganddynt gysylltiad â Phorth Tywyn, hoffan nhw fod y tu allan, maen nhw am ddysgu am arddio, ac ati ac ati.  </a:t>
            </a:r>
          </a:p>
          <a:p>
            <a:r>
              <a:rPr lang="cy-GB" baseline="0" noProof="0" dirty="0" smtClean="0"/>
              <a:t>2</a:t>
            </a:r>
            <a:r>
              <a:rPr lang="cy-GB" baseline="30000" noProof="0" dirty="0" smtClean="0"/>
              <a:t>il</a:t>
            </a:r>
            <a:r>
              <a:rPr lang="cy-GB" baseline="0" noProof="0" dirty="0" smtClean="0"/>
              <a:t> enghraifft: Actorion/Capasiti: Marks and </a:t>
            </a:r>
            <a:r>
              <a:rPr lang="cy-GB" baseline="0" noProof="0" dirty="0" err="1" smtClean="0"/>
              <a:t>Spencers</a:t>
            </a:r>
            <a:r>
              <a:rPr lang="cy-GB" baseline="0" noProof="0" dirty="0" smtClean="0"/>
              <a:t>, Deddfwriaeth: Cyfrifoldeb Cymdeithasol Corfforaethol, Gweithwyr, cyfalaf diwylliannol: yr Wythnos Wirfoddoli</a:t>
            </a:r>
          </a:p>
          <a:p>
            <a:r>
              <a:rPr lang="cy-GB" b="1" baseline="0" noProof="0" dirty="0" smtClean="0"/>
              <a:t>Anogwch y myfyrwyr i ymchwilio i gyflogwyr y dyfodol o’r safbwynt hwn: Beth sydd gan gyflogwyr i’w gynnig? </a:t>
            </a:r>
            <a:endParaRPr lang="cy-GB"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741356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Watch the video, and discuss.</a:t>
            </a:r>
          </a:p>
          <a:p>
            <a:r>
              <a:rPr lang="en-GB" dirty="0" smtClean="0"/>
              <a:t>In</a:t>
            </a:r>
            <a:r>
              <a:rPr lang="en-GB" baseline="0" dirty="0" smtClean="0"/>
              <a:t> the light of the recent findings on accelerated climate chaos, this could be a sensitive discussion. </a:t>
            </a:r>
          </a:p>
          <a:p>
            <a:endParaRPr lang="en-GB" baseline="0" dirty="0" smtClean="0"/>
          </a:p>
          <a:p>
            <a:endParaRPr lang="en-GB" baseline="0" dirty="0" smtClean="0"/>
          </a:p>
          <a:p>
            <a:r>
              <a:rPr lang="cy-GB" b="1" noProof="0" dirty="0" smtClean="0"/>
              <a:t>Gwyliwch y fideo, a thrafod.</a:t>
            </a:r>
          </a:p>
          <a:p>
            <a:r>
              <a:rPr lang="cy-GB" noProof="0" dirty="0" smtClean="0"/>
              <a:t>Yng ngoleuni’r canfyddiadau diweddar ar anhrefn</a:t>
            </a:r>
            <a:r>
              <a:rPr lang="cy-GB" baseline="0" noProof="0" dirty="0" smtClean="0"/>
              <a:t> hinsawdd a gyflymwyd, gallai hon fod yn drafodaeth sensitif.</a:t>
            </a:r>
            <a:endParaRPr lang="cy-GB" noProof="0" dirty="0"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2290744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Students can say what they have learned and compare their feelings/thoughts to the pictures on the slide. </a:t>
            </a:r>
          </a:p>
          <a:p>
            <a:r>
              <a:rPr lang="en-GB" b="1" dirty="0" smtClean="0"/>
              <a:t>Signpost students to the </a:t>
            </a:r>
            <a:r>
              <a:rPr lang="en-GB" b="1" dirty="0" err="1" smtClean="0"/>
              <a:t>cynnalcymru</a:t>
            </a:r>
            <a:r>
              <a:rPr lang="en-GB" b="1" dirty="0" smtClean="0"/>
              <a:t> website.</a:t>
            </a:r>
          </a:p>
          <a:p>
            <a:endParaRPr lang="en-GB" b="1" dirty="0" smtClean="0"/>
          </a:p>
          <a:p>
            <a:r>
              <a:rPr lang="cy-GB" b="1" noProof="0" dirty="0" smtClean="0"/>
              <a:t>Gall myfyrwyr ddweud beth maen nhw wedi ei ddysgu a chymharu eu teimladau/meddyliau</a:t>
            </a:r>
            <a:r>
              <a:rPr lang="cy-GB" b="1" baseline="0" noProof="0" dirty="0" smtClean="0"/>
              <a:t> â’r lluniau ar y sleid. </a:t>
            </a:r>
          </a:p>
          <a:p>
            <a:r>
              <a:rPr lang="cy-GB" b="1" baseline="0" noProof="0" dirty="0" smtClean="0"/>
              <a:t>Cyfeiriwch fyfyrwyr i’r wefan </a:t>
            </a:r>
            <a:r>
              <a:rPr lang="cy-GB" b="1" baseline="0" noProof="0" dirty="0" err="1" smtClean="0"/>
              <a:t>cynnalcymru</a:t>
            </a:r>
            <a:r>
              <a:rPr lang="cy-GB" b="1" baseline="0" noProof="0" dirty="0" smtClean="0"/>
              <a:t>.</a:t>
            </a:r>
            <a:endParaRPr lang="cy-GB" b="1"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29701587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3247689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8/30/2019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8/30/2019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8/30/2019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8/30/2019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8/30/2019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8/30/2019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8/30/2019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8/30/2019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8/30/2019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6425" cy="1139825"/>
          </a:xfrm>
        </p:spPr>
        <p:txBody>
          <a:bodyPr/>
          <a:lstStyle/>
          <a:p>
            <a:r>
              <a:rPr lang="en-US" smtClean="0"/>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pPr>
                <a:defRPr/>
              </a:pPr>
              <a:t>‹#›</a:t>
            </a:fld>
            <a:endParaRPr lang="cy-GB" altLang="en-US"/>
          </a:p>
        </p:txBody>
      </p:sp>
    </p:spTree>
    <p:extLst>
      <p:ext uri="{BB962C8B-B14F-4D97-AF65-F5344CB8AC3E}">
        <p14:creationId xmlns:p14="http://schemas.microsoft.com/office/powerpoint/2010/main" val="4166504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8/30/2019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undp.org/content/undp/en/home/sustainable-development-goals/background.html"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globalresponsibility.eu/additional-curriculum/"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7" Type="http://schemas.microsoft.com/office/2007/relationships/hdphoto" Target="../media/hdphoto2.wdp"/><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u9cJmYP6dB8"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hyperlink" Target="https://www.3blmedia.com/News/Bacardi-Limited-Aligns-Corporate-Responsibility-Strategy-Include-UN-Sustainable-Development"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hyperlink" Target="https://www.ppdi.com/about/corporate-responsibility" TargetMode="External"/><Relationship Id="rId4" Type="http://schemas.openxmlformats.org/officeDocument/2006/relationships/hyperlink" Target="http://globalresponsibility.eu/additional-curriculu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618" y="381848"/>
            <a:ext cx="8927333" cy="413282"/>
          </a:xfrm>
        </p:spPr>
        <p:txBody>
          <a:bodyPr>
            <a:normAutofit fontScale="90000"/>
          </a:bodyPr>
          <a:lstStyle/>
          <a:p>
            <a:r>
              <a:rPr lang="en-GB" dirty="0" smtClean="0"/>
              <a:t>Global citizenship   </a:t>
            </a:r>
            <a:r>
              <a:rPr lang="cy-GB" dirty="0" smtClean="0"/>
              <a:t>Dinasyddiaeth fyd-eang</a:t>
            </a:r>
            <a:endParaRPr lang="cy-GB" dirty="0"/>
          </a:p>
        </p:txBody>
      </p:sp>
      <p:sp>
        <p:nvSpPr>
          <p:cNvPr id="5" name="Content Placeholder 4"/>
          <p:cNvSpPr>
            <a:spLocks noGrp="1"/>
          </p:cNvSpPr>
          <p:nvPr>
            <p:ph sz="half" idx="1"/>
          </p:nvPr>
        </p:nvSpPr>
        <p:spPr>
          <a:xfrm>
            <a:off x="195618" y="938254"/>
            <a:ext cx="4319232" cy="5238709"/>
          </a:xfrm>
        </p:spPr>
        <p:txBody>
          <a:bodyPr>
            <a:normAutofit fontScale="77500" lnSpcReduction="20000"/>
          </a:bodyPr>
          <a:lstStyle/>
          <a:p>
            <a:r>
              <a:rPr lang="en-GB" sz="2200" dirty="0" smtClean="0"/>
              <a:t>Global citizenship: “a </a:t>
            </a:r>
            <a:r>
              <a:rPr lang="en-GB" sz="2200" dirty="0"/>
              <a:t>sense of belonging to a broader community and common humanity,” emphasizing “political, economic, social and cultural interdependency and interconnectedness between the local, the national and the global.” </a:t>
            </a:r>
            <a:endParaRPr lang="en-GB" sz="2200" dirty="0" smtClean="0"/>
          </a:p>
          <a:p>
            <a:r>
              <a:rPr lang="en-GB" sz="2200" dirty="0" smtClean="0"/>
              <a:t>Global </a:t>
            </a:r>
            <a:r>
              <a:rPr lang="en-GB" sz="2200" dirty="0"/>
              <a:t>Citizenship Education (GCE</a:t>
            </a:r>
            <a:r>
              <a:rPr lang="en-GB" sz="2200" dirty="0" smtClean="0"/>
              <a:t>) </a:t>
            </a:r>
            <a:r>
              <a:rPr lang="en-GB" sz="2200" dirty="0"/>
              <a:t>“aims to be transformative, building the knowledge, skills, values and attitudes that learners need to be able to contribute to a more inclusive, just </a:t>
            </a:r>
            <a:r>
              <a:rPr lang="en-GB" sz="2200" dirty="0" smtClean="0"/>
              <a:t>and </a:t>
            </a:r>
            <a:r>
              <a:rPr lang="en-GB" sz="2200" dirty="0"/>
              <a:t>peaceful world</a:t>
            </a:r>
            <a:r>
              <a:rPr lang="en-GB" sz="2000" dirty="0" smtClean="0"/>
              <a:t>.”</a:t>
            </a:r>
          </a:p>
          <a:p>
            <a:endParaRPr lang="en-GB" sz="2000" dirty="0"/>
          </a:p>
        </p:txBody>
      </p:sp>
      <p:sp>
        <p:nvSpPr>
          <p:cNvPr id="6" name="Content Placeholder 5"/>
          <p:cNvSpPr>
            <a:spLocks noGrp="1"/>
          </p:cNvSpPr>
          <p:nvPr>
            <p:ph sz="half" idx="2"/>
          </p:nvPr>
        </p:nvSpPr>
        <p:spPr>
          <a:xfrm>
            <a:off x="4629150" y="938254"/>
            <a:ext cx="3886200" cy="5238709"/>
          </a:xfrm>
        </p:spPr>
        <p:txBody>
          <a:bodyPr>
            <a:normAutofit fontScale="77500" lnSpcReduction="20000"/>
          </a:bodyPr>
          <a:lstStyle/>
          <a:p>
            <a:r>
              <a:rPr lang="cy-GB" dirty="0" smtClean="0"/>
              <a:t>Dinasyddiaeth fyd-eang: syniad o berthyn i gymuned ehangach a dynoliaeth gyffredin, sy’n pwysleisio </a:t>
            </a:r>
            <a:r>
              <a:rPr lang="cy-GB" dirty="0" err="1" smtClean="0"/>
              <a:t>rhyngddibyniaeth</a:t>
            </a:r>
            <a:r>
              <a:rPr lang="cy-GB" dirty="0" smtClean="0"/>
              <a:t> wleidyddol, economaidd, cymdeithasol a diwylliannol a’r </a:t>
            </a:r>
            <a:r>
              <a:rPr lang="cy-GB" dirty="0" err="1" smtClean="0"/>
              <a:t>rhyng</a:t>
            </a:r>
            <a:r>
              <a:rPr lang="cy-GB" dirty="0" smtClean="0"/>
              <a:t>-gysylltedd rhwng y lleol, y cenedlaethol a’r byd-eang. </a:t>
            </a:r>
          </a:p>
          <a:p>
            <a:r>
              <a:rPr lang="cy-GB" dirty="0" smtClean="0"/>
              <a:t>Nod Addysg Dinasyddiaeth Fyd-eang (ADF) yw bod yn drawsnewidiol, gan adeiladu ar y wybodaeth, y sgiliau, y gwerthoedd, a’r agweddau y mae ar ddysgwyr eu hangen i allu cyfrannu i fyd mwy cynhwysol, cyfiawn a heddychol</a:t>
            </a:r>
            <a:r>
              <a:rPr lang="cy-GB" sz="2400" dirty="0" smtClean="0"/>
              <a:t>.”</a:t>
            </a:r>
          </a:p>
          <a:p>
            <a:endParaRPr lang="en-GB" dirty="0"/>
          </a:p>
        </p:txBody>
      </p:sp>
      <p:sp>
        <p:nvSpPr>
          <p:cNvPr id="7" name="Footer Placeholder 6"/>
          <p:cNvSpPr>
            <a:spLocks noGrp="1"/>
          </p:cNvSpPr>
          <p:nvPr>
            <p:ph type="ftr" sz="quarter" idx="11"/>
          </p:nvPr>
        </p:nvSpPr>
        <p:spPr>
          <a:xfrm>
            <a:off x="2971800" y="5255432"/>
            <a:ext cx="3086100" cy="365125"/>
          </a:xfrm>
        </p:spPr>
        <p:txBody>
          <a:bodyPr/>
          <a:lstStyle/>
          <a:p>
            <a:r>
              <a:rPr lang="en-US" smtClean="0"/>
              <a:t>Learning Portal, 2016</a:t>
            </a:r>
            <a:endParaRPr lang="en-US"/>
          </a:p>
        </p:txBody>
      </p:sp>
    </p:spTree>
    <p:extLst>
      <p:ext uri="{BB962C8B-B14F-4D97-AF65-F5344CB8AC3E}">
        <p14:creationId xmlns:p14="http://schemas.microsoft.com/office/powerpoint/2010/main" val="37598067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lstStyle/>
          <a:p>
            <a:r>
              <a:rPr lang="en-GB" dirty="0" smtClean="0"/>
              <a:t>Introduction         </a:t>
            </a:r>
            <a:r>
              <a:rPr lang="cy-GB" dirty="0" smtClean="0"/>
              <a:t>Cyflwyniad</a:t>
            </a:r>
            <a:endParaRPr lang="cy-GB" dirty="0"/>
          </a:p>
        </p:txBody>
      </p:sp>
      <p:sp>
        <p:nvSpPr>
          <p:cNvPr id="3" name="Content Placeholder 2"/>
          <p:cNvSpPr>
            <a:spLocks noGrp="1"/>
          </p:cNvSpPr>
          <p:nvPr>
            <p:ph sz="half" idx="1"/>
          </p:nvPr>
        </p:nvSpPr>
        <p:spPr>
          <a:xfrm>
            <a:off x="571500" y="1345019"/>
            <a:ext cx="3886200" cy="4071716"/>
          </a:xfrm>
        </p:spPr>
        <p:txBody>
          <a:bodyPr>
            <a:normAutofit fontScale="92500"/>
          </a:bodyPr>
          <a:lstStyle/>
          <a:p>
            <a:pPr marL="0" indent="0">
              <a:buNone/>
            </a:pPr>
            <a:r>
              <a:rPr lang="en-GB" sz="2400" dirty="0" smtClean="0"/>
              <a:t>1. Global </a:t>
            </a:r>
            <a:r>
              <a:rPr lang="en-GB" sz="2400" dirty="0"/>
              <a:t>responsibility </a:t>
            </a:r>
            <a:endParaRPr lang="en-GB" sz="2400" dirty="0" smtClean="0"/>
          </a:p>
          <a:p>
            <a:pPr marL="0" indent="0">
              <a:buNone/>
            </a:pPr>
            <a:r>
              <a:rPr lang="en-GB" sz="2400" dirty="0" smtClean="0"/>
              <a:t>2. The </a:t>
            </a:r>
            <a:r>
              <a:rPr lang="en-GB" sz="2400" dirty="0"/>
              <a:t>concept of global citizenship in professional and personal lives </a:t>
            </a:r>
            <a:endParaRPr lang="en-GB" sz="2400" dirty="0" smtClean="0"/>
          </a:p>
          <a:p>
            <a:pPr marL="0" indent="0">
              <a:buNone/>
            </a:pPr>
            <a:r>
              <a:rPr lang="en-GB" sz="2400" dirty="0" smtClean="0"/>
              <a:t>3. Environmental </a:t>
            </a:r>
            <a:r>
              <a:rPr lang="en-GB" sz="2400" dirty="0"/>
              <a:t>stewardship in the workplace and future professional lives </a:t>
            </a:r>
            <a:endParaRPr lang="en-GB" sz="2400" dirty="0" smtClean="0"/>
          </a:p>
          <a:p>
            <a:pPr marL="0" indent="0">
              <a:buNone/>
            </a:pPr>
            <a:r>
              <a:rPr lang="en-GB" sz="2400" dirty="0" smtClean="0"/>
              <a:t>4. Sustainable </a:t>
            </a:r>
            <a:r>
              <a:rPr lang="en-GB" sz="2400" dirty="0"/>
              <a:t>futures and society</a:t>
            </a:r>
          </a:p>
        </p:txBody>
      </p:sp>
      <p:sp>
        <p:nvSpPr>
          <p:cNvPr id="4" name="Content Placeholder 3"/>
          <p:cNvSpPr>
            <a:spLocks noGrp="1"/>
          </p:cNvSpPr>
          <p:nvPr>
            <p:ph sz="half" idx="2"/>
          </p:nvPr>
        </p:nvSpPr>
        <p:spPr>
          <a:xfrm>
            <a:off x="4572000" y="1355098"/>
            <a:ext cx="3886200" cy="4061637"/>
          </a:xfrm>
        </p:spPr>
        <p:txBody>
          <a:bodyPr>
            <a:normAutofit fontScale="92500"/>
          </a:bodyPr>
          <a:lstStyle/>
          <a:p>
            <a:pPr marL="0" indent="0">
              <a:buNone/>
            </a:pPr>
            <a:r>
              <a:rPr lang="en-GB" dirty="0"/>
              <a:t>1. </a:t>
            </a:r>
            <a:r>
              <a:rPr lang="cy-GB" dirty="0" smtClean="0"/>
              <a:t>Cyfrifoldeb byd-eang</a:t>
            </a:r>
          </a:p>
          <a:p>
            <a:pPr marL="0" indent="0">
              <a:buNone/>
            </a:pPr>
            <a:r>
              <a:rPr lang="cy-GB" dirty="0" smtClean="0"/>
              <a:t>2. Cydsyniad dinasyddiaeth fyd-eang mewn bywydau proffesiynol a phersonol</a:t>
            </a:r>
          </a:p>
          <a:p>
            <a:pPr marL="0" indent="0">
              <a:buNone/>
            </a:pPr>
            <a:r>
              <a:rPr lang="cy-GB" dirty="0" smtClean="0"/>
              <a:t>3. Stiwardiaeth amgylcheddol yn y gweithle a bywydau proffesiynol yn y dyfodol</a:t>
            </a:r>
          </a:p>
          <a:p>
            <a:pPr marL="0" indent="0">
              <a:buNone/>
            </a:pPr>
            <a:r>
              <a:rPr lang="cy-GB" dirty="0" smtClean="0"/>
              <a:t>4. Dyfodol cynaliadwy a chymdeithas</a:t>
            </a:r>
          </a:p>
          <a:p>
            <a:endParaRPr lang="en-GB" dirty="0"/>
          </a:p>
        </p:txBody>
      </p:sp>
    </p:spTree>
    <p:extLst>
      <p:ext uri="{BB962C8B-B14F-4D97-AF65-F5344CB8AC3E}">
        <p14:creationId xmlns:p14="http://schemas.microsoft.com/office/powerpoint/2010/main" val="244824107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global responsibility? </a:t>
            </a:r>
            <a:br>
              <a:rPr lang="en-GB" dirty="0" smtClean="0"/>
            </a:br>
            <a:r>
              <a:rPr lang="cy-GB" dirty="0" smtClean="0"/>
              <a:t>Beth yw dinasyddiaeth fyd-eang?</a:t>
            </a:r>
            <a:endParaRPr lang="cy-GB" dirty="0"/>
          </a:p>
        </p:txBody>
      </p:sp>
      <p:sp>
        <p:nvSpPr>
          <p:cNvPr id="6" name="Content Placeholder 5"/>
          <p:cNvSpPr>
            <a:spLocks noGrp="1"/>
          </p:cNvSpPr>
          <p:nvPr>
            <p:ph sz="half" idx="1"/>
          </p:nvPr>
        </p:nvSpPr>
        <p:spPr/>
        <p:txBody>
          <a:bodyPr/>
          <a:lstStyle/>
          <a:p>
            <a:r>
              <a:rPr lang="en-GB" dirty="0" smtClean="0"/>
              <a:t>What are the most urgent issues in the world? </a:t>
            </a:r>
          </a:p>
          <a:p>
            <a:r>
              <a:rPr lang="en-GB" dirty="0" smtClean="0"/>
              <a:t>Discuss. </a:t>
            </a:r>
          </a:p>
          <a:p>
            <a:endParaRPr lang="en-GB" dirty="0"/>
          </a:p>
        </p:txBody>
      </p:sp>
      <p:sp>
        <p:nvSpPr>
          <p:cNvPr id="7" name="Content Placeholder 6"/>
          <p:cNvSpPr>
            <a:spLocks noGrp="1"/>
          </p:cNvSpPr>
          <p:nvPr>
            <p:ph sz="half" idx="2"/>
          </p:nvPr>
        </p:nvSpPr>
        <p:spPr/>
        <p:txBody>
          <a:bodyPr/>
          <a:lstStyle/>
          <a:p>
            <a:r>
              <a:rPr lang="cy-GB" dirty="0" smtClean="0"/>
              <a:t>Pa bynciau sydd o’r pwys mwyaf yn y byd?</a:t>
            </a:r>
          </a:p>
          <a:p>
            <a:r>
              <a:rPr lang="cy-GB" dirty="0" smtClean="0"/>
              <a:t>Trafodwch</a:t>
            </a:r>
            <a:r>
              <a:rPr lang="en-GB" dirty="0" smtClean="0"/>
              <a:t>.</a:t>
            </a:r>
            <a:endParaRPr lang="en-GB" dirty="0"/>
          </a:p>
        </p:txBody>
      </p:sp>
      <p:sp>
        <p:nvSpPr>
          <p:cNvPr id="5" name="Action Button: Movie 4">
            <a:hlinkClick r:id="rId3" highlightClick="1"/>
          </p:cNvPr>
          <p:cNvSpPr/>
          <p:nvPr/>
        </p:nvSpPr>
        <p:spPr>
          <a:xfrm>
            <a:off x="7221681" y="732342"/>
            <a:ext cx="701964" cy="591127"/>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rotWithShape="1">
          <a:blip r:embed="rId4"/>
          <a:srcRect l="3873" t="26200" r="5584" b="16634"/>
          <a:stretch/>
        </p:blipFill>
        <p:spPr>
          <a:xfrm>
            <a:off x="2213264" y="3536035"/>
            <a:ext cx="4717472" cy="2236114"/>
          </a:xfrm>
          <a:prstGeom prst="rect">
            <a:avLst/>
          </a:prstGeom>
          <a:effectLst>
            <a:softEdge rad="317500"/>
          </a:effectLst>
        </p:spPr>
      </p:pic>
    </p:spTree>
    <p:extLst>
      <p:ext uri="{BB962C8B-B14F-4D97-AF65-F5344CB8AC3E}">
        <p14:creationId xmlns:p14="http://schemas.microsoft.com/office/powerpoint/2010/main" val="21538049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03910" y="0"/>
            <a:ext cx="8927647" cy="6759286"/>
          </a:xfrm>
          <a:prstGeom prst="rect">
            <a:avLst/>
          </a:prstGeom>
        </p:spPr>
      </p:pic>
    </p:spTree>
    <p:extLst>
      <p:ext uri="{BB962C8B-B14F-4D97-AF65-F5344CB8AC3E}">
        <p14:creationId xmlns:p14="http://schemas.microsoft.com/office/powerpoint/2010/main" val="78492649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619" y="365126"/>
            <a:ext cx="8811490" cy="1325563"/>
          </a:xfrm>
        </p:spPr>
        <p:txBody>
          <a:bodyPr>
            <a:normAutofit fontScale="90000"/>
          </a:bodyPr>
          <a:lstStyle/>
          <a:p>
            <a:r>
              <a:rPr lang="en-GB" sz="2800" dirty="0" smtClean="0"/>
              <a:t>Global </a:t>
            </a:r>
            <a:r>
              <a:rPr lang="en-GB" sz="2800" dirty="0"/>
              <a:t>citizenship in professional and personal </a:t>
            </a:r>
            <a:r>
              <a:rPr lang="en-GB" sz="2800" dirty="0" smtClean="0"/>
              <a:t>lives.</a:t>
            </a:r>
            <a:br>
              <a:rPr lang="en-GB" sz="2800" dirty="0" smtClean="0"/>
            </a:br>
            <a:r>
              <a:rPr lang="en-GB" sz="2800" dirty="0" smtClean="0"/>
              <a:t> </a:t>
            </a:r>
            <a:r>
              <a:rPr lang="en-GB" sz="2800" dirty="0" smtClean="0"/>
              <a:t>This can be used for your PDP.</a:t>
            </a:r>
            <a:br>
              <a:rPr lang="en-GB" sz="2800" dirty="0" smtClean="0"/>
            </a:br>
            <a:r>
              <a:rPr lang="cy-GB" sz="2800" dirty="0" smtClean="0"/>
              <a:t>Dinasyddiaeth fyd-eang mewn bywydau proffesiynol a phersonol. Gellir defnyddio hyn ar gyfer eich PDP. </a:t>
            </a:r>
            <a:br>
              <a:rPr lang="cy-GB" sz="2800" dirty="0" smtClean="0"/>
            </a:br>
            <a:endParaRPr lang="cy-GB" sz="2800" dirty="0"/>
          </a:p>
        </p:txBody>
      </p:sp>
      <p:sp>
        <p:nvSpPr>
          <p:cNvPr id="3" name="Content Placeholder 2"/>
          <p:cNvSpPr>
            <a:spLocks noGrp="1"/>
          </p:cNvSpPr>
          <p:nvPr>
            <p:ph sz="half" idx="1"/>
          </p:nvPr>
        </p:nvSpPr>
        <p:spPr/>
        <p:txBody>
          <a:bodyPr>
            <a:normAutofit/>
          </a:bodyPr>
          <a:lstStyle/>
          <a:p>
            <a:r>
              <a:rPr lang="en-GB" sz="2400" dirty="0" smtClean="0"/>
              <a:t>In </a:t>
            </a:r>
            <a:r>
              <a:rPr lang="en-GB" sz="2400" dirty="0"/>
              <a:t>small groups go on </a:t>
            </a:r>
            <a:r>
              <a:rPr lang="en-GB" sz="2400" dirty="0">
                <a:hlinkClick r:id="rId3"/>
              </a:rPr>
              <a:t>http://globalresponsibility.eu/additional-curriculum</a:t>
            </a:r>
            <a:r>
              <a:rPr lang="en-GB" sz="2400" dirty="0" smtClean="0">
                <a:hlinkClick r:id="rId3"/>
              </a:rPr>
              <a:t>/</a:t>
            </a:r>
            <a:r>
              <a:rPr lang="en-GB" sz="2400" dirty="0" smtClean="0"/>
              <a:t> and analyse what the </a:t>
            </a:r>
            <a:r>
              <a:rPr lang="en-GB" sz="2400" dirty="0" err="1" smtClean="0"/>
              <a:t>behaviourial</a:t>
            </a:r>
            <a:r>
              <a:rPr lang="en-GB" sz="2400" dirty="0" smtClean="0"/>
              <a:t> competencies, reflections/awareness could mean in your personal lives and your profession. </a:t>
            </a:r>
            <a:endParaRPr lang="en-GB" sz="2400" dirty="0"/>
          </a:p>
        </p:txBody>
      </p:sp>
      <p:sp>
        <p:nvSpPr>
          <p:cNvPr id="4" name="Content Placeholder 3"/>
          <p:cNvSpPr>
            <a:spLocks noGrp="1"/>
          </p:cNvSpPr>
          <p:nvPr>
            <p:ph sz="half" idx="2"/>
          </p:nvPr>
        </p:nvSpPr>
        <p:spPr>
          <a:xfrm>
            <a:off x="4629150" y="1825625"/>
            <a:ext cx="4156262" cy="4351338"/>
          </a:xfrm>
        </p:spPr>
        <p:txBody>
          <a:bodyPr>
            <a:normAutofit/>
          </a:bodyPr>
          <a:lstStyle/>
          <a:p>
            <a:r>
              <a:rPr lang="cy-GB" dirty="0" smtClean="0"/>
              <a:t>Mewn grwpiau bach ewch i </a:t>
            </a:r>
            <a:r>
              <a:rPr lang="cy-GB" dirty="0" smtClean="0">
                <a:hlinkClick r:id="rId3"/>
              </a:rPr>
              <a:t>http://globalresponsibility.eu/additional-curriculum/</a:t>
            </a:r>
            <a:r>
              <a:rPr lang="cy-GB" dirty="0" smtClean="0"/>
              <a:t> a dadansoddi beth allai’r cymwyseddau ymddygiadol, adfyfyrio /ymwybyddiaeth ei olygu yn eich bywydau personol a’ch proffesiwn. </a:t>
            </a:r>
          </a:p>
          <a:p>
            <a:endParaRPr lang="en-GB" dirty="0"/>
          </a:p>
        </p:txBody>
      </p:sp>
    </p:spTree>
    <p:extLst>
      <p:ext uri="{BB962C8B-B14F-4D97-AF65-F5344CB8AC3E}">
        <p14:creationId xmlns:p14="http://schemas.microsoft.com/office/powerpoint/2010/main" val="463611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Check in after the Activity.</a:t>
            </a:r>
            <a:br>
              <a:rPr lang="en-GB" dirty="0" smtClean="0"/>
            </a:br>
            <a:r>
              <a:rPr lang="cy-GB" dirty="0" smtClean="0"/>
              <a:t>Galwch heibio ar ôl y Gweithgaredd</a:t>
            </a:r>
            <a:r>
              <a:rPr lang="en-GB" dirty="0" smtClean="0"/>
              <a:t>.</a:t>
            </a:r>
            <a:endParaRPr lang="en-GB" dirty="0"/>
          </a:p>
        </p:txBody>
      </p:sp>
      <p:sp>
        <p:nvSpPr>
          <p:cNvPr id="3" name="Content Placeholder 2"/>
          <p:cNvSpPr>
            <a:spLocks noGrp="1"/>
          </p:cNvSpPr>
          <p:nvPr>
            <p:ph sz="half" idx="1"/>
          </p:nvPr>
        </p:nvSpPr>
        <p:spPr>
          <a:xfrm>
            <a:off x="628650" y="1570182"/>
            <a:ext cx="3886200" cy="3980873"/>
          </a:xfrm>
        </p:spPr>
        <p:txBody>
          <a:bodyPr>
            <a:normAutofit lnSpcReduction="10000"/>
          </a:bodyPr>
          <a:lstStyle/>
          <a:p>
            <a:r>
              <a:rPr lang="en-GB" dirty="0" smtClean="0"/>
              <a:t>How do you feel/think about choosing a career after doing this activity?</a:t>
            </a:r>
          </a:p>
          <a:p>
            <a:r>
              <a:rPr lang="en-GB" dirty="0" smtClean="0"/>
              <a:t>And do you think some of the behaviours/ awareness stand in contrast to traditional business/career models? </a:t>
            </a:r>
            <a:endParaRPr lang="en-GB" dirty="0"/>
          </a:p>
        </p:txBody>
      </p:sp>
      <p:sp>
        <p:nvSpPr>
          <p:cNvPr id="4" name="Content Placeholder 3"/>
          <p:cNvSpPr>
            <a:spLocks noGrp="1"/>
          </p:cNvSpPr>
          <p:nvPr>
            <p:ph sz="half" idx="2"/>
          </p:nvPr>
        </p:nvSpPr>
        <p:spPr>
          <a:xfrm>
            <a:off x="4629150" y="1570182"/>
            <a:ext cx="3886200" cy="4606781"/>
          </a:xfrm>
        </p:spPr>
        <p:txBody>
          <a:bodyPr>
            <a:normAutofit lnSpcReduction="10000"/>
          </a:bodyPr>
          <a:lstStyle/>
          <a:p>
            <a:r>
              <a:rPr lang="cy-GB" dirty="0" smtClean="0"/>
              <a:t>Sut ydych chi’n teimlo/meddwl am ddewis gyrfa ar ôl gwneud y gweithgaredd hwn?</a:t>
            </a:r>
          </a:p>
          <a:p>
            <a:r>
              <a:rPr lang="cy-GB" dirty="0" smtClean="0"/>
              <a:t>Ydych chi’n credu bod rhai o’r ymddygiadau/ymwybyddiaeth i’w cyferbynnu â modelau busnes/gyrfa traddodiadol?</a:t>
            </a:r>
            <a:endParaRPr lang="cy-GB" dirty="0"/>
          </a:p>
        </p:txBody>
      </p:sp>
    </p:spTree>
    <p:extLst>
      <p:ext uri="{BB962C8B-B14F-4D97-AF65-F5344CB8AC3E}">
        <p14:creationId xmlns:p14="http://schemas.microsoft.com/office/powerpoint/2010/main" val="39103843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136072" y="365125"/>
            <a:ext cx="6750627" cy="1325563"/>
          </a:xfrm>
        </p:spPr>
        <p:txBody>
          <a:bodyPr>
            <a:normAutofit/>
          </a:bodyPr>
          <a:lstStyle/>
          <a:p>
            <a:r>
              <a:rPr lang="en-GB" dirty="0" smtClean="0"/>
              <a:t>Environmental Stewardship.</a:t>
            </a:r>
            <a:br>
              <a:rPr lang="en-GB" dirty="0" smtClean="0"/>
            </a:br>
            <a:r>
              <a:rPr lang="cy-GB" dirty="0" smtClean="0"/>
              <a:t>Stiwardiaeth Amgylcheddol</a:t>
            </a:r>
            <a:r>
              <a:rPr lang="en-GB" dirty="0" smtClean="0"/>
              <a:t>? </a:t>
            </a:r>
            <a:endParaRPr lang="en-GB" dirty="0"/>
          </a:p>
        </p:txBody>
      </p:sp>
      <p:pic>
        <p:nvPicPr>
          <p:cNvPr id="5" name="Picture 4"/>
          <p:cNvPicPr>
            <a:picLocks noChangeAspect="1"/>
          </p:cNvPicPr>
          <p:nvPr/>
        </p:nvPicPr>
        <p:blipFill>
          <a:blip r:embed="rId3"/>
          <a:stretch>
            <a:fillRect/>
          </a:stretch>
        </p:blipFill>
        <p:spPr>
          <a:xfrm>
            <a:off x="1283855" y="2147071"/>
            <a:ext cx="6693764" cy="2609655"/>
          </a:xfrm>
          <a:prstGeom prst="rect">
            <a:avLst/>
          </a:prstGeom>
        </p:spPr>
      </p:pic>
      <p:sp>
        <p:nvSpPr>
          <p:cNvPr id="6" name="TextBox 5"/>
          <p:cNvSpPr txBox="1"/>
          <p:nvPr/>
        </p:nvSpPr>
        <p:spPr>
          <a:xfrm>
            <a:off x="1062182" y="4920721"/>
            <a:ext cx="7095700" cy="584775"/>
          </a:xfrm>
          <a:prstGeom prst="rect">
            <a:avLst/>
          </a:prstGeom>
          <a:noFill/>
        </p:spPr>
        <p:txBody>
          <a:bodyPr wrap="square" rtlCol="0">
            <a:spAutoFit/>
          </a:bodyPr>
          <a:lstStyle/>
          <a:p>
            <a:r>
              <a:rPr lang="en-GB" sz="3200" dirty="0" smtClean="0"/>
              <a:t>What is it?                    </a:t>
            </a:r>
            <a:r>
              <a:rPr lang="cy-GB" sz="3200" dirty="0" smtClean="0"/>
              <a:t>Beth ydyw? </a:t>
            </a:r>
            <a:endParaRPr lang="cy-GB" sz="3200" dirty="0"/>
          </a:p>
        </p:txBody>
      </p:sp>
      <p:sp>
        <p:nvSpPr>
          <p:cNvPr id="7" name="TextBox 6"/>
          <p:cNvSpPr txBox="1"/>
          <p:nvPr/>
        </p:nvSpPr>
        <p:spPr>
          <a:xfrm>
            <a:off x="5089236" y="4479636"/>
            <a:ext cx="1237673" cy="369332"/>
          </a:xfrm>
          <a:prstGeom prst="rect">
            <a:avLst/>
          </a:prstGeom>
          <a:noFill/>
        </p:spPr>
        <p:txBody>
          <a:bodyPr wrap="square" rtlCol="0">
            <a:spAutoFit/>
          </a:bodyPr>
          <a:lstStyle/>
          <a:p>
            <a:r>
              <a:rPr lang="en-GB" dirty="0" smtClean="0"/>
              <a:t>PPD, 2019</a:t>
            </a:r>
            <a:endParaRPr lang="en-GB" dirty="0"/>
          </a:p>
        </p:txBody>
      </p:sp>
    </p:spTree>
    <p:extLst>
      <p:ext uri="{BB962C8B-B14F-4D97-AF65-F5344CB8AC3E}">
        <p14:creationId xmlns:p14="http://schemas.microsoft.com/office/powerpoint/2010/main" val="42564596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678583"/>
          </a:xfrm>
        </p:spPr>
        <p:txBody>
          <a:bodyPr>
            <a:normAutofit fontScale="90000"/>
          </a:bodyPr>
          <a:lstStyle/>
          <a:p>
            <a:r>
              <a:rPr lang="en-GB" dirty="0" smtClean="0"/>
              <a:t> A little example      </a:t>
            </a:r>
            <a:r>
              <a:rPr lang="cy-GB" dirty="0" smtClean="0"/>
              <a:t>Enghraifft fach</a:t>
            </a:r>
            <a:endParaRPr lang="cy-GB" dirty="0"/>
          </a:p>
        </p:txBody>
      </p:sp>
      <p:pic>
        <p:nvPicPr>
          <p:cNvPr id="3" name="Picture 2"/>
          <p:cNvPicPr>
            <a:picLocks noChangeAspect="1"/>
          </p:cNvPicPr>
          <p:nvPr/>
        </p:nvPicPr>
        <p:blipFill rotWithShape="1">
          <a:blip r:embed="rId3">
            <a:extLst>
              <a:ext uri="{BEBA8EAE-BF5A-486C-A8C5-ECC9F3942E4B}">
                <a14:imgProps xmlns:a14="http://schemas.microsoft.com/office/drawing/2010/main">
                  <a14:imgLayer r:embed="rId4">
                    <a14:imgEffect>
                      <a14:sharpenSoften amount="56000"/>
                    </a14:imgEffect>
                    <a14:imgEffect>
                      <a14:brightnessContrast bright="20000"/>
                    </a14:imgEffect>
                  </a14:imgLayer>
                </a14:imgProps>
              </a:ext>
            </a:extLst>
          </a:blip>
          <a:srcRect t="10255" b="12528"/>
          <a:stretch/>
        </p:blipFill>
        <p:spPr>
          <a:xfrm>
            <a:off x="160958" y="1141892"/>
            <a:ext cx="3499111" cy="5560291"/>
          </a:xfrm>
          <a:prstGeom prst="rect">
            <a:avLst/>
          </a:prstGeom>
        </p:spPr>
      </p:pic>
      <p:pic>
        <p:nvPicPr>
          <p:cNvPr id="4" name="Picture 3"/>
          <p:cNvPicPr>
            <a:picLocks noChangeAspect="1"/>
          </p:cNvPicPr>
          <p:nvPr/>
        </p:nvPicPr>
        <p:blipFill rotWithShape="1">
          <a:blip r:embed="rId5"/>
          <a:srcRect t="19581" b="15609"/>
          <a:stretch/>
        </p:blipFill>
        <p:spPr>
          <a:xfrm>
            <a:off x="3756000" y="4095589"/>
            <a:ext cx="5280000" cy="2566467"/>
          </a:xfrm>
          <a:prstGeom prst="rect">
            <a:avLst/>
          </a:prstGeom>
        </p:spPr>
      </p:pic>
      <p:pic>
        <p:nvPicPr>
          <p:cNvPr id="5" name="Picture 4"/>
          <p:cNvPicPr>
            <a:picLocks noChangeAspect="1"/>
          </p:cNvPicPr>
          <p:nvPr/>
        </p:nvPicPr>
        <p:blipFill rotWithShape="1">
          <a:blip r:embed="rId6">
            <a:extLst>
              <a:ext uri="{BEBA8EAE-BF5A-486C-A8C5-ECC9F3942E4B}">
                <a14:imgProps xmlns:a14="http://schemas.microsoft.com/office/drawing/2010/main">
                  <a14:imgLayer r:embed="rId7">
                    <a14:imgEffect>
                      <a14:sharpenSoften amount="8000"/>
                    </a14:imgEffect>
                    <a14:imgEffect>
                      <a14:brightnessContrast bright="15000" contrast="15000"/>
                    </a14:imgEffect>
                  </a14:imgLayer>
                </a14:imgProps>
              </a:ext>
            </a:extLst>
          </a:blip>
          <a:srcRect l="8646" t="21964"/>
          <a:stretch/>
        </p:blipFill>
        <p:spPr>
          <a:xfrm>
            <a:off x="4495160" y="1217260"/>
            <a:ext cx="4221844" cy="2704778"/>
          </a:xfrm>
          <a:prstGeom prst="rect">
            <a:avLst/>
          </a:prstGeom>
        </p:spPr>
      </p:pic>
    </p:spTree>
    <p:extLst>
      <p:ext uri="{BB962C8B-B14F-4D97-AF65-F5344CB8AC3E}">
        <p14:creationId xmlns:p14="http://schemas.microsoft.com/office/powerpoint/2010/main" val="264189226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24279"/>
          </a:xfrm>
        </p:spPr>
        <p:txBody>
          <a:bodyPr>
            <a:normAutofit fontScale="90000"/>
          </a:bodyPr>
          <a:lstStyle/>
          <a:p>
            <a:r>
              <a:rPr lang="en-GB" sz="2400" dirty="0" smtClean="0"/>
              <a:t>Factors of environmental stewardship  </a:t>
            </a:r>
            <a:br>
              <a:rPr lang="en-GB" sz="2400" dirty="0" smtClean="0"/>
            </a:br>
            <a:r>
              <a:rPr lang="en-GB" sz="2400" dirty="0" err="1" smtClean="0"/>
              <a:t>Ffactorau</a:t>
            </a:r>
            <a:r>
              <a:rPr lang="en-GB" sz="2400" dirty="0" smtClean="0"/>
              <a:t> </a:t>
            </a:r>
            <a:r>
              <a:rPr lang="en-GB" sz="2400" dirty="0" err="1" smtClean="0"/>
              <a:t>stiwardiaeth</a:t>
            </a:r>
            <a:r>
              <a:rPr lang="en-GB" sz="2400" dirty="0" smtClean="0"/>
              <a:t> </a:t>
            </a:r>
            <a:r>
              <a:rPr lang="en-GB" sz="2400" dirty="0" err="1" smtClean="0"/>
              <a:t>amgylcheddol</a:t>
            </a:r>
            <a:endParaRPr lang="en-GB" sz="2400" dirty="0"/>
          </a:p>
        </p:txBody>
      </p:sp>
      <p:pic>
        <p:nvPicPr>
          <p:cNvPr id="7" name="Picture 6"/>
          <p:cNvPicPr>
            <a:picLocks noChangeAspect="1"/>
          </p:cNvPicPr>
          <p:nvPr/>
        </p:nvPicPr>
        <p:blipFill>
          <a:blip r:embed="rId3"/>
          <a:stretch>
            <a:fillRect/>
          </a:stretch>
        </p:blipFill>
        <p:spPr>
          <a:xfrm>
            <a:off x="463161" y="1238159"/>
            <a:ext cx="8186450" cy="3914285"/>
          </a:xfrm>
          <a:prstGeom prst="rect">
            <a:avLst/>
          </a:prstGeom>
        </p:spPr>
      </p:pic>
    </p:spTree>
    <p:extLst>
      <p:ext uri="{BB962C8B-B14F-4D97-AF65-F5344CB8AC3E}">
        <p14:creationId xmlns:p14="http://schemas.microsoft.com/office/powerpoint/2010/main" val="12396630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Sustainable Futures and Society – the Wales </a:t>
            </a:r>
            <a:r>
              <a:rPr lang="en-GB" sz="2800" dirty="0"/>
              <a:t>W</a:t>
            </a:r>
            <a:r>
              <a:rPr lang="en-GB" sz="2800" dirty="0" smtClean="0"/>
              <a:t>e Want</a:t>
            </a:r>
            <a:br>
              <a:rPr lang="en-GB" sz="2800" dirty="0" smtClean="0"/>
            </a:br>
            <a:r>
              <a:rPr lang="cy-GB" sz="2800" dirty="0" smtClean="0"/>
              <a:t>Dyfodol Cynaliadwy a Chymdeithas – y Gymru a Garem</a:t>
            </a:r>
            <a:endParaRPr lang="cy-GB" sz="2800" dirty="0"/>
          </a:p>
        </p:txBody>
      </p:sp>
      <p:sp>
        <p:nvSpPr>
          <p:cNvPr id="3" name="Content Placeholder 2"/>
          <p:cNvSpPr>
            <a:spLocks noGrp="1"/>
          </p:cNvSpPr>
          <p:nvPr>
            <p:ph sz="half" idx="1"/>
          </p:nvPr>
        </p:nvSpPr>
        <p:spPr/>
        <p:txBody>
          <a:bodyPr/>
          <a:lstStyle/>
          <a:p>
            <a:r>
              <a:rPr lang="cy-GB" dirty="0" smtClean="0"/>
              <a:t>Sut ydych yn teimlo am ein cymdeithas yn y dyfodol? </a:t>
            </a:r>
          </a:p>
          <a:p>
            <a:r>
              <a:rPr lang="cy-GB" dirty="0" smtClean="0"/>
              <a:t>Dysgwch am Ddeddf Llesiant Cenedlaethau’r Dyfodol</a:t>
            </a:r>
          </a:p>
          <a:p>
            <a:endParaRPr lang="en-GB" dirty="0"/>
          </a:p>
        </p:txBody>
      </p:sp>
      <p:sp>
        <p:nvSpPr>
          <p:cNvPr id="4" name="Content Placeholder 3"/>
          <p:cNvSpPr>
            <a:spLocks noGrp="1"/>
          </p:cNvSpPr>
          <p:nvPr>
            <p:ph sz="half" idx="2"/>
          </p:nvPr>
        </p:nvSpPr>
        <p:spPr/>
        <p:txBody>
          <a:bodyPr>
            <a:normAutofit/>
          </a:bodyPr>
          <a:lstStyle/>
          <a:p>
            <a:r>
              <a:rPr lang="en-GB" sz="2000" dirty="0" smtClean="0"/>
              <a:t>How do you feel about our future society? </a:t>
            </a:r>
          </a:p>
          <a:p>
            <a:r>
              <a:rPr lang="en-GB" sz="2000" dirty="0" smtClean="0"/>
              <a:t>Find out about the Wellbeing of Future Generations Act</a:t>
            </a:r>
            <a:endParaRPr lang="en-GB" sz="2000" dirty="0"/>
          </a:p>
        </p:txBody>
      </p:sp>
      <p:sp>
        <p:nvSpPr>
          <p:cNvPr id="5" name="Action Button: Movie 4">
            <a:hlinkClick r:id="rId3" highlightClick="1"/>
          </p:cNvPr>
          <p:cNvSpPr/>
          <p:nvPr/>
        </p:nvSpPr>
        <p:spPr>
          <a:xfrm>
            <a:off x="4172944" y="1233370"/>
            <a:ext cx="683812" cy="524787"/>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rotWithShape="1">
          <a:blip r:embed="rId4"/>
          <a:srcRect l="17987" r="17988"/>
          <a:stretch/>
        </p:blipFill>
        <p:spPr>
          <a:xfrm>
            <a:off x="4731026" y="3069783"/>
            <a:ext cx="4134678" cy="3867150"/>
          </a:xfrm>
          <a:prstGeom prst="rect">
            <a:avLst/>
          </a:prstGeom>
        </p:spPr>
      </p:pic>
    </p:spTree>
    <p:extLst>
      <p:ext uri="{BB962C8B-B14F-4D97-AF65-F5344CB8AC3E}">
        <p14:creationId xmlns:p14="http://schemas.microsoft.com/office/powerpoint/2010/main" val="407024684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Closure/Recap </a:t>
            </a:r>
            <a:r>
              <a:rPr lang="cy-GB" dirty="0" smtClean="0"/>
              <a:t>Cloi/Crynhoi</a:t>
            </a:r>
            <a:endParaRPr lang="cy-GB" dirty="0"/>
          </a:p>
        </p:txBody>
      </p:sp>
      <p:pic>
        <p:nvPicPr>
          <p:cNvPr id="6" name="Content Placeholder 5"/>
          <p:cNvPicPr>
            <a:picLocks noGrp="1" noChangeAspect="1"/>
          </p:cNvPicPr>
          <p:nvPr>
            <p:ph sz="half" idx="1"/>
          </p:nvPr>
        </p:nvPicPr>
        <p:blipFill>
          <a:blip r:embed="rId3"/>
          <a:stretch>
            <a:fillRect/>
          </a:stretch>
        </p:blipFill>
        <p:spPr>
          <a:xfrm>
            <a:off x="524467" y="4648200"/>
            <a:ext cx="2076450" cy="2209800"/>
          </a:xfrm>
          <a:prstGeom prst="rect">
            <a:avLst/>
          </a:prstGeom>
        </p:spPr>
      </p:pic>
      <p:sp>
        <p:nvSpPr>
          <p:cNvPr id="4" name="Content Placeholder 3"/>
          <p:cNvSpPr>
            <a:spLocks noGrp="1"/>
          </p:cNvSpPr>
          <p:nvPr>
            <p:ph sz="half" idx="2"/>
          </p:nvPr>
        </p:nvSpPr>
        <p:spPr>
          <a:xfrm>
            <a:off x="376518" y="1825625"/>
            <a:ext cx="8138832" cy="4351338"/>
          </a:xfrm>
        </p:spPr>
        <p:txBody>
          <a:bodyPr/>
          <a:lstStyle/>
          <a:p>
            <a:r>
              <a:rPr lang="en-GB" dirty="0" smtClean="0"/>
              <a:t>How </a:t>
            </a:r>
            <a:r>
              <a:rPr lang="en-GB" dirty="0"/>
              <a:t>do you feel about your future career in the light of what we discussed and found out today? </a:t>
            </a:r>
            <a:endParaRPr lang="en-GB" dirty="0" smtClean="0"/>
          </a:p>
          <a:p>
            <a:endParaRPr lang="en-GB" dirty="0"/>
          </a:p>
          <a:p>
            <a:r>
              <a:rPr lang="cy-GB" dirty="0" smtClean="0"/>
              <a:t>Sut ydych yn teimlo am eich gyrfa yn y dyfodol yng ngoleuni’r hyn a drafodwyd ac a ddarganfuwyd heddiw?</a:t>
            </a:r>
          </a:p>
          <a:p>
            <a:endParaRPr lang="cy-GB" dirty="0"/>
          </a:p>
        </p:txBody>
      </p:sp>
      <p:pic>
        <p:nvPicPr>
          <p:cNvPr id="5" name="Picture 4"/>
          <p:cNvPicPr>
            <a:picLocks noChangeAspect="1"/>
          </p:cNvPicPr>
          <p:nvPr/>
        </p:nvPicPr>
        <p:blipFill>
          <a:blip r:embed="rId4"/>
          <a:stretch>
            <a:fillRect/>
          </a:stretch>
        </p:blipFill>
        <p:spPr>
          <a:xfrm rot="20899739">
            <a:off x="3246412" y="4506769"/>
            <a:ext cx="2619375" cy="1743075"/>
          </a:xfrm>
          <a:prstGeom prst="rect">
            <a:avLst/>
          </a:prstGeom>
        </p:spPr>
      </p:pic>
      <p:pic>
        <p:nvPicPr>
          <p:cNvPr id="7" name="Picture 6"/>
          <p:cNvPicPr>
            <a:picLocks noChangeAspect="1"/>
          </p:cNvPicPr>
          <p:nvPr/>
        </p:nvPicPr>
        <p:blipFill>
          <a:blip r:embed="rId5"/>
          <a:stretch>
            <a:fillRect/>
          </a:stretch>
        </p:blipFill>
        <p:spPr>
          <a:xfrm rot="21249498">
            <a:off x="6714728" y="4071441"/>
            <a:ext cx="2095500" cy="2181225"/>
          </a:xfrm>
          <a:prstGeom prst="rect">
            <a:avLst/>
          </a:prstGeom>
        </p:spPr>
      </p:pic>
      <p:pic>
        <p:nvPicPr>
          <p:cNvPr id="8" name="Picture 7"/>
          <p:cNvPicPr>
            <a:picLocks noChangeAspect="1"/>
          </p:cNvPicPr>
          <p:nvPr/>
        </p:nvPicPr>
        <p:blipFill>
          <a:blip r:embed="rId6"/>
          <a:stretch>
            <a:fillRect/>
          </a:stretch>
        </p:blipFill>
        <p:spPr>
          <a:xfrm rot="374057">
            <a:off x="6308509" y="335942"/>
            <a:ext cx="2456892" cy="1457478"/>
          </a:xfrm>
          <a:prstGeom prst="rect">
            <a:avLst/>
          </a:prstGeom>
        </p:spPr>
      </p:pic>
      <p:sp>
        <p:nvSpPr>
          <p:cNvPr id="9" name="TextBox 8"/>
          <p:cNvSpPr txBox="1"/>
          <p:nvPr/>
        </p:nvSpPr>
        <p:spPr>
          <a:xfrm>
            <a:off x="198784" y="1412811"/>
            <a:ext cx="5963478" cy="461665"/>
          </a:xfrm>
          <a:prstGeom prst="rect">
            <a:avLst/>
          </a:prstGeom>
          <a:solidFill>
            <a:srgbClr val="FFC000"/>
          </a:solidFill>
        </p:spPr>
        <p:txBody>
          <a:bodyPr wrap="square" rtlCol="0">
            <a:spAutoFit/>
          </a:bodyPr>
          <a:lstStyle/>
          <a:p>
            <a:r>
              <a:rPr lang="en-GB" sz="2400" dirty="0"/>
              <a:t>http://www.cynnalcymru.com/resources/</a:t>
            </a:r>
          </a:p>
        </p:txBody>
      </p:sp>
    </p:spTree>
    <p:extLst>
      <p:ext uri="{BB962C8B-B14F-4D97-AF65-F5344CB8AC3E}">
        <p14:creationId xmlns:p14="http://schemas.microsoft.com/office/powerpoint/2010/main" val="421210115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382296"/>
          </a:xfrm>
        </p:spPr>
        <p:txBody>
          <a:bodyPr>
            <a:normAutofit fontScale="90000"/>
          </a:bodyPr>
          <a:lstStyle/>
          <a:p>
            <a:r>
              <a:rPr lang="en-GB" smtClean="0"/>
              <a:t>References               </a:t>
            </a:r>
            <a:r>
              <a:rPr lang="cy-GB" dirty="0" smtClean="0"/>
              <a:t>Cyfeiriadau</a:t>
            </a:r>
            <a:endParaRPr lang="cy-GB" dirty="0"/>
          </a:p>
        </p:txBody>
      </p:sp>
      <p:sp>
        <p:nvSpPr>
          <p:cNvPr id="4" name="Rectangle 3"/>
          <p:cNvSpPr/>
          <p:nvPr/>
        </p:nvSpPr>
        <p:spPr>
          <a:xfrm>
            <a:off x="249382" y="1262495"/>
            <a:ext cx="8682759" cy="4770537"/>
          </a:xfrm>
          <a:prstGeom prst="rect">
            <a:avLst/>
          </a:prstGeom>
        </p:spPr>
        <p:txBody>
          <a:bodyPr wrap="square">
            <a:spAutoFit/>
          </a:bodyPr>
          <a:lstStyle/>
          <a:p>
            <a:r>
              <a:rPr lang="en-GB" sz="1600" dirty="0" smtClean="0"/>
              <a:t>3BL Media, (date unknown).Bacardi </a:t>
            </a:r>
            <a:r>
              <a:rPr lang="en-GB" sz="1600" dirty="0"/>
              <a:t>Limited Aligns Corporate Responsibility Strategy to Include UN Sustainable Development </a:t>
            </a:r>
            <a:r>
              <a:rPr lang="en-GB" sz="1600" dirty="0" smtClean="0"/>
              <a:t>Goals. </a:t>
            </a:r>
            <a:r>
              <a:rPr lang="en-GB" sz="1600" dirty="0"/>
              <a:t>Bacardi </a:t>
            </a:r>
            <a:r>
              <a:rPr lang="en-GB" sz="1600" dirty="0" smtClean="0"/>
              <a:t>Limited </a:t>
            </a:r>
            <a:r>
              <a:rPr lang="en-GB" sz="1600" dirty="0" smtClean="0">
                <a:hlinkClick r:id="rId3"/>
              </a:rPr>
              <a:t>https</a:t>
            </a:r>
            <a:r>
              <a:rPr lang="en-GB" sz="1600" dirty="0">
                <a:hlinkClick r:id="rId3"/>
              </a:rPr>
              <a:t>://</a:t>
            </a:r>
            <a:r>
              <a:rPr lang="en-GB" sz="1600" dirty="0" smtClean="0">
                <a:hlinkClick r:id="rId3"/>
              </a:rPr>
              <a:t>www.3blmedia.com/News/Bacardi-Limited-Aligns-Corporate-Responsibility-Strategy-Include-UN-Sustainable-Development</a:t>
            </a:r>
            <a:r>
              <a:rPr lang="en-GB" sz="1600" dirty="0" smtClean="0"/>
              <a:t> (Accessed: 29.07.2019)</a:t>
            </a:r>
          </a:p>
          <a:p>
            <a:endParaRPr lang="en-GB" sz="1600" dirty="0" smtClean="0"/>
          </a:p>
          <a:p>
            <a:r>
              <a:rPr lang="en-GB" sz="1600" dirty="0"/>
              <a:t>Bennett, N.J., </a:t>
            </a:r>
            <a:r>
              <a:rPr lang="en-GB" sz="1600" dirty="0" err="1"/>
              <a:t>Whitty</a:t>
            </a:r>
            <a:r>
              <a:rPr lang="en-GB" sz="1600" dirty="0"/>
              <a:t>, T.S., </a:t>
            </a:r>
            <a:r>
              <a:rPr lang="en-GB" sz="1600" dirty="0" err="1"/>
              <a:t>Finkbeiner</a:t>
            </a:r>
            <a:r>
              <a:rPr lang="en-GB" sz="1600" dirty="0"/>
              <a:t>, E. et al. (2018) . Environmental Stewardship: A Conceptual Review and </a:t>
            </a:r>
            <a:r>
              <a:rPr lang="en-GB" sz="1600" dirty="0" smtClean="0"/>
              <a:t>Analytical Framework. Environmental </a:t>
            </a:r>
            <a:r>
              <a:rPr lang="en-GB" sz="1600" dirty="0"/>
              <a:t>Management 61: </a:t>
            </a:r>
            <a:r>
              <a:rPr lang="en-GB" sz="1600" dirty="0" smtClean="0"/>
              <a:t>597- 614. </a:t>
            </a:r>
            <a:endParaRPr lang="en-GB" sz="1600" dirty="0"/>
          </a:p>
          <a:p>
            <a:endParaRPr lang="en-GB" sz="1600" dirty="0" smtClean="0"/>
          </a:p>
          <a:p>
            <a:r>
              <a:rPr lang="en-GB" sz="1600" dirty="0" err="1" smtClean="0"/>
              <a:t>Cynnal</a:t>
            </a:r>
            <a:r>
              <a:rPr lang="en-GB" sz="1600" dirty="0" smtClean="0"/>
              <a:t> </a:t>
            </a:r>
            <a:r>
              <a:rPr lang="en-GB" sz="1600" dirty="0" err="1" smtClean="0"/>
              <a:t>Cymru?Sustain</a:t>
            </a:r>
            <a:r>
              <a:rPr lang="en-GB" sz="1600" dirty="0"/>
              <a:t> </a:t>
            </a:r>
            <a:r>
              <a:rPr lang="en-GB" sz="1600" dirty="0" smtClean="0"/>
              <a:t>Wales (2019). </a:t>
            </a:r>
            <a:r>
              <a:rPr lang="en-GB" sz="1600" dirty="0"/>
              <a:t>A Guide to the Well-being of Future Generations Act. http://www.cynnalcymru.com/resource/a-guide-to-the-well-being-of-future-generations-act/</a:t>
            </a:r>
            <a:endParaRPr lang="en-GB" sz="1600" dirty="0" smtClean="0"/>
          </a:p>
          <a:p>
            <a:endParaRPr lang="en-GB" sz="1600" dirty="0" smtClean="0"/>
          </a:p>
          <a:p>
            <a:r>
              <a:rPr lang="en-GB" sz="1600" dirty="0" smtClean="0"/>
              <a:t>Education for Global Responsibility (date unknown). Additional Curriculum for Global Responsibility Education. </a:t>
            </a:r>
            <a:r>
              <a:rPr lang="en-GB" sz="1600" dirty="0" smtClean="0">
                <a:hlinkClick r:id="rId4"/>
              </a:rPr>
              <a:t>http</a:t>
            </a:r>
            <a:r>
              <a:rPr lang="en-GB" sz="1600" dirty="0">
                <a:hlinkClick r:id="rId4"/>
              </a:rPr>
              <a:t>://globalresponsibility.eu/additional-curriculum</a:t>
            </a:r>
            <a:r>
              <a:rPr lang="en-GB" sz="1600" dirty="0" smtClean="0">
                <a:hlinkClick r:id="rId4"/>
              </a:rPr>
              <a:t>/</a:t>
            </a:r>
            <a:endParaRPr lang="en-GB" sz="1600" dirty="0" smtClean="0"/>
          </a:p>
          <a:p>
            <a:endParaRPr lang="en-GB" sz="1600" dirty="0" smtClean="0"/>
          </a:p>
          <a:p>
            <a:r>
              <a:rPr lang="en-GB" sz="1600" dirty="0"/>
              <a:t>Learning Portal (2016).  Global citizenship education: reflections and practical guidance from UNESCOhttps://learningportal.iiep.unesco.org/en/blog/global-citizenship-education-reflections-and-practical-guidance-from-unesco (Accessed: 29.07.2019)</a:t>
            </a:r>
          </a:p>
          <a:p>
            <a:endParaRPr lang="en-GB" sz="1600" dirty="0" smtClean="0"/>
          </a:p>
          <a:p>
            <a:r>
              <a:rPr lang="en-GB" sz="1600" dirty="0" smtClean="0"/>
              <a:t>PPD, (2019). Corporate responsibility. </a:t>
            </a:r>
            <a:r>
              <a:rPr lang="en-GB" sz="1600" dirty="0">
                <a:hlinkClick r:id="rId5"/>
              </a:rPr>
              <a:t>https://</a:t>
            </a:r>
            <a:r>
              <a:rPr lang="en-GB" sz="1600" dirty="0" smtClean="0">
                <a:hlinkClick r:id="rId5"/>
              </a:rPr>
              <a:t>www.ppdi.com/about/corporate-responsibility</a:t>
            </a:r>
            <a:endParaRPr lang="en-GB" sz="1600" dirty="0" smtClean="0"/>
          </a:p>
          <a:p>
            <a:endParaRPr lang="en-GB" sz="1600" dirty="0"/>
          </a:p>
        </p:txBody>
      </p:sp>
    </p:spTree>
    <p:extLst>
      <p:ext uri="{BB962C8B-B14F-4D97-AF65-F5344CB8AC3E}">
        <p14:creationId xmlns:p14="http://schemas.microsoft.com/office/powerpoint/2010/main" val="197034931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799</TotalTime>
  <Words>2841</Words>
  <Application>Microsoft Office PowerPoint</Application>
  <PresentationFormat>On-screen Show (4:3)</PresentationFormat>
  <Paragraphs>180</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PowerPoint Presentation</vt:lpstr>
      <vt:lpstr>Global citizenship   Dinasyddiaeth fyd-eang</vt:lpstr>
      <vt:lpstr>Introduction         Cyflwyniad</vt:lpstr>
      <vt:lpstr>What is global responsibility?  Beth yw dinasyddiaeth fyd-eang?</vt:lpstr>
      <vt:lpstr>PowerPoint Presentation</vt:lpstr>
      <vt:lpstr>Global citizenship in professional and personal lives.  This can be used for your PDP. Dinasyddiaeth fyd-eang mewn bywydau proffesiynol a phersonol. Gellir defnyddio hyn ar gyfer eich PDP.  </vt:lpstr>
      <vt:lpstr>Check in after the Activity. Galwch heibio ar ôl y Gweithgaredd.</vt:lpstr>
      <vt:lpstr>Environmental Stewardship. Stiwardiaeth Amgylcheddol? </vt:lpstr>
      <vt:lpstr> A little example      Enghraifft fach</vt:lpstr>
      <vt:lpstr>Factors of environmental stewardship   Ffactorau stiwardiaeth amgylcheddol</vt:lpstr>
      <vt:lpstr>Sustainable Futures and Society – the Wales We Want Dyfodol Cynaliadwy a Chymdeithas – y Gymru a Garem</vt:lpstr>
      <vt:lpstr>Closure/Recap Cloi/Crynhoi</vt:lpstr>
      <vt:lpstr>References               Cyfeiriadau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Heike Griffiths</cp:lastModifiedBy>
  <cp:revision>44</cp:revision>
  <cp:lastPrinted>2019-07-01T13:46:34Z</cp:lastPrinted>
  <dcterms:created xsi:type="dcterms:W3CDTF">2017-02-08T11:33:06Z</dcterms:created>
  <dcterms:modified xsi:type="dcterms:W3CDTF">2019-08-30T10:34:26Z</dcterms:modified>
</cp:coreProperties>
</file>