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62" r:id="rId2"/>
    <p:sldId id="532" r:id="rId3"/>
    <p:sldId id="545" r:id="rId4"/>
    <p:sldId id="542" r:id="rId5"/>
    <p:sldId id="541" r:id="rId6"/>
    <p:sldId id="543" r:id="rId7"/>
    <p:sldId id="544" r:id="rId8"/>
    <p:sldId id="546" r:id="rId9"/>
    <p:sldId id="547" r:id="rId10"/>
    <p:sldId id="540" r:id="rId11"/>
    <p:sldId id="539" r:id="rId12"/>
    <p:sldId id="538" r:id="rId13"/>
    <p:sldId id="533" r:id="rId14"/>
    <p:sldId id="534" r:id="rId15"/>
    <p:sldId id="535" r:id="rId16"/>
    <p:sldId id="536" r:id="rId17"/>
    <p:sldId id="537" r:id="rId18"/>
    <p:sldId id="548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546" autoAdjust="0"/>
    <p:restoredTop sz="94542"/>
  </p:normalViewPr>
  <p:slideViewPr>
    <p:cSldViewPr>
      <p:cViewPr varScale="1">
        <p:scale>
          <a:sx n="70" d="100"/>
          <a:sy n="70" d="100"/>
        </p:scale>
        <p:origin x="74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03/06/2017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03/06/2017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03/06/2017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k.marketo.com/definitive-guides/marketing-metrics-and-marketing-analytic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lipfolio.com/resources/dashboard-examples/marketing/current-performan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pclicks.com/marketing-dashboard-visualization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lipfolio.com/" TargetMode="External"/><Relationship Id="rId2" Type="http://schemas.openxmlformats.org/officeDocument/2006/relationships/hyperlink" Target="http://www.clicdata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apclicks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BU0xWkf6Q" TargetMode="External"/><Relationship Id="rId2" Type="http://schemas.openxmlformats.org/officeDocument/2006/relationships/hyperlink" Target="http://www.clicdata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Mastering Metrics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Unit 3a Chris Thomas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general overview of how to apply metrics </a:t>
            </a:r>
          </a:p>
          <a:p>
            <a:r>
              <a:rPr lang="en-GB" dirty="0" smtClean="0"/>
              <a:t>Understand the software available to create dashboards </a:t>
            </a:r>
            <a:endParaRPr lang="en-GB" dirty="0"/>
          </a:p>
          <a:p>
            <a:r>
              <a:rPr lang="en-GB" dirty="0" smtClean="0"/>
              <a:t>Data visualisation: the right graph for the right metric</a:t>
            </a:r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00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Difference between</a:t>
            </a:r>
          </a:p>
          <a:p>
            <a:r>
              <a:rPr lang="en-US" dirty="0" smtClean="0"/>
              <a:t> Strategic metrics &amp; tactical metrics?</a:t>
            </a:r>
          </a:p>
          <a:p>
            <a:endParaRPr lang="en-US" dirty="0"/>
          </a:p>
          <a:p>
            <a:r>
              <a:rPr lang="en-US" dirty="0" smtClean="0"/>
              <a:t>Strategic: </a:t>
            </a:r>
          </a:p>
          <a:p>
            <a:pPr lvl="1"/>
            <a:r>
              <a:rPr lang="en-US" dirty="0" smtClean="0"/>
              <a:t>bigger picture: market share; overall revenue and profitability</a:t>
            </a:r>
          </a:p>
          <a:p>
            <a:r>
              <a:rPr lang="en-US" dirty="0" smtClean="0"/>
              <a:t>Tactical: 7 P’s</a:t>
            </a:r>
          </a:p>
          <a:p>
            <a:pPr lvl="1"/>
            <a:r>
              <a:rPr lang="en-US" dirty="0" smtClean="0"/>
              <a:t>CPM; leads generated; lead conversion; coupons redeemed, click-through-rate; customer churn rates</a:t>
            </a:r>
          </a:p>
          <a:p>
            <a:pPr marL="0" indent="0">
              <a:buNone/>
            </a:pPr>
            <a:r>
              <a:rPr lang="en-US" dirty="0" smtClean="0"/>
              <a:t> 		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Using your metrics for planning</a:t>
            </a:r>
          </a:p>
          <a:p>
            <a:pPr lvl="1"/>
            <a:r>
              <a:rPr lang="en-US" dirty="0" smtClean="0"/>
              <a:t>What framework (acronym) can you use?</a:t>
            </a:r>
          </a:p>
          <a:p>
            <a:pPr lvl="1"/>
            <a:endParaRPr lang="en-US" dirty="0"/>
          </a:p>
          <a:p>
            <a:r>
              <a:rPr lang="en-US" dirty="0" smtClean="0"/>
              <a:t>APIC</a:t>
            </a:r>
          </a:p>
          <a:p>
            <a:r>
              <a:rPr lang="en-US" dirty="0" smtClean="0"/>
              <a:t>Analysis </a:t>
            </a:r>
          </a:p>
          <a:p>
            <a:r>
              <a:rPr lang="en-US" dirty="0" smtClean="0"/>
              <a:t>Plan</a:t>
            </a:r>
          </a:p>
          <a:p>
            <a:r>
              <a:rPr lang="en-US" dirty="0" smtClean="0"/>
              <a:t>Implement </a:t>
            </a:r>
          </a:p>
          <a:p>
            <a:r>
              <a:rPr lang="en-US" dirty="0" smtClean="0"/>
              <a:t>Control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05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Using metrics for planning </a:t>
            </a:r>
            <a:br>
              <a:rPr lang="en-US" dirty="0" smtClean="0"/>
            </a:br>
            <a:r>
              <a:rPr lang="en-US" dirty="0" smtClean="0"/>
              <a:t>with the  APIC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Analysis </a:t>
            </a:r>
          </a:p>
          <a:p>
            <a:pPr lvl="1"/>
            <a:r>
              <a:rPr lang="en-US" dirty="0" smtClean="0"/>
              <a:t>Data collection to understand the current situation</a:t>
            </a:r>
          </a:p>
          <a:p>
            <a:pPr lvl="2"/>
            <a:r>
              <a:rPr lang="en-US" dirty="0" smtClean="0"/>
              <a:t>Internal metrics:</a:t>
            </a:r>
          </a:p>
          <a:p>
            <a:pPr lvl="3"/>
            <a:r>
              <a:rPr lang="en-US" dirty="0" smtClean="0"/>
              <a:t>Financial</a:t>
            </a:r>
          </a:p>
          <a:p>
            <a:pPr lvl="3"/>
            <a:r>
              <a:rPr lang="en-US" dirty="0" smtClean="0"/>
              <a:t>Previous marketing activities: including7P’s and how the marketing metrics work with each other</a:t>
            </a:r>
          </a:p>
          <a:p>
            <a:pPr lvl="2"/>
            <a:r>
              <a:rPr lang="en-US" dirty="0" smtClean="0"/>
              <a:t>External metrics</a:t>
            </a:r>
          </a:p>
          <a:p>
            <a:pPr lvl="3"/>
            <a:r>
              <a:rPr lang="en-US" dirty="0" smtClean="0"/>
              <a:t>Measuring and benchmarking competitors/’best of breed’</a:t>
            </a:r>
          </a:p>
          <a:p>
            <a:pPr lvl="3"/>
            <a:r>
              <a:rPr lang="en-US" dirty="0" smtClean="0"/>
              <a:t>Macro-environment: PESTLE</a:t>
            </a:r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83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Using metrics for planning using the  APIC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Planning</a:t>
            </a:r>
          </a:p>
          <a:p>
            <a:pPr lvl="1"/>
            <a:r>
              <a:rPr lang="en-US" dirty="0" smtClean="0"/>
              <a:t>using the information from the metrics to develop objectives, strategies and tactics (7P’s).</a:t>
            </a:r>
          </a:p>
          <a:p>
            <a:pPr lvl="2"/>
            <a:r>
              <a:rPr lang="en-US" dirty="0" smtClean="0"/>
              <a:t>SMART objectives</a:t>
            </a:r>
          </a:p>
          <a:p>
            <a:pPr lvl="2"/>
            <a:r>
              <a:rPr lang="en-US" dirty="0" smtClean="0"/>
              <a:t>Easily broken down into tactical components</a:t>
            </a:r>
          </a:p>
          <a:p>
            <a:pPr lvl="2"/>
            <a:r>
              <a:rPr lang="en-US" dirty="0" smtClean="0"/>
              <a:t>Integrated, all components have synergy with each other</a:t>
            </a:r>
          </a:p>
          <a:p>
            <a:pPr lvl="2"/>
            <a:r>
              <a:rPr lang="en-US" dirty="0" smtClean="0"/>
              <a:t>Measurable, the tactical elements should all have clear metrics so that success can be measured.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02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Using metrics for planning using the  APIC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Implementation</a:t>
            </a:r>
          </a:p>
          <a:p>
            <a:pPr lvl="1"/>
            <a:r>
              <a:rPr lang="en-US" dirty="0" smtClean="0"/>
              <a:t>Doing it</a:t>
            </a:r>
          </a:p>
          <a:p>
            <a:pPr lvl="1"/>
            <a:r>
              <a:rPr lang="en-US" dirty="0" smtClean="0"/>
              <a:t>Taking action to deliver the tactics, including generating the metrics to generate success</a:t>
            </a:r>
          </a:p>
          <a:p>
            <a:r>
              <a:rPr lang="en-US" dirty="0" smtClean="0"/>
              <a:t>Control</a:t>
            </a:r>
          </a:p>
          <a:p>
            <a:pPr lvl="1"/>
            <a:r>
              <a:rPr lang="en-US" dirty="0" smtClean="0"/>
              <a:t>Using the metrics to determine the next steps and where amendments are needed to ensure objectives are delivered</a:t>
            </a:r>
          </a:p>
        </p:txBody>
      </p:sp>
    </p:spTree>
    <p:extLst>
      <p:ext uri="{BB962C8B-B14F-4D97-AF65-F5344CB8AC3E}">
        <p14:creationId xmlns:p14="http://schemas.microsoft.com/office/powerpoint/2010/main" val="165062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Re-cap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Be mindful of co-operation with other departments i.e. sales, finance and with lecturers</a:t>
            </a:r>
          </a:p>
          <a:p>
            <a:r>
              <a:rPr lang="en-US" dirty="0" smtClean="0"/>
              <a:t>There may need to be a cultural shift in order to make this work across the organisation (change management)</a:t>
            </a:r>
          </a:p>
          <a:p>
            <a:r>
              <a:rPr lang="en-US" dirty="0" smtClean="0"/>
              <a:t>And/or processes put in place i.e. cross departmental meetings or more informal discussions with ‘information gatekeepers’.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36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Measure what matters, not what you can</a:t>
            </a:r>
          </a:p>
          <a:p>
            <a:r>
              <a:rPr lang="en-US" dirty="0" smtClean="0"/>
              <a:t>Only measure if it’s actionable</a:t>
            </a:r>
          </a:p>
          <a:p>
            <a:r>
              <a:rPr lang="en-US" dirty="0" smtClean="0"/>
              <a:t>Only measure if it’s worth it (cost v benefit)</a:t>
            </a:r>
          </a:p>
          <a:p>
            <a:endParaRPr lang="en-US" dirty="0"/>
          </a:p>
          <a:p>
            <a:r>
              <a:rPr lang="en-US" dirty="0" smtClean="0"/>
              <a:t>The data used needs to be credible, reliable, valid and valuable.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9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Marketo’s definitive guide to marketing metrics</a:t>
            </a:r>
            <a:r>
              <a:rPr lang="en-US" dirty="0" smtClean="0"/>
              <a:t>.</a:t>
            </a:r>
          </a:p>
          <a:p>
            <a:r>
              <a:rPr lang="en-US" dirty="0" smtClean="0"/>
              <a:t>Good practical overview of how to use metrics in the real world</a:t>
            </a:r>
            <a:r>
              <a:rPr lang="is-IS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62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question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44824"/>
            <a:ext cx="8229600" cy="3369600"/>
          </a:xfrm>
        </p:spPr>
      </p:pic>
      <p:sp>
        <p:nvSpPr>
          <p:cNvPr id="4" name="Minus 3"/>
          <p:cNvSpPr/>
          <p:nvPr/>
        </p:nvSpPr>
        <p:spPr>
          <a:xfrm>
            <a:off x="457200" y="4221088"/>
            <a:ext cx="2170584" cy="72008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5" name="Minus 4"/>
          <p:cNvSpPr/>
          <p:nvPr/>
        </p:nvSpPr>
        <p:spPr>
          <a:xfrm>
            <a:off x="392992" y="4717756"/>
            <a:ext cx="2666839" cy="79396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98740"/>
            <a:ext cx="8229600" cy="2919283"/>
          </a:xfrm>
        </p:spPr>
      </p:pic>
      <p:sp>
        <p:nvSpPr>
          <p:cNvPr id="4" name="Minus 3"/>
          <p:cNvSpPr/>
          <p:nvPr/>
        </p:nvSpPr>
        <p:spPr>
          <a:xfrm>
            <a:off x="1259632" y="3284984"/>
            <a:ext cx="1152128" cy="72008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Minus 4"/>
          <p:cNvSpPr/>
          <p:nvPr/>
        </p:nvSpPr>
        <p:spPr>
          <a:xfrm flipV="1">
            <a:off x="457200" y="4392345"/>
            <a:ext cx="2602632" cy="45719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45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Dashboard 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Marketing performance dashboard</a:t>
            </a:r>
          </a:p>
          <a:p>
            <a:pPr lvl="1"/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www.klipfolio.com/resources/dashboard-examples/marketing/current-performance</a:t>
            </a:r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66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Visualisation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You’ve got your data</a:t>
            </a:r>
          </a:p>
          <a:p>
            <a:r>
              <a:rPr lang="en-GB" dirty="0"/>
              <a:t>Y</a:t>
            </a:r>
            <a:r>
              <a:rPr lang="en-GB" dirty="0" smtClean="0"/>
              <a:t>ou’ve decided on your metric </a:t>
            </a:r>
          </a:p>
          <a:p>
            <a:r>
              <a:rPr lang="en-GB" dirty="0" smtClean="0"/>
              <a:t>How are you going to present it?</a:t>
            </a:r>
            <a:endParaRPr lang="en-US" dirty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://www.tapclicks.com/marketing-dashboard-visualization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7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Dashboard software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Most dashboard software companies offer a month’s free trial</a:t>
            </a:r>
          </a:p>
          <a:p>
            <a:r>
              <a:rPr lang="en-US" dirty="0" smtClean="0"/>
              <a:t>All have YouTube tutorial videos</a:t>
            </a:r>
          </a:p>
          <a:p>
            <a:r>
              <a:rPr lang="en-US" dirty="0" smtClean="0"/>
              <a:t>You have to upload your data via Google Drive or OneDrive first then access this in the software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32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One I have tried that seems to work fairly intuitively is </a:t>
            </a:r>
            <a:r>
              <a:rPr lang="en-US" dirty="0" smtClean="0">
                <a:hlinkClick r:id="rId2"/>
              </a:rPr>
              <a:t>www.clicdata.com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www.klipfolio.com</a:t>
            </a:r>
            <a:r>
              <a:rPr lang="en-US" dirty="0"/>
              <a:t> </a:t>
            </a:r>
            <a:r>
              <a:rPr lang="en-US" dirty="0" smtClean="0"/>
              <a:t>is another popular choice</a:t>
            </a:r>
          </a:p>
          <a:p>
            <a:r>
              <a:rPr lang="en-US" dirty="0" smtClean="0"/>
              <a:t>As is </a:t>
            </a:r>
            <a:r>
              <a:rPr lang="en-US" dirty="0" smtClean="0">
                <a:hlinkClick r:id="rId4"/>
              </a:rPr>
              <a:t>www.tapclicks.com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979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the purposes of today’s tutorial we will use </a:t>
            </a:r>
            <a:r>
              <a:rPr lang="en-US" dirty="0" smtClean="0">
                <a:hlinkClick r:id="rId2"/>
              </a:rPr>
              <a:t>www.clicdata.com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>
                <a:hlinkClick r:id="rId3"/>
              </a:rPr>
              <a:t>https</a:t>
            </a:r>
            <a:r>
              <a:rPr lang="en-US">
                <a:hlinkClick r:id="rId3"/>
              </a:rPr>
              <a:t>://</a:t>
            </a:r>
            <a:r>
              <a:rPr lang="en-US" smtClean="0">
                <a:hlinkClick r:id="rId3"/>
              </a:rPr>
              <a:t>www.youtube.com/watch?v=WYBU0xWkf6Q</a:t>
            </a:r>
            <a:endParaRPr lang="en-US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66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smtClean="0"/>
              <a:t>You need to all login and set up an account</a:t>
            </a:r>
            <a:r>
              <a:rPr lang="is-IS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21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15483</TotalTime>
  <Words>471</Words>
  <Application>Microsoft Office PowerPoint</Application>
  <PresentationFormat>On-screen Show (4:3)</PresentationFormat>
  <Paragraphs>81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  </vt:lpstr>
      <vt:lpstr>Learning Outcomes</vt:lpstr>
      <vt:lpstr>Re-cap</vt:lpstr>
      <vt:lpstr>Re-cap </vt:lpstr>
      <vt:lpstr>Using metrics for planning  with the  APIC model</vt:lpstr>
      <vt:lpstr>Using metrics for planning using the  APIC model</vt:lpstr>
      <vt:lpstr>Using metrics for planning using the  APIC model</vt:lpstr>
      <vt:lpstr>Re-cap</vt:lpstr>
      <vt:lpstr>Re-cap</vt:lpstr>
      <vt:lpstr>PowerPoint Presentation</vt:lpstr>
      <vt:lpstr>Assignment question</vt:lpstr>
      <vt:lpstr>PowerPoint Presentation</vt:lpstr>
      <vt:lpstr>Marketing Dashboard examples</vt:lpstr>
      <vt:lpstr>Data Visualisation</vt:lpstr>
      <vt:lpstr>Dashboard software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362</cp:revision>
  <cp:lastPrinted>2016-02-08T18:19:33Z</cp:lastPrinted>
  <dcterms:created xsi:type="dcterms:W3CDTF">2015-05-19T15:55:27Z</dcterms:created>
  <dcterms:modified xsi:type="dcterms:W3CDTF">2017-06-03T11:09:15Z</dcterms:modified>
</cp:coreProperties>
</file>