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6" r:id="rId1"/>
  </p:sldMasterIdLst>
  <p:sldIdLst>
    <p:sldId id="256" r:id="rId2"/>
    <p:sldId id="274" r:id="rId3"/>
    <p:sldId id="264" r:id="rId4"/>
    <p:sldId id="261" r:id="rId5"/>
    <p:sldId id="263" r:id="rId6"/>
    <p:sldId id="257"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3603" autoAdjust="0"/>
    <p:restoredTop sz="94660"/>
  </p:normalViewPr>
  <p:slideViewPr>
    <p:cSldViewPr>
      <p:cViewPr>
        <p:scale>
          <a:sx n="50" d="100"/>
          <a:sy n="50" d="100"/>
        </p:scale>
        <p:origin x="-2034" y="-59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899FB984-A83F-4E99-90C4-531C3BE08484}"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99FB984-A83F-4E99-90C4-531C3BE084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99FB984-A83F-4E99-90C4-531C3BE08484}"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99FB984-A83F-4E99-90C4-531C3BE084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99FB984-A83F-4E99-90C4-531C3BE084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99FB984-A83F-4E99-90C4-531C3BE084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99FB984-A83F-4E99-90C4-531C3BE08484}"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99FB984-A83F-4E99-90C4-531C3BE084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99FB984-A83F-4E99-90C4-531C3BE08484}"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99FB984-A83F-4E99-90C4-531C3BE084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D5B85C4-B86C-40A8-9ACB-77E37AA374E2}" type="datetimeFigureOut">
              <a:rPr lang="en-US" smtClean="0"/>
              <a:pPr/>
              <a:t>6/26/2019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99FB984-A83F-4E99-90C4-531C3BE084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2D5B85C4-B86C-40A8-9ACB-77E37AA374E2}" type="datetimeFigureOut">
              <a:rPr lang="en-US" smtClean="0"/>
              <a:pPr/>
              <a:t>6/26/2019</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899FB984-A83F-4E99-90C4-531C3BE08484}"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4057" r:id="rId1"/>
    <p:sldLayoutId id="2147484058" r:id="rId2"/>
    <p:sldLayoutId id="2147484059" r:id="rId3"/>
    <p:sldLayoutId id="2147484060" r:id="rId4"/>
    <p:sldLayoutId id="2147484061" r:id="rId5"/>
    <p:sldLayoutId id="2147484062" r:id="rId6"/>
    <p:sldLayoutId id="2147484063" r:id="rId7"/>
    <p:sldLayoutId id="2147484064" r:id="rId8"/>
    <p:sldLayoutId id="2147484065" r:id="rId9"/>
    <p:sldLayoutId id="2147484066" r:id="rId10"/>
    <p:sldLayoutId id="2147484067"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28728" y="5643578"/>
            <a:ext cx="7215238" cy="857256"/>
          </a:xfrm>
          <a:solidFill>
            <a:schemeClr val="bg1">
              <a:lumMod val="85000"/>
            </a:schemeClr>
          </a:solidFill>
        </p:spPr>
        <p:txBody>
          <a:bodyPr>
            <a:noAutofit/>
          </a:bodyPr>
          <a:lstStyle/>
          <a:p>
            <a:pPr algn="ctr"/>
            <a:r>
              <a:rPr lang="en-GB" sz="2400" b="1" dirty="0" smtClean="0">
                <a:solidFill>
                  <a:srgbClr val="002060"/>
                </a:solidFill>
              </a:rPr>
              <a:t>GROUP A</a:t>
            </a:r>
          </a:p>
          <a:p>
            <a:pPr algn="ctr"/>
            <a:r>
              <a:rPr lang="en-GB" sz="2000" dirty="0" smtClean="0">
                <a:solidFill>
                  <a:srgbClr val="C00000"/>
                </a:solidFill>
              </a:rPr>
              <a:t>Roxana </a:t>
            </a:r>
            <a:r>
              <a:rPr lang="en-GB" sz="2000" dirty="0" err="1" smtClean="0">
                <a:solidFill>
                  <a:srgbClr val="C00000"/>
                </a:solidFill>
              </a:rPr>
              <a:t>Khanum</a:t>
            </a:r>
            <a:r>
              <a:rPr lang="en-GB" sz="2000" dirty="0" smtClean="0">
                <a:solidFill>
                  <a:srgbClr val="C00000"/>
                </a:solidFill>
              </a:rPr>
              <a:t>,  Akhter Ali,  </a:t>
            </a:r>
            <a:r>
              <a:rPr lang="en-GB" sz="2000" dirty="0" err="1" smtClean="0">
                <a:solidFill>
                  <a:srgbClr val="C00000"/>
                </a:solidFill>
              </a:rPr>
              <a:t>Parbez</a:t>
            </a:r>
            <a:r>
              <a:rPr lang="en-GB" sz="2000" dirty="0" smtClean="0">
                <a:solidFill>
                  <a:srgbClr val="C00000"/>
                </a:solidFill>
              </a:rPr>
              <a:t> Ahmed, </a:t>
            </a:r>
            <a:r>
              <a:rPr lang="en-GB" sz="2000" dirty="0" err="1" smtClean="0">
                <a:solidFill>
                  <a:srgbClr val="C00000"/>
                </a:solidFill>
              </a:rPr>
              <a:t>Junayed</a:t>
            </a:r>
            <a:r>
              <a:rPr lang="en-GB" sz="2000" dirty="0" smtClean="0">
                <a:solidFill>
                  <a:srgbClr val="C00000"/>
                </a:solidFill>
              </a:rPr>
              <a:t> Ahmed</a:t>
            </a:r>
            <a:endParaRPr lang="en-GB" sz="2000" dirty="0">
              <a:solidFill>
                <a:srgbClr val="C00000"/>
              </a:solidFill>
            </a:endParaRPr>
          </a:p>
        </p:txBody>
      </p:sp>
      <p:sp>
        <p:nvSpPr>
          <p:cNvPr id="16386" name="AutoShape 2" descr="Image result for human resource manag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6388" name="AutoShape 4" descr="Image result for human resource manag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 name="Subtitle 2"/>
          <p:cNvSpPr txBox="1">
            <a:spLocks/>
          </p:cNvSpPr>
          <p:nvPr/>
        </p:nvSpPr>
        <p:spPr>
          <a:xfrm>
            <a:off x="1428728" y="357166"/>
            <a:ext cx="7215238" cy="1000132"/>
          </a:xfrm>
          <a:prstGeom prst="rect">
            <a:avLst/>
          </a:prstGeom>
          <a:solidFill>
            <a:schemeClr val="bg1">
              <a:lumMod val="85000"/>
            </a:schemeClr>
          </a:solidFill>
        </p:spPr>
        <p:txBody>
          <a:bodyPr tIns="0">
            <a:noAutofit/>
          </a:bodyPr>
          <a:lstStyle/>
          <a:p>
            <a:pPr marL="27432" marR="0" lvl="0" indent="0" algn="ctr" defTabSz="914400" rtl="0" eaLnBrk="1" fontAlgn="auto" latinLnBrk="0" hangingPunct="1">
              <a:lnSpc>
                <a:spcPct val="100000"/>
              </a:lnSpc>
              <a:spcBef>
                <a:spcPts val="600"/>
              </a:spcBef>
              <a:spcAft>
                <a:spcPts val="0"/>
              </a:spcAft>
              <a:buClr>
                <a:schemeClr val="accent1"/>
              </a:buClr>
              <a:buSzPct val="80000"/>
              <a:buFont typeface="Wingdings 2"/>
              <a:buNone/>
              <a:tabLst/>
              <a:defRPr/>
            </a:pPr>
            <a:r>
              <a:rPr lang="en-GB" sz="2800" b="1" dirty="0" smtClean="0">
                <a:solidFill>
                  <a:srgbClr val="C00000"/>
                </a:solidFill>
              </a:rPr>
              <a:t>DEVELOPING A MOTIVATED WORKFORCE</a:t>
            </a:r>
            <a:endParaRPr kumimoji="0" lang="en-GB" sz="2800" b="1" i="0" u="none" strike="noStrike" kern="1200" cap="none" spc="0" normalizeH="0" baseline="0" noProof="0" dirty="0">
              <a:ln>
                <a:noFill/>
              </a:ln>
              <a:solidFill>
                <a:srgbClr val="C00000"/>
              </a:solidFill>
              <a:effectLst/>
              <a:uLnTx/>
              <a:uFillTx/>
              <a:latin typeface="+mn-lt"/>
              <a:ea typeface="+mn-ea"/>
              <a:cs typeface="+mn-cs"/>
            </a:endParaRPr>
          </a:p>
        </p:txBody>
      </p:sp>
      <p:pic>
        <p:nvPicPr>
          <p:cNvPr id="6148" name="Picture 4" descr="Related image"/>
          <p:cNvPicPr>
            <a:picLocks noChangeAspect="1" noChangeArrowheads="1"/>
          </p:cNvPicPr>
          <p:nvPr/>
        </p:nvPicPr>
        <p:blipFill>
          <a:blip r:embed="rId2"/>
          <a:srcRect l="10526" t="7236" r="11585" b="22533"/>
          <a:stretch>
            <a:fillRect/>
          </a:stretch>
        </p:blipFill>
        <p:spPr bwMode="auto">
          <a:xfrm>
            <a:off x="2143108" y="1575196"/>
            <a:ext cx="5857916" cy="396150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rPr>
              <a:t>NDA people management style</a:t>
            </a:r>
            <a:endParaRPr lang="en-GB" dirty="0">
              <a:solidFill>
                <a:srgbClr val="C00000"/>
              </a:solidFill>
            </a:endParaRPr>
          </a:p>
        </p:txBody>
      </p:sp>
      <p:sp>
        <p:nvSpPr>
          <p:cNvPr id="3" name="Content Placeholder 2"/>
          <p:cNvSpPr>
            <a:spLocks noGrp="1"/>
          </p:cNvSpPr>
          <p:nvPr>
            <p:ph idx="1"/>
          </p:nvPr>
        </p:nvSpPr>
        <p:spPr>
          <a:xfrm>
            <a:off x="1435608" y="1714488"/>
            <a:ext cx="7498080" cy="4533912"/>
          </a:xfrm>
        </p:spPr>
        <p:txBody>
          <a:bodyPr/>
          <a:lstStyle/>
          <a:p>
            <a:r>
              <a:rPr lang="en-GB" dirty="0" smtClean="0"/>
              <a:t>In 2005 </a:t>
            </a:r>
            <a:r>
              <a:rPr lang="en-GB" dirty="0" err="1" smtClean="0"/>
              <a:t>nda</a:t>
            </a:r>
            <a:r>
              <a:rPr lang="en-GB" dirty="0" smtClean="0"/>
              <a:t> start  work.</a:t>
            </a:r>
          </a:p>
          <a:p>
            <a:r>
              <a:rPr lang="en-GB" dirty="0" smtClean="0"/>
              <a:t>They have around 300 staff. </a:t>
            </a:r>
          </a:p>
          <a:p>
            <a:r>
              <a:rPr lang="en-GB" dirty="0" smtClean="0"/>
              <a:t>They follow mc </a:t>
            </a:r>
            <a:r>
              <a:rPr lang="en-GB" dirty="0" err="1" smtClean="0"/>
              <a:t>gregor</a:t>
            </a:r>
            <a:r>
              <a:rPr lang="en-GB" dirty="0" smtClean="0"/>
              <a:t> style of management employee. Which is established  since 1960. </a:t>
            </a:r>
          </a:p>
          <a:p>
            <a:r>
              <a:rPr lang="en-GB" dirty="0" smtClean="0"/>
              <a:t>its call y theory   </a:t>
            </a:r>
            <a:endParaRPr lang="en-GB" dirty="0"/>
          </a:p>
        </p:txBody>
      </p:sp>
      <p:sp>
        <p:nvSpPr>
          <p:cNvPr id="4" name="TextBox 3"/>
          <p:cNvSpPr txBox="1"/>
          <p:nvPr/>
        </p:nvSpPr>
        <p:spPr>
          <a:xfrm>
            <a:off x="1500166" y="1214422"/>
            <a:ext cx="2357454" cy="400110"/>
          </a:xfrm>
          <a:prstGeom prst="rect">
            <a:avLst/>
          </a:prstGeom>
          <a:noFill/>
        </p:spPr>
        <p:txBody>
          <a:bodyPr wrap="square" rtlCol="0">
            <a:spAutoFit/>
          </a:bodyPr>
          <a:lstStyle/>
          <a:p>
            <a:r>
              <a:rPr lang="en-GB" sz="2000" i="1" dirty="0" smtClean="0">
                <a:solidFill>
                  <a:schemeClr val="accent2">
                    <a:lumMod val="75000"/>
                  </a:schemeClr>
                </a:solidFill>
              </a:rPr>
              <a:t>By </a:t>
            </a:r>
            <a:r>
              <a:rPr lang="en-GB" sz="2000" i="1" dirty="0" err="1" smtClean="0">
                <a:solidFill>
                  <a:schemeClr val="accent2">
                    <a:lumMod val="75000"/>
                  </a:schemeClr>
                </a:solidFill>
              </a:rPr>
              <a:t>Junayed</a:t>
            </a:r>
            <a:r>
              <a:rPr lang="en-GB" sz="2000" i="1" dirty="0" smtClean="0">
                <a:solidFill>
                  <a:schemeClr val="accent2">
                    <a:lumMod val="75000"/>
                  </a:schemeClr>
                </a:solidFill>
              </a:rPr>
              <a:t> Ahmed</a:t>
            </a:r>
            <a:endParaRPr lang="en-GB" sz="2000" i="1" dirty="0">
              <a:solidFill>
                <a:schemeClr val="accent2">
                  <a:lumMod val="7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rPr>
              <a:t>Applying Theory to Practice</a:t>
            </a:r>
            <a:endParaRPr lang="en-GB" dirty="0">
              <a:solidFill>
                <a:srgbClr val="C00000"/>
              </a:solidFill>
            </a:endParaRPr>
          </a:p>
        </p:txBody>
      </p:sp>
      <p:sp>
        <p:nvSpPr>
          <p:cNvPr id="3" name="Content Placeholder 2"/>
          <p:cNvSpPr>
            <a:spLocks noGrp="1"/>
          </p:cNvSpPr>
          <p:nvPr>
            <p:ph idx="1"/>
          </p:nvPr>
        </p:nvSpPr>
        <p:spPr>
          <a:xfrm>
            <a:off x="1000100" y="1428736"/>
            <a:ext cx="7715304" cy="4800600"/>
          </a:xfrm>
        </p:spPr>
        <p:txBody>
          <a:bodyPr>
            <a:normAutofit/>
          </a:bodyPr>
          <a:lstStyle/>
          <a:p>
            <a:pPr>
              <a:buNone/>
            </a:pPr>
            <a:endParaRPr lang="en-GB" sz="2400" dirty="0" smtClean="0">
              <a:solidFill>
                <a:srgbClr val="0070C0"/>
              </a:solidFill>
            </a:endParaRPr>
          </a:p>
          <a:p>
            <a:pPr>
              <a:buNone/>
            </a:pPr>
            <a:r>
              <a:rPr lang="en-GB" sz="2800" b="1" dirty="0" smtClean="0">
                <a:solidFill>
                  <a:srgbClr val="0070C0"/>
                </a:solidFill>
              </a:rPr>
              <a:t>   </a:t>
            </a:r>
            <a:r>
              <a:rPr lang="en-GB" sz="1800" b="1" dirty="0" smtClean="0">
                <a:solidFill>
                  <a:srgbClr val="0070C0"/>
                </a:solidFill>
              </a:rPr>
              <a:t>NDA applies its theory to practice through many self actualization programmes and schemes  as well as  training opportunities, pension schemes and management development programmes using common theories such as Maslow’s Hierarchy of Needs (1943)</a:t>
            </a:r>
            <a:endParaRPr lang="en-GB" sz="1800" dirty="0" smtClean="0"/>
          </a:p>
          <a:p>
            <a:pPr>
              <a:buNone/>
            </a:pPr>
            <a:endParaRPr lang="en-GB" sz="1800" b="1" dirty="0"/>
          </a:p>
          <a:p>
            <a:r>
              <a:rPr lang="en-GB" sz="1800" dirty="0" smtClean="0">
                <a:solidFill>
                  <a:schemeClr val="accent2">
                    <a:lumMod val="75000"/>
                  </a:schemeClr>
                </a:solidFill>
              </a:rPr>
              <a:t>Building Talent and Teams</a:t>
            </a:r>
          </a:p>
          <a:p>
            <a:r>
              <a:rPr lang="en-GB" sz="1800" dirty="0" smtClean="0">
                <a:solidFill>
                  <a:schemeClr val="accent2">
                    <a:lumMod val="75000"/>
                  </a:schemeClr>
                </a:solidFill>
              </a:rPr>
              <a:t>Being open and transparent</a:t>
            </a:r>
          </a:p>
          <a:p>
            <a:r>
              <a:rPr lang="en-GB" sz="1800" dirty="0" smtClean="0">
                <a:solidFill>
                  <a:schemeClr val="accent2">
                    <a:lumMod val="75000"/>
                  </a:schemeClr>
                </a:solidFill>
              </a:rPr>
              <a:t>Confronting Problems</a:t>
            </a:r>
          </a:p>
          <a:p>
            <a:r>
              <a:rPr lang="en-GB" sz="1800" dirty="0" smtClean="0">
                <a:solidFill>
                  <a:schemeClr val="accent2">
                    <a:lumMod val="75000"/>
                  </a:schemeClr>
                </a:solidFill>
              </a:rPr>
              <a:t>Learning from experience</a:t>
            </a:r>
          </a:p>
          <a:p>
            <a:r>
              <a:rPr lang="en-GB" sz="1800" dirty="0" smtClean="0">
                <a:solidFill>
                  <a:schemeClr val="accent2">
                    <a:lumMod val="75000"/>
                  </a:schemeClr>
                </a:solidFill>
              </a:rPr>
              <a:t>Acting safely and responsibly</a:t>
            </a:r>
          </a:p>
          <a:p>
            <a:r>
              <a:rPr lang="en-GB" sz="1800" dirty="0" smtClean="0">
                <a:solidFill>
                  <a:schemeClr val="accent2">
                    <a:lumMod val="75000"/>
                  </a:schemeClr>
                </a:solidFill>
              </a:rPr>
              <a:t>Delivering on promises</a:t>
            </a:r>
          </a:p>
          <a:p>
            <a:endParaRPr lang="en-GB" sz="1800" dirty="0" smtClean="0"/>
          </a:p>
        </p:txBody>
      </p:sp>
      <p:sp>
        <p:nvSpPr>
          <p:cNvPr id="5124" name="AutoShape 4" descr="Image result for applying theory to practic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128" name="Picture 8" descr="Image result for hierarchy of needs"/>
          <p:cNvPicPr>
            <a:picLocks noChangeAspect="1" noChangeArrowheads="1"/>
          </p:cNvPicPr>
          <p:nvPr/>
        </p:nvPicPr>
        <p:blipFill>
          <a:blip r:embed="rId2"/>
          <a:srcRect/>
          <a:stretch>
            <a:fillRect/>
          </a:stretch>
        </p:blipFill>
        <p:spPr bwMode="auto">
          <a:xfrm>
            <a:off x="4612419" y="3143248"/>
            <a:ext cx="4245841" cy="3214710"/>
          </a:xfrm>
          <a:prstGeom prst="rect">
            <a:avLst/>
          </a:prstGeom>
          <a:noFill/>
        </p:spPr>
      </p:pic>
      <p:sp>
        <p:nvSpPr>
          <p:cNvPr id="15" name="TextBox 14"/>
          <p:cNvSpPr txBox="1"/>
          <p:nvPr/>
        </p:nvSpPr>
        <p:spPr>
          <a:xfrm>
            <a:off x="1500166" y="1214422"/>
            <a:ext cx="2357454" cy="400110"/>
          </a:xfrm>
          <a:prstGeom prst="rect">
            <a:avLst/>
          </a:prstGeom>
          <a:noFill/>
        </p:spPr>
        <p:txBody>
          <a:bodyPr wrap="square" rtlCol="0">
            <a:spAutoFit/>
          </a:bodyPr>
          <a:lstStyle/>
          <a:p>
            <a:r>
              <a:rPr lang="en-GB" sz="2000" i="1" dirty="0" smtClean="0">
                <a:solidFill>
                  <a:schemeClr val="accent2">
                    <a:lumMod val="75000"/>
                  </a:schemeClr>
                </a:solidFill>
              </a:rPr>
              <a:t>By Roxana </a:t>
            </a:r>
            <a:r>
              <a:rPr lang="en-GB" sz="2000" i="1" dirty="0" err="1" smtClean="0">
                <a:solidFill>
                  <a:schemeClr val="accent2">
                    <a:lumMod val="75000"/>
                  </a:schemeClr>
                </a:solidFill>
              </a:rPr>
              <a:t>Khanum</a:t>
            </a:r>
            <a:endParaRPr lang="en-GB" sz="2000" i="1" dirty="0">
              <a:solidFill>
                <a:schemeClr val="accent2">
                  <a:lumMod val="75000"/>
                </a:schemeClr>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rgbClr val="C00000"/>
                </a:solidFill>
              </a:rPr>
              <a:t>Why firms attempt enrichment</a:t>
            </a:r>
            <a:endParaRPr lang="en-GB" dirty="0">
              <a:solidFill>
                <a:srgbClr val="C00000"/>
              </a:solidFill>
            </a:endParaRPr>
          </a:p>
        </p:txBody>
      </p:sp>
      <p:sp>
        <p:nvSpPr>
          <p:cNvPr id="3" name="Content Placeholder 2"/>
          <p:cNvSpPr>
            <a:spLocks noGrp="1"/>
          </p:cNvSpPr>
          <p:nvPr>
            <p:ph idx="1"/>
          </p:nvPr>
        </p:nvSpPr>
        <p:spPr>
          <a:xfrm>
            <a:off x="1435608" y="1428736"/>
            <a:ext cx="7208358" cy="4786346"/>
          </a:xfrm>
        </p:spPr>
        <p:txBody>
          <a:bodyPr>
            <a:normAutofit lnSpcReduction="10000"/>
          </a:bodyPr>
          <a:lstStyle/>
          <a:p>
            <a:endParaRPr lang="en-GB" sz="2000" b="1" dirty="0" smtClean="0">
              <a:solidFill>
                <a:srgbClr val="0070C0"/>
              </a:solidFill>
            </a:endParaRPr>
          </a:p>
          <a:p>
            <a:pPr>
              <a:buNone/>
            </a:pPr>
            <a:r>
              <a:rPr lang="en-GB" sz="2000" b="1" dirty="0" smtClean="0">
                <a:solidFill>
                  <a:schemeClr val="accent2">
                    <a:lumMod val="50000"/>
                  </a:schemeClr>
                </a:solidFill>
              </a:rPr>
              <a:t>Based on Fredrick Herzberg’s Theory (1968)</a:t>
            </a:r>
          </a:p>
          <a:p>
            <a:pPr>
              <a:buNone/>
            </a:pPr>
            <a:r>
              <a:rPr lang="en-GB" sz="2000" b="1" dirty="0" smtClean="0">
                <a:solidFill>
                  <a:schemeClr val="accent2">
                    <a:lumMod val="50000"/>
                  </a:schemeClr>
                </a:solidFill>
              </a:rPr>
              <a:t>Job enrichment is the concept of giving employees</a:t>
            </a:r>
          </a:p>
          <a:p>
            <a:pPr>
              <a:buNone/>
            </a:pPr>
            <a:r>
              <a:rPr lang="en-GB" sz="2000" b="1" dirty="0" smtClean="0">
                <a:solidFill>
                  <a:schemeClr val="accent2">
                    <a:lumMod val="50000"/>
                  </a:schemeClr>
                </a:solidFill>
              </a:rPr>
              <a:t>Greater responsibility and challenging tasks as well as the</a:t>
            </a:r>
          </a:p>
          <a:p>
            <a:pPr>
              <a:buNone/>
            </a:pPr>
            <a:r>
              <a:rPr lang="en-GB" sz="2000" b="1" dirty="0" smtClean="0">
                <a:solidFill>
                  <a:schemeClr val="accent2">
                    <a:lumMod val="50000"/>
                  </a:schemeClr>
                </a:solidFill>
              </a:rPr>
              <a:t>freedom to make decisions. </a:t>
            </a:r>
          </a:p>
          <a:p>
            <a:pPr>
              <a:buNone/>
            </a:pPr>
            <a:endParaRPr lang="en-GB" sz="2000" dirty="0" smtClean="0">
              <a:solidFill>
                <a:schemeClr val="tx1">
                  <a:lumMod val="50000"/>
                  <a:lumOff val="50000"/>
                </a:schemeClr>
              </a:solidFill>
            </a:endParaRPr>
          </a:p>
          <a:p>
            <a:pPr>
              <a:buNone/>
            </a:pPr>
            <a:r>
              <a:rPr lang="en-GB" sz="2000" b="1" dirty="0" smtClean="0">
                <a:solidFill>
                  <a:schemeClr val="tx2">
                    <a:lumMod val="60000"/>
                    <a:lumOff val="40000"/>
                  </a:schemeClr>
                </a:solidFill>
              </a:rPr>
              <a:t>Advantages of Enrichment elements</a:t>
            </a:r>
            <a:r>
              <a:rPr lang="en-GB" sz="2000" b="1" dirty="0" smtClean="0">
                <a:solidFill>
                  <a:srgbClr val="0070C0"/>
                </a:solidFill>
              </a:rPr>
              <a:t>:</a:t>
            </a:r>
          </a:p>
          <a:p>
            <a:r>
              <a:rPr lang="en-GB" sz="2000" b="1" dirty="0" smtClean="0">
                <a:solidFill>
                  <a:srgbClr val="0070C0"/>
                </a:solidFill>
              </a:rPr>
              <a:t>Staff are motivated</a:t>
            </a:r>
          </a:p>
          <a:p>
            <a:r>
              <a:rPr lang="en-GB" sz="2000" b="1" dirty="0" smtClean="0">
                <a:solidFill>
                  <a:srgbClr val="0070C0"/>
                </a:solidFill>
              </a:rPr>
              <a:t>Gets more done in less time</a:t>
            </a:r>
          </a:p>
          <a:p>
            <a:r>
              <a:rPr lang="en-GB" sz="2000" b="1" dirty="0" smtClean="0">
                <a:solidFill>
                  <a:srgbClr val="0070C0"/>
                </a:solidFill>
              </a:rPr>
              <a:t>Reduces labour costs</a:t>
            </a:r>
          </a:p>
          <a:p>
            <a:r>
              <a:rPr lang="en-GB" sz="2000" b="1" dirty="0" smtClean="0">
                <a:solidFill>
                  <a:srgbClr val="0070C0"/>
                </a:solidFill>
              </a:rPr>
              <a:t>Improves work standards</a:t>
            </a:r>
          </a:p>
          <a:p>
            <a:r>
              <a:rPr lang="en-GB" sz="2000" b="1" dirty="0" smtClean="0">
                <a:solidFill>
                  <a:srgbClr val="0070C0"/>
                </a:solidFill>
              </a:rPr>
              <a:t>Employees learn faster</a:t>
            </a:r>
          </a:p>
          <a:p>
            <a:r>
              <a:rPr lang="en-GB" sz="2000" b="1" dirty="0" smtClean="0">
                <a:solidFill>
                  <a:srgbClr val="0070C0"/>
                </a:solidFill>
              </a:rPr>
              <a:t>Employees contribute ideas</a:t>
            </a:r>
          </a:p>
          <a:p>
            <a:pPr>
              <a:buNone/>
            </a:pPr>
            <a:endParaRPr lang="en-GB" sz="1800" b="1" dirty="0" smtClean="0">
              <a:solidFill>
                <a:srgbClr val="0070C0"/>
              </a:solidFill>
            </a:endParaRPr>
          </a:p>
          <a:p>
            <a:endParaRPr lang="en-GB" sz="1800" b="1" dirty="0">
              <a:solidFill>
                <a:srgbClr val="0070C0"/>
              </a:solidFill>
            </a:endParaRPr>
          </a:p>
        </p:txBody>
      </p:sp>
      <p:pic>
        <p:nvPicPr>
          <p:cNvPr id="6" name="Picture 2" descr="Related image"/>
          <p:cNvPicPr>
            <a:picLocks noChangeAspect="1" noChangeArrowheads="1"/>
          </p:cNvPicPr>
          <p:nvPr/>
        </p:nvPicPr>
        <p:blipFill>
          <a:blip r:embed="rId2"/>
          <a:srcRect l="8297" t="12109" r="7079"/>
          <a:stretch>
            <a:fillRect/>
          </a:stretch>
        </p:blipFill>
        <p:spPr bwMode="auto">
          <a:xfrm>
            <a:off x="6215074" y="3227293"/>
            <a:ext cx="2539615" cy="2987765"/>
          </a:xfrm>
          <a:prstGeom prst="rect">
            <a:avLst/>
          </a:prstGeom>
          <a:noFill/>
        </p:spPr>
      </p:pic>
      <p:sp>
        <p:nvSpPr>
          <p:cNvPr id="8" name="TextBox 7"/>
          <p:cNvSpPr txBox="1"/>
          <p:nvPr/>
        </p:nvSpPr>
        <p:spPr>
          <a:xfrm>
            <a:off x="1500166" y="1214422"/>
            <a:ext cx="2357454" cy="400110"/>
          </a:xfrm>
          <a:prstGeom prst="rect">
            <a:avLst/>
          </a:prstGeom>
          <a:noFill/>
        </p:spPr>
        <p:txBody>
          <a:bodyPr wrap="square" rtlCol="0">
            <a:spAutoFit/>
          </a:bodyPr>
          <a:lstStyle/>
          <a:p>
            <a:r>
              <a:rPr lang="en-GB" sz="2000" i="1" dirty="0" smtClean="0">
                <a:solidFill>
                  <a:schemeClr val="accent2">
                    <a:lumMod val="75000"/>
                  </a:schemeClr>
                </a:solidFill>
              </a:rPr>
              <a:t>By Akhter Ali</a:t>
            </a:r>
            <a:endParaRPr lang="en-GB" sz="2000" i="1" dirty="0">
              <a:solidFill>
                <a:schemeClr val="accent2">
                  <a:lumMod val="75000"/>
                </a:schemeClr>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852" y="274638"/>
            <a:ext cx="7647836" cy="1143000"/>
          </a:xfrm>
        </p:spPr>
        <p:txBody>
          <a:bodyPr/>
          <a:lstStyle/>
          <a:p>
            <a:r>
              <a:rPr lang="en-GB" dirty="0" smtClean="0">
                <a:solidFill>
                  <a:srgbClr val="C00000"/>
                </a:solidFill>
              </a:rPr>
              <a:t>Absence of Enrichment Policies</a:t>
            </a:r>
            <a:endParaRPr lang="en-GB" dirty="0"/>
          </a:p>
        </p:txBody>
      </p:sp>
      <p:sp>
        <p:nvSpPr>
          <p:cNvPr id="7" name="Content Placeholder 2"/>
          <p:cNvSpPr>
            <a:spLocks noGrp="1"/>
          </p:cNvSpPr>
          <p:nvPr>
            <p:ph idx="1"/>
          </p:nvPr>
        </p:nvSpPr>
        <p:spPr>
          <a:xfrm>
            <a:off x="1435608" y="1447800"/>
            <a:ext cx="7065482" cy="4800600"/>
          </a:xfrm>
        </p:spPr>
        <p:txBody>
          <a:bodyPr>
            <a:normAutofit/>
          </a:bodyPr>
          <a:lstStyle/>
          <a:p>
            <a:pPr>
              <a:buNone/>
            </a:pPr>
            <a:endParaRPr lang="en-GB" sz="2000" b="1" dirty="0" smtClean="0">
              <a:solidFill>
                <a:schemeClr val="accent2">
                  <a:lumMod val="50000"/>
                </a:schemeClr>
              </a:solidFill>
            </a:endParaRPr>
          </a:p>
          <a:p>
            <a:pPr>
              <a:buNone/>
            </a:pPr>
            <a:r>
              <a:rPr lang="en-GB" sz="2000" b="1" dirty="0" smtClean="0">
                <a:solidFill>
                  <a:schemeClr val="accent2">
                    <a:lumMod val="50000"/>
                  </a:schemeClr>
                </a:solidFill>
              </a:rPr>
              <a:t>The absence of a good enrichment policy in a workplace</a:t>
            </a:r>
          </a:p>
          <a:p>
            <a:pPr>
              <a:buNone/>
            </a:pPr>
            <a:r>
              <a:rPr lang="en-GB" sz="2000" b="1" dirty="0" smtClean="0">
                <a:solidFill>
                  <a:schemeClr val="accent2">
                    <a:lumMod val="50000"/>
                  </a:schemeClr>
                </a:solidFill>
              </a:rPr>
              <a:t>can give rise to many negative factors.</a:t>
            </a:r>
          </a:p>
          <a:p>
            <a:pPr>
              <a:buNone/>
            </a:pPr>
            <a:endParaRPr lang="en-GB" sz="2000" dirty="0" smtClean="0">
              <a:solidFill>
                <a:schemeClr val="tx1">
                  <a:lumMod val="50000"/>
                  <a:lumOff val="50000"/>
                </a:schemeClr>
              </a:solidFill>
            </a:endParaRPr>
          </a:p>
          <a:p>
            <a:pPr>
              <a:buNone/>
            </a:pPr>
            <a:r>
              <a:rPr lang="en-GB" sz="2000" b="1" dirty="0" smtClean="0">
                <a:solidFill>
                  <a:schemeClr val="tx2">
                    <a:lumMod val="60000"/>
                    <a:lumOff val="40000"/>
                  </a:schemeClr>
                </a:solidFill>
              </a:rPr>
              <a:t>Disadvantages from lack of  Enrichment elements/policy:</a:t>
            </a:r>
          </a:p>
          <a:p>
            <a:r>
              <a:rPr lang="en-GB" sz="2000" b="1" dirty="0" smtClean="0">
                <a:solidFill>
                  <a:srgbClr val="0070C0"/>
                </a:solidFill>
              </a:rPr>
              <a:t>Lower productivity</a:t>
            </a:r>
          </a:p>
          <a:p>
            <a:r>
              <a:rPr lang="en-GB" sz="2000" b="1" dirty="0" smtClean="0">
                <a:solidFill>
                  <a:srgbClr val="0070C0"/>
                </a:solidFill>
              </a:rPr>
              <a:t>More Accidents</a:t>
            </a:r>
          </a:p>
          <a:p>
            <a:r>
              <a:rPr lang="en-GB" sz="2000" b="1" dirty="0" smtClean="0">
                <a:solidFill>
                  <a:srgbClr val="0070C0"/>
                </a:solidFill>
              </a:rPr>
              <a:t>Increased labour costs</a:t>
            </a:r>
          </a:p>
          <a:p>
            <a:r>
              <a:rPr lang="en-GB" sz="2000" b="1" dirty="0" smtClean="0">
                <a:solidFill>
                  <a:srgbClr val="0070C0"/>
                </a:solidFill>
              </a:rPr>
              <a:t>Low work standards</a:t>
            </a:r>
          </a:p>
          <a:p>
            <a:r>
              <a:rPr lang="en-GB" sz="2000" b="1" dirty="0" smtClean="0">
                <a:solidFill>
                  <a:srgbClr val="0070C0"/>
                </a:solidFill>
              </a:rPr>
              <a:t>Less readiness to learn</a:t>
            </a:r>
          </a:p>
          <a:p>
            <a:r>
              <a:rPr lang="en-GB" sz="2000" b="1" dirty="0" smtClean="0">
                <a:solidFill>
                  <a:srgbClr val="0070C0"/>
                </a:solidFill>
              </a:rPr>
              <a:t>Higher rate of absentees</a:t>
            </a:r>
          </a:p>
          <a:p>
            <a:r>
              <a:rPr lang="en-GB" sz="2000" b="1" dirty="0" smtClean="0">
                <a:solidFill>
                  <a:srgbClr val="0070C0"/>
                </a:solidFill>
              </a:rPr>
              <a:t>More need of supervision</a:t>
            </a:r>
          </a:p>
          <a:p>
            <a:endParaRPr lang="en-GB" sz="2400" b="1" dirty="0" smtClean="0">
              <a:solidFill>
                <a:srgbClr val="0070C0"/>
              </a:solidFill>
            </a:endParaRPr>
          </a:p>
          <a:p>
            <a:pPr>
              <a:buNone/>
            </a:pPr>
            <a:endParaRPr lang="en-GB" sz="2200" dirty="0" smtClean="0">
              <a:solidFill>
                <a:schemeClr val="tx1">
                  <a:lumMod val="50000"/>
                  <a:lumOff val="50000"/>
                </a:schemeClr>
              </a:solidFill>
            </a:endParaRPr>
          </a:p>
          <a:p>
            <a:pPr>
              <a:buNone/>
            </a:pPr>
            <a:endParaRPr lang="en-GB" sz="2200" dirty="0" smtClean="0">
              <a:solidFill>
                <a:schemeClr val="tx1">
                  <a:lumMod val="50000"/>
                  <a:lumOff val="50000"/>
                </a:schemeClr>
              </a:solidFill>
            </a:endParaRPr>
          </a:p>
        </p:txBody>
      </p:sp>
      <p:pic>
        <p:nvPicPr>
          <p:cNvPr id="2050" name="Picture 2" descr="Image result for disorganised workplace vector"/>
          <p:cNvPicPr>
            <a:picLocks noChangeAspect="1" noChangeArrowheads="1"/>
          </p:cNvPicPr>
          <p:nvPr/>
        </p:nvPicPr>
        <p:blipFill>
          <a:blip r:embed="rId2"/>
          <a:srcRect b="7154"/>
          <a:stretch>
            <a:fillRect/>
          </a:stretch>
        </p:blipFill>
        <p:spPr bwMode="auto">
          <a:xfrm>
            <a:off x="5715008" y="3429427"/>
            <a:ext cx="2714548" cy="2714216"/>
          </a:xfrm>
          <a:prstGeom prst="rect">
            <a:avLst/>
          </a:prstGeom>
          <a:noFill/>
        </p:spPr>
      </p:pic>
      <p:sp>
        <p:nvSpPr>
          <p:cNvPr id="8" name="TextBox 7"/>
          <p:cNvSpPr txBox="1"/>
          <p:nvPr/>
        </p:nvSpPr>
        <p:spPr>
          <a:xfrm>
            <a:off x="1357290" y="1071546"/>
            <a:ext cx="2357454" cy="400110"/>
          </a:xfrm>
          <a:prstGeom prst="rect">
            <a:avLst/>
          </a:prstGeom>
          <a:noFill/>
        </p:spPr>
        <p:txBody>
          <a:bodyPr wrap="square" rtlCol="0">
            <a:spAutoFit/>
          </a:bodyPr>
          <a:lstStyle/>
          <a:p>
            <a:r>
              <a:rPr lang="en-GB" sz="2000" i="1" dirty="0" smtClean="0">
                <a:solidFill>
                  <a:schemeClr val="accent2">
                    <a:lumMod val="75000"/>
                  </a:schemeClr>
                </a:solidFill>
              </a:rPr>
              <a:t>By Akhter Ali</a:t>
            </a:r>
            <a:endParaRPr lang="en-GB" sz="2000" i="1" dirty="0">
              <a:solidFill>
                <a:schemeClr val="accent2">
                  <a:lumMod val="75000"/>
                </a:schemeClr>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C00000"/>
                </a:solidFill>
              </a:rPr>
              <a:t>Motivation as an competitive vehicle to attract future Employees</a:t>
            </a:r>
            <a:endParaRPr lang="en-GB" dirty="0">
              <a:solidFill>
                <a:srgbClr val="C00000"/>
              </a:solidFill>
            </a:endParaRPr>
          </a:p>
        </p:txBody>
      </p:sp>
      <p:sp>
        <p:nvSpPr>
          <p:cNvPr id="6" name="Content Placeholder 2"/>
          <p:cNvSpPr txBox="1">
            <a:spLocks/>
          </p:cNvSpPr>
          <p:nvPr/>
        </p:nvSpPr>
        <p:spPr>
          <a:xfrm>
            <a:off x="1571604" y="1785926"/>
            <a:ext cx="5143536" cy="4643470"/>
          </a:xfrm>
          <a:prstGeom prst="rect">
            <a:avLst/>
          </a:prstGeom>
        </p:spPr>
        <p:txBody>
          <a:bodyPr>
            <a:normAutofit fontScale="77500" lnSpcReduction="20000"/>
          </a:bodyPr>
          <a:lstStyle/>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endParaRPr kumimoji="0" lang="en-GB" sz="2000" b="1" i="0" u="none" strike="noStrike" kern="1200" cap="none" spc="0" normalizeH="0" baseline="0" noProof="0" dirty="0" smtClean="0">
              <a:ln>
                <a:noFill/>
              </a:ln>
              <a:solidFill>
                <a:srgbClr val="0070C0"/>
              </a:solidFill>
              <a:effectLst/>
              <a:uLnTx/>
              <a:uFillTx/>
              <a:latin typeface="+mn-lt"/>
              <a:ea typeface="+mn-ea"/>
              <a:cs typeface="+mn-cs"/>
            </a:endParaRPr>
          </a:p>
          <a:p>
            <a:pPr marL="365760" marR="0" lvl="0" indent="-283464" algn="l" defTabSz="914400" rtl="0" eaLnBrk="1" fontAlgn="auto" latinLnBrk="0" hangingPunct="1">
              <a:lnSpc>
                <a:spcPct val="100000"/>
              </a:lnSpc>
              <a:spcBef>
                <a:spcPts val="600"/>
              </a:spcBef>
              <a:spcAft>
                <a:spcPts val="0"/>
              </a:spcAft>
              <a:buClr>
                <a:schemeClr val="accent1"/>
              </a:buClr>
              <a:buSzPct val="80000"/>
              <a:tabLst/>
              <a:defRPr/>
            </a:pPr>
            <a:endParaRPr kumimoji="0" lang="en-GB" sz="2000" b="1" i="0" u="none" strike="noStrike" kern="1200" cap="none" spc="0" normalizeH="0" baseline="0" noProof="0" dirty="0" smtClean="0">
              <a:ln>
                <a:noFill/>
              </a:ln>
              <a:solidFill>
                <a:schemeClr val="accent2">
                  <a:lumMod val="75000"/>
                </a:schemeClr>
              </a:solidFill>
              <a:effectLst/>
              <a:uLnTx/>
              <a:uFillTx/>
              <a:latin typeface="+mn-lt"/>
              <a:ea typeface="+mn-ea"/>
              <a:cs typeface="+mn-cs"/>
            </a:endParaRPr>
          </a:p>
          <a:p>
            <a:pPr marL="365760" marR="0" lvl="0" indent="-283464" algn="l" defTabSz="914400" rtl="0" eaLnBrk="1" fontAlgn="auto" latinLnBrk="0" hangingPunct="1">
              <a:lnSpc>
                <a:spcPct val="100000"/>
              </a:lnSpc>
              <a:spcBef>
                <a:spcPts val="600"/>
              </a:spcBef>
              <a:spcAft>
                <a:spcPts val="0"/>
              </a:spcAft>
              <a:buClr>
                <a:schemeClr val="accent1"/>
              </a:buClr>
              <a:buSzPct val="80000"/>
              <a:tabLst/>
              <a:defRPr/>
            </a:pPr>
            <a:r>
              <a:rPr kumimoji="0" lang="en-GB" sz="2000" b="1" i="0" u="none" strike="noStrike" kern="1200" cap="none" spc="0" normalizeH="0" baseline="0" noProof="0" dirty="0" smtClean="0">
                <a:ln>
                  <a:noFill/>
                </a:ln>
                <a:solidFill>
                  <a:schemeClr val="accent2">
                    <a:lumMod val="75000"/>
                  </a:schemeClr>
                </a:solidFill>
                <a:effectLst/>
                <a:uLnTx/>
                <a:uFillTx/>
                <a:latin typeface="+mn-lt"/>
                <a:ea typeface="+mn-ea"/>
                <a:cs typeface="+mn-cs"/>
              </a:rPr>
              <a:t>The </a:t>
            </a:r>
            <a:r>
              <a:rPr kumimoji="0" lang="en-GB" sz="2000" b="1" i="0" u="none" strike="noStrike" kern="1200" cap="none" spc="0" normalizeH="0" baseline="0" noProof="0" dirty="0" smtClean="0">
                <a:ln>
                  <a:noFill/>
                </a:ln>
                <a:solidFill>
                  <a:schemeClr val="accent2">
                    <a:lumMod val="75000"/>
                  </a:schemeClr>
                </a:solidFill>
                <a:effectLst/>
                <a:uLnTx/>
                <a:uFillTx/>
                <a:latin typeface="+mn-lt"/>
                <a:ea typeface="+mn-ea"/>
                <a:cs typeface="+mn-cs"/>
              </a:rPr>
              <a:t>following initiatives by</a:t>
            </a:r>
            <a:r>
              <a:rPr kumimoji="0" lang="en-GB" sz="2000" b="1" i="0" u="none" strike="noStrike" kern="1200" cap="none" spc="0" normalizeH="0" noProof="0" dirty="0" smtClean="0">
                <a:ln>
                  <a:noFill/>
                </a:ln>
                <a:solidFill>
                  <a:schemeClr val="accent2">
                    <a:lumMod val="75000"/>
                  </a:schemeClr>
                </a:solidFill>
                <a:effectLst/>
                <a:uLnTx/>
                <a:uFillTx/>
                <a:latin typeface="+mn-lt"/>
                <a:ea typeface="+mn-ea"/>
                <a:cs typeface="+mn-cs"/>
              </a:rPr>
              <a:t> NDA encourages</a:t>
            </a:r>
          </a:p>
          <a:p>
            <a:pPr marL="365760" marR="0" lvl="0" indent="-283464" algn="l" defTabSz="914400" rtl="0" eaLnBrk="1" fontAlgn="auto" latinLnBrk="0" hangingPunct="1">
              <a:lnSpc>
                <a:spcPct val="100000"/>
              </a:lnSpc>
              <a:spcBef>
                <a:spcPts val="600"/>
              </a:spcBef>
              <a:spcAft>
                <a:spcPts val="0"/>
              </a:spcAft>
              <a:buClr>
                <a:schemeClr val="accent1"/>
              </a:buClr>
              <a:buSzPct val="80000"/>
              <a:tabLst/>
              <a:defRPr/>
            </a:pPr>
            <a:r>
              <a:rPr kumimoji="0" lang="en-GB" sz="2000" b="1" i="0" u="none" strike="noStrike" kern="1200" cap="none" spc="0" normalizeH="0" noProof="0" dirty="0" smtClean="0">
                <a:ln>
                  <a:noFill/>
                </a:ln>
                <a:solidFill>
                  <a:schemeClr val="accent2">
                    <a:lumMod val="75000"/>
                  </a:schemeClr>
                </a:solidFill>
                <a:effectLst/>
                <a:uLnTx/>
                <a:uFillTx/>
                <a:latin typeface="+mn-lt"/>
                <a:ea typeface="+mn-ea"/>
                <a:cs typeface="+mn-cs"/>
              </a:rPr>
              <a:t>future employee attraction and retention</a:t>
            </a: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endParaRPr lang="en-GB" sz="2000" b="1" dirty="0" smtClean="0">
              <a:solidFill>
                <a:srgbClr val="0070C0"/>
              </a:solidFill>
            </a:endParaRP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r>
              <a:rPr kumimoji="0" lang="en-GB" sz="2000" b="1" i="0" u="none" strike="noStrike" kern="1200" cap="none" spc="0" normalizeH="0" baseline="0" noProof="0" dirty="0" smtClean="0">
                <a:ln>
                  <a:noFill/>
                </a:ln>
                <a:solidFill>
                  <a:srgbClr val="0070C0"/>
                </a:solidFill>
                <a:effectLst/>
                <a:uLnTx/>
                <a:uFillTx/>
                <a:latin typeface="+mn-lt"/>
                <a:ea typeface="+mn-ea"/>
                <a:cs typeface="+mn-cs"/>
              </a:rPr>
              <a:t>Empowerment</a:t>
            </a: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None/>
              <a:tabLst/>
              <a:defRPr/>
            </a:pPr>
            <a:r>
              <a:rPr kumimoji="0" lang="en-GB" sz="2000" b="0" i="0" u="none" strike="noStrike" kern="1200" cap="none" spc="0" normalizeH="0" baseline="0" noProof="0" dirty="0" smtClean="0">
                <a:ln>
                  <a:noFill/>
                </a:ln>
                <a:solidFill>
                  <a:schemeClr val="tx1">
                    <a:lumMod val="50000"/>
                    <a:lumOff val="50000"/>
                  </a:schemeClr>
                </a:solidFill>
                <a:effectLst/>
                <a:uLnTx/>
                <a:uFillTx/>
                <a:latin typeface="+mn-lt"/>
                <a:ea typeface="+mn-ea"/>
                <a:cs typeface="+mn-cs"/>
              </a:rPr>
              <a:t>	where staff are able to make their own decision about work and planning</a:t>
            </a: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r>
              <a:rPr kumimoji="0" lang="en-GB" sz="2000" b="1" i="0" u="none" strike="noStrike" kern="1200" cap="none" spc="0" normalizeH="0" baseline="0" noProof="0" dirty="0" smtClean="0">
                <a:ln>
                  <a:noFill/>
                </a:ln>
                <a:solidFill>
                  <a:srgbClr val="0070C0"/>
                </a:solidFill>
                <a:effectLst/>
                <a:uLnTx/>
                <a:uFillTx/>
                <a:latin typeface="+mn-lt"/>
                <a:ea typeface="+mn-ea"/>
                <a:cs typeface="+mn-cs"/>
              </a:rPr>
              <a:t>Job Rotation</a:t>
            </a: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None/>
              <a:tabLst/>
              <a:defRPr/>
            </a:pPr>
            <a:r>
              <a:rPr kumimoji="0" lang="en-GB" sz="2000" b="0" i="0" u="none" strike="noStrike" kern="1200" cap="none" spc="0" normalizeH="0" baseline="0" noProof="0" dirty="0" smtClean="0">
                <a:ln>
                  <a:noFill/>
                </a:ln>
                <a:solidFill>
                  <a:schemeClr val="tx1">
                    <a:lumMod val="50000"/>
                    <a:lumOff val="50000"/>
                  </a:schemeClr>
                </a:solidFill>
                <a:effectLst/>
                <a:uLnTx/>
                <a:uFillTx/>
                <a:latin typeface="+mn-lt"/>
                <a:ea typeface="+mn-ea"/>
                <a:cs typeface="+mn-cs"/>
              </a:rPr>
              <a:t>	Where staff can</a:t>
            </a:r>
            <a:r>
              <a:rPr kumimoji="0" lang="en-GB" sz="2000" b="0" i="0" u="none" strike="noStrike" kern="1200" cap="none" spc="0" normalizeH="0" noProof="0" dirty="0" smtClean="0">
                <a:ln>
                  <a:noFill/>
                </a:ln>
                <a:solidFill>
                  <a:schemeClr val="tx1">
                    <a:lumMod val="50000"/>
                    <a:lumOff val="50000"/>
                  </a:schemeClr>
                </a:solidFill>
                <a:effectLst/>
                <a:uLnTx/>
                <a:uFillTx/>
                <a:latin typeface="+mn-lt"/>
                <a:ea typeface="+mn-ea"/>
                <a:cs typeface="+mn-cs"/>
              </a:rPr>
              <a:t> exchange job of comparable skins round the organisation</a:t>
            </a:r>
            <a:endParaRPr kumimoji="0" lang="en-GB" sz="2000" b="1" i="0" u="none" strike="noStrike" kern="1200" cap="none" spc="0" normalizeH="0" baseline="0" noProof="0" dirty="0" smtClean="0">
              <a:ln>
                <a:noFill/>
              </a:ln>
              <a:solidFill>
                <a:schemeClr val="tx1">
                  <a:lumMod val="50000"/>
                  <a:lumOff val="50000"/>
                </a:schemeClr>
              </a:solidFill>
              <a:effectLst/>
              <a:uLnTx/>
              <a:uFillTx/>
              <a:latin typeface="+mn-lt"/>
              <a:ea typeface="+mn-ea"/>
              <a:cs typeface="+mn-cs"/>
            </a:endParaRP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r>
              <a:rPr kumimoji="0" lang="en-GB" sz="2000" b="1" i="0" u="none" strike="noStrike" kern="1200" cap="none" spc="0" normalizeH="0" baseline="0" noProof="0" dirty="0" smtClean="0">
                <a:ln>
                  <a:noFill/>
                </a:ln>
                <a:solidFill>
                  <a:srgbClr val="0070C0"/>
                </a:solidFill>
                <a:effectLst/>
                <a:uLnTx/>
                <a:uFillTx/>
                <a:latin typeface="+mn-lt"/>
                <a:ea typeface="+mn-ea"/>
                <a:cs typeface="+mn-cs"/>
              </a:rPr>
              <a:t>Job Enrichment</a:t>
            </a: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None/>
              <a:tabLst/>
              <a:defRPr/>
            </a:pPr>
            <a:r>
              <a:rPr kumimoji="0" lang="en-GB" sz="2000" b="0" i="0" u="none" strike="noStrike" kern="1200" cap="none" spc="0" normalizeH="0" baseline="0" noProof="0" dirty="0" smtClean="0">
                <a:ln>
                  <a:noFill/>
                </a:ln>
                <a:solidFill>
                  <a:schemeClr val="tx1">
                    <a:lumMod val="50000"/>
                    <a:lumOff val="50000"/>
                  </a:schemeClr>
                </a:solidFill>
                <a:effectLst/>
                <a:uLnTx/>
                <a:uFillTx/>
                <a:latin typeface="+mn-lt"/>
                <a:ea typeface="+mn-ea"/>
                <a:cs typeface="+mn-cs"/>
              </a:rPr>
              <a:t>	Making work more interesting by improving the content</a:t>
            </a:r>
            <a:r>
              <a:rPr kumimoji="0" lang="en-GB" sz="2000" b="0" i="0" u="none" strike="noStrike" kern="1200" cap="none" spc="0" normalizeH="0" noProof="0" dirty="0" smtClean="0">
                <a:ln>
                  <a:noFill/>
                </a:ln>
                <a:solidFill>
                  <a:schemeClr val="tx1">
                    <a:lumMod val="50000"/>
                    <a:lumOff val="50000"/>
                  </a:schemeClr>
                </a:solidFill>
                <a:effectLst/>
                <a:uLnTx/>
                <a:uFillTx/>
                <a:latin typeface="+mn-lt"/>
                <a:ea typeface="+mn-ea"/>
                <a:cs typeface="+mn-cs"/>
              </a:rPr>
              <a:t> and variety of tasks undertaken by employees</a:t>
            </a:r>
            <a:r>
              <a:rPr kumimoji="0" lang="en-GB" sz="2000" b="0" i="0" u="none" strike="noStrike" kern="1200" cap="none" spc="0" normalizeH="0" baseline="0" noProof="0" dirty="0" smtClean="0">
                <a:ln>
                  <a:noFill/>
                </a:ln>
                <a:solidFill>
                  <a:schemeClr val="tx1">
                    <a:lumMod val="50000"/>
                    <a:lumOff val="50000"/>
                  </a:schemeClr>
                </a:solidFill>
                <a:effectLst/>
                <a:uLnTx/>
                <a:uFillTx/>
                <a:latin typeface="+mn-lt"/>
                <a:ea typeface="+mn-ea"/>
                <a:cs typeface="+mn-cs"/>
              </a:rPr>
              <a:t>.</a:t>
            </a:r>
            <a:endParaRPr kumimoji="0" lang="en-GB" sz="2000" b="0" i="0" u="none" strike="noStrike" kern="1200" cap="none" spc="0" normalizeH="0" baseline="0" noProof="0" dirty="0" smtClean="0">
              <a:ln>
                <a:noFill/>
              </a:ln>
              <a:solidFill>
                <a:srgbClr val="0070C0"/>
              </a:solidFill>
              <a:effectLst/>
              <a:uLnTx/>
              <a:uFillTx/>
              <a:latin typeface="+mn-lt"/>
              <a:ea typeface="+mn-ea"/>
              <a:cs typeface="+mn-cs"/>
            </a:endParaRP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r>
              <a:rPr kumimoji="0" lang="en-GB" sz="2000" b="1" i="0" u="none" strike="noStrike" kern="1200" cap="none" spc="0" normalizeH="0" baseline="0" noProof="0" dirty="0" smtClean="0">
                <a:ln>
                  <a:noFill/>
                </a:ln>
                <a:solidFill>
                  <a:srgbClr val="0070C0"/>
                </a:solidFill>
                <a:effectLst/>
                <a:uLnTx/>
                <a:uFillTx/>
                <a:latin typeface="+mn-lt"/>
                <a:ea typeface="+mn-ea"/>
                <a:cs typeface="+mn-cs"/>
              </a:rPr>
              <a:t>Fringe Benefits</a:t>
            </a: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None/>
              <a:tabLst/>
              <a:defRPr/>
            </a:pPr>
            <a:r>
              <a:rPr kumimoji="0" lang="en-GB" sz="2000" b="1" i="0" u="none" strike="noStrike" kern="1200" cap="none" spc="0" normalizeH="0" baseline="0" noProof="0" dirty="0" smtClean="0">
                <a:ln>
                  <a:noFill/>
                </a:ln>
                <a:solidFill>
                  <a:srgbClr val="0070C0"/>
                </a:solidFill>
                <a:effectLst/>
                <a:uLnTx/>
                <a:uFillTx/>
                <a:latin typeface="+mn-lt"/>
                <a:ea typeface="+mn-ea"/>
                <a:cs typeface="+mn-cs"/>
              </a:rPr>
              <a:t>	</a:t>
            </a:r>
            <a:r>
              <a:rPr kumimoji="0" lang="en-GB" sz="2000" b="0" i="0" u="none" strike="noStrike" kern="1200" cap="none" spc="0" normalizeH="0" baseline="0" noProof="0" dirty="0" smtClean="0">
                <a:ln>
                  <a:noFill/>
                </a:ln>
                <a:solidFill>
                  <a:schemeClr val="tx1">
                    <a:lumMod val="50000"/>
                    <a:lumOff val="50000"/>
                  </a:schemeClr>
                </a:solidFill>
                <a:effectLst/>
                <a:uLnTx/>
                <a:uFillTx/>
                <a:latin typeface="+mn-lt"/>
                <a:ea typeface="+mn-ea"/>
                <a:cs typeface="+mn-cs"/>
              </a:rPr>
              <a:t>Non financial rewards which form a part of a remuneration packages</a:t>
            </a:r>
            <a:r>
              <a:rPr kumimoji="0" lang="en-GB" sz="2000" b="0" i="0" u="none" strike="noStrike" kern="1200" cap="none" spc="0" normalizeH="0" noProof="0" dirty="0" smtClean="0">
                <a:ln>
                  <a:noFill/>
                </a:ln>
                <a:solidFill>
                  <a:schemeClr val="tx1">
                    <a:lumMod val="50000"/>
                    <a:lumOff val="50000"/>
                  </a:schemeClr>
                </a:solidFill>
                <a:effectLst/>
                <a:uLnTx/>
                <a:uFillTx/>
                <a:latin typeface="+mn-lt"/>
                <a:ea typeface="+mn-ea"/>
                <a:cs typeface="+mn-cs"/>
              </a:rPr>
              <a:t> such as company car and medical insurance.</a:t>
            </a:r>
            <a:endParaRPr kumimoji="0" lang="en-GB" sz="2000" b="1" i="0" u="none" strike="noStrike" kern="1200" cap="none" spc="0" normalizeH="0" baseline="0" noProof="0" dirty="0" smtClean="0">
              <a:ln>
                <a:noFill/>
              </a:ln>
              <a:solidFill>
                <a:schemeClr val="tx1">
                  <a:lumMod val="50000"/>
                  <a:lumOff val="50000"/>
                </a:schemeClr>
              </a:solidFill>
              <a:effectLst/>
              <a:uLnTx/>
              <a:uFillTx/>
              <a:latin typeface="+mn-lt"/>
              <a:ea typeface="+mn-ea"/>
              <a:cs typeface="+mn-cs"/>
            </a:endParaRP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endParaRPr kumimoji="0" lang="en-GB" sz="1800" b="1" i="0" u="none" strike="noStrike" kern="1200" cap="none" spc="0" normalizeH="0" baseline="0" noProof="0" dirty="0" smtClean="0">
              <a:ln>
                <a:noFill/>
              </a:ln>
              <a:solidFill>
                <a:srgbClr val="0070C0"/>
              </a:solidFill>
              <a:effectLst/>
              <a:uLnTx/>
              <a:uFillTx/>
              <a:latin typeface="+mn-lt"/>
              <a:ea typeface="+mn-ea"/>
              <a:cs typeface="+mn-cs"/>
            </a:endParaRPr>
          </a:p>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endParaRPr kumimoji="0" lang="en-GB" sz="1800" b="1" i="0" u="none" strike="noStrike" kern="1200" cap="none" spc="0" normalizeH="0" baseline="0" noProof="0" dirty="0">
              <a:ln>
                <a:noFill/>
              </a:ln>
              <a:solidFill>
                <a:srgbClr val="0070C0"/>
              </a:solidFill>
              <a:effectLst/>
              <a:uLnTx/>
              <a:uFillTx/>
              <a:latin typeface="+mn-lt"/>
              <a:ea typeface="+mn-ea"/>
              <a:cs typeface="+mn-cs"/>
            </a:endParaRPr>
          </a:p>
        </p:txBody>
      </p:sp>
      <p:pic>
        <p:nvPicPr>
          <p:cNvPr id="1026" name="Picture 2" descr="Image result for motivation"/>
          <p:cNvPicPr>
            <a:picLocks noChangeAspect="1" noChangeArrowheads="1"/>
          </p:cNvPicPr>
          <p:nvPr/>
        </p:nvPicPr>
        <p:blipFill>
          <a:blip r:embed="rId2"/>
          <a:srcRect b="18999"/>
          <a:stretch>
            <a:fillRect/>
          </a:stretch>
        </p:blipFill>
        <p:spPr bwMode="auto">
          <a:xfrm>
            <a:off x="6715140" y="3857628"/>
            <a:ext cx="2123017" cy="2428892"/>
          </a:xfrm>
          <a:prstGeom prst="rect">
            <a:avLst/>
          </a:prstGeom>
          <a:noFill/>
        </p:spPr>
      </p:pic>
      <p:sp>
        <p:nvSpPr>
          <p:cNvPr id="7" name="TextBox 6"/>
          <p:cNvSpPr txBox="1"/>
          <p:nvPr/>
        </p:nvSpPr>
        <p:spPr>
          <a:xfrm>
            <a:off x="1500166" y="1357298"/>
            <a:ext cx="2357454" cy="400110"/>
          </a:xfrm>
          <a:prstGeom prst="rect">
            <a:avLst/>
          </a:prstGeom>
          <a:noFill/>
        </p:spPr>
        <p:txBody>
          <a:bodyPr wrap="square" rtlCol="0">
            <a:spAutoFit/>
          </a:bodyPr>
          <a:lstStyle/>
          <a:p>
            <a:r>
              <a:rPr lang="en-GB" sz="2000" i="1" dirty="0" smtClean="0">
                <a:solidFill>
                  <a:schemeClr val="accent2">
                    <a:lumMod val="75000"/>
                  </a:schemeClr>
                </a:solidFill>
              </a:rPr>
              <a:t>By </a:t>
            </a:r>
            <a:r>
              <a:rPr lang="en-GB" sz="2000" i="1" dirty="0" err="1" smtClean="0">
                <a:solidFill>
                  <a:schemeClr val="accent2">
                    <a:lumMod val="75000"/>
                  </a:schemeClr>
                </a:solidFill>
              </a:rPr>
              <a:t>Parbez</a:t>
            </a:r>
            <a:r>
              <a:rPr lang="en-GB" sz="2000" i="1" dirty="0" smtClean="0">
                <a:solidFill>
                  <a:schemeClr val="accent2">
                    <a:lumMod val="75000"/>
                  </a:schemeClr>
                </a:solidFill>
              </a:rPr>
              <a:t> Ahmed</a:t>
            </a:r>
            <a:endParaRPr lang="en-GB" sz="2000" i="1" dirty="0">
              <a:solidFill>
                <a:schemeClr val="accent2">
                  <a:lumMod val="75000"/>
                </a:schemeClr>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1167</TotalTime>
  <Words>261</Words>
  <Application>Microsoft Office PowerPoint</Application>
  <PresentationFormat>On-screen Show (4:3)</PresentationFormat>
  <Paragraphs>65</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Solstice</vt:lpstr>
      <vt:lpstr>Slide 1</vt:lpstr>
      <vt:lpstr>NDA people management style</vt:lpstr>
      <vt:lpstr>Applying Theory to Practice</vt:lpstr>
      <vt:lpstr>Why firms attempt enrichment</vt:lpstr>
      <vt:lpstr>Absence of Enrichment Policies</vt:lpstr>
      <vt:lpstr>Motivation as an competitive vehicle to attract future Employees</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Working</dc:title>
  <dc:creator>akhter ali</dc:creator>
  <cp:lastModifiedBy>akhter ali</cp:lastModifiedBy>
  <cp:revision>108</cp:revision>
  <dcterms:created xsi:type="dcterms:W3CDTF">2018-07-24T13:37:52Z</dcterms:created>
  <dcterms:modified xsi:type="dcterms:W3CDTF">2019-06-26T10:39:17Z</dcterms:modified>
</cp:coreProperties>
</file>