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8" r:id="rId8"/>
    <p:sldId id="262" r:id="rId9"/>
    <p:sldId id="263" r:id="rId10"/>
    <p:sldId id="266" r:id="rId11"/>
    <p:sldId id="264" r:id="rId12"/>
    <p:sldId id="265"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7D7B80-D8FD-294D-8298-8A940DE7274C}" v="452" dt="2025-12-07T14:50:00.0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56"/>
    <p:restoredTop sz="96070"/>
  </p:normalViewPr>
  <p:slideViewPr>
    <p:cSldViewPr snapToGrid="0">
      <p:cViewPr>
        <p:scale>
          <a:sx n="82" d="100"/>
          <a:sy n="82" d="100"/>
        </p:scale>
        <p:origin x="-48"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ia Stupnitska (2429769)" userId="5c7ea19c-aa00-4233-ad0a-63c4d44521d0" providerId="ADAL" clId="{40E75004-5DCB-58E3-A33C-E99EB475673E}"/>
    <pc:docChg chg="custSel addSld modSld">
      <pc:chgData name="Mariia Stupnitska (2429769)" userId="5c7ea19c-aa00-4233-ad0a-63c4d44521d0" providerId="ADAL" clId="{40E75004-5DCB-58E3-A33C-E99EB475673E}" dt="2025-12-07T14:50:19.436" v="492" actId="20577"/>
      <pc:docMkLst>
        <pc:docMk/>
      </pc:docMkLst>
      <pc:sldChg chg="addSp delSp modSp mod">
        <pc:chgData name="Mariia Stupnitska (2429769)" userId="5c7ea19c-aa00-4233-ad0a-63c4d44521d0" providerId="ADAL" clId="{40E75004-5DCB-58E3-A33C-E99EB475673E}" dt="2025-12-07T14:50:19.436" v="492" actId="20577"/>
        <pc:sldMkLst>
          <pc:docMk/>
          <pc:sldMk cId="1645090924" sldId="257"/>
        </pc:sldMkLst>
        <pc:spChg chg="add del mod">
          <ac:chgData name="Mariia Stupnitska (2429769)" userId="5c7ea19c-aa00-4233-ad0a-63c4d44521d0" providerId="ADAL" clId="{40E75004-5DCB-58E3-A33C-E99EB475673E}" dt="2025-12-07T14:50:09.300" v="489"/>
          <ac:spMkLst>
            <pc:docMk/>
            <pc:sldMk cId="1645090924" sldId="257"/>
            <ac:spMk id="3" creationId="{365169AF-9D73-1F26-2D1B-9824368F3407}"/>
          </ac:spMkLst>
        </pc:spChg>
        <pc:spChg chg="mod">
          <ac:chgData name="Mariia Stupnitska (2429769)" userId="5c7ea19c-aa00-4233-ad0a-63c4d44521d0" providerId="ADAL" clId="{40E75004-5DCB-58E3-A33C-E99EB475673E}" dt="2025-12-07T14:50:19.436" v="492" actId="20577"/>
          <ac:spMkLst>
            <pc:docMk/>
            <pc:sldMk cId="1645090924" sldId="257"/>
            <ac:spMk id="5" creationId="{2ACB4851-E354-D996-F8CF-8E1EA0293517}"/>
          </ac:spMkLst>
        </pc:spChg>
      </pc:sldChg>
      <pc:sldChg chg="modSp mod">
        <pc:chgData name="Mariia Stupnitska (2429769)" userId="5c7ea19c-aa00-4233-ad0a-63c4d44521d0" providerId="ADAL" clId="{40E75004-5DCB-58E3-A33C-E99EB475673E}" dt="2025-12-07T14:26:46.718" v="471" actId="20577"/>
        <pc:sldMkLst>
          <pc:docMk/>
          <pc:sldMk cId="27792875" sldId="258"/>
        </pc:sldMkLst>
        <pc:spChg chg="mod">
          <ac:chgData name="Mariia Stupnitska (2429769)" userId="5c7ea19c-aa00-4233-ad0a-63c4d44521d0" providerId="ADAL" clId="{40E75004-5DCB-58E3-A33C-E99EB475673E}" dt="2025-12-07T14:26:46.718" v="471" actId="20577"/>
          <ac:spMkLst>
            <pc:docMk/>
            <pc:sldMk cId="27792875" sldId="258"/>
            <ac:spMk id="3" creationId="{6E98A769-1F40-0B9C-4088-A88B141FEED1}"/>
          </ac:spMkLst>
        </pc:spChg>
      </pc:sldChg>
      <pc:sldChg chg="modSp">
        <pc:chgData name="Mariia Stupnitska (2429769)" userId="5c7ea19c-aa00-4233-ad0a-63c4d44521d0" providerId="ADAL" clId="{40E75004-5DCB-58E3-A33C-E99EB475673E}" dt="2025-12-07T14:22:17.895" v="467" actId="20577"/>
        <pc:sldMkLst>
          <pc:docMk/>
          <pc:sldMk cId="3748376632" sldId="260"/>
        </pc:sldMkLst>
        <pc:graphicFrameChg chg="mod">
          <ac:chgData name="Mariia Stupnitska (2429769)" userId="5c7ea19c-aa00-4233-ad0a-63c4d44521d0" providerId="ADAL" clId="{40E75004-5DCB-58E3-A33C-E99EB475673E}" dt="2025-12-07T14:22:17.895" v="467" actId="20577"/>
          <ac:graphicFrameMkLst>
            <pc:docMk/>
            <pc:sldMk cId="3748376632" sldId="260"/>
            <ac:graphicFrameMk id="23" creationId="{271E258E-05F4-09B1-A0CE-5CFAC9A6F57C}"/>
          </ac:graphicFrameMkLst>
        </pc:graphicFrameChg>
      </pc:sldChg>
      <pc:sldChg chg="modSp mod">
        <pc:chgData name="Mariia Stupnitska (2429769)" userId="5c7ea19c-aa00-4233-ad0a-63c4d44521d0" providerId="ADAL" clId="{40E75004-5DCB-58E3-A33C-E99EB475673E}" dt="2025-12-07T14:31:03.209" v="472" actId="20577"/>
        <pc:sldMkLst>
          <pc:docMk/>
          <pc:sldMk cId="148117520" sldId="262"/>
        </pc:sldMkLst>
        <pc:spChg chg="mod">
          <ac:chgData name="Mariia Stupnitska (2429769)" userId="5c7ea19c-aa00-4233-ad0a-63c4d44521d0" providerId="ADAL" clId="{40E75004-5DCB-58E3-A33C-E99EB475673E}" dt="2025-12-07T14:31:03.209" v="472" actId="20577"/>
          <ac:spMkLst>
            <pc:docMk/>
            <pc:sldMk cId="148117520" sldId="262"/>
            <ac:spMk id="2" creationId="{F020907E-9C5F-7481-863C-3DD79B2C6B46}"/>
          </ac:spMkLst>
        </pc:spChg>
      </pc:sldChg>
      <pc:sldChg chg="modSp mod">
        <pc:chgData name="Mariia Stupnitska (2429769)" userId="5c7ea19c-aa00-4233-ad0a-63c4d44521d0" providerId="ADAL" clId="{40E75004-5DCB-58E3-A33C-E99EB475673E}" dt="2025-12-07T14:42:49.333" v="481" actId="20577"/>
        <pc:sldMkLst>
          <pc:docMk/>
          <pc:sldMk cId="3238406205" sldId="263"/>
        </pc:sldMkLst>
        <pc:graphicFrameChg chg="mod modGraphic">
          <ac:chgData name="Mariia Stupnitska (2429769)" userId="5c7ea19c-aa00-4233-ad0a-63c4d44521d0" providerId="ADAL" clId="{40E75004-5DCB-58E3-A33C-E99EB475673E}" dt="2025-12-07T14:42:49.333" v="481" actId="20577"/>
          <ac:graphicFrameMkLst>
            <pc:docMk/>
            <pc:sldMk cId="3238406205" sldId="263"/>
            <ac:graphicFrameMk id="5" creationId="{F7B6DB38-D649-491B-EFB3-55AF882DD36C}"/>
          </ac:graphicFrameMkLst>
        </pc:graphicFrameChg>
      </pc:sldChg>
      <pc:sldChg chg="addSp delSp modSp new mod setBg">
        <pc:chgData name="Mariia Stupnitska (2429769)" userId="5c7ea19c-aa00-4233-ad0a-63c4d44521d0" providerId="ADAL" clId="{40E75004-5DCB-58E3-A33C-E99EB475673E}" dt="2025-12-07T14:04:20.210" v="22" actId="26606"/>
        <pc:sldMkLst>
          <pc:docMk/>
          <pc:sldMk cId="2478198252" sldId="267"/>
        </pc:sldMkLst>
        <pc:spChg chg="del">
          <ac:chgData name="Mariia Stupnitska (2429769)" userId="5c7ea19c-aa00-4233-ad0a-63c4d44521d0" providerId="ADAL" clId="{40E75004-5DCB-58E3-A33C-E99EB475673E}" dt="2025-12-07T14:04:20.210" v="22" actId="26606"/>
          <ac:spMkLst>
            <pc:docMk/>
            <pc:sldMk cId="2478198252" sldId="267"/>
            <ac:spMk id="2" creationId="{A7276678-E46A-47E7-BA05-6A81F2A5D1C0}"/>
          </ac:spMkLst>
        </pc:spChg>
        <pc:spChg chg="del mod">
          <ac:chgData name="Mariia Stupnitska (2429769)" userId="5c7ea19c-aa00-4233-ad0a-63c4d44521d0" providerId="ADAL" clId="{40E75004-5DCB-58E3-A33C-E99EB475673E}" dt="2025-12-07T14:04:20.210" v="22" actId="26606"/>
          <ac:spMkLst>
            <pc:docMk/>
            <pc:sldMk cId="2478198252" sldId="267"/>
            <ac:spMk id="3" creationId="{B09FAAD0-CE07-A5C7-5E12-85D53097AD4D}"/>
          </ac:spMkLst>
        </pc:spChg>
        <pc:spChg chg="add mod">
          <ac:chgData name="Mariia Stupnitska (2429769)" userId="5c7ea19c-aa00-4233-ad0a-63c4d44521d0" providerId="ADAL" clId="{40E75004-5DCB-58E3-A33C-E99EB475673E}" dt="2025-12-07T14:04:20.210" v="22" actId="26606"/>
          <ac:spMkLst>
            <pc:docMk/>
            <pc:sldMk cId="2478198252" sldId="267"/>
            <ac:spMk id="4" creationId="{E217DD45-A8B6-B68D-4915-915FF6406879}"/>
          </ac:spMkLst>
        </pc:spChg>
        <pc:picChg chg="add mod">
          <ac:chgData name="Mariia Stupnitska (2429769)" userId="5c7ea19c-aa00-4233-ad0a-63c4d44521d0" providerId="ADAL" clId="{40E75004-5DCB-58E3-A33C-E99EB475673E}" dt="2025-12-07T14:04:20.210" v="22" actId="26606"/>
          <ac:picMkLst>
            <pc:docMk/>
            <pc:sldMk cId="2478198252" sldId="267"/>
            <ac:picMk id="1025" creationId="{2A05A38D-85A7-09D9-B38A-69006E1D1D2C}"/>
          </ac:picMkLst>
        </pc:picChg>
      </pc:sldChg>
      <pc:sldChg chg="addSp delSp modSp new mod setBg">
        <pc:chgData name="Mariia Stupnitska (2429769)" userId="5c7ea19c-aa00-4233-ad0a-63c4d44521d0" providerId="ADAL" clId="{40E75004-5DCB-58E3-A33C-E99EB475673E}" dt="2025-12-07T14:11:59.685" v="34" actId="26606"/>
        <pc:sldMkLst>
          <pc:docMk/>
          <pc:sldMk cId="2365664432" sldId="268"/>
        </pc:sldMkLst>
        <pc:spChg chg="mod">
          <ac:chgData name="Mariia Stupnitska (2429769)" userId="5c7ea19c-aa00-4233-ad0a-63c4d44521d0" providerId="ADAL" clId="{40E75004-5DCB-58E3-A33C-E99EB475673E}" dt="2025-12-07T14:11:59.685" v="34" actId="26606"/>
          <ac:spMkLst>
            <pc:docMk/>
            <pc:sldMk cId="2365664432" sldId="268"/>
            <ac:spMk id="2" creationId="{EAD8FC74-A14A-F12E-5084-D206F3310EEE}"/>
          </ac:spMkLst>
        </pc:spChg>
        <pc:spChg chg="del mod">
          <ac:chgData name="Mariia Stupnitska (2429769)" userId="5c7ea19c-aa00-4233-ad0a-63c4d44521d0" providerId="ADAL" clId="{40E75004-5DCB-58E3-A33C-E99EB475673E}" dt="2025-12-07T14:11:59.685" v="34" actId="26606"/>
          <ac:spMkLst>
            <pc:docMk/>
            <pc:sldMk cId="2365664432" sldId="268"/>
            <ac:spMk id="3" creationId="{B7436B01-3600-8EE7-CFA2-35B88759C5A2}"/>
          </ac:spMkLst>
        </pc:spChg>
        <pc:spChg chg="add mod">
          <ac:chgData name="Mariia Stupnitska (2429769)" userId="5c7ea19c-aa00-4233-ad0a-63c4d44521d0" providerId="ADAL" clId="{40E75004-5DCB-58E3-A33C-E99EB475673E}" dt="2025-12-07T14:11:59.685" v="34" actId="26606"/>
          <ac:spMkLst>
            <pc:docMk/>
            <pc:sldMk cId="2365664432" sldId="268"/>
            <ac:spMk id="4" creationId="{CE8763F1-B2B5-435F-0332-E6015821ABCE}"/>
          </ac:spMkLst>
        </pc:spChg>
        <pc:spChg chg="add">
          <ac:chgData name="Mariia Stupnitska (2429769)" userId="5c7ea19c-aa00-4233-ad0a-63c4d44521d0" providerId="ADAL" clId="{40E75004-5DCB-58E3-A33C-E99EB475673E}" dt="2025-12-07T14:11:59.685" v="34" actId="26606"/>
          <ac:spMkLst>
            <pc:docMk/>
            <pc:sldMk cId="2365664432" sldId="268"/>
            <ac:spMk id="10" creationId="{53B021B3-DE93-4AB7-8A18-CF5F1CED88B8}"/>
          </ac:spMkLst>
        </pc:spChg>
        <pc:spChg chg="add">
          <ac:chgData name="Mariia Stupnitska (2429769)" userId="5c7ea19c-aa00-4233-ad0a-63c4d44521d0" providerId="ADAL" clId="{40E75004-5DCB-58E3-A33C-E99EB475673E}" dt="2025-12-07T14:11:59.685" v="34" actId="26606"/>
          <ac:spMkLst>
            <pc:docMk/>
            <pc:sldMk cId="2365664432" sldId="268"/>
            <ac:spMk id="12" creationId="{52D502E5-F6B4-4D58-B4AE-FC466FF15EE8}"/>
          </ac:spMkLst>
        </pc:spChg>
        <pc:spChg chg="add">
          <ac:chgData name="Mariia Stupnitska (2429769)" userId="5c7ea19c-aa00-4233-ad0a-63c4d44521d0" providerId="ADAL" clId="{40E75004-5DCB-58E3-A33C-E99EB475673E}" dt="2025-12-07T14:11:59.685" v="34" actId="26606"/>
          <ac:spMkLst>
            <pc:docMk/>
            <pc:sldMk cId="2365664432" sldId="268"/>
            <ac:spMk id="14" creationId="{9DECDBF4-02B6-4BB4-B65B-B8107AD6A9E8}"/>
          </ac:spMkLst>
        </pc:spChg>
        <pc:graphicFrameChg chg="add">
          <ac:chgData name="Mariia Stupnitska (2429769)" userId="5c7ea19c-aa00-4233-ad0a-63c4d44521d0" providerId="ADAL" clId="{40E75004-5DCB-58E3-A33C-E99EB475673E}" dt="2025-12-07T14:11:59.685" v="34" actId="26606"/>
          <ac:graphicFrameMkLst>
            <pc:docMk/>
            <pc:sldMk cId="2365664432" sldId="268"/>
            <ac:graphicFrameMk id="6" creationId="{2A4FC5C6-7F48-5765-6330-C5301ABBDF84}"/>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0783E0-A17E-44B6-B979-0F7BB181D05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89C1724-6116-45A1-B4AE-69E936C281BE}">
      <dgm:prSet/>
      <dgm:spPr/>
      <dgm:t>
        <a:bodyPr/>
        <a:lstStyle/>
        <a:p>
          <a:pPr>
            <a:lnSpc>
              <a:spcPct val="100000"/>
            </a:lnSpc>
          </a:pPr>
          <a:r>
            <a:rPr lang="en-GB" b="1" dirty="0"/>
            <a:t>Specify the legal structure</a:t>
          </a:r>
          <a:r>
            <a:rPr lang="en-GB" dirty="0"/>
            <a:t> </a:t>
          </a:r>
          <a:endParaRPr lang="en-US" dirty="0"/>
        </a:p>
      </dgm:t>
    </dgm:pt>
    <dgm:pt modelId="{C1146EB2-30D1-405E-A179-4B2DAAF92672}" type="parTrans" cxnId="{12D02847-891E-484E-862C-11415A311086}">
      <dgm:prSet/>
      <dgm:spPr/>
      <dgm:t>
        <a:bodyPr/>
        <a:lstStyle/>
        <a:p>
          <a:endParaRPr lang="en-US"/>
        </a:p>
      </dgm:t>
    </dgm:pt>
    <dgm:pt modelId="{D89039EB-C0C5-487F-B88A-FFA24CA18BDD}" type="sibTrans" cxnId="{12D02847-891E-484E-862C-11415A311086}">
      <dgm:prSet/>
      <dgm:spPr/>
      <dgm:t>
        <a:bodyPr/>
        <a:lstStyle/>
        <a:p>
          <a:endParaRPr lang="en-US"/>
        </a:p>
      </dgm:t>
    </dgm:pt>
    <dgm:pt modelId="{1E0ACE33-F4D5-403F-BDA1-8B78FF8C7C3E}">
      <dgm:prSet/>
      <dgm:spPr/>
      <dgm:t>
        <a:bodyPr/>
        <a:lstStyle/>
        <a:p>
          <a:pPr>
            <a:lnSpc>
              <a:spcPct val="100000"/>
            </a:lnSpc>
          </a:pPr>
          <a:r>
            <a:rPr lang="en-GB" dirty="0"/>
            <a:t>I will be starting my business  as a sole trade. </a:t>
          </a:r>
          <a:r>
            <a:rPr lang="en-GB" b="0" i="0" u="none" dirty="0"/>
            <a:t>A sole trader is an individual who owns and runs their own business, being the single person responsible for it and it mean  they keep all profits (after tax).</a:t>
          </a:r>
          <a:endParaRPr lang="en-US" dirty="0"/>
        </a:p>
      </dgm:t>
    </dgm:pt>
    <dgm:pt modelId="{5C7AE267-AB55-490C-AFC7-F9905B3CA5C2}" type="parTrans" cxnId="{C265053A-D0B1-47FC-B1BB-4297B7483DCC}">
      <dgm:prSet/>
      <dgm:spPr/>
      <dgm:t>
        <a:bodyPr/>
        <a:lstStyle/>
        <a:p>
          <a:endParaRPr lang="en-US"/>
        </a:p>
      </dgm:t>
    </dgm:pt>
    <dgm:pt modelId="{3C4297C4-9D5C-43D6-964C-052A8DC3DB3E}" type="sibTrans" cxnId="{C265053A-D0B1-47FC-B1BB-4297B7483DCC}">
      <dgm:prSet/>
      <dgm:spPr/>
      <dgm:t>
        <a:bodyPr/>
        <a:lstStyle/>
        <a:p>
          <a:endParaRPr lang="en-US"/>
        </a:p>
      </dgm:t>
    </dgm:pt>
    <dgm:pt modelId="{3F485EFD-8C77-4600-AA2F-AEAFFDFBCC83}">
      <dgm:prSet/>
      <dgm:spPr/>
      <dgm:t>
        <a:bodyPr/>
        <a:lstStyle/>
        <a:p>
          <a:pPr>
            <a:lnSpc>
              <a:spcPct val="100000"/>
            </a:lnSpc>
            <a:buNone/>
          </a:pPr>
          <a:r>
            <a:rPr lang="en-GB" dirty="0"/>
            <a:t>It’s the simplest way to start, you have less paper work, I will be have full control in company, also  I will be have simple taxes and cheaper to open and all profit will be my.</a:t>
          </a:r>
          <a:endParaRPr lang="en-US" dirty="0"/>
        </a:p>
      </dgm:t>
    </dgm:pt>
    <dgm:pt modelId="{4A0B5E1F-FEF9-41EE-8EE8-D90A00A1CDBC}" type="sibTrans" cxnId="{AD98EEB2-AC63-4FF4-985E-19D268314ADC}">
      <dgm:prSet/>
      <dgm:spPr/>
      <dgm:t>
        <a:bodyPr/>
        <a:lstStyle/>
        <a:p>
          <a:endParaRPr lang="en-US"/>
        </a:p>
      </dgm:t>
    </dgm:pt>
    <dgm:pt modelId="{EAA83775-CAB5-43B7-B462-FE38603F1052}" type="parTrans" cxnId="{AD98EEB2-AC63-4FF4-985E-19D268314ADC}">
      <dgm:prSet/>
      <dgm:spPr/>
      <dgm:t>
        <a:bodyPr/>
        <a:lstStyle/>
        <a:p>
          <a:endParaRPr lang="en-US"/>
        </a:p>
      </dgm:t>
    </dgm:pt>
    <dgm:pt modelId="{44FADD3C-55A4-49C7-90BD-19EE0F0D90DC}" type="pres">
      <dgm:prSet presAssocID="{130783E0-A17E-44B6-B979-0F7BB181D054}" presName="root" presStyleCnt="0">
        <dgm:presLayoutVars>
          <dgm:dir/>
          <dgm:resizeHandles val="exact"/>
        </dgm:presLayoutVars>
      </dgm:prSet>
      <dgm:spPr/>
    </dgm:pt>
    <dgm:pt modelId="{3ADC29E4-00F5-4BD3-90F1-C443ECA301EB}" type="pres">
      <dgm:prSet presAssocID="{B89C1724-6116-45A1-B4AE-69E936C281BE}" presName="compNode" presStyleCnt="0"/>
      <dgm:spPr/>
    </dgm:pt>
    <dgm:pt modelId="{99B3B2EB-E747-4B1D-B850-5BFE1CD988F3}" type="pres">
      <dgm:prSet presAssocID="{B89C1724-6116-45A1-B4AE-69E936C281BE}" presName="bgRect" presStyleLbl="bgShp" presStyleIdx="0" presStyleCnt="3"/>
      <dgm:spPr/>
    </dgm:pt>
    <dgm:pt modelId="{CDEEFF66-9DE9-4DF8-B7C5-B0425E32544B}" type="pres">
      <dgm:prSet presAssocID="{B89C1724-6116-45A1-B4AE-69E936C281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C58F89EE-CD67-481A-A751-3AB1752DC302}" type="pres">
      <dgm:prSet presAssocID="{B89C1724-6116-45A1-B4AE-69E936C281BE}" presName="spaceRect" presStyleCnt="0"/>
      <dgm:spPr/>
    </dgm:pt>
    <dgm:pt modelId="{6734D293-B57A-47AA-B2FF-125D63CD50C2}" type="pres">
      <dgm:prSet presAssocID="{B89C1724-6116-45A1-B4AE-69E936C281BE}" presName="parTx" presStyleLbl="revTx" presStyleIdx="0" presStyleCnt="3">
        <dgm:presLayoutVars>
          <dgm:chMax val="0"/>
          <dgm:chPref val="0"/>
        </dgm:presLayoutVars>
      </dgm:prSet>
      <dgm:spPr/>
    </dgm:pt>
    <dgm:pt modelId="{1C66E4FE-623F-497C-804E-CCD2CD227A2C}" type="pres">
      <dgm:prSet presAssocID="{D89039EB-C0C5-487F-B88A-FFA24CA18BDD}" presName="sibTrans" presStyleCnt="0"/>
      <dgm:spPr/>
    </dgm:pt>
    <dgm:pt modelId="{CACF2AB0-4002-4CF8-B90F-EC5A7D42950F}" type="pres">
      <dgm:prSet presAssocID="{1E0ACE33-F4D5-403F-BDA1-8B78FF8C7C3E}" presName="compNode" presStyleCnt="0"/>
      <dgm:spPr/>
    </dgm:pt>
    <dgm:pt modelId="{92022432-8847-4BE0-997D-8D966F4431C3}" type="pres">
      <dgm:prSet presAssocID="{1E0ACE33-F4D5-403F-BDA1-8B78FF8C7C3E}" presName="bgRect" presStyleLbl="bgShp" presStyleIdx="1" presStyleCnt="3"/>
      <dgm:spPr/>
    </dgm:pt>
    <dgm:pt modelId="{08B561E0-6E57-430D-A14D-001687AE2235}" type="pres">
      <dgm:prSet presAssocID="{1E0ACE33-F4D5-403F-BDA1-8B78FF8C7C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
        </a:ext>
      </dgm:extLst>
    </dgm:pt>
    <dgm:pt modelId="{4DF62D43-F467-4B17-B404-E9525DAB37DC}" type="pres">
      <dgm:prSet presAssocID="{1E0ACE33-F4D5-403F-BDA1-8B78FF8C7C3E}" presName="spaceRect" presStyleCnt="0"/>
      <dgm:spPr/>
    </dgm:pt>
    <dgm:pt modelId="{DDEB7553-0D57-41C4-B0C4-E38C26D571EB}" type="pres">
      <dgm:prSet presAssocID="{1E0ACE33-F4D5-403F-BDA1-8B78FF8C7C3E}" presName="parTx" presStyleLbl="revTx" presStyleIdx="1" presStyleCnt="3">
        <dgm:presLayoutVars>
          <dgm:chMax val="0"/>
          <dgm:chPref val="0"/>
        </dgm:presLayoutVars>
      </dgm:prSet>
      <dgm:spPr/>
    </dgm:pt>
    <dgm:pt modelId="{30AE12C0-D197-483B-A92D-C9B291CA8307}" type="pres">
      <dgm:prSet presAssocID="{3C4297C4-9D5C-43D6-964C-052A8DC3DB3E}" presName="sibTrans" presStyleCnt="0"/>
      <dgm:spPr/>
    </dgm:pt>
    <dgm:pt modelId="{F13F4510-DE2C-4C47-97CF-CEDADE57EB8B}" type="pres">
      <dgm:prSet presAssocID="{3F485EFD-8C77-4600-AA2F-AEAFFDFBCC83}" presName="compNode" presStyleCnt="0"/>
      <dgm:spPr/>
    </dgm:pt>
    <dgm:pt modelId="{1824DB2B-AB8F-42EA-A614-4458F77BAD99}" type="pres">
      <dgm:prSet presAssocID="{3F485EFD-8C77-4600-AA2F-AEAFFDFBCC83}" presName="bgRect" presStyleLbl="bgShp" presStyleIdx="2" presStyleCnt="3"/>
      <dgm:spPr/>
    </dgm:pt>
    <dgm:pt modelId="{AA231426-521D-404C-B823-82D99B9B67F0}" type="pres">
      <dgm:prSet presAssocID="{3F485EFD-8C77-4600-AA2F-AEAFFDFBCC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C3C85060-1650-49A9-8A91-4E86A6B35355}" type="pres">
      <dgm:prSet presAssocID="{3F485EFD-8C77-4600-AA2F-AEAFFDFBCC83}" presName="spaceRect" presStyleCnt="0"/>
      <dgm:spPr/>
    </dgm:pt>
    <dgm:pt modelId="{B40B5D33-B8E3-456C-9090-762D9B954BE5}" type="pres">
      <dgm:prSet presAssocID="{3F485EFD-8C77-4600-AA2F-AEAFFDFBCC83}" presName="parTx" presStyleLbl="revTx" presStyleIdx="2" presStyleCnt="3">
        <dgm:presLayoutVars>
          <dgm:chMax val="0"/>
          <dgm:chPref val="0"/>
        </dgm:presLayoutVars>
      </dgm:prSet>
      <dgm:spPr/>
    </dgm:pt>
  </dgm:ptLst>
  <dgm:cxnLst>
    <dgm:cxn modelId="{A93EA01E-633A-43A8-A513-C5B17D570227}" type="presOf" srcId="{1E0ACE33-F4D5-403F-BDA1-8B78FF8C7C3E}" destId="{DDEB7553-0D57-41C4-B0C4-E38C26D571EB}" srcOrd="0" destOrd="0" presId="urn:microsoft.com/office/officeart/2018/2/layout/IconVerticalSolidList"/>
    <dgm:cxn modelId="{C265053A-D0B1-47FC-B1BB-4297B7483DCC}" srcId="{130783E0-A17E-44B6-B979-0F7BB181D054}" destId="{1E0ACE33-F4D5-403F-BDA1-8B78FF8C7C3E}" srcOrd="1" destOrd="0" parTransId="{5C7AE267-AB55-490C-AFC7-F9905B3CA5C2}" sibTransId="{3C4297C4-9D5C-43D6-964C-052A8DC3DB3E}"/>
    <dgm:cxn modelId="{12D02847-891E-484E-862C-11415A311086}" srcId="{130783E0-A17E-44B6-B979-0F7BB181D054}" destId="{B89C1724-6116-45A1-B4AE-69E936C281BE}" srcOrd="0" destOrd="0" parTransId="{C1146EB2-30D1-405E-A179-4B2DAAF92672}" sibTransId="{D89039EB-C0C5-487F-B88A-FFA24CA18BDD}"/>
    <dgm:cxn modelId="{76DFEC4C-6D4B-4F3D-8529-1A3E110EDA65}" type="presOf" srcId="{130783E0-A17E-44B6-B979-0F7BB181D054}" destId="{44FADD3C-55A4-49C7-90BD-19EE0F0D90DC}" srcOrd="0" destOrd="0" presId="urn:microsoft.com/office/officeart/2018/2/layout/IconVerticalSolidList"/>
    <dgm:cxn modelId="{D6A8A151-7779-43DB-B69B-A657B4AEC1E9}" type="presOf" srcId="{3F485EFD-8C77-4600-AA2F-AEAFFDFBCC83}" destId="{B40B5D33-B8E3-456C-9090-762D9B954BE5}" srcOrd="0" destOrd="0" presId="urn:microsoft.com/office/officeart/2018/2/layout/IconVerticalSolidList"/>
    <dgm:cxn modelId="{AD98EEB2-AC63-4FF4-985E-19D268314ADC}" srcId="{130783E0-A17E-44B6-B979-0F7BB181D054}" destId="{3F485EFD-8C77-4600-AA2F-AEAFFDFBCC83}" srcOrd="2" destOrd="0" parTransId="{EAA83775-CAB5-43B7-B462-FE38603F1052}" sibTransId="{4A0B5E1F-FEF9-41EE-8EE8-D90A00A1CDBC}"/>
    <dgm:cxn modelId="{6093BEF1-72E1-4A10-902C-9A12083A3A18}" type="presOf" srcId="{B89C1724-6116-45A1-B4AE-69E936C281BE}" destId="{6734D293-B57A-47AA-B2FF-125D63CD50C2}" srcOrd="0" destOrd="0" presId="urn:microsoft.com/office/officeart/2018/2/layout/IconVerticalSolidList"/>
    <dgm:cxn modelId="{17DA94C4-16C5-4811-B7C1-3807FF01325A}" type="presParOf" srcId="{44FADD3C-55A4-49C7-90BD-19EE0F0D90DC}" destId="{3ADC29E4-00F5-4BD3-90F1-C443ECA301EB}" srcOrd="0" destOrd="0" presId="urn:microsoft.com/office/officeart/2018/2/layout/IconVerticalSolidList"/>
    <dgm:cxn modelId="{19F1FA78-FD3B-4B81-87F4-607D6E131B12}" type="presParOf" srcId="{3ADC29E4-00F5-4BD3-90F1-C443ECA301EB}" destId="{99B3B2EB-E747-4B1D-B850-5BFE1CD988F3}" srcOrd="0" destOrd="0" presId="urn:microsoft.com/office/officeart/2018/2/layout/IconVerticalSolidList"/>
    <dgm:cxn modelId="{13EF246E-E15C-499A-BC47-8855656EE321}" type="presParOf" srcId="{3ADC29E4-00F5-4BD3-90F1-C443ECA301EB}" destId="{CDEEFF66-9DE9-4DF8-B7C5-B0425E32544B}" srcOrd="1" destOrd="0" presId="urn:microsoft.com/office/officeart/2018/2/layout/IconVerticalSolidList"/>
    <dgm:cxn modelId="{7B64384F-A259-4529-B9C7-124DB7BA225E}" type="presParOf" srcId="{3ADC29E4-00F5-4BD3-90F1-C443ECA301EB}" destId="{C58F89EE-CD67-481A-A751-3AB1752DC302}" srcOrd="2" destOrd="0" presId="urn:microsoft.com/office/officeart/2018/2/layout/IconVerticalSolidList"/>
    <dgm:cxn modelId="{CA20FDAC-B5F9-4424-95CC-217CCD28D879}" type="presParOf" srcId="{3ADC29E4-00F5-4BD3-90F1-C443ECA301EB}" destId="{6734D293-B57A-47AA-B2FF-125D63CD50C2}" srcOrd="3" destOrd="0" presId="urn:microsoft.com/office/officeart/2018/2/layout/IconVerticalSolidList"/>
    <dgm:cxn modelId="{DF3928CB-66D3-4489-8FBA-11D1026231BD}" type="presParOf" srcId="{44FADD3C-55A4-49C7-90BD-19EE0F0D90DC}" destId="{1C66E4FE-623F-497C-804E-CCD2CD227A2C}" srcOrd="1" destOrd="0" presId="urn:microsoft.com/office/officeart/2018/2/layout/IconVerticalSolidList"/>
    <dgm:cxn modelId="{A993CAF1-2942-48D7-AE5B-48CA51EAA354}" type="presParOf" srcId="{44FADD3C-55A4-49C7-90BD-19EE0F0D90DC}" destId="{CACF2AB0-4002-4CF8-B90F-EC5A7D42950F}" srcOrd="2" destOrd="0" presId="urn:microsoft.com/office/officeart/2018/2/layout/IconVerticalSolidList"/>
    <dgm:cxn modelId="{CFFCF817-48BA-483F-90F1-ECEFA8FBC0E5}" type="presParOf" srcId="{CACF2AB0-4002-4CF8-B90F-EC5A7D42950F}" destId="{92022432-8847-4BE0-997D-8D966F4431C3}" srcOrd="0" destOrd="0" presId="urn:microsoft.com/office/officeart/2018/2/layout/IconVerticalSolidList"/>
    <dgm:cxn modelId="{9281EEF9-4455-4BE7-B307-1D3030BA7D2F}" type="presParOf" srcId="{CACF2AB0-4002-4CF8-B90F-EC5A7D42950F}" destId="{08B561E0-6E57-430D-A14D-001687AE2235}" srcOrd="1" destOrd="0" presId="urn:microsoft.com/office/officeart/2018/2/layout/IconVerticalSolidList"/>
    <dgm:cxn modelId="{89D185C9-7D1F-40C1-B6CF-1239AC4A2F4A}" type="presParOf" srcId="{CACF2AB0-4002-4CF8-B90F-EC5A7D42950F}" destId="{4DF62D43-F467-4B17-B404-E9525DAB37DC}" srcOrd="2" destOrd="0" presId="urn:microsoft.com/office/officeart/2018/2/layout/IconVerticalSolidList"/>
    <dgm:cxn modelId="{A16A1F0B-6353-40FE-82C4-45D2FD6698CA}" type="presParOf" srcId="{CACF2AB0-4002-4CF8-B90F-EC5A7D42950F}" destId="{DDEB7553-0D57-41C4-B0C4-E38C26D571EB}" srcOrd="3" destOrd="0" presId="urn:microsoft.com/office/officeart/2018/2/layout/IconVerticalSolidList"/>
    <dgm:cxn modelId="{F6A01DC0-635D-4F68-A5A9-C40987BCEE96}" type="presParOf" srcId="{44FADD3C-55A4-49C7-90BD-19EE0F0D90DC}" destId="{30AE12C0-D197-483B-A92D-C9B291CA8307}" srcOrd="3" destOrd="0" presId="urn:microsoft.com/office/officeart/2018/2/layout/IconVerticalSolidList"/>
    <dgm:cxn modelId="{8B9C53C1-D012-49FC-A92D-675E0E446A67}" type="presParOf" srcId="{44FADD3C-55A4-49C7-90BD-19EE0F0D90DC}" destId="{F13F4510-DE2C-4C47-97CF-CEDADE57EB8B}" srcOrd="4" destOrd="0" presId="urn:microsoft.com/office/officeart/2018/2/layout/IconVerticalSolidList"/>
    <dgm:cxn modelId="{2964A074-F773-465D-B5FD-61CE59E10392}" type="presParOf" srcId="{F13F4510-DE2C-4C47-97CF-CEDADE57EB8B}" destId="{1824DB2B-AB8F-42EA-A614-4458F77BAD99}" srcOrd="0" destOrd="0" presId="urn:microsoft.com/office/officeart/2018/2/layout/IconVerticalSolidList"/>
    <dgm:cxn modelId="{394E276A-F45E-4F36-B028-D85925A71119}" type="presParOf" srcId="{F13F4510-DE2C-4C47-97CF-CEDADE57EB8B}" destId="{AA231426-521D-404C-B823-82D99B9B67F0}" srcOrd="1" destOrd="0" presId="urn:microsoft.com/office/officeart/2018/2/layout/IconVerticalSolidList"/>
    <dgm:cxn modelId="{297E89FB-03A7-47C0-942E-B61D8E480090}" type="presParOf" srcId="{F13F4510-DE2C-4C47-97CF-CEDADE57EB8B}" destId="{C3C85060-1650-49A9-8A91-4E86A6B35355}" srcOrd="2" destOrd="0" presId="urn:microsoft.com/office/officeart/2018/2/layout/IconVerticalSolidList"/>
    <dgm:cxn modelId="{4CA40A05-E3F9-49F0-A397-A44743C37A0C}" type="presParOf" srcId="{F13F4510-DE2C-4C47-97CF-CEDADE57EB8B}" destId="{B40B5D33-B8E3-456C-9090-762D9B954BE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9D07B9-1B57-4684-AB87-E6934767168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EC271B2-9D48-4636-8328-ED3C102BACC3}">
      <dgm:prSet/>
      <dgm:spPr/>
      <dgm:t>
        <a:bodyPr/>
        <a:lstStyle/>
        <a:p>
          <a:r>
            <a:rPr lang="en-GB"/>
            <a:t>Cook/server - the role of this employee is to prepare orders from the menu and take orders and clean the workplace before closing</a:t>
          </a:r>
          <a:endParaRPr lang="en-US"/>
        </a:p>
      </dgm:t>
    </dgm:pt>
    <dgm:pt modelId="{AD4B4F59-24F6-4E28-B71B-7BC4AF81B888}" type="parTrans" cxnId="{B0A978C5-7265-4D76-A706-A222A45A371D}">
      <dgm:prSet/>
      <dgm:spPr/>
      <dgm:t>
        <a:bodyPr/>
        <a:lstStyle/>
        <a:p>
          <a:endParaRPr lang="en-US"/>
        </a:p>
      </dgm:t>
    </dgm:pt>
    <dgm:pt modelId="{F5216B34-BFB4-425F-8BA3-F819E090A64D}" type="sibTrans" cxnId="{B0A978C5-7265-4D76-A706-A222A45A371D}">
      <dgm:prSet/>
      <dgm:spPr/>
      <dgm:t>
        <a:bodyPr/>
        <a:lstStyle/>
        <a:p>
          <a:endParaRPr lang="en-US"/>
        </a:p>
      </dgm:t>
    </dgm:pt>
    <dgm:pt modelId="{42FE69E1-60A9-466E-A91D-537235E024CF}">
      <dgm:prSet/>
      <dgm:spPr/>
      <dgm:t>
        <a:bodyPr/>
        <a:lstStyle/>
        <a:p>
          <a:r>
            <a:rPr lang="en-GB"/>
            <a:t>Manager - the role of the manager is to control the workflow, prepare orders for delivery and schedule, settle some documentation and close the shift</a:t>
          </a:r>
          <a:endParaRPr lang="en-US"/>
        </a:p>
      </dgm:t>
    </dgm:pt>
    <dgm:pt modelId="{C5362846-053D-4E23-8C77-F821323C8C9E}" type="parTrans" cxnId="{96F815C1-D099-43C9-8C6A-4800D5A728B7}">
      <dgm:prSet/>
      <dgm:spPr/>
      <dgm:t>
        <a:bodyPr/>
        <a:lstStyle/>
        <a:p>
          <a:endParaRPr lang="en-US"/>
        </a:p>
      </dgm:t>
    </dgm:pt>
    <dgm:pt modelId="{6BADDC95-BA6B-4FB0-810B-EEBA3D9FB4CE}" type="sibTrans" cxnId="{96F815C1-D099-43C9-8C6A-4800D5A728B7}">
      <dgm:prSet/>
      <dgm:spPr/>
      <dgm:t>
        <a:bodyPr/>
        <a:lstStyle/>
        <a:p>
          <a:endParaRPr lang="en-US"/>
        </a:p>
      </dgm:t>
    </dgm:pt>
    <dgm:pt modelId="{34A25F4C-8E3B-4B0B-847B-F9144E6B0399}" type="pres">
      <dgm:prSet presAssocID="{809D07B9-1B57-4684-AB87-E69347671684}" presName="root" presStyleCnt="0">
        <dgm:presLayoutVars>
          <dgm:dir/>
          <dgm:resizeHandles val="exact"/>
        </dgm:presLayoutVars>
      </dgm:prSet>
      <dgm:spPr/>
    </dgm:pt>
    <dgm:pt modelId="{1BE65F7A-4C3B-4D48-9EA0-0AE60FF82899}" type="pres">
      <dgm:prSet presAssocID="{9EC271B2-9D48-4636-8328-ED3C102BACC3}" presName="compNode" presStyleCnt="0"/>
      <dgm:spPr/>
    </dgm:pt>
    <dgm:pt modelId="{803B3E59-BC71-43BB-8C15-7976B68052F6}" type="pres">
      <dgm:prSet presAssocID="{9EC271B2-9D48-4636-8328-ED3C102BACC3}" presName="bgRect" presStyleLbl="bgShp" presStyleIdx="0" presStyleCnt="2"/>
      <dgm:spPr/>
    </dgm:pt>
    <dgm:pt modelId="{3FEC7447-C1CF-47D0-9415-6694C70B4093}" type="pres">
      <dgm:prSet presAssocID="{9EC271B2-9D48-4636-8328-ED3C102BACC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f"/>
        </a:ext>
      </dgm:extLst>
    </dgm:pt>
    <dgm:pt modelId="{9FED36E5-4D98-4F69-B955-5D5397470457}" type="pres">
      <dgm:prSet presAssocID="{9EC271B2-9D48-4636-8328-ED3C102BACC3}" presName="spaceRect" presStyleCnt="0"/>
      <dgm:spPr/>
    </dgm:pt>
    <dgm:pt modelId="{D0BBFC27-B817-4B30-8B81-4C204227184F}" type="pres">
      <dgm:prSet presAssocID="{9EC271B2-9D48-4636-8328-ED3C102BACC3}" presName="parTx" presStyleLbl="revTx" presStyleIdx="0" presStyleCnt="2">
        <dgm:presLayoutVars>
          <dgm:chMax val="0"/>
          <dgm:chPref val="0"/>
        </dgm:presLayoutVars>
      </dgm:prSet>
      <dgm:spPr/>
    </dgm:pt>
    <dgm:pt modelId="{0ACE84AE-F9D9-4123-A1D0-2D1E14CCDD86}" type="pres">
      <dgm:prSet presAssocID="{F5216B34-BFB4-425F-8BA3-F819E090A64D}" presName="sibTrans" presStyleCnt="0"/>
      <dgm:spPr/>
    </dgm:pt>
    <dgm:pt modelId="{D4D6DF71-882E-47D8-8A51-D3ABF6C76FE5}" type="pres">
      <dgm:prSet presAssocID="{42FE69E1-60A9-466E-A91D-537235E024CF}" presName="compNode" presStyleCnt="0"/>
      <dgm:spPr/>
    </dgm:pt>
    <dgm:pt modelId="{4CDEBF72-EAEE-4CB6-9EA1-F2FCFEB23549}" type="pres">
      <dgm:prSet presAssocID="{42FE69E1-60A9-466E-A91D-537235E024CF}" presName="bgRect" presStyleLbl="bgShp" presStyleIdx="1" presStyleCnt="2"/>
      <dgm:spPr/>
    </dgm:pt>
    <dgm:pt modelId="{04F60521-59C8-4C2E-BBCF-8265A17CB48C}" type="pres">
      <dgm:prSet presAssocID="{42FE69E1-60A9-466E-A91D-537235E024C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C11630BE-7722-4375-96A5-46887B6A710D}" type="pres">
      <dgm:prSet presAssocID="{42FE69E1-60A9-466E-A91D-537235E024CF}" presName="spaceRect" presStyleCnt="0"/>
      <dgm:spPr/>
    </dgm:pt>
    <dgm:pt modelId="{A1982CDD-2603-43DF-A9E7-F9909A49657D}" type="pres">
      <dgm:prSet presAssocID="{42FE69E1-60A9-466E-A91D-537235E024CF}" presName="parTx" presStyleLbl="revTx" presStyleIdx="1" presStyleCnt="2">
        <dgm:presLayoutVars>
          <dgm:chMax val="0"/>
          <dgm:chPref val="0"/>
        </dgm:presLayoutVars>
      </dgm:prSet>
      <dgm:spPr/>
    </dgm:pt>
  </dgm:ptLst>
  <dgm:cxnLst>
    <dgm:cxn modelId="{8BC88F58-C5E9-47C6-8F0F-026FD378F35D}" type="presOf" srcId="{42FE69E1-60A9-466E-A91D-537235E024CF}" destId="{A1982CDD-2603-43DF-A9E7-F9909A49657D}" srcOrd="0" destOrd="0" presId="urn:microsoft.com/office/officeart/2018/2/layout/IconVerticalSolidList"/>
    <dgm:cxn modelId="{263C516F-4DBE-49E8-86E8-EFE37C50D748}" type="presOf" srcId="{9EC271B2-9D48-4636-8328-ED3C102BACC3}" destId="{D0BBFC27-B817-4B30-8B81-4C204227184F}" srcOrd="0" destOrd="0" presId="urn:microsoft.com/office/officeart/2018/2/layout/IconVerticalSolidList"/>
    <dgm:cxn modelId="{96F815C1-D099-43C9-8C6A-4800D5A728B7}" srcId="{809D07B9-1B57-4684-AB87-E69347671684}" destId="{42FE69E1-60A9-466E-A91D-537235E024CF}" srcOrd="1" destOrd="0" parTransId="{C5362846-053D-4E23-8C77-F821323C8C9E}" sibTransId="{6BADDC95-BA6B-4FB0-810B-EEBA3D9FB4CE}"/>
    <dgm:cxn modelId="{B0A978C5-7265-4D76-A706-A222A45A371D}" srcId="{809D07B9-1B57-4684-AB87-E69347671684}" destId="{9EC271B2-9D48-4636-8328-ED3C102BACC3}" srcOrd="0" destOrd="0" parTransId="{AD4B4F59-24F6-4E28-B71B-7BC4AF81B888}" sibTransId="{F5216B34-BFB4-425F-8BA3-F819E090A64D}"/>
    <dgm:cxn modelId="{AACF6DEE-03FD-4F71-91A5-D84F1826C1EF}" type="presOf" srcId="{809D07B9-1B57-4684-AB87-E69347671684}" destId="{34A25F4C-8E3B-4B0B-847B-F9144E6B0399}" srcOrd="0" destOrd="0" presId="urn:microsoft.com/office/officeart/2018/2/layout/IconVerticalSolidList"/>
    <dgm:cxn modelId="{4D47D5BC-2DCC-430C-8603-5C252B70B5A8}" type="presParOf" srcId="{34A25F4C-8E3B-4B0B-847B-F9144E6B0399}" destId="{1BE65F7A-4C3B-4D48-9EA0-0AE60FF82899}" srcOrd="0" destOrd="0" presId="urn:microsoft.com/office/officeart/2018/2/layout/IconVerticalSolidList"/>
    <dgm:cxn modelId="{A43113A4-96F2-4DB9-BE31-B69A60C5125E}" type="presParOf" srcId="{1BE65F7A-4C3B-4D48-9EA0-0AE60FF82899}" destId="{803B3E59-BC71-43BB-8C15-7976B68052F6}" srcOrd="0" destOrd="0" presId="urn:microsoft.com/office/officeart/2018/2/layout/IconVerticalSolidList"/>
    <dgm:cxn modelId="{AE58BF15-7F39-4AE6-B19F-4EE57DA74865}" type="presParOf" srcId="{1BE65F7A-4C3B-4D48-9EA0-0AE60FF82899}" destId="{3FEC7447-C1CF-47D0-9415-6694C70B4093}" srcOrd="1" destOrd="0" presId="urn:microsoft.com/office/officeart/2018/2/layout/IconVerticalSolidList"/>
    <dgm:cxn modelId="{CBC76D6E-380D-495C-82D1-4DBB850ECB81}" type="presParOf" srcId="{1BE65F7A-4C3B-4D48-9EA0-0AE60FF82899}" destId="{9FED36E5-4D98-4F69-B955-5D5397470457}" srcOrd="2" destOrd="0" presId="urn:microsoft.com/office/officeart/2018/2/layout/IconVerticalSolidList"/>
    <dgm:cxn modelId="{B52C1CAD-C33C-4A59-9DF9-0AD5A5E6DE25}" type="presParOf" srcId="{1BE65F7A-4C3B-4D48-9EA0-0AE60FF82899}" destId="{D0BBFC27-B817-4B30-8B81-4C204227184F}" srcOrd="3" destOrd="0" presId="urn:microsoft.com/office/officeart/2018/2/layout/IconVerticalSolidList"/>
    <dgm:cxn modelId="{95A8C722-484F-4A64-A64A-7001231239E9}" type="presParOf" srcId="{34A25F4C-8E3B-4B0B-847B-F9144E6B0399}" destId="{0ACE84AE-F9D9-4123-A1D0-2D1E14CCDD86}" srcOrd="1" destOrd="0" presId="urn:microsoft.com/office/officeart/2018/2/layout/IconVerticalSolidList"/>
    <dgm:cxn modelId="{6F50EE39-115A-4A35-915D-2ABEE21564A8}" type="presParOf" srcId="{34A25F4C-8E3B-4B0B-847B-F9144E6B0399}" destId="{D4D6DF71-882E-47D8-8A51-D3ABF6C76FE5}" srcOrd="2" destOrd="0" presId="urn:microsoft.com/office/officeart/2018/2/layout/IconVerticalSolidList"/>
    <dgm:cxn modelId="{829126E8-CD3E-4C58-BCC6-D43F28F73F01}" type="presParOf" srcId="{D4D6DF71-882E-47D8-8A51-D3ABF6C76FE5}" destId="{4CDEBF72-EAEE-4CB6-9EA1-F2FCFEB23549}" srcOrd="0" destOrd="0" presId="urn:microsoft.com/office/officeart/2018/2/layout/IconVerticalSolidList"/>
    <dgm:cxn modelId="{7E944FD0-04D9-4B26-A3C8-7B979C202C04}" type="presParOf" srcId="{D4D6DF71-882E-47D8-8A51-D3ABF6C76FE5}" destId="{04F60521-59C8-4C2E-BBCF-8265A17CB48C}" srcOrd="1" destOrd="0" presId="urn:microsoft.com/office/officeart/2018/2/layout/IconVerticalSolidList"/>
    <dgm:cxn modelId="{32E8A757-4C94-4F48-9AF7-5C3B6FA7D118}" type="presParOf" srcId="{D4D6DF71-882E-47D8-8A51-D3ABF6C76FE5}" destId="{C11630BE-7722-4375-96A5-46887B6A710D}" srcOrd="2" destOrd="0" presId="urn:microsoft.com/office/officeart/2018/2/layout/IconVerticalSolidList"/>
    <dgm:cxn modelId="{BF9068E0-ABB2-4D2B-B0C8-9F402A76BC41}" type="presParOf" srcId="{D4D6DF71-882E-47D8-8A51-D3ABF6C76FE5}" destId="{A1982CDD-2603-43DF-A9E7-F9909A49657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9F61BE-FE80-415F-AA3B-DD1463C04C5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24FEE2-9E45-4713-A55F-2E086C5B22B5}">
      <dgm:prSet/>
      <dgm:spPr/>
      <dgm:t>
        <a:bodyPr/>
        <a:lstStyle/>
        <a:p>
          <a:r>
            <a:rPr lang="en-GB" b="1" dirty="0"/>
            <a:t>Political - </a:t>
          </a:r>
          <a:r>
            <a:rPr lang="en-GB" dirty="0"/>
            <a:t>Food safely regulation, taxation</a:t>
          </a:r>
          <a:endParaRPr lang="en-US" dirty="0"/>
        </a:p>
      </dgm:t>
    </dgm:pt>
    <dgm:pt modelId="{265E446C-5C84-4D20-A5F9-FD3AE51E83B2}" type="parTrans" cxnId="{8971C673-2367-497C-A163-19AF6D3E351B}">
      <dgm:prSet/>
      <dgm:spPr/>
      <dgm:t>
        <a:bodyPr/>
        <a:lstStyle/>
        <a:p>
          <a:endParaRPr lang="en-US"/>
        </a:p>
      </dgm:t>
    </dgm:pt>
    <dgm:pt modelId="{525312B3-DCB5-4FDD-ABFB-8476F70B17FA}" type="sibTrans" cxnId="{8971C673-2367-497C-A163-19AF6D3E351B}">
      <dgm:prSet/>
      <dgm:spPr/>
      <dgm:t>
        <a:bodyPr/>
        <a:lstStyle/>
        <a:p>
          <a:endParaRPr lang="en-US"/>
        </a:p>
      </dgm:t>
    </dgm:pt>
    <dgm:pt modelId="{138F86D7-A150-47C9-BC94-B673944D6C3D}">
      <dgm:prSet/>
      <dgm:spPr/>
      <dgm:t>
        <a:bodyPr/>
        <a:lstStyle/>
        <a:p>
          <a:r>
            <a:rPr lang="en-GB" b="1"/>
            <a:t>Economic -</a:t>
          </a:r>
          <a:r>
            <a:rPr lang="en-GB"/>
            <a:t>Ingredient costs, competitors</a:t>
          </a:r>
          <a:endParaRPr lang="en-US"/>
        </a:p>
      </dgm:t>
    </dgm:pt>
    <dgm:pt modelId="{EF70EC49-BA75-4A51-9488-2F24D8C41653}" type="parTrans" cxnId="{5C0F6FBA-F01F-49A7-9B50-4A80F7749E03}">
      <dgm:prSet/>
      <dgm:spPr/>
      <dgm:t>
        <a:bodyPr/>
        <a:lstStyle/>
        <a:p>
          <a:endParaRPr lang="en-US"/>
        </a:p>
      </dgm:t>
    </dgm:pt>
    <dgm:pt modelId="{FF28DA54-ADB4-402B-9C13-B5FE554F3E2F}" type="sibTrans" cxnId="{5C0F6FBA-F01F-49A7-9B50-4A80F7749E03}">
      <dgm:prSet/>
      <dgm:spPr/>
      <dgm:t>
        <a:bodyPr/>
        <a:lstStyle/>
        <a:p>
          <a:endParaRPr lang="en-US"/>
        </a:p>
      </dgm:t>
    </dgm:pt>
    <dgm:pt modelId="{42455521-8FCB-46DA-A267-71FBC50541AC}">
      <dgm:prSet/>
      <dgm:spPr/>
      <dgm:t>
        <a:bodyPr/>
        <a:lstStyle/>
        <a:p>
          <a:r>
            <a:rPr lang="en-GB" b="1"/>
            <a:t>Social - </a:t>
          </a:r>
          <a:r>
            <a:rPr lang="en-GB"/>
            <a:t>Busy lifestyle , Dietary preferences </a:t>
          </a:r>
          <a:endParaRPr lang="en-US"/>
        </a:p>
      </dgm:t>
    </dgm:pt>
    <dgm:pt modelId="{4D09591F-B1DE-4A32-9BEF-E76D0E3B198E}" type="parTrans" cxnId="{4C547451-C5CA-4592-83F5-D12EAD735808}">
      <dgm:prSet/>
      <dgm:spPr/>
      <dgm:t>
        <a:bodyPr/>
        <a:lstStyle/>
        <a:p>
          <a:endParaRPr lang="en-US"/>
        </a:p>
      </dgm:t>
    </dgm:pt>
    <dgm:pt modelId="{A41624CD-CB67-4B8E-8DFC-07F877E31CED}" type="sibTrans" cxnId="{4C547451-C5CA-4592-83F5-D12EAD735808}">
      <dgm:prSet/>
      <dgm:spPr/>
      <dgm:t>
        <a:bodyPr/>
        <a:lstStyle/>
        <a:p>
          <a:endParaRPr lang="en-US"/>
        </a:p>
      </dgm:t>
    </dgm:pt>
    <dgm:pt modelId="{DCB2428D-C0C3-4289-8401-77F614BB2A68}">
      <dgm:prSet/>
      <dgm:spPr/>
      <dgm:t>
        <a:bodyPr/>
        <a:lstStyle/>
        <a:p>
          <a:r>
            <a:rPr lang="en-GB" b="1"/>
            <a:t>Technological – </a:t>
          </a:r>
          <a:r>
            <a:rPr lang="en-GB"/>
            <a:t>Innovation, digital transformation </a:t>
          </a:r>
          <a:endParaRPr lang="en-US"/>
        </a:p>
      </dgm:t>
    </dgm:pt>
    <dgm:pt modelId="{E6C76AB1-7A35-4829-ABA5-87477EFEDBC4}" type="parTrans" cxnId="{257B53B2-3552-435A-97A4-A7BEAE9C8CE9}">
      <dgm:prSet/>
      <dgm:spPr/>
      <dgm:t>
        <a:bodyPr/>
        <a:lstStyle/>
        <a:p>
          <a:endParaRPr lang="en-US"/>
        </a:p>
      </dgm:t>
    </dgm:pt>
    <dgm:pt modelId="{113C900E-2682-4FE9-829D-7B3C4DFF97F7}" type="sibTrans" cxnId="{257B53B2-3552-435A-97A4-A7BEAE9C8CE9}">
      <dgm:prSet/>
      <dgm:spPr/>
      <dgm:t>
        <a:bodyPr/>
        <a:lstStyle/>
        <a:p>
          <a:endParaRPr lang="en-US"/>
        </a:p>
      </dgm:t>
    </dgm:pt>
    <dgm:pt modelId="{E54BD57D-773B-4B0D-ADF9-B2433B528364}">
      <dgm:prSet/>
      <dgm:spPr/>
      <dgm:t>
        <a:bodyPr/>
        <a:lstStyle/>
        <a:p>
          <a:r>
            <a:rPr lang="en-GB" b="1"/>
            <a:t>Ecological - </a:t>
          </a:r>
          <a:r>
            <a:rPr lang="en-GB"/>
            <a:t>Waste management , climate change policies </a:t>
          </a:r>
          <a:endParaRPr lang="en-US"/>
        </a:p>
      </dgm:t>
    </dgm:pt>
    <dgm:pt modelId="{4AA642AA-910D-4C56-9FA2-52D4E812C14B}" type="parTrans" cxnId="{6647D4CC-EBEC-491B-A699-6C2BA9536027}">
      <dgm:prSet/>
      <dgm:spPr/>
      <dgm:t>
        <a:bodyPr/>
        <a:lstStyle/>
        <a:p>
          <a:endParaRPr lang="en-US"/>
        </a:p>
      </dgm:t>
    </dgm:pt>
    <dgm:pt modelId="{247A7353-C6DA-49BA-B5E1-9713BAED6E19}" type="sibTrans" cxnId="{6647D4CC-EBEC-491B-A699-6C2BA9536027}">
      <dgm:prSet/>
      <dgm:spPr/>
      <dgm:t>
        <a:bodyPr/>
        <a:lstStyle/>
        <a:p>
          <a:endParaRPr lang="en-US"/>
        </a:p>
      </dgm:t>
    </dgm:pt>
    <dgm:pt modelId="{D648BD3A-C30D-4A07-B032-CCD055BFBCC7}">
      <dgm:prSet/>
      <dgm:spPr/>
      <dgm:t>
        <a:bodyPr/>
        <a:lstStyle/>
        <a:p>
          <a:r>
            <a:rPr lang="en-GB" b="1" dirty="0"/>
            <a:t>Legal - </a:t>
          </a:r>
          <a:r>
            <a:rPr lang="en-GB" b="0" dirty="0"/>
            <a:t>Industry-specific</a:t>
          </a:r>
          <a:r>
            <a:rPr lang="en-GB" dirty="0"/>
            <a:t> regulations, intellectual property rights </a:t>
          </a:r>
          <a:endParaRPr lang="en-US" dirty="0"/>
        </a:p>
      </dgm:t>
    </dgm:pt>
    <dgm:pt modelId="{8E4DB58C-9881-4D7A-88F6-62D04F74BD5B}" type="parTrans" cxnId="{0503B6FA-1069-48A1-8094-26A7B877FE7B}">
      <dgm:prSet/>
      <dgm:spPr/>
      <dgm:t>
        <a:bodyPr/>
        <a:lstStyle/>
        <a:p>
          <a:endParaRPr lang="en-US"/>
        </a:p>
      </dgm:t>
    </dgm:pt>
    <dgm:pt modelId="{422B037B-5C80-4A98-9DE9-D3869C67CD6E}" type="sibTrans" cxnId="{0503B6FA-1069-48A1-8094-26A7B877FE7B}">
      <dgm:prSet/>
      <dgm:spPr/>
      <dgm:t>
        <a:bodyPr/>
        <a:lstStyle/>
        <a:p>
          <a:endParaRPr lang="en-US"/>
        </a:p>
      </dgm:t>
    </dgm:pt>
    <dgm:pt modelId="{D478F515-3283-42F1-8184-E169F62D3551}" type="pres">
      <dgm:prSet presAssocID="{089F61BE-FE80-415F-AA3B-DD1463C04C5D}" presName="root" presStyleCnt="0">
        <dgm:presLayoutVars>
          <dgm:dir/>
          <dgm:resizeHandles val="exact"/>
        </dgm:presLayoutVars>
      </dgm:prSet>
      <dgm:spPr/>
    </dgm:pt>
    <dgm:pt modelId="{2421D571-343C-4FB4-AD84-D6F8F4A85B2B}" type="pres">
      <dgm:prSet presAssocID="{0424FEE2-9E45-4713-A55F-2E086C5B22B5}" presName="compNode" presStyleCnt="0"/>
      <dgm:spPr/>
    </dgm:pt>
    <dgm:pt modelId="{055EBEB6-8451-49E1-9FF3-3F91B30099F5}" type="pres">
      <dgm:prSet presAssocID="{0424FEE2-9E45-4713-A55F-2E086C5B22B5}" presName="bgRect" presStyleLbl="bgShp" presStyleIdx="0" presStyleCnt="6"/>
      <dgm:spPr/>
    </dgm:pt>
    <dgm:pt modelId="{A50C3CF9-C8B1-4B6F-89B7-49E730196311}" type="pres">
      <dgm:prSet presAssocID="{0424FEE2-9E45-4713-A55F-2E086C5B22B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00DCC1EF-A55B-4659-B78F-5840BD4AC842}" type="pres">
      <dgm:prSet presAssocID="{0424FEE2-9E45-4713-A55F-2E086C5B22B5}" presName="spaceRect" presStyleCnt="0"/>
      <dgm:spPr/>
    </dgm:pt>
    <dgm:pt modelId="{EB34010E-86A7-4A48-B5D4-A07376ACFD1B}" type="pres">
      <dgm:prSet presAssocID="{0424FEE2-9E45-4713-A55F-2E086C5B22B5}" presName="parTx" presStyleLbl="revTx" presStyleIdx="0" presStyleCnt="6">
        <dgm:presLayoutVars>
          <dgm:chMax val="0"/>
          <dgm:chPref val="0"/>
        </dgm:presLayoutVars>
      </dgm:prSet>
      <dgm:spPr/>
    </dgm:pt>
    <dgm:pt modelId="{C92FC75F-888E-4B2B-84D1-2B32822BD249}" type="pres">
      <dgm:prSet presAssocID="{525312B3-DCB5-4FDD-ABFB-8476F70B17FA}" presName="sibTrans" presStyleCnt="0"/>
      <dgm:spPr/>
    </dgm:pt>
    <dgm:pt modelId="{F971497A-1952-4CBC-ACCF-4C05650CDCD7}" type="pres">
      <dgm:prSet presAssocID="{138F86D7-A150-47C9-BC94-B673944D6C3D}" presName="compNode" presStyleCnt="0"/>
      <dgm:spPr/>
    </dgm:pt>
    <dgm:pt modelId="{B732712E-060F-4A26-9240-813063601F0E}" type="pres">
      <dgm:prSet presAssocID="{138F86D7-A150-47C9-BC94-B673944D6C3D}" presName="bgRect" presStyleLbl="bgShp" presStyleIdx="1" presStyleCnt="6"/>
      <dgm:spPr/>
    </dgm:pt>
    <dgm:pt modelId="{650423D4-4586-48A2-8F3F-6C4E9F10E678}" type="pres">
      <dgm:prSet presAssocID="{138F86D7-A150-47C9-BC94-B673944D6C3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F1EADEAC-0ED7-41DB-A205-50616702C61D}" type="pres">
      <dgm:prSet presAssocID="{138F86D7-A150-47C9-BC94-B673944D6C3D}" presName="spaceRect" presStyleCnt="0"/>
      <dgm:spPr/>
    </dgm:pt>
    <dgm:pt modelId="{6B491DAA-C497-4663-AEFC-244F5A945C6A}" type="pres">
      <dgm:prSet presAssocID="{138F86D7-A150-47C9-BC94-B673944D6C3D}" presName="parTx" presStyleLbl="revTx" presStyleIdx="1" presStyleCnt="6">
        <dgm:presLayoutVars>
          <dgm:chMax val="0"/>
          <dgm:chPref val="0"/>
        </dgm:presLayoutVars>
      </dgm:prSet>
      <dgm:spPr/>
    </dgm:pt>
    <dgm:pt modelId="{002F019B-CD7B-4759-B6E6-D79697FB6398}" type="pres">
      <dgm:prSet presAssocID="{FF28DA54-ADB4-402B-9C13-B5FE554F3E2F}" presName="sibTrans" presStyleCnt="0"/>
      <dgm:spPr/>
    </dgm:pt>
    <dgm:pt modelId="{DD55821B-462E-4B41-9795-D55E4647B2C9}" type="pres">
      <dgm:prSet presAssocID="{42455521-8FCB-46DA-A267-71FBC50541AC}" presName="compNode" presStyleCnt="0"/>
      <dgm:spPr/>
    </dgm:pt>
    <dgm:pt modelId="{98890BFA-D081-45FB-AF2A-01189012047F}" type="pres">
      <dgm:prSet presAssocID="{42455521-8FCB-46DA-A267-71FBC50541AC}" presName="bgRect" presStyleLbl="bgShp" presStyleIdx="2" presStyleCnt="6"/>
      <dgm:spPr/>
    </dgm:pt>
    <dgm:pt modelId="{667717D9-DF80-4281-A658-70A76118AD59}" type="pres">
      <dgm:prSet presAssocID="{42455521-8FCB-46DA-A267-71FBC50541A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Eating"/>
        </a:ext>
      </dgm:extLst>
    </dgm:pt>
    <dgm:pt modelId="{52F05FD2-E96C-4203-AD5C-0BFE3E93DE5F}" type="pres">
      <dgm:prSet presAssocID="{42455521-8FCB-46DA-A267-71FBC50541AC}" presName="spaceRect" presStyleCnt="0"/>
      <dgm:spPr/>
    </dgm:pt>
    <dgm:pt modelId="{00E67BBE-F0E0-4210-9AD9-9CB178F152BD}" type="pres">
      <dgm:prSet presAssocID="{42455521-8FCB-46DA-A267-71FBC50541AC}" presName="parTx" presStyleLbl="revTx" presStyleIdx="2" presStyleCnt="6">
        <dgm:presLayoutVars>
          <dgm:chMax val="0"/>
          <dgm:chPref val="0"/>
        </dgm:presLayoutVars>
      </dgm:prSet>
      <dgm:spPr/>
    </dgm:pt>
    <dgm:pt modelId="{0493D7E0-D39D-45BB-A85B-560F5B58E6D7}" type="pres">
      <dgm:prSet presAssocID="{A41624CD-CB67-4B8E-8DFC-07F877E31CED}" presName="sibTrans" presStyleCnt="0"/>
      <dgm:spPr/>
    </dgm:pt>
    <dgm:pt modelId="{A03C66EA-2DEA-4C6F-A7F3-34A11C530891}" type="pres">
      <dgm:prSet presAssocID="{DCB2428D-C0C3-4289-8401-77F614BB2A68}" presName="compNode" presStyleCnt="0"/>
      <dgm:spPr/>
    </dgm:pt>
    <dgm:pt modelId="{2F83A45F-B6D8-43EA-84D2-CAD9097FCD01}" type="pres">
      <dgm:prSet presAssocID="{DCB2428D-C0C3-4289-8401-77F614BB2A68}" presName="bgRect" presStyleLbl="bgShp" presStyleIdx="3" presStyleCnt="6"/>
      <dgm:spPr/>
    </dgm:pt>
    <dgm:pt modelId="{8FB2AC95-F702-4E05-AB99-A7D1FFE70C2B}" type="pres">
      <dgm:prSet presAssocID="{DCB2428D-C0C3-4289-8401-77F614BB2A6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3EE4AB4F-AF20-497D-9D55-F8CC3842BC6A}" type="pres">
      <dgm:prSet presAssocID="{DCB2428D-C0C3-4289-8401-77F614BB2A68}" presName="spaceRect" presStyleCnt="0"/>
      <dgm:spPr/>
    </dgm:pt>
    <dgm:pt modelId="{D365C756-6BAF-42CB-889B-E7BDBB4ACFB6}" type="pres">
      <dgm:prSet presAssocID="{DCB2428D-C0C3-4289-8401-77F614BB2A68}" presName="parTx" presStyleLbl="revTx" presStyleIdx="3" presStyleCnt="6">
        <dgm:presLayoutVars>
          <dgm:chMax val="0"/>
          <dgm:chPref val="0"/>
        </dgm:presLayoutVars>
      </dgm:prSet>
      <dgm:spPr/>
    </dgm:pt>
    <dgm:pt modelId="{5198935C-25F2-414F-9CCE-F23A18563306}" type="pres">
      <dgm:prSet presAssocID="{113C900E-2682-4FE9-829D-7B3C4DFF97F7}" presName="sibTrans" presStyleCnt="0"/>
      <dgm:spPr/>
    </dgm:pt>
    <dgm:pt modelId="{529DDC94-611C-4276-B64E-4B6742E0483F}" type="pres">
      <dgm:prSet presAssocID="{E54BD57D-773B-4B0D-ADF9-B2433B528364}" presName="compNode" presStyleCnt="0"/>
      <dgm:spPr/>
    </dgm:pt>
    <dgm:pt modelId="{9C30B0D3-A002-4E7F-B2AA-A3C8178BD544}" type="pres">
      <dgm:prSet presAssocID="{E54BD57D-773B-4B0D-ADF9-B2433B528364}" presName="bgRect" presStyleLbl="bgShp" presStyleIdx="4" presStyleCnt="6"/>
      <dgm:spPr/>
    </dgm:pt>
    <dgm:pt modelId="{927D352D-08EE-403E-A63F-B8A1E65A18DF}" type="pres">
      <dgm:prSet presAssocID="{E54BD57D-773B-4B0D-ADF9-B2433B52836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stainability"/>
        </a:ext>
      </dgm:extLst>
    </dgm:pt>
    <dgm:pt modelId="{7F4AA9D9-92F9-4AC6-B5B0-DCCA43B140B7}" type="pres">
      <dgm:prSet presAssocID="{E54BD57D-773B-4B0D-ADF9-B2433B528364}" presName="spaceRect" presStyleCnt="0"/>
      <dgm:spPr/>
    </dgm:pt>
    <dgm:pt modelId="{DE758416-BCF5-415D-9FAF-7092CFCE87C7}" type="pres">
      <dgm:prSet presAssocID="{E54BD57D-773B-4B0D-ADF9-B2433B528364}" presName="parTx" presStyleLbl="revTx" presStyleIdx="4" presStyleCnt="6">
        <dgm:presLayoutVars>
          <dgm:chMax val="0"/>
          <dgm:chPref val="0"/>
        </dgm:presLayoutVars>
      </dgm:prSet>
      <dgm:spPr/>
    </dgm:pt>
    <dgm:pt modelId="{E9919872-072C-4580-BB09-1CD697739B92}" type="pres">
      <dgm:prSet presAssocID="{247A7353-C6DA-49BA-B5E1-9713BAED6E19}" presName="sibTrans" presStyleCnt="0"/>
      <dgm:spPr/>
    </dgm:pt>
    <dgm:pt modelId="{B9E2BA3F-FBFC-4229-B848-8708E2D39270}" type="pres">
      <dgm:prSet presAssocID="{D648BD3A-C30D-4A07-B032-CCD055BFBCC7}" presName="compNode" presStyleCnt="0"/>
      <dgm:spPr/>
    </dgm:pt>
    <dgm:pt modelId="{AF17A3D5-3D42-4D06-B9E5-A03E1787B23F}" type="pres">
      <dgm:prSet presAssocID="{D648BD3A-C30D-4A07-B032-CCD055BFBCC7}" presName="bgRect" presStyleLbl="bgShp" presStyleIdx="5" presStyleCnt="6"/>
      <dgm:spPr/>
    </dgm:pt>
    <dgm:pt modelId="{B1FAC1A8-A7C7-463F-9814-E42221E29BF8}" type="pres">
      <dgm:prSet presAssocID="{D648BD3A-C30D-4A07-B032-CCD055BFBCC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8135964E-871E-417E-A9E7-909A5F9E40EC}" type="pres">
      <dgm:prSet presAssocID="{D648BD3A-C30D-4A07-B032-CCD055BFBCC7}" presName="spaceRect" presStyleCnt="0"/>
      <dgm:spPr/>
    </dgm:pt>
    <dgm:pt modelId="{D1EBC3B2-A9CC-4CE8-A2F8-2C1AACC9F30D}" type="pres">
      <dgm:prSet presAssocID="{D648BD3A-C30D-4A07-B032-CCD055BFBCC7}" presName="parTx" presStyleLbl="revTx" presStyleIdx="5" presStyleCnt="6">
        <dgm:presLayoutVars>
          <dgm:chMax val="0"/>
          <dgm:chPref val="0"/>
        </dgm:presLayoutVars>
      </dgm:prSet>
      <dgm:spPr/>
    </dgm:pt>
  </dgm:ptLst>
  <dgm:cxnLst>
    <dgm:cxn modelId="{8945550F-D280-4DF9-A19B-0240CA7BDC55}" type="presOf" srcId="{089F61BE-FE80-415F-AA3B-DD1463C04C5D}" destId="{D478F515-3283-42F1-8184-E169F62D3551}" srcOrd="0" destOrd="0" presId="urn:microsoft.com/office/officeart/2018/2/layout/IconVerticalSolidList"/>
    <dgm:cxn modelId="{60D91911-EB5A-4D67-9549-5C0813CD23FE}" type="presOf" srcId="{42455521-8FCB-46DA-A267-71FBC50541AC}" destId="{00E67BBE-F0E0-4210-9AD9-9CB178F152BD}" srcOrd="0" destOrd="0" presId="urn:microsoft.com/office/officeart/2018/2/layout/IconVerticalSolidList"/>
    <dgm:cxn modelId="{E2043719-7659-49B5-AC22-E4220C967FFB}" type="presOf" srcId="{DCB2428D-C0C3-4289-8401-77F614BB2A68}" destId="{D365C756-6BAF-42CB-889B-E7BDBB4ACFB6}" srcOrd="0" destOrd="0" presId="urn:microsoft.com/office/officeart/2018/2/layout/IconVerticalSolidList"/>
    <dgm:cxn modelId="{4C547451-C5CA-4592-83F5-D12EAD735808}" srcId="{089F61BE-FE80-415F-AA3B-DD1463C04C5D}" destId="{42455521-8FCB-46DA-A267-71FBC50541AC}" srcOrd="2" destOrd="0" parTransId="{4D09591F-B1DE-4A32-9BEF-E76D0E3B198E}" sibTransId="{A41624CD-CB67-4B8E-8DFC-07F877E31CED}"/>
    <dgm:cxn modelId="{79C9AB5C-92D8-441C-8C59-BD6D521CF8CC}" type="presOf" srcId="{E54BD57D-773B-4B0D-ADF9-B2433B528364}" destId="{DE758416-BCF5-415D-9FAF-7092CFCE87C7}" srcOrd="0" destOrd="0" presId="urn:microsoft.com/office/officeart/2018/2/layout/IconVerticalSolidList"/>
    <dgm:cxn modelId="{8971C673-2367-497C-A163-19AF6D3E351B}" srcId="{089F61BE-FE80-415F-AA3B-DD1463C04C5D}" destId="{0424FEE2-9E45-4713-A55F-2E086C5B22B5}" srcOrd="0" destOrd="0" parTransId="{265E446C-5C84-4D20-A5F9-FD3AE51E83B2}" sibTransId="{525312B3-DCB5-4FDD-ABFB-8476F70B17FA}"/>
    <dgm:cxn modelId="{D4549678-507C-4994-AAB8-F498C4389E5D}" type="presOf" srcId="{D648BD3A-C30D-4A07-B032-CCD055BFBCC7}" destId="{D1EBC3B2-A9CC-4CE8-A2F8-2C1AACC9F30D}" srcOrd="0" destOrd="0" presId="urn:microsoft.com/office/officeart/2018/2/layout/IconVerticalSolidList"/>
    <dgm:cxn modelId="{257B53B2-3552-435A-97A4-A7BEAE9C8CE9}" srcId="{089F61BE-FE80-415F-AA3B-DD1463C04C5D}" destId="{DCB2428D-C0C3-4289-8401-77F614BB2A68}" srcOrd="3" destOrd="0" parTransId="{E6C76AB1-7A35-4829-ABA5-87477EFEDBC4}" sibTransId="{113C900E-2682-4FE9-829D-7B3C4DFF97F7}"/>
    <dgm:cxn modelId="{5DCE3DB4-2EAA-4B2B-BAC4-3AEEB4C5C77D}" type="presOf" srcId="{0424FEE2-9E45-4713-A55F-2E086C5B22B5}" destId="{EB34010E-86A7-4A48-B5D4-A07376ACFD1B}" srcOrd="0" destOrd="0" presId="urn:microsoft.com/office/officeart/2018/2/layout/IconVerticalSolidList"/>
    <dgm:cxn modelId="{5C0F6FBA-F01F-49A7-9B50-4A80F7749E03}" srcId="{089F61BE-FE80-415F-AA3B-DD1463C04C5D}" destId="{138F86D7-A150-47C9-BC94-B673944D6C3D}" srcOrd="1" destOrd="0" parTransId="{EF70EC49-BA75-4A51-9488-2F24D8C41653}" sibTransId="{FF28DA54-ADB4-402B-9C13-B5FE554F3E2F}"/>
    <dgm:cxn modelId="{6647D4CC-EBEC-491B-A699-6C2BA9536027}" srcId="{089F61BE-FE80-415F-AA3B-DD1463C04C5D}" destId="{E54BD57D-773B-4B0D-ADF9-B2433B528364}" srcOrd="4" destOrd="0" parTransId="{4AA642AA-910D-4C56-9FA2-52D4E812C14B}" sibTransId="{247A7353-C6DA-49BA-B5E1-9713BAED6E19}"/>
    <dgm:cxn modelId="{3976C0F8-378D-4B7A-A200-B92C1C70C022}" type="presOf" srcId="{138F86D7-A150-47C9-BC94-B673944D6C3D}" destId="{6B491DAA-C497-4663-AEFC-244F5A945C6A}" srcOrd="0" destOrd="0" presId="urn:microsoft.com/office/officeart/2018/2/layout/IconVerticalSolidList"/>
    <dgm:cxn modelId="{0503B6FA-1069-48A1-8094-26A7B877FE7B}" srcId="{089F61BE-FE80-415F-AA3B-DD1463C04C5D}" destId="{D648BD3A-C30D-4A07-B032-CCD055BFBCC7}" srcOrd="5" destOrd="0" parTransId="{8E4DB58C-9881-4D7A-88F6-62D04F74BD5B}" sibTransId="{422B037B-5C80-4A98-9DE9-D3869C67CD6E}"/>
    <dgm:cxn modelId="{12CC52B6-A88E-4E08-9D5D-1EE3AB481FB1}" type="presParOf" srcId="{D478F515-3283-42F1-8184-E169F62D3551}" destId="{2421D571-343C-4FB4-AD84-D6F8F4A85B2B}" srcOrd="0" destOrd="0" presId="urn:microsoft.com/office/officeart/2018/2/layout/IconVerticalSolidList"/>
    <dgm:cxn modelId="{90D514C1-8CAC-48EC-8997-B6C97569BD55}" type="presParOf" srcId="{2421D571-343C-4FB4-AD84-D6F8F4A85B2B}" destId="{055EBEB6-8451-49E1-9FF3-3F91B30099F5}" srcOrd="0" destOrd="0" presId="urn:microsoft.com/office/officeart/2018/2/layout/IconVerticalSolidList"/>
    <dgm:cxn modelId="{CFA13A81-BEF5-459E-86CC-B8E4CADA1B81}" type="presParOf" srcId="{2421D571-343C-4FB4-AD84-D6F8F4A85B2B}" destId="{A50C3CF9-C8B1-4B6F-89B7-49E730196311}" srcOrd="1" destOrd="0" presId="urn:microsoft.com/office/officeart/2018/2/layout/IconVerticalSolidList"/>
    <dgm:cxn modelId="{C27AB4A0-8065-4DF7-B622-78188EA09DC8}" type="presParOf" srcId="{2421D571-343C-4FB4-AD84-D6F8F4A85B2B}" destId="{00DCC1EF-A55B-4659-B78F-5840BD4AC842}" srcOrd="2" destOrd="0" presId="urn:microsoft.com/office/officeart/2018/2/layout/IconVerticalSolidList"/>
    <dgm:cxn modelId="{C273BD9F-633D-443D-80C3-59C1DC92B2E3}" type="presParOf" srcId="{2421D571-343C-4FB4-AD84-D6F8F4A85B2B}" destId="{EB34010E-86A7-4A48-B5D4-A07376ACFD1B}" srcOrd="3" destOrd="0" presId="urn:microsoft.com/office/officeart/2018/2/layout/IconVerticalSolidList"/>
    <dgm:cxn modelId="{D03BC2AD-6EF6-4005-941A-06E268C232F6}" type="presParOf" srcId="{D478F515-3283-42F1-8184-E169F62D3551}" destId="{C92FC75F-888E-4B2B-84D1-2B32822BD249}" srcOrd="1" destOrd="0" presId="urn:microsoft.com/office/officeart/2018/2/layout/IconVerticalSolidList"/>
    <dgm:cxn modelId="{09418969-A27B-4191-A244-C198E82C482D}" type="presParOf" srcId="{D478F515-3283-42F1-8184-E169F62D3551}" destId="{F971497A-1952-4CBC-ACCF-4C05650CDCD7}" srcOrd="2" destOrd="0" presId="urn:microsoft.com/office/officeart/2018/2/layout/IconVerticalSolidList"/>
    <dgm:cxn modelId="{A0D0A1CE-7335-4A6C-B5B7-EC5EB822CF4F}" type="presParOf" srcId="{F971497A-1952-4CBC-ACCF-4C05650CDCD7}" destId="{B732712E-060F-4A26-9240-813063601F0E}" srcOrd="0" destOrd="0" presId="urn:microsoft.com/office/officeart/2018/2/layout/IconVerticalSolidList"/>
    <dgm:cxn modelId="{D73DC4F3-7019-4A89-8F84-3A1FCD134A9A}" type="presParOf" srcId="{F971497A-1952-4CBC-ACCF-4C05650CDCD7}" destId="{650423D4-4586-48A2-8F3F-6C4E9F10E678}" srcOrd="1" destOrd="0" presId="urn:microsoft.com/office/officeart/2018/2/layout/IconVerticalSolidList"/>
    <dgm:cxn modelId="{CEB1020B-28B7-44AE-B03C-CB4E70288D3F}" type="presParOf" srcId="{F971497A-1952-4CBC-ACCF-4C05650CDCD7}" destId="{F1EADEAC-0ED7-41DB-A205-50616702C61D}" srcOrd="2" destOrd="0" presId="urn:microsoft.com/office/officeart/2018/2/layout/IconVerticalSolidList"/>
    <dgm:cxn modelId="{D08A51C5-9BC5-400A-BEE9-97EDE8CB2D2B}" type="presParOf" srcId="{F971497A-1952-4CBC-ACCF-4C05650CDCD7}" destId="{6B491DAA-C497-4663-AEFC-244F5A945C6A}" srcOrd="3" destOrd="0" presId="urn:microsoft.com/office/officeart/2018/2/layout/IconVerticalSolidList"/>
    <dgm:cxn modelId="{32A533B6-70BD-463A-BB55-FB21EFA1B1A7}" type="presParOf" srcId="{D478F515-3283-42F1-8184-E169F62D3551}" destId="{002F019B-CD7B-4759-B6E6-D79697FB6398}" srcOrd="3" destOrd="0" presId="urn:microsoft.com/office/officeart/2018/2/layout/IconVerticalSolidList"/>
    <dgm:cxn modelId="{C6477BF9-7F27-4E06-8CC7-07FEADE2C8A5}" type="presParOf" srcId="{D478F515-3283-42F1-8184-E169F62D3551}" destId="{DD55821B-462E-4B41-9795-D55E4647B2C9}" srcOrd="4" destOrd="0" presId="urn:microsoft.com/office/officeart/2018/2/layout/IconVerticalSolidList"/>
    <dgm:cxn modelId="{19EFF970-C2A7-4ECF-9F13-5B98B5C05AA4}" type="presParOf" srcId="{DD55821B-462E-4B41-9795-D55E4647B2C9}" destId="{98890BFA-D081-45FB-AF2A-01189012047F}" srcOrd="0" destOrd="0" presId="urn:microsoft.com/office/officeart/2018/2/layout/IconVerticalSolidList"/>
    <dgm:cxn modelId="{00E4C84A-01BF-4F1E-BD78-8397B3355924}" type="presParOf" srcId="{DD55821B-462E-4B41-9795-D55E4647B2C9}" destId="{667717D9-DF80-4281-A658-70A76118AD59}" srcOrd="1" destOrd="0" presId="urn:microsoft.com/office/officeart/2018/2/layout/IconVerticalSolidList"/>
    <dgm:cxn modelId="{4B1CA5FE-BEF3-4D9B-8CD6-2CFE5E9D68F8}" type="presParOf" srcId="{DD55821B-462E-4B41-9795-D55E4647B2C9}" destId="{52F05FD2-E96C-4203-AD5C-0BFE3E93DE5F}" srcOrd="2" destOrd="0" presId="urn:microsoft.com/office/officeart/2018/2/layout/IconVerticalSolidList"/>
    <dgm:cxn modelId="{E32627C8-6A2C-4D7D-AC68-3ADC12959B78}" type="presParOf" srcId="{DD55821B-462E-4B41-9795-D55E4647B2C9}" destId="{00E67BBE-F0E0-4210-9AD9-9CB178F152BD}" srcOrd="3" destOrd="0" presId="urn:microsoft.com/office/officeart/2018/2/layout/IconVerticalSolidList"/>
    <dgm:cxn modelId="{7F50508A-52C5-47D8-AC01-8F5295B085B6}" type="presParOf" srcId="{D478F515-3283-42F1-8184-E169F62D3551}" destId="{0493D7E0-D39D-45BB-A85B-560F5B58E6D7}" srcOrd="5" destOrd="0" presId="urn:microsoft.com/office/officeart/2018/2/layout/IconVerticalSolidList"/>
    <dgm:cxn modelId="{7C860364-0EBB-467C-9B9F-0CE781F64DC5}" type="presParOf" srcId="{D478F515-3283-42F1-8184-E169F62D3551}" destId="{A03C66EA-2DEA-4C6F-A7F3-34A11C530891}" srcOrd="6" destOrd="0" presId="urn:microsoft.com/office/officeart/2018/2/layout/IconVerticalSolidList"/>
    <dgm:cxn modelId="{93A88E67-ADC2-40AD-A245-F06373FBD950}" type="presParOf" srcId="{A03C66EA-2DEA-4C6F-A7F3-34A11C530891}" destId="{2F83A45F-B6D8-43EA-84D2-CAD9097FCD01}" srcOrd="0" destOrd="0" presId="urn:microsoft.com/office/officeart/2018/2/layout/IconVerticalSolidList"/>
    <dgm:cxn modelId="{4A27179C-4C18-457A-8ACF-5F9486F9BA97}" type="presParOf" srcId="{A03C66EA-2DEA-4C6F-A7F3-34A11C530891}" destId="{8FB2AC95-F702-4E05-AB99-A7D1FFE70C2B}" srcOrd="1" destOrd="0" presId="urn:microsoft.com/office/officeart/2018/2/layout/IconVerticalSolidList"/>
    <dgm:cxn modelId="{AF0FF996-B985-4CCD-9620-2FE987E86844}" type="presParOf" srcId="{A03C66EA-2DEA-4C6F-A7F3-34A11C530891}" destId="{3EE4AB4F-AF20-497D-9D55-F8CC3842BC6A}" srcOrd="2" destOrd="0" presId="urn:microsoft.com/office/officeart/2018/2/layout/IconVerticalSolidList"/>
    <dgm:cxn modelId="{BEC672E5-0C2C-45BB-B9C7-E28229F3C095}" type="presParOf" srcId="{A03C66EA-2DEA-4C6F-A7F3-34A11C530891}" destId="{D365C756-6BAF-42CB-889B-E7BDBB4ACFB6}" srcOrd="3" destOrd="0" presId="urn:microsoft.com/office/officeart/2018/2/layout/IconVerticalSolidList"/>
    <dgm:cxn modelId="{074CFF72-1A93-414C-A834-0BDD60175C30}" type="presParOf" srcId="{D478F515-3283-42F1-8184-E169F62D3551}" destId="{5198935C-25F2-414F-9CCE-F23A18563306}" srcOrd="7" destOrd="0" presId="urn:microsoft.com/office/officeart/2018/2/layout/IconVerticalSolidList"/>
    <dgm:cxn modelId="{54C28192-3B6E-4A38-AB74-8C1FC8357648}" type="presParOf" srcId="{D478F515-3283-42F1-8184-E169F62D3551}" destId="{529DDC94-611C-4276-B64E-4B6742E0483F}" srcOrd="8" destOrd="0" presId="urn:microsoft.com/office/officeart/2018/2/layout/IconVerticalSolidList"/>
    <dgm:cxn modelId="{51CCB26D-FCFE-4D24-8092-799FA200856D}" type="presParOf" srcId="{529DDC94-611C-4276-B64E-4B6742E0483F}" destId="{9C30B0D3-A002-4E7F-B2AA-A3C8178BD544}" srcOrd="0" destOrd="0" presId="urn:microsoft.com/office/officeart/2018/2/layout/IconVerticalSolidList"/>
    <dgm:cxn modelId="{663726B4-1CE4-40DF-96E3-0DF6B6A7F07F}" type="presParOf" srcId="{529DDC94-611C-4276-B64E-4B6742E0483F}" destId="{927D352D-08EE-403E-A63F-B8A1E65A18DF}" srcOrd="1" destOrd="0" presId="urn:microsoft.com/office/officeart/2018/2/layout/IconVerticalSolidList"/>
    <dgm:cxn modelId="{D24F3744-B13B-450C-BC7D-7A924C34B2D0}" type="presParOf" srcId="{529DDC94-611C-4276-B64E-4B6742E0483F}" destId="{7F4AA9D9-92F9-4AC6-B5B0-DCCA43B140B7}" srcOrd="2" destOrd="0" presId="urn:microsoft.com/office/officeart/2018/2/layout/IconVerticalSolidList"/>
    <dgm:cxn modelId="{CAAC6D71-3B16-43D9-99D6-FF172FDDA03B}" type="presParOf" srcId="{529DDC94-611C-4276-B64E-4B6742E0483F}" destId="{DE758416-BCF5-415D-9FAF-7092CFCE87C7}" srcOrd="3" destOrd="0" presId="urn:microsoft.com/office/officeart/2018/2/layout/IconVerticalSolidList"/>
    <dgm:cxn modelId="{A0186E25-11A0-40F0-A890-B617370EDA73}" type="presParOf" srcId="{D478F515-3283-42F1-8184-E169F62D3551}" destId="{E9919872-072C-4580-BB09-1CD697739B92}" srcOrd="9" destOrd="0" presId="urn:microsoft.com/office/officeart/2018/2/layout/IconVerticalSolidList"/>
    <dgm:cxn modelId="{43A145E3-328D-4E2F-BAEB-7E76E9348929}" type="presParOf" srcId="{D478F515-3283-42F1-8184-E169F62D3551}" destId="{B9E2BA3F-FBFC-4229-B848-8708E2D39270}" srcOrd="10" destOrd="0" presId="urn:microsoft.com/office/officeart/2018/2/layout/IconVerticalSolidList"/>
    <dgm:cxn modelId="{D58C673D-3C59-40B7-8FD0-8EE437890F4D}" type="presParOf" srcId="{B9E2BA3F-FBFC-4229-B848-8708E2D39270}" destId="{AF17A3D5-3D42-4D06-B9E5-A03E1787B23F}" srcOrd="0" destOrd="0" presId="urn:microsoft.com/office/officeart/2018/2/layout/IconVerticalSolidList"/>
    <dgm:cxn modelId="{393711F4-02B1-4DDB-A748-C5302201324C}" type="presParOf" srcId="{B9E2BA3F-FBFC-4229-B848-8708E2D39270}" destId="{B1FAC1A8-A7C7-463F-9814-E42221E29BF8}" srcOrd="1" destOrd="0" presId="urn:microsoft.com/office/officeart/2018/2/layout/IconVerticalSolidList"/>
    <dgm:cxn modelId="{9623361F-8065-4E37-B441-E41CD2CA904D}" type="presParOf" srcId="{B9E2BA3F-FBFC-4229-B848-8708E2D39270}" destId="{8135964E-871E-417E-A9E7-909A5F9E40EC}" srcOrd="2" destOrd="0" presId="urn:microsoft.com/office/officeart/2018/2/layout/IconVerticalSolidList"/>
    <dgm:cxn modelId="{691354CB-4DDA-47C7-B899-3E72A604864E}" type="presParOf" srcId="{B9E2BA3F-FBFC-4229-B848-8708E2D39270}" destId="{D1EBC3B2-A9CC-4CE8-A2F8-2C1AACC9F3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BE00C6-0BC5-4020-8092-9380A246E6E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163AEF95-0E63-4463-AAF3-B648F44354AA}">
      <dgm:prSet/>
      <dgm:spPr/>
      <dgm:t>
        <a:bodyPr/>
        <a:lstStyle/>
        <a:p>
          <a:r>
            <a:rPr lang="en-GB" b="1" dirty="0"/>
            <a:t>Demographic</a:t>
          </a:r>
          <a:r>
            <a:rPr lang="en-GB" dirty="0"/>
            <a:t>: Students and working adults aged 18–55, both men and women, with medium income levels who live or work in Canary Wharf.</a:t>
          </a:r>
          <a:endParaRPr lang="en-US" dirty="0"/>
        </a:p>
      </dgm:t>
    </dgm:pt>
    <dgm:pt modelId="{5A308367-7975-44B6-8172-0059BF1A9BE4}" type="parTrans" cxnId="{2AC19F7B-5560-461E-AA0C-0B0438B67080}">
      <dgm:prSet/>
      <dgm:spPr/>
      <dgm:t>
        <a:bodyPr/>
        <a:lstStyle/>
        <a:p>
          <a:endParaRPr lang="en-US"/>
        </a:p>
      </dgm:t>
    </dgm:pt>
    <dgm:pt modelId="{D59D3D2E-867D-4815-8BF8-E8172CAFCC53}" type="sibTrans" cxnId="{2AC19F7B-5560-461E-AA0C-0B0438B67080}">
      <dgm:prSet/>
      <dgm:spPr/>
      <dgm:t>
        <a:bodyPr/>
        <a:lstStyle/>
        <a:p>
          <a:endParaRPr lang="en-US"/>
        </a:p>
      </dgm:t>
    </dgm:pt>
    <dgm:pt modelId="{AAEAA241-865C-45C7-842E-C46F2C407D34}">
      <dgm:prSet/>
      <dgm:spPr/>
      <dgm:t>
        <a:bodyPr/>
        <a:lstStyle/>
        <a:p>
          <a:r>
            <a:rPr lang="en-GB" b="1" dirty="0"/>
            <a:t>Psychographic:</a:t>
          </a:r>
          <a:r>
            <a:rPr lang="en-GB" dirty="0"/>
            <a:t> Busy, career-oriented individuals who value convenience, quality, and speed over home cooking. </a:t>
          </a:r>
          <a:endParaRPr lang="en-US" dirty="0"/>
        </a:p>
      </dgm:t>
    </dgm:pt>
    <dgm:pt modelId="{B044FCB1-64E5-4D6D-BC80-C5DC36CC8643}" type="parTrans" cxnId="{4B1A325B-195C-4331-A62A-967D17EA4266}">
      <dgm:prSet/>
      <dgm:spPr/>
      <dgm:t>
        <a:bodyPr/>
        <a:lstStyle/>
        <a:p>
          <a:endParaRPr lang="en-US"/>
        </a:p>
      </dgm:t>
    </dgm:pt>
    <dgm:pt modelId="{32DC03E7-DFFD-4C74-8E51-1BD0D91D0BEA}" type="sibTrans" cxnId="{4B1A325B-195C-4331-A62A-967D17EA4266}">
      <dgm:prSet/>
      <dgm:spPr/>
      <dgm:t>
        <a:bodyPr/>
        <a:lstStyle/>
        <a:p>
          <a:endParaRPr lang="en-US"/>
        </a:p>
      </dgm:t>
    </dgm:pt>
    <dgm:pt modelId="{B31FF5EB-6E18-4481-AD27-A365C28FBF44}">
      <dgm:prSet/>
      <dgm:spPr/>
      <dgm:t>
        <a:bodyPr/>
        <a:lstStyle/>
        <a:p>
          <a:r>
            <a:rPr lang="en-GB" b="1" dirty="0"/>
            <a:t>Geographic:</a:t>
          </a:r>
          <a:r>
            <a:rPr lang="en-GB" dirty="0"/>
            <a:t> People living, studying, or working around Canary Wharf.</a:t>
          </a:r>
          <a:endParaRPr lang="en-US" dirty="0"/>
        </a:p>
      </dgm:t>
    </dgm:pt>
    <dgm:pt modelId="{52446ADC-2669-40B1-B1C7-A91534F143B8}" type="parTrans" cxnId="{E8956A65-AC45-498D-9A60-98AEEDDE22F8}">
      <dgm:prSet/>
      <dgm:spPr/>
      <dgm:t>
        <a:bodyPr/>
        <a:lstStyle/>
        <a:p>
          <a:endParaRPr lang="en-US"/>
        </a:p>
      </dgm:t>
    </dgm:pt>
    <dgm:pt modelId="{051C0BDF-ECB3-41C3-8228-FCD4A180D260}" type="sibTrans" cxnId="{E8956A65-AC45-498D-9A60-98AEEDDE22F8}">
      <dgm:prSet/>
      <dgm:spPr/>
      <dgm:t>
        <a:bodyPr/>
        <a:lstStyle/>
        <a:p>
          <a:endParaRPr lang="en-US"/>
        </a:p>
      </dgm:t>
    </dgm:pt>
    <dgm:pt modelId="{058F140E-59DC-4DC5-8C4A-E40AFCF9FF6A}">
      <dgm:prSet/>
      <dgm:spPr/>
      <dgm:t>
        <a:bodyPr/>
        <a:lstStyle/>
        <a:p>
          <a:r>
            <a:rPr lang="en-GB" b="1"/>
            <a:t>Behavioural:</a:t>
          </a:r>
          <a:r>
            <a:rPr lang="en-GB"/>
            <a:t> Customers who eat out frequently, seek affordable and fast meals, and are likely to become loyal if rewarded with discounts or loyalty programs.</a:t>
          </a:r>
          <a:endParaRPr lang="en-US"/>
        </a:p>
      </dgm:t>
    </dgm:pt>
    <dgm:pt modelId="{1180A114-296E-4D2B-9FB9-2035C8D20B87}" type="parTrans" cxnId="{05485A43-F4D2-4D43-BCE2-AE8A3A2F1945}">
      <dgm:prSet/>
      <dgm:spPr/>
      <dgm:t>
        <a:bodyPr/>
        <a:lstStyle/>
        <a:p>
          <a:endParaRPr lang="en-US"/>
        </a:p>
      </dgm:t>
    </dgm:pt>
    <dgm:pt modelId="{13D1D755-4BF1-49DF-8972-7D2AA3EC5267}" type="sibTrans" cxnId="{05485A43-F4D2-4D43-BCE2-AE8A3A2F1945}">
      <dgm:prSet/>
      <dgm:spPr/>
      <dgm:t>
        <a:bodyPr/>
        <a:lstStyle/>
        <a:p>
          <a:endParaRPr lang="en-US"/>
        </a:p>
      </dgm:t>
    </dgm:pt>
    <dgm:pt modelId="{2A036F54-A589-4641-91FD-6BDDAEEF1413}" type="pres">
      <dgm:prSet presAssocID="{25BE00C6-0BC5-4020-8092-9380A246E6E4}" presName="linear" presStyleCnt="0">
        <dgm:presLayoutVars>
          <dgm:animLvl val="lvl"/>
          <dgm:resizeHandles val="exact"/>
        </dgm:presLayoutVars>
      </dgm:prSet>
      <dgm:spPr/>
    </dgm:pt>
    <dgm:pt modelId="{703C69C2-5AB4-FB4A-8AA2-CFD562BCA74F}" type="pres">
      <dgm:prSet presAssocID="{163AEF95-0E63-4463-AAF3-B648F44354AA}" presName="parentText" presStyleLbl="node1" presStyleIdx="0" presStyleCnt="4">
        <dgm:presLayoutVars>
          <dgm:chMax val="0"/>
          <dgm:bulletEnabled val="1"/>
        </dgm:presLayoutVars>
      </dgm:prSet>
      <dgm:spPr/>
    </dgm:pt>
    <dgm:pt modelId="{86735353-E29A-2B47-97D0-3AD9B58AE710}" type="pres">
      <dgm:prSet presAssocID="{D59D3D2E-867D-4815-8BF8-E8172CAFCC53}" presName="spacer" presStyleCnt="0"/>
      <dgm:spPr/>
    </dgm:pt>
    <dgm:pt modelId="{1969EC30-57E8-E246-83B0-CD81A380C9B7}" type="pres">
      <dgm:prSet presAssocID="{AAEAA241-865C-45C7-842E-C46F2C407D34}" presName="parentText" presStyleLbl="node1" presStyleIdx="1" presStyleCnt="4">
        <dgm:presLayoutVars>
          <dgm:chMax val="0"/>
          <dgm:bulletEnabled val="1"/>
        </dgm:presLayoutVars>
      </dgm:prSet>
      <dgm:spPr/>
    </dgm:pt>
    <dgm:pt modelId="{171884CF-73D5-5043-BDB4-D8F2EF538E29}" type="pres">
      <dgm:prSet presAssocID="{32DC03E7-DFFD-4C74-8E51-1BD0D91D0BEA}" presName="spacer" presStyleCnt="0"/>
      <dgm:spPr/>
    </dgm:pt>
    <dgm:pt modelId="{05FF09DD-16A6-9D4A-BB92-463D623ADB60}" type="pres">
      <dgm:prSet presAssocID="{B31FF5EB-6E18-4481-AD27-A365C28FBF44}" presName="parentText" presStyleLbl="node1" presStyleIdx="2" presStyleCnt="4">
        <dgm:presLayoutVars>
          <dgm:chMax val="0"/>
          <dgm:bulletEnabled val="1"/>
        </dgm:presLayoutVars>
      </dgm:prSet>
      <dgm:spPr/>
    </dgm:pt>
    <dgm:pt modelId="{A7F40F49-EBD4-2341-87AF-EB3D45C7D8AD}" type="pres">
      <dgm:prSet presAssocID="{051C0BDF-ECB3-41C3-8228-FCD4A180D260}" presName="spacer" presStyleCnt="0"/>
      <dgm:spPr/>
    </dgm:pt>
    <dgm:pt modelId="{AB372E67-158B-B84C-AF3D-C4537F0A467C}" type="pres">
      <dgm:prSet presAssocID="{058F140E-59DC-4DC5-8C4A-E40AFCF9FF6A}" presName="parentText" presStyleLbl="node1" presStyleIdx="3" presStyleCnt="4">
        <dgm:presLayoutVars>
          <dgm:chMax val="0"/>
          <dgm:bulletEnabled val="1"/>
        </dgm:presLayoutVars>
      </dgm:prSet>
      <dgm:spPr/>
    </dgm:pt>
  </dgm:ptLst>
  <dgm:cxnLst>
    <dgm:cxn modelId="{050BD223-F10C-5049-8D50-BDF2E0E3DE6A}" type="presOf" srcId="{058F140E-59DC-4DC5-8C4A-E40AFCF9FF6A}" destId="{AB372E67-158B-B84C-AF3D-C4537F0A467C}" srcOrd="0" destOrd="0" presId="urn:microsoft.com/office/officeart/2005/8/layout/vList2"/>
    <dgm:cxn modelId="{05485A43-F4D2-4D43-BCE2-AE8A3A2F1945}" srcId="{25BE00C6-0BC5-4020-8092-9380A246E6E4}" destId="{058F140E-59DC-4DC5-8C4A-E40AFCF9FF6A}" srcOrd="3" destOrd="0" parTransId="{1180A114-296E-4D2B-9FB9-2035C8D20B87}" sibTransId="{13D1D755-4BF1-49DF-8972-7D2AA3EC5267}"/>
    <dgm:cxn modelId="{4B1A325B-195C-4331-A62A-967D17EA4266}" srcId="{25BE00C6-0BC5-4020-8092-9380A246E6E4}" destId="{AAEAA241-865C-45C7-842E-C46F2C407D34}" srcOrd="1" destOrd="0" parTransId="{B044FCB1-64E5-4D6D-BC80-C5DC36CC8643}" sibTransId="{32DC03E7-DFFD-4C74-8E51-1BD0D91D0BEA}"/>
    <dgm:cxn modelId="{FAAC5B62-B911-FB4D-8C1B-9DD165D5FBB7}" type="presOf" srcId="{163AEF95-0E63-4463-AAF3-B648F44354AA}" destId="{703C69C2-5AB4-FB4A-8AA2-CFD562BCA74F}" srcOrd="0" destOrd="0" presId="urn:microsoft.com/office/officeart/2005/8/layout/vList2"/>
    <dgm:cxn modelId="{E8956A65-AC45-498D-9A60-98AEEDDE22F8}" srcId="{25BE00C6-0BC5-4020-8092-9380A246E6E4}" destId="{B31FF5EB-6E18-4481-AD27-A365C28FBF44}" srcOrd="2" destOrd="0" parTransId="{52446ADC-2669-40B1-B1C7-A91534F143B8}" sibTransId="{051C0BDF-ECB3-41C3-8228-FCD4A180D260}"/>
    <dgm:cxn modelId="{2AC19F7B-5560-461E-AA0C-0B0438B67080}" srcId="{25BE00C6-0BC5-4020-8092-9380A246E6E4}" destId="{163AEF95-0E63-4463-AAF3-B648F44354AA}" srcOrd="0" destOrd="0" parTransId="{5A308367-7975-44B6-8172-0059BF1A9BE4}" sibTransId="{D59D3D2E-867D-4815-8BF8-E8172CAFCC53}"/>
    <dgm:cxn modelId="{CE9FAC86-D7E9-DE4F-B7DE-51CA508109D5}" type="presOf" srcId="{25BE00C6-0BC5-4020-8092-9380A246E6E4}" destId="{2A036F54-A589-4641-91FD-6BDDAEEF1413}" srcOrd="0" destOrd="0" presId="urn:microsoft.com/office/officeart/2005/8/layout/vList2"/>
    <dgm:cxn modelId="{3CE6DD8C-FD1C-9A4F-B642-4C7A8F1A8D5F}" type="presOf" srcId="{AAEAA241-865C-45C7-842E-C46F2C407D34}" destId="{1969EC30-57E8-E246-83B0-CD81A380C9B7}" srcOrd="0" destOrd="0" presId="urn:microsoft.com/office/officeart/2005/8/layout/vList2"/>
    <dgm:cxn modelId="{65518A91-C1F9-AE4F-A459-30DD7FADC36D}" type="presOf" srcId="{B31FF5EB-6E18-4481-AD27-A365C28FBF44}" destId="{05FF09DD-16A6-9D4A-BB92-463D623ADB60}" srcOrd="0" destOrd="0" presId="urn:microsoft.com/office/officeart/2005/8/layout/vList2"/>
    <dgm:cxn modelId="{EC0BB452-81CC-7947-8A28-CA51CA9CE110}" type="presParOf" srcId="{2A036F54-A589-4641-91FD-6BDDAEEF1413}" destId="{703C69C2-5AB4-FB4A-8AA2-CFD562BCA74F}" srcOrd="0" destOrd="0" presId="urn:microsoft.com/office/officeart/2005/8/layout/vList2"/>
    <dgm:cxn modelId="{46BEBC97-FB64-1A4E-AE91-B888C4A9126A}" type="presParOf" srcId="{2A036F54-A589-4641-91FD-6BDDAEEF1413}" destId="{86735353-E29A-2B47-97D0-3AD9B58AE710}" srcOrd="1" destOrd="0" presId="urn:microsoft.com/office/officeart/2005/8/layout/vList2"/>
    <dgm:cxn modelId="{B483ED03-67A4-0B49-9876-4625358C4D01}" type="presParOf" srcId="{2A036F54-A589-4641-91FD-6BDDAEEF1413}" destId="{1969EC30-57E8-E246-83B0-CD81A380C9B7}" srcOrd="2" destOrd="0" presId="urn:microsoft.com/office/officeart/2005/8/layout/vList2"/>
    <dgm:cxn modelId="{47AF46FC-5CB0-F34A-A0A4-4D83C280A936}" type="presParOf" srcId="{2A036F54-A589-4641-91FD-6BDDAEEF1413}" destId="{171884CF-73D5-5043-BDB4-D8F2EF538E29}" srcOrd="3" destOrd="0" presId="urn:microsoft.com/office/officeart/2005/8/layout/vList2"/>
    <dgm:cxn modelId="{E4E3BBEC-8EEB-5447-9022-266EC8BC6683}" type="presParOf" srcId="{2A036F54-A589-4641-91FD-6BDDAEEF1413}" destId="{05FF09DD-16A6-9D4A-BB92-463D623ADB60}" srcOrd="4" destOrd="0" presId="urn:microsoft.com/office/officeart/2005/8/layout/vList2"/>
    <dgm:cxn modelId="{DD4634CB-9639-F047-A060-DD471E85CC27}" type="presParOf" srcId="{2A036F54-A589-4641-91FD-6BDDAEEF1413}" destId="{A7F40F49-EBD4-2341-87AF-EB3D45C7D8AD}" srcOrd="5" destOrd="0" presId="urn:microsoft.com/office/officeart/2005/8/layout/vList2"/>
    <dgm:cxn modelId="{92761AAE-CE75-2546-9108-A502176AA51E}" type="presParOf" srcId="{2A036F54-A589-4641-91FD-6BDDAEEF1413}" destId="{AB372E67-158B-B84C-AF3D-C4537F0A467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225257-CDD4-4E43-B225-9275F8D1BB07}"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27B248A0-4FEF-4AB2-A341-3E184D916D9F}">
      <dgm:prSet/>
      <dgm:spPr/>
      <dgm:t>
        <a:bodyPr/>
        <a:lstStyle/>
        <a:p>
          <a:r>
            <a:rPr lang="en-GB" b="1"/>
            <a:t>Targeting – </a:t>
          </a:r>
          <a:r>
            <a:rPr lang="en-GB"/>
            <a:t>The primary audience is busy students and office workers aged 18–55 who don’t have time to cook and are looking for quick, affordable, and good-quality meals near their workplace or university.</a:t>
          </a:r>
          <a:endParaRPr lang="en-US"/>
        </a:p>
      </dgm:t>
    </dgm:pt>
    <dgm:pt modelId="{74BB8213-2B47-4A7C-9C96-35CF8DDAC6B2}" type="parTrans" cxnId="{AD90BAE4-44FC-41F1-BA44-42FF7CD989FD}">
      <dgm:prSet/>
      <dgm:spPr/>
      <dgm:t>
        <a:bodyPr/>
        <a:lstStyle/>
        <a:p>
          <a:endParaRPr lang="en-US"/>
        </a:p>
      </dgm:t>
    </dgm:pt>
    <dgm:pt modelId="{BAC04EB3-E1A5-4CAF-9BE6-F193B0E3267F}" type="sibTrans" cxnId="{AD90BAE4-44FC-41F1-BA44-42FF7CD989FD}">
      <dgm:prSet/>
      <dgm:spPr/>
      <dgm:t>
        <a:bodyPr/>
        <a:lstStyle/>
        <a:p>
          <a:endParaRPr lang="en-US"/>
        </a:p>
      </dgm:t>
    </dgm:pt>
    <dgm:pt modelId="{5ADB7781-331B-4234-867B-F130071D6CCD}">
      <dgm:prSet/>
      <dgm:spPr/>
      <dgm:t>
        <a:bodyPr/>
        <a:lstStyle/>
        <a:p>
          <a:r>
            <a:rPr lang="en-GB" b="1"/>
            <a:t>Positioning -</a:t>
          </a:r>
          <a:r>
            <a:rPr lang="en-GB"/>
            <a:t>The restaurant will be positioned as a fast, high-quality, and moderately priced eatery offering freshly made meals for busy people.</a:t>
          </a:r>
          <a:endParaRPr lang="en-US"/>
        </a:p>
      </dgm:t>
    </dgm:pt>
    <dgm:pt modelId="{A42FFD19-1668-4467-B0D8-EA054395DD1B}" type="parTrans" cxnId="{8D802205-EF32-4135-B994-B7A1C0B1CF74}">
      <dgm:prSet/>
      <dgm:spPr/>
      <dgm:t>
        <a:bodyPr/>
        <a:lstStyle/>
        <a:p>
          <a:endParaRPr lang="en-US"/>
        </a:p>
      </dgm:t>
    </dgm:pt>
    <dgm:pt modelId="{B5C5EAE1-D03D-490B-8EF5-78E6B99B81B7}" type="sibTrans" cxnId="{8D802205-EF32-4135-B994-B7A1C0B1CF74}">
      <dgm:prSet/>
      <dgm:spPr/>
      <dgm:t>
        <a:bodyPr/>
        <a:lstStyle/>
        <a:p>
          <a:endParaRPr lang="en-US"/>
        </a:p>
      </dgm:t>
    </dgm:pt>
    <dgm:pt modelId="{59E7E45C-523C-4411-A5B3-94A3ADB71930}">
      <dgm:prSet/>
      <dgm:spPr/>
      <dgm:t>
        <a:bodyPr/>
        <a:lstStyle/>
        <a:p>
          <a:r>
            <a:rPr lang="en-GB" b="1"/>
            <a:t>Reaching Your Audience - </a:t>
          </a:r>
          <a:r>
            <a:rPr lang="en-GB"/>
            <a:t>Social media advertising, flyers and posters around universities, offices, and transport stations promoting first-purchase offers and loyalty program. </a:t>
          </a:r>
          <a:endParaRPr lang="en-US"/>
        </a:p>
      </dgm:t>
    </dgm:pt>
    <dgm:pt modelId="{3CD3E434-E011-43EB-A97B-D86CB0361B27}" type="parTrans" cxnId="{75F19AA5-2D24-4258-A4C2-6C989704D4A9}">
      <dgm:prSet/>
      <dgm:spPr/>
      <dgm:t>
        <a:bodyPr/>
        <a:lstStyle/>
        <a:p>
          <a:endParaRPr lang="en-US"/>
        </a:p>
      </dgm:t>
    </dgm:pt>
    <dgm:pt modelId="{B329609B-BD7D-408D-946E-AAB8D0FD67C8}" type="sibTrans" cxnId="{75F19AA5-2D24-4258-A4C2-6C989704D4A9}">
      <dgm:prSet/>
      <dgm:spPr/>
      <dgm:t>
        <a:bodyPr/>
        <a:lstStyle/>
        <a:p>
          <a:endParaRPr lang="en-US"/>
        </a:p>
      </dgm:t>
    </dgm:pt>
    <dgm:pt modelId="{FB0C20E5-80ED-416A-BBB9-4E883DAB70E0}">
      <dgm:prSet/>
      <dgm:spPr/>
      <dgm:t>
        <a:bodyPr/>
        <a:lstStyle/>
        <a:p>
          <a:r>
            <a:rPr lang="en-GB" b="1"/>
            <a:t>Promotion Strategy - </a:t>
          </a:r>
          <a:r>
            <a:rPr lang="en-GB"/>
            <a:t>Student discounts and regular customer offers, Introductory promotions: “Buy your first sandwich for £1” or “Buy a coffee, get a sandwich free.”</a:t>
          </a:r>
          <a:endParaRPr lang="en-US"/>
        </a:p>
      </dgm:t>
    </dgm:pt>
    <dgm:pt modelId="{300FA2AA-3C8F-46A4-896F-1CA154CFA0E0}" type="parTrans" cxnId="{A7F3CFDF-1562-4B0E-B840-CA3119B6EE11}">
      <dgm:prSet/>
      <dgm:spPr/>
      <dgm:t>
        <a:bodyPr/>
        <a:lstStyle/>
        <a:p>
          <a:endParaRPr lang="en-US"/>
        </a:p>
      </dgm:t>
    </dgm:pt>
    <dgm:pt modelId="{46D24034-B220-4652-8795-960BA70AAEAA}" type="sibTrans" cxnId="{A7F3CFDF-1562-4B0E-B840-CA3119B6EE11}">
      <dgm:prSet/>
      <dgm:spPr/>
      <dgm:t>
        <a:bodyPr/>
        <a:lstStyle/>
        <a:p>
          <a:endParaRPr lang="en-US"/>
        </a:p>
      </dgm:t>
    </dgm:pt>
    <dgm:pt modelId="{0E13C2E6-5EE7-D449-B1D5-E75620744A72}" type="pres">
      <dgm:prSet presAssocID="{C6225257-CDD4-4E43-B225-9275F8D1BB07}" presName="matrix" presStyleCnt="0">
        <dgm:presLayoutVars>
          <dgm:chMax val="1"/>
          <dgm:dir/>
          <dgm:resizeHandles val="exact"/>
        </dgm:presLayoutVars>
      </dgm:prSet>
      <dgm:spPr/>
    </dgm:pt>
    <dgm:pt modelId="{EB5FFF30-17A6-294E-B5BD-8FAADCB6325A}" type="pres">
      <dgm:prSet presAssocID="{C6225257-CDD4-4E43-B225-9275F8D1BB07}" presName="diamond" presStyleLbl="bgShp" presStyleIdx="0" presStyleCnt="1"/>
      <dgm:spPr/>
    </dgm:pt>
    <dgm:pt modelId="{419B9470-A08D-2B40-9DD3-6A4C376D350C}" type="pres">
      <dgm:prSet presAssocID="{C6225257-CDD4-4E43-B225-9275F8D1BB07}" presName="quad1" presStyleLbl="node1" presStyleIdx="0" presStyleCnt="4">
        <dgm:presLayoutVars>
          <dgm:chMax val="0"/>
          <dgm:chPref val="0"/>
          <dgm:bulletEnabled val="1"/>
        </dgm:presLayoutVars>
      </dgm:prSet>
      <dgm:spPr/>
    </dgm:pt>
    <dgm:pt modelId="{35235677-620E-2E42-91C1-9C02A3F68404}" type="pres">
      <dgm:prSet presAssocID="{C6225257-CDD4-4E43-B225-9275F8D1BB07}" presName="quad2" presStyleLbl="node1" presStyleIdx="1" presStyleCnt="4">
        <dgm:presLayoutVars>
          <dgm:chMax val="0"/>
          <dgm:chPref val="0"/>
          <dgm:bulletEnabled val="1"/>
        </dgm:presLayoutVars>
      </dgm:prSet>
      <dgm:spPr/>
    </dgm:pt>
    <dgm:pt modelId="{2BDDFE47-1A15-6F43-893B-E6C2F8F981B7}" type="pres">
      <dgm:prSet presAssocID="{C6225257-CDD4-4E43-B225-9275F8D1BB07}" presName="quad3" presStyleLbl="node1" presStyleIdx="2" presStyleCnt="4">
        <dgm:presLayoutVars>
          <dgm:chMax val="0"/>
          <dgm:chPref val="0"/>
          <dgm:bulletEnabled val="1"/>
        </dgm:presLayoutVars>
      </dgm:prSet>
      <dgm:spPr/>
    </dgm:pt>
    <dgm:pt modelId="{0E316A64-1FBA-834D-8D2B-ED7A3CAAB998}" type="pres">
      <dgm:prSet presAssocID="{C6225257-CDD4-4E43-B225-9275F8D1BB07}" presName="quad4" presStyleLbl="node1" presStyleIdx="3" presStyleCnt="4">
        <dgm:presLayoutVars>
          <dgm:chMax val="0"/>
          <dgm:chPref val="0"/>
          <dgm:bulletEnabled val="1"/>
        </dgm:presLayoutVars>
      </dgm:prSet>
      <dgm:spPr/>
    </dgm:pt>
  </dgm:ptLst>
  <dgm:cxnLst>
    <dgm:cxn modelId="{8D802205-EF32-4135-B994-B7A1C0B1CF74}" srcId="{C6225257-CDD4-4E43-B225-9275F8D1BB07}" destId="{5ADB7781-331B-4234-867B-F130071D6CCD}" srcOrd="1" destOrd="0" parTransId="{A42FFD19-1668-4467-B0D8-EA054395DD1B}" sibTransId="{B5C5EAE1-D03D-490B-8EF5-78E6B99B81B7}"/>
    <dgm:cxn modelId="{01B81C3B-94E0-064B-85E2-29CCC1A7CCFD}" type="presOf" srcId="{59E7E45C-523C-4411-A5B3-94A3ADB71930}" destId="{2BDDFE47-1A15-6F43-893B-E6C2F8F981B7}" srcOrd="0" destOrd="0" presId="urn:microsoft.com/office/officeart/2005/8/layout/matrix3"/>
    <dgm:cxn modelId="{0E125269-91BF-6F46-BE2F-06117F35F9FB}" type="presOf" srcId="{C6225257-CDD4-4E43-B225-9275F8D1BB07}" destId="{0E13C2E6-5EE7-D449-B1D5-E75620744A72}" srcOrd="0" destOrd="0" presId="urn:microsoft.com/office/officeart/2005/8/layout/matrix3"/>
    <dgm:cxn modelId="{8651C286-AF13-ED4C-A57E-10037F73F2D9}" type="presOf" srcId="{5ADB7781-331B-4234-867B-F130071D6CCD}" destId="{35235677-620E-2E42-91C1-9C02A3F68404}" srcOrd="0" destOrd="0" presId="urn:microsoft.com/office/officeart/2005/8/layout/matrix3"/>
    <dgm:cxn modelId="{945C9897-9BDC-7C4B-816C-D4E2D852179A}" type="presOf" srcId="{27B248A0-4FEF-4AB2-A341-3E184D916D9F}" destId="{419B9470-A08D-2B40-9DD3-6A4C376D350C}" srcOrd="0" destOrd="0" presId="urn:microsoft.com/office/officeart/2005/8/layout/matrix3"/>
    <dgm:cxn modelId="{75F19AA5-2D24-4258-A4C2-6C989704D4A9}" srcId="{C6225257-CDD4-4E43-B225-9275F8D1BB07}" destId="{59E7E45C-523C-4411-A5B3-94A3ADB71930}" srcOrd="2" destOrd="0" parTransId="{3CD3E434-E011-43EB-A97B-D86CB0361B27}" sibTransId="{B329609B-BD7D-408D-946E-AAB8D0FD67C8}"/>
    <dgm:cxn modelId="{BDC107C8-10B3-FF48-8CE0-DF3185C531BC}" type="presOf" srcId="{FB0C20E5-80ED-416A-BBB9-4E883DAB70E0}" destId="{0E316A64-1FBA-834D-8D2B-ED7A3CAAB998}" srcOrd="0" destOrd="0" presId="urn:microsoft.com/office/officeart/2005/8/layout/matrix3"/>
    <dgm:cxn modelId="{A7F3CFDF-1562-4B0E-B840-CA3119B6EE11}" srcId="{C6225257-CDD4-4E43-B225-9275F8D1BB07}" destId="{FB0C20E5-80ED-416A-BBB9-4E883DAB70E0}" srcOrd="3" destOrd="0" parTransId="{300FA2AA-3C8F-46A4-896F-1CA154CFA0E0}" sibTransId="{46D24034-B220-4652-8795-960BA70AAEAA}"/>
    <dgm:cxn modelId="{AD90BAE4-44FC-41F1-BA44-42FF7CD989FD}" srcId="{C6225257-CDD4-4E43-B225-9275F8D1BB07}" destId="{27B248A0-4FEF-4AB2-A341-3E184D916D9F}" srcOrd="0" destOrd="0" parTransId="{74BB8213-2B47-4A7C-9C96-35CF8DDAC6B2}" sibTransId="{BAC04EB3-E1A5-4CAF-9BE6-F193B0E3267F}"/>
    <dgm:cxn modelId="{BD3440A9-1768-4941-AB30-02B0DC4E4105}" type="presParOf" srcId="{0E13C2E6-5EE7-D449-B1D5-E75620744A72}" destId="{EB5FFF30-17A6-294E-B5BD-8FAADCB6325A}" srcOrd="0" destOrd="0" presId="urn:microsoft.com/office/officeart/2005/8/layout/matrix3"/>
    <dgm:cxn modelId="{6398B3FF-7940-1E4A-81F4-18CE554A1A9C}" type="presParOf" srcId="{0E13C2E6-5EE7-D449-B1D5-E75620744A72}" destId="{419B9470-A08D-2B40-9DD3-6A4C376D350C}" srcOrd="1" destOrd="0" presId="urn:microsoft.com/office/officeart/2005/8/layout/matrix3"/>
    <dgm:cxn modelId="{0ACFCED5-CB31-D841-BA89-7F89FB0A10CE}" type="presParOf" srcId="{0E13C2E6-5EE7-D449-B1D5-E75620744A72}" destId="{35235677-620E-2E42-91C1-9C02A3F68404}" srcOrd="2" destOrd="0" presId="urn:microsoft.com/office/officeart/2005/8/layout/matrix3"/>
    <dgm:cxn modelId="{7F623C15-0102-1B4B-B412-77148DE66ED7}" type="presParOf" srcId="{0E13C2E6-5EE7-D449-B1D5-E75620744A72}" destId="{2BDDFE47-1A15-6F43-893B-E6C2F8F981B7}" srcOrd="3" destOrd="0" presId="urn:microsoft.com/office/officeart/2005/8/layout/matrix3"/>
    <dgm:cxn modelId="{2B7BB035-3457-0441-9D45-F5C734EB7B8B}" type="presParOf" srcId="{0E13C2E6-5EE7-D449-B1D5-E75620744A72}" destId="{0E316A64-1FBA-834D-8D2B-ED7A3CAAB99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3B2EB-E747-4B1D-B850-5BFE1CD988F3}">
      <dsp:nvSpPr>
        <dsp:cNvPr id="0" name=""/>
        <dsp:cNvSpPr/>
      </dsp:nvSpPr>
      <dsp:spPr>
        <a:xfrm>
          <a:off x="0" y="682"/>
          <a:ext cx="6245265" cy="15965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EFF66-9DE9-4DF8-B7C5-B0425E32544B}">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34D293-B57A-47AA-B2FF-125D63CD50C2}">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b="1" kern="1200" dirty="0"/>
            <a:t>Specify the legal structure</a:t>
          </a:r>
          <a:r>
            <a:rPr lang="en-GB" sz="1600" kern="1200" dirty="0"/>
            <a:t> </a:t>
          </a:r>
          <a:endParaRPr lang="en-US" sz="1600" kern="1200" dirty="0"/>
        </a:p>
      </dsp:txBody>
      <dsp:txXfrm>
        <a:off x="1844034" y="682"/>
        <a:ext cx="4401230" cy="1596566"/>
      </dsp:txXfrm>
    </dsp:sp>
    <dsp:sp modelId="{92022432-8847-4BE0-997D-8D966F4431C3}">
      <dsp:nvSpPr>
        <dsp:cNvPr id="0" name=""/>
        <dsp:cNvSpPr/>
      </dsp:nvSpPr>
      <dsp:spPr>
        <a:xfrm>
          <a:off x="0" y="1996390"/>
          <a:ext cx="6245265" cy="15965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561E0-6E57-430D-A14D-001687AE2235}">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EB7553-0D57-41C4-B0C4-E38C26D571EB}">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I will be starting my business  as a sole trade. </a:t>
          </a:r>
          <a:r>
            <a:rPr lang="en-GB" sz="1600" b="0" i="0" u="none" kern="1200" dirty="0"/>
            <a:t>A sole trader is an individual who owns and runs their own business, being the single person responsible for it and it mean  they keep all profits (after tax).</a:t>
          </a:r>
          <a:endParaRPr lang="en-US" sz="1600" kern="1200" dirty="0"/>
        </a:p>
      </dsp:txBody>
      <dsp:txXfrm>
        <a:off x="1844034" y="1996390"/>
        <a:ext cx="4401230" cy="1596566"/>
      </dsp:txXfrm>
    </dsp:sp>
    <dsp:sp modelId="{1824DB2B-AB8F-42EA-A614-4458F77BAD99}">
      <dsp:nvSpPr>
        <dsp:cNvPr id="0" name=""/>
        <dsp:cNvSpPr/>
      </dsp:nvSpPr>
      <dsp:spPr>
        <a:xfrm>
          <a:off x="0" y="3992098"/>
          <a:ext cx="6245265" cy="15965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231426-521D-404C-B823-82D99B9B67F0}">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0B5D33-B8E3-456C-9090-762D9B954BE5}">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It’s the simplest way to start, you have less paper work, I will be have full control in company, also  I will be have simple taxes and cheaper to open and all profit will be my.</a:t>
          </a:r>
          <a:endParaRPr lang="en-US" sz="1600" kern="1200" dirty="0"/>
        </a:p>
      </dsp:txBody>
      <dsp:txXfrm>
        <a:off x="1844034" y="3992098"/>
        <a:ext cx="4401230"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B3E59-BC71-43BB-8C15-7976B68052F6}">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C7447-C1CF-47D0-9415-6694C70B4093}">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BBFC27-B817-4B30-8B81-4C204227184F}">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a:t>Cook/server - the role of this employee is to prepare orders from the menu and take orders and clean the workplace before closing</a:t>
          </a:r>
          <a:endParaRPr lang="en-US" sz="2400" kern="1200"/>
        </a:p>
      </dsp:txBody>
      <dsp:txXfrm>
        <a:off x="1509882" y="708097"/>
        <a:ext cx="9005717" cy="1307257"/>
      </dsp:txXfrm>
    </dsp:sp>
    <dsp:sp modelId="{4CDEBF72-EAEE-4CB6-9EA1-F2FCFEB23549}">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F60521-59C8-4C2E-BBCF-8265A17CB48C}">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982CDD-2603-43DF-A9E7-F9909A49657D}">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a:t>Manager - the role of the manager is to control the workflow, prepare orders for delivery and schedule, settle some documentation and close the shift</a:t>
          </a:r>
          <a:endParaRPr lang="en-US" sz="2400" kern="1200"/>
        </a:p>
      </dsp:txBody>
      <dsp:txXfrm>
        <a:off x="1509882" y="2342169"/>
        <a:ext cx="9005717" cy="13072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5EBEB6-8451-49E1-9FF3-3F91B30099F5}">
      <dsp:nvSpPr>
        <dsp:cNvPr id="0" name=""/>
        <dsp:cNvSpPr/>
      </dsp:nvSpPr>
      <dsp:spPr>
        <a:xfrm>
          <a:off x="0" y="1783"/>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C3CF9-C8B1-4B6F-89B7-49E730196311}">
      <dsp:nvSpPr>
        <dsp:cNvPr id="0" name=""/>
        <dsp:cNvSpPr/>
      </dsp:nvSpPr>
      <dsp:spPr>
        <a:xfrm>
          <a:off x="229911" y="172791"/>
          <a:ext cx="418020" cy="418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34010E-86A7-4A48-B5D4-A07376ACFD1B}">
      <dsp:nvSpPr>
        <dsp:cNvPr id="0" name=""/>
        <dsp:cNvSpPr/>
      </dsp:nvSpPr>
      <dsp:spPr>
        <a:xfrm>
          <a:off x="877842" y="1783"/>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dirty="0"/>
            <a:t>Political - </a:t>
          </a:r>
          <a:r>
            <a:rPr lang="en-GB" sz="1900" kern="1200" dirty="0"/>
            <a:t>Food safely regulation, taxation</a:t>
          </a:r>
          <a:endParaRPr lang="en-US" sz="1900" kern="1200" dirty="0"/>
        </a:p>
      </dsp:txBody>
      <dsp:txXfrm>
        <a:off x="877842" y="1783"/>
        <a:ext cx="5486381" cy="760036"/>
      </dsp:txXfrm>
    </dsp:sp>
    <dsp:sp modelId="{B732712E-060F-4A26-9240-813063601F0E}">
      <dsp:nvSpPr>
        <dsp:cNvPr id="0" name=""/>
        <dsp:cNvSpPr/>
      </dsp:nvSpPr>
      <dsp:spPr>
        <a:xfrm>
          <a:off x="0" y="951829"/>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23D4-4586-48A2-8F3F-6C4E9F10E678}">
      <dsp:nvSpPr>
        <dsp:cNvPr id="0" name=""/>
        <dsp:cNvSpPr/>
      </dsp:nvSpPr>
      <dsp:spPr>
        <a:xfrm>
          <a:off x="229911" y="1122837"/>
          <a:ext cx="418020" cy="418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491DAA-C497-4663-AEFC-244F5A945C6A}">
      <dsp:nvSpPr>
        <dsp:cNvPr id="0" name=""/>
        <dsp:cNvSpPr/>
      </dsp:nvSpPr>
      <dsp:spPr>
        <a:xfrm>
          <a:off x="877842" y="951829"/>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a:t>Economic -</a:t>
          </a:r>
          <a:r>
            <a:rPr lang="en-GB" sz="1900" kern="1200"/>
            <a:t>Ingredient costs, competitors</a:t>
          </a:r>
          <a:endParaRPr lang="en-US" sz="1900" kern="1200"/>
        </a:p>
      </dsp:txBody>
      <dsp:txXfrm>
        <a:off x="877842" y="951829"/>
        <a:ext cx="5486381" cy="760036"/>
      </dsp:txXfrm>
    </dsp:sp>
    <dsp:sp modelId="{98890BFA-D081-45FB-AF2A-01189012047F}">
      <dsp:nvSpPr>
        <dsp:cNvPr id="0" name=""/>
        <dsp:cNvSpPr/>
      </dsp:nvSpPr>
      <dsp:spPr>
        <a:xfrm>
          <a:off x="0" y="1901874"/>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7717D9-DF80-4281-A658-70A76118AD59}">
      <dsp:nvSpPr>
        <dsp:cNvPr id="0" name=""/>
        <dsp:cNvSpPr/>
      </dsp:nvSpPr>
      <dsp:spPr>
        <a:xfrm>
          <a:off x="229911" y="2072883"/>
          <a:ext cx="418020" cy="418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E67BBE-F0E0-4210-9AD9-9CB178F152BD}">
      <dsp:nvSpPr>
        <dsp:cNvPr id="0" name=""/>
        <dsp:cNvSpPr/>
      </dsp:nvSpPr>
      <dsp:spPr>
        <a:xfrm>
          <a:off x="877842" y="1901874"/>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a:t>Social - </a:t>
          </a:r>
          <a:r>
            <a:rPr lang="en-GB" sz="1900" kern="1200"/>
            <a:t>Busy lifestyle , Dietary preferences </a:t>
          </a:r>
          <a:endParaRPr lang="en-US" sz="1900" kern="1200"/>
        </a:p>
      </dsp:txBody>
      <dsp:txXfrm>
        <a:off x="877842" y="1901874"/>
        <a:ext cx="5486381" cy="760036"/>
      </dsp:txXfrm>
    </dsp:sp>
    <dsp:sp modelId="{2F83A45F-B6D8-43EA-84D2-CAD9097FCD01}">
      <dsp:nvSpPr>
        <dsp:cNvPr id="0" name=""/>
        <dsp:cNvSpPr/>
      </dsp:nvSpPr>
      <dsp:spPr>
        <a:xfrm>
          <a:off x="0" y="2851920"/>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2AC95-F702-4E05-AB99-A7D1FFE70C2B}">
      <dsp:nvSpPr>
        <dsp:cNvPr id="0" name=""/>
        <dsp:cNvSpPr/>
      </dsp:nvSpPr>
      <dsp:spPr>
        <a:xfrm>
          <a:off x="229911" y="3022928"/>
          <a:ext cx="418020" cy="4180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65C756-6BAF-42CB-889B-E7BDBB4ACFB6}">
      <dsp:nvSpPr>
        <dsp:cNvPr id="0" name=""/>
        <dsp:cNvSpPr/>
      </dsp:nvSpPr>
      <dsp:spPr>
        <a:xfrm>
          <a:off x="877842" y="2851920"/>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a:t>Technological – </a:t>
          </a:r>
          <a:r>
            <a:rPr lang="en-GB" sz="1900" kern="1200"/>
            <a:t>Innovation, digital transformation </a:t>
          </a:r>
          <a:endParaRPr lang="en-US" sz="1900" kern="1200"/>
        </a:p>
      </dsp:txBody>
      <dsp:txXfrm>
        <a:off x="877842" y="2851920"/>
        <a:ext cx="5486381" cy="760036"/>
      </dsp:txXfrm>
    </dsp:sp>
    <dsp:sp modelId="{9C30B0D3-A002-4E7F-B2AA-A3C8178BD544}">
      <dsp:nvSpPr>
        <dsp:cNvPr id="0" name=""/>
        <dsp:cNvSpPr/>
      </dsp:nvSpPr>
      <dsp:spPr>
        <a:xfrm>
          <a:off x="0" y="3801966"/>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7D352D-08EE-403E-A63F-B8A1E65A18DF}">
      <dsp:nvSpPr>
        <dsp:cNvPr id="0" name=""/>
        <dsp:cNvSpPr/>
      </dsp:nvSpPr>
      <dsp:spPr>
        <a:xfrm>
          <a:off x="229911" y="3972974"/>
          <a:ext cx="418020" cy="4180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58416-BCF5-415D-9FAF-7092CFCE87C7}">
      <dsp:nvSpPr>
        <dsp:cNvPr id="0" name=""/>
        <dsp:cNvSpPr/>
      </dsp:nvSpPr>
      <dsp:spPr>
        <a:xfrm>
          <a:off x="877842" y="3801966"/>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a:t>Ecological - </a:t>
          </a:r>
          <a:r>
            <a:rPr lang="en-GB" sz="1900" kern="1200"/>
            <a:t>Waste management , climate change policies </a:t>
          </a:r>
          <a:endParaRPr lang="en-US" sz="1900" kern="1200"/>
        </a:p>
      </dsp:txBody>
      <dsp:txXfrm>
        <a:off x="877842" y="3801966"/>
        <a:ext cx="5486381" cy="760036"/>
      </dsp:txXfrm>
    </dsp:sp>
    <dsp:sp modelId="{AF17A3D5-3D42-4D06-B9E5-A03E1787B23F}">
      <dsp:nvSpPr>
        <dsp:cNvPr id="0" name=""/>
        <dsp:cNvSpPr/>
      </dsp:nvSpPr>
      <dsp:spPr>
        <a:xfrm>
          <a:off x="0" y="4752011"/>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FAC1A8-A7C7-463F-9814-E42221E29BF8}">
      <dsp:nvSpPr>
        <dsp:cNvPr id="0" name=""/>
        <dsp:cNvSpPr/>
      </dsp:nvSpPr>
      <dsp:spPr>
        <a:xfrm>
          <a:off x="229911" y="4923020"/>
          <a:ext cx="418020" cy="4180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EBC3B2-A9CC-4CE8-A2F8-2C1AACC9F30D}">
      <dsp:nvSpPr>
        <dsp:cNvPr id="0" name=""/>
        <dsp:cNvSpPr/>
      </dsp:nvSpPr>
      <dsp:spPr>
        <a:xfrm>
          <a:off x="877842" y="4752011"/>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GB" sz="1900" b="1" kern="1200" dirty="0"/>
            <a:t>Legal - </a:t>
          </a:r>
          <a:r>
            <a:rPr lang="en-GB" sz="1900" b="0" kern="1200" dirty="0"/>
            <a:t>Industry-specific</a:t>
          </a:r>
          <a:r>
            <a:rPr lang="en-GB" sz="1900" kern="1200" dirty="0"/>
            <a:t> regulations, intellectual property rights </a:t>
          </a:r>
          <a:endParaRPr lang="en-US" sz="1900" kern="1200" dirty="0"/>
        </a:p>
      </dsp:txBody>
      <dsp:txXfrm>
        <a:off x="877842" y="4752011"/>
        <a:ext cx="5486381" cy="7600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C69C2-5AB4-FB4A-8AA2-CFD562BCA74F}">
      <dsp:nvSpPr>
        <dsp:cNvPr id="0" name=""/>
        <dsp:cNvSpPr/>
      </dsp:nvSpPr>
      <dsp:spPr>
        <a:xfrm>
          <a:off x="0" y="508673"/>
          <a:ext cx="6245265" cy="1099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Demographic</a:t>
          </a:r>
          <a:r>
            <a:rPr lang="en-GB" sz="2000" kern="1200" dirty="0"/>
            <a:t>: Students and working adults aged 18–55, both men and women, with medium income levels who live or work in Canary Wharf.</a:t>
          </a:r>
          <a:endParaRPr lang="en-US" sz="2000" kern="1200" dirty="0"/>
        </a:p>
      </dsp:txBody>
      <dsp:txXfrm>
        <a:off x="53688" y="562361"/>
        <a:ext cx="6137889" cy="992424"/>
      </dsp:txXfrm>
    </dsp:sp>
    <dsp:sp modelId="{1969EC30-57E8-E246-83B0-CD81A380C9B7}">
      <dsp:nvSpPr>
        <dsp:cNvPr id="0" name=""/>
        <dsp:cNvSpPr/>
      </dsp:nvSpPr>
      <dsp:spPr>
        <a:xfrm>
          <a:off x="0" y="1666073"/>
          <a:ext cx="6245265" cy="1099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Psychographic:</a:t>
          </a:r>
          <a:r>
            <a:rPr lang="en-GB" sz="2000" kern="1200" dirty="0"/>
            <a:t> Busy, career-oriented individuals who value convenience, quality, and speed over home cooking. </a:t>
          </a:r>
          <a:endParaRPr lang="en-US" sz="2000" kern="1200" dirty="0"/>
        </a:p>
      </dsp:txBody>
      <dsp:txXfrm>
        <a:off x="53688" y="1719761"/>
        <a:ext cx="6137889" cy="992424"/>
      </dsp:txXfrm>
    </dsp:sp>
    <dsp:sp modelId="{05FF09DD-16A6-9D4A-BB92-463D623ADB60}">
      <dsp:nvSpPr>
        <dsp:cNvPr id="0" name=""/>
        <dsp:cNvSpPr/>
      </dsp:nvSpPr>
      <dsp:spPr>
        <a:xfrm>
          <a:off x="0" y="2823473"/>
          <a:ext cx="6245265" cy="1099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Geographic:</a:t>
          </a:r>
          <a:r>
            <a:rPr lang="en-GB" sz="2000" kern="1200" dirty="0"/>
            <a:t> People living, studying, or working around Canary Wharf.</a:t>
          </a:r>
          <a:endParaRPr lang="en-US" sz="2000" kern="1200" dirty="0"/>
        </a:p>
      </dsp:txBody>
      <dsp:txXfrm>
        <a:off x="53688" y="2877161"/>
        <a:ext cx="6137889" cy="992424"/>
      </dsp:txXfrm>
    </dsp:sp>
    <dsp:sp modelId="{AB372E67-158B-B84C-AF3D-C4537F0A467C}">
      <dsp:nvSpPr>
        <dsp:cNvPr id="0" name=""/>
        <dsp:cNvSpPr/>
      </dsp:nvSpPr>
      <dsp:spPr>
        <a:xfrm>
          <a:off x="0" y="3980873"/>
          <a:ext cx="6245265" cy="10998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Behavioural:</a:t>
          </a:r>
          <a:r>
            <a:rPr lang="en-GB" sz="2000" kern="1200"/>
            <a:t> Customers who eat out frequently, seek affordable and fast meals, and are likely to become loyal if rewarded with discounts or loyalty programs.</a:t>
          </a:r>
          <a:endParaRPr lang="en-US" sz="2000" kern="1200"/>
        </a:p>
      </dsp:txBody>
      <dsp:txXfrm>
        <a:off x="53688" y="4034561"/>
        <a:ext cx="6137889" cy="9924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FFF30-17A6-294E-B5BD-8FAADCB6325A}">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B9470-A08D-2B40-9DD3-6A4C376D350C}">
      <dsp:nvSpPr>
        <dsp:cNvPr id="0" name=""/>
        <dsp:cNvSpPr/>
      </dsp:nvSpPr>
      <dsp:spPr>
        <a:xfrm>
          <a:off x="902421" y="522945"/>
          <a:ext cx="2146828" cy="214682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Targeting – </a:t>
          </a:r>
          <a:r>
            <a:rPr lang="en-GB" sz="1300" kern="1200"/>
            <a:t>The primary audience is busy students and office workers aged 18–55 who don’t have time to cook and are looking for quick, affordable, and good-quality meals near their workplace or university.</a:t>
          </a:r>
          <a:endParaRPr lang="en-US" sz="1300" kern="1200"/>
        </a:p>
      </dsp:txBody>
      <dsp:txXfrm>
        <a:off x="1007221" y="627745"/>
        <a:ext cx="1937228" cy="1937228"/>
      </dsp:txXfrm>
    </dsp:sp>
    <dsp:sp modelId="{35235677-620E-2E42-91C1-9C02A3F68404}">
      <dsp:nvSpPr>
        <dsp:cNvPr id="0" name=""/>
        <dsp:cNvSpPr/>
      </dsp:nvSpPr>
      <dsp:spPr>
        <a:xfrm>
          <a:off x="3214390" y="522945"/>
          <a:ext cx="2146828" cy="214682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Positioning -</a:t>
          </a:r>
          <a:r>
            <a:rPr lang="en-GB" sz="1300" kern="1200"/>
            <a:t>The restaurant will be positioned as a fast, high-quality, and moderately priced eatery offering freshly made meals for busy people.</a:t>
          </a:r>
          <a:endParaRPr lang="en-US" sz="1300" kern="1200"/>
        </a:p>
      </dsp:txBody>
      <dsp:txXfrm>
        <a:off x="3319190" y="627745"/>
        <a:ext cx="1937228" cy="1937228"/>
      </dsp:txXfrm>
    </dsp:sp>
    <dsp:sp modelId="{2BDDFE47-1A15-6F43-893B-E6C2F8F981B7}">
      <dsp:nvSpPr>
        <dsp:cNvPr id="0" name=""/>
        <dsp:cNvSpPr/>
      </dsp:nvSpPr>
      <dsp:spPr>
        <a:xfrm>
          <a:off x="902421" y="2834914"/>
          <a:ext cx="2146828" cy="214682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Reaching Your Audience - </a:t>
          </a:r>
          <a:r>
            <a:rPr lang="en-GB" sz="1300" kern="1200"/>
            <a:t>Social media advertising, flyers and posters around universities, offices, and transport stations promoting first-purchase offers and loyalty program. </a:t>
          </a:r>
          <a:endParaRPr lang="en-US" sz="1300" kern="1200"/>
        </a:p>
      </dsp:txBody>
      <dsp:txXfrm>
        <a:off x="1007221" y="2939714"/>
        <a:ext cx="1937228" cy="1937228"/>
      </dsp:txXfrm>
    </dsp:sp>
    <dsp:sp modelId="{0E316A64-1FBA-834D-8D2B-ED7A3CAAB998}">
      <dsp:nvSpPr>
        <dsp:cNvPr id="0" name=""/>
        <dsp:cNvSpPr/>
      </dsp:nvSpPr>
      <dsp:spPr>
        <a:xfrm>
          <a:off x="3214390" y="2834914"/>
          <a:ext cx="2146828" cy="214682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Promotion Strategy - </a:t>
          </a:r>
          <a:r>
            <a:rPr lang="en-GB" sz="1300" kern="1200"/>
            <a:t>Student discounts and regular customer offers, Introductory promotions: “Buy your first sandwich for £1” or “Buy a coffee, get a sandwich free.”</a:t>
          </a:r>
          <a:endParaRPr lang="en-US" sz="1300" kern="1200"/>
        </a:p>
      </dsp:txBody>
      <dsp:txXfrm>
        <a:off x="3319190" y="2939714"/>
        <a:ext cx="1937228" cy="19372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C8AB-6367-01C1-55C2-72904B96EA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5F4D1BC-96FB-5597-A183-E5FF40BA53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5352269-F409-DC55-D24F-3C186DD92FAD}"/>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5" name="Footer Placeholder 4">
            <a:extLst>
              <a:ext uri="{FF2B5EF4-FFF2-40B4-BE49-F238E27FC236}">
                <a16:creationId xmlns:a16="http://schemas.microsoft.com/office/drawing/2014/main" id="{56D17DB8-F026-CB95-5E2A-F04EA88ED2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38130-B38B-C26D-7371-AAF7BC74C13B}"/>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202420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F5C71-DE56-5B07-3BAE-D9472752000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96E574-048C-FB25-8185-29A658C308D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196E5A-40E2-E7B2-063C-B3272935C8E8}"/>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5" name="Footer Placeholder 4">
            <a:extLst>
              <a:ext uri="{FF2B5EF4-FFF2-40B4-BE49-F238E27FC236}">
                <a16:creationId xmlns:a16="http://schemas.microsoft.com/office/drawing/2014/main" id="{D825E661-B34F-733F-9ACF-926C5BF2CD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36EA4B-4F15-9B61-54B4-B25D4AD3E915}"/>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73610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F8B4-95DF-8C19-F824-8213B26F3B6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B5F7B6B-3D71-E199-3D02-3872AEA02AA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5BC2AAA-4FD1-D29A-4E4F-33FC2DEA653A}"/>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5" name="Footer Placeholder 4">
            <a:extLst>
              <a:ext uri="{FF2B5EF4-FFF2-40B4-BE49-F238E27FC236}">
                <a16:creationId xmlns:a16="http://schemas.microsoft.com/office/drawing/2014/main" id="{EC71C215-5A62-1CF7-F966-A3C683C388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88BAB5-22F4-7F90-5854-BF3D8B485AC5}"/>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170093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C6F0A-E780-ECAD-3FBF-2370CB3FD9C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EB1474-B63B-30F2-944C-DA5D0565037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53B6837-4217-F672-C53B-ECC4D4A62D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5322C2E-20FC-7965-7592-BB1F2037A141}"/>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6" name="Footer Placeholder 5">
            <a:extLst>
              <a:ext uri="{FF2B5EF4-FFF2-40B4-BE49-F238E27FC236}">
                <a16:creationId xmlns:a16="http://schemas.microsoft.com/office/drawing/2014/main" id="{4C1328CF-6846-950C-9526-683F4CD9E8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163B4D-60E2-0FB0-4F20-99E7AD3DB6B7}"/>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2440272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98E13-BCB7-F4B6-D8DF-070F92E793C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C4BABF-201F-3575-8AEF-4D26CD41EC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949F1F0-4597-7D2C-8783-0AEB95AD81E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9A49577-EAE3-C16B-1CC4-35D8343E7A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45DFEB4-0905-5DB5-196C-A5F6BAF8A82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52A67C-73C9-83D5-4326-6B1ACAD974AE}"/>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8" name="Footer Placeholder 7">
            <a:extLst>
              <a:ext uri="{FF2B5EF4-FFF2-40B4-BE49-F238E27FC236}">
                <a16:creationId xmlns:a16="http://schemas.microsoft.com/office/drawing/2014/main" id="{18C1EA40-324A-8739-EBCC-D07EC16EF2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609525-A5CA-07F5-3568-475FE14B4BB1}"/>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3842359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0168A-CD80-7111-24DB-A36C80A25C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30FD02E-73DB-C8AF-98B6-562DF3EFD061}"/>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4" name="Footer Placeholder 3">
            <a:extLst>
              <a:ext uri="{FF2B5EF4-FFF2-40B4-BE49-F238E27FC236}">
                <a16:creationId xmlns:a16="http://schemas.microsoft.com/office/drawing/2014/main" id="{08C78F73-ECAC-E320-4D9F-2B515D87F5D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EC166C-53B6-98A2-48A5-360B24DA7F04}"/>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372633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B75F98-909E-BEDB-84B3-441857277DBA}"/>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3" name="Footer Placeholder 2">
            <a:extLst>
              <a:ext uri="{FF2B5EF4-FFF2-40B4-BE49-F238E27FC236}">
                <a16:creationId xmlns:a16="http://schemas.microsoft.com/office/drawing/2014/main" id="{89E516D8-B79C-4127-B4BE-0C94BC8D3B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D17277-F0A0-EB2C-5620-FA9F7867F53E}"/>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828400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F5095-CAA6-D46B-40F8-DA6561F91C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E1E0690-CD7A-54AB-5E43-D76E45FAC4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E26B3EF-4F11-EE28-B65F-BA336A5B78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C6E7E5-865C-5E9A-02B1-5C07D5E1909E}"/>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6" name="Footer Placeholder 5">
            <a:extLst>
              <a:ext uri="{FF2B5EF4-FFF2-40B4-BE49-F238E27FC236}">
                <a16:creationId xmlns:a16="http://schemas.microsoft.com/office/drawing/2014/main" id="{906CCE96-F43D-7EAC-CF7F-4FD7245CB8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554F88-57F3-AF8A-0072-68221EAA9480}"/>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2666442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A59C-E382-470C-C270-6C9ED0A3D2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D94E833-1AF4-C53F-46B4-6277C7B534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74AA9A8-BEC7-8AC8-FC90-71124FDCFF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B98507-839A-C8C0-0D51-9B9ACA16DEBF}"/>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6" name="Footer Placeholder 5">
            <a:extLst>
              <a:ext uri="{FF2B5EF4-FFF2-40B4-BE49-F238E27FC236}">
                <a16:creationId xmlns:a16="http://schemas.microsoft.com/office/drawing/2014/main" id="{97BC430E-5D76-D949-9A36-E8DEE91EE7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5E59F9-046F-F620-B523-AC63E503F7B1}"/>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753399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A6CA-90F2-BB9D-FAFD-E92AE3F3DF5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8142EE2-71F3-5D16-29AB-2369D04149E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E0F8D1-7166-05BC-2EC3-A5D2B8149A50}"/>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5" name="Footer Placeholder 4">
            <a:extLst>
              <a:ext uri="{FF2B5EF4-FFF2-40B4-BE49-F238E27FC236}">
                <a16:creationId xmlns:a16="http://schemas.microsoft.com/office/drawing/2014/main" id="{3092C1BF-72AE-09FE-981C-0682D66305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5179D-AC08-8335-B80B-A0218DCFEDBB}"/>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859333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95EEA5-4740-F390-F783-BCB7BAD7652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851589A-DC60-F684-8DAB-DA422F0541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F798F2-E6CD-52F1-7E7E-39588CD6F4DC}"/>
              </a:ext>
            </a:extLst>
          </p:cNvPr>
          <p:cNvSpPr>
            <a:spLocks noGrp="1"/>
          </p:cNvSpPr>
          <p:nvPr>
            <p:ph type="dt" sz="half" idx="10"/>
          </p:nvPr>
        </p:nvSpPr>
        <p:spPr/>
        <p:txBody>
          <a:bodyPr/>
          <a:lstStyle/>
          <a:p>
            <a:fld id="{7FD3FEDD-8141-7B43-A424-E25805AEFCE9}" type="datetimeFigureOut">
              <a:rPr lang="en-US" smtClean="0"/>
              <a:t>12/7/25</a:t>
            </a:fld>
            <a:endParaRPr lang="en-US"/>
          </a:p>
        </p:txBody>
      </p:sp>
      <p:sp>
        <p:nvSpPr>
          <p:cNvPr id="5" name="Footer Placeholder 4">
            <a:extLst>
              <a:ext uri="{FF2B5EF4-FFF2-40B4-BE49-F238E27FC236}">
                <a16:creationId xmlns:a16="http://schemas.microsoft.com/office/drawing/2014/main" id="{D4C62194-7607-4CE0-C97D-1A3792B73C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EF6A42-525C-217F-3654-F3AA46F6AF61}"/>
              </a:ext>
            </a:extLst>
          </p:cNvPr>
          <p:cNvSpPr>
            <a:spLocks noGrp="1"/>
          </p:cNvSpPr>
          <p:nvPr>
            <p:ph type="sldNum" sz="quarter" idx="12"/>
          </p:nvPr>
        </p:nvSpPr>
        <p:spPr/>
        <p:txBody>
          <a:bodyPr/>
          <a:lstStyle/>
          <a:p>
            <a:fld id="{FCE5F9E4-FEAD-2548-8F30-A23706E1BC12}" type="slidenum">
              <a:rPr lang="en-US" smtClean="0"/>
              <a:t>‹#›</a:t>
            </a:fld>
            <a:endParaRPr lang="en-US"/>
          </a:p>
        </p:txBody>
      </p:sp>
    </p:spTree>
    <p:extLst>
      <p:ext uri="{BB962C8B-B14F-4D97-AF65-F5344CB8AC3E}">
        <p14:creationId xmlns:p14="http://schemas.microsoft.com/office/powerpoint/2010/main" val="3383540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1DB8BD-74AF-52CE-5686-9F307E48CE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62A5564-83E7-9810-06F0-188F1A81AB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965DDA-A8B7-D1B5-DD91-5DBD5699C4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D3FEDD-8141-7B43-A424-E25805AEFCE9}" type="datetimeFigureOut">
              <a:rPr lang="en-US" smtClean="0"/>
              <a:t>12/7/25</a:t>
            </a:fld>
            <a:endParaRPr lang="en-US"/>
          </a:p>
        </p:txBody>
      </p:sp>
      <p:sp>
        <p:nvSpPr>
          <p:cNvPr id="5" name="Footer Placeholder 4">
            <a:extLst>
              <a:ext uri="{FF2B5EF4-FFF2-40B4-BE49-F238E27FC236}">
                <a16:creationId xmlns:a16="http://schemas.microsoft.com/office/drawing/2014/main" id="{3DEAC90F-D681-C73F-3F56-C0AF614D1F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941C0B1-84B0-37A3-D6CA-EC5BD6EE97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CE5F9E4-FEAD-2548-8F30-A23706E1BC12}" type="slidenum">
              <a:rPr lang="en-US" smtClean="0"/>
              <a:t>‹#›</a:t>
            </a:fld>
            <a:endParaRPr lang="en-US"/>
          </a:p>
        </p:txBody>
      </p:sp>
    </p:spTree>
    <p:extLst>
      <p:ext uri="{BB962C8B-B14F-4D97-AF65-F5344CB8AC3E}">
        <p14:creationId xmlns:p14="http://schemas.microsoft.com/office/powerpoint/2010/main" val="14550261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applewebdata://0EAF681C-D93F-4A14-ADE5-C0A4B050B363/#_Toc12841" TargetMode="External"/><Relationship Id="rId7" Type="http://schemas.openxmlformats.org/officeDocument/2006/relationships/hyperlink" Target="applewebdata://0EAF681C-D93F-4A14-ADE5-C0A4B050B363/#_Toc12845" TargetMode="External"/><Relationship Id="rId2" Type="http://schemas.openxmlformats.org/officeDocument/2006/relationships/hyperlink" Target="applewebdata://0EAF681C-D93F-4A14-ADE5-C0A4B050B363/#_Toc12840" TargetMode="External"/><Relationship Id="rId1" Type="http://schemas.openxmlformats.org/officeDocument/2006/relationships/slideLayout" Target="../slideLayouts/slideLayout2.xml"/><Relationship Id="rId6" Type="http://schemas.openxmlformats.org/officeDocument/2006/relationships/hyperlink" Target="applewebdata://0EAF681C-D93F-4A14-ADE5-C0A4B050B363/#_Toc12844" TargetMode="External"/><Relationship Id="rId5" Type="http://schemas.openxmlformats.org/officeDocument/2006/relationships/hyperlink" Target="applewebdata://0EAF681C-D93F-4A14-ADE5-C0A4B050B363/#_Toc12843" TargetMode="External"/><Relationship Id="rId4" Type="http://schemas.openxmlformats.org/officeDocument/2006/relationships/hyperlink" Target="applewebdata://0EAF681C-D93F-4A14-ADE5-C0A4B050B363/#_Toc12842"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DC80-6FF6-62F5-6762-C0240E9ACCE9}"/>
              </a:ext>
            </a:extLst>
          </p:cNvPr>
          <p:cNvSpPr>
            <a:spLocks noGrp="1"/>
          </p:cNvSpPr>
          <p:nvPr>
            <p:ph type="ctrTitle"/>
          </p:nvPr>
        </p:nvSpPr>
        <p:spPr/>
        <p:txBody>
          <a:bodyPr/>
          <a:lstStyle/>
          <a:p>
            <a:r>
              <a:rPr lang="en-GB" dirty="0"/>
              <a:t>Business Plan</a:t>
            </a:r>
            <a:endParaRPr lang="en-US" b="1" dirty="0"/>
          </a:p>
        </p:txBody>
      </p:sp>
      <p:sp>
        <p:nvSpPr>
          <p:cNvPr id="3" name="Subtitle 2">
            <a:extLst>
              <a:ext uri="{FF2B5EF4-FFF2-40B4-BE49-F238E27FC236}">
                <a16:creationId xmlns:a16="http://schemas.microsoft.com/office/drawing/2014/main" id="{0348484F-7B79-0ADB-36BB-12D575CBAFA6}"/>
              </a:ext>
            </a:extLst>
          </p:cNvPr>
          <p:cNvSpPr>
            <a:spLocks noGrp="1"/>
          </p:cNvSpPr>
          <p:nvPr>
            <p:ph type="subTitle" idx="1"/>
          </p:nvPr>
        </p:nvSpPr>
        <p:spPr/>
        <p:txBody>
          <a:bodyPr>
            <a:normAutofit fontScale="55000" lnSpcReduction="20000"/>
          </a:bodyPr>
          <a:lstStyle/>
          <a:p>
            <a:r>
              <a:rPr lang="en-GB" dirty="0"/>
              <a:t>Student Name: Mariia Stupnitska</a:t>
            </a:r>
          </a:p>
          <a:p>
            <a:r>
              <a:rPr lang="en-GB" dirty="0"/>
              <a:t>Student ID:2429769</a:t>
            </a:r>
          </a:p>
          <a:p>
            <a:r>
              <a:rPr lang="en-GB" dirty="0"/>
              <a:t>Module Code: </a:t>
            </a:r>
            <a:r>
              <a:rPr lang="uk-UA" dirty="0"/>
              <a:t>(LCLM4006_LON)</a:t>
            </a:r>
            <a:endParaRPr lang="en-GB" dirty="0"/>
          </a:p>
          <a:p>
            <a:r>
              <a:rPr lang="en-GB" dirty="0"/>
              <a:t>Module: </a:t>
            </a:r>
            <a:r>
              <a:rPr lang="uk-UA" dirty="0" err="1"/>
              <a:t>Enterprise</a:t>
            </a:r>
            <a:r>
              <a:rPr lang="uk-UA" dirty="0"/>
              <a:t> </a:t>
            </a:r>
            <a:r>
              <a:rPr lang="uk-UA" dirty="0" err="1"/>
              <a:t>and</a:t>
            </a:r>
            <a:r>
              <a:rPr lang="uk-UA" dirty="0"/>
              <a:t> </a:t>
            </a:r>
            <a:r>
              <a:rPr lang="uk-UA" dirty="0" err="1"/>
              <a:t>Entrepreneurship</a:t>
            </a:r>
            <a:endParaRPr lang="en-GB" dirty="0"/>
          </a:p>
          <a:p>
            <a:r>
              <a:rPr lang="en-GB" dirty="0"/>
              <a:t>Lecturer: Dr Charles </a:t>
            </a:r>
            <a:r>
              <a:rPr lang="en-GB" dirty="0" err="1"/>
              <a:t>Oham</a:t>
            </a:r>
            <a:r>
              <a:rPr lang="en-GB" dirty="0"/>
              <a:t> </a:t>
            </a:r>
          </a:p>
          <a:p>
            <a:r>
              <a:rPr lang="en-GB" dirty="0"/>
              <a:t>Assignment Title: Individual Business Plan</a:t>
            </a:r>
          </a:p>
          <a:p>
            <a:endParaRPr lang="en-US" dirty="0"/>
          </a:p>
        </p:txBody>
      </p:sp>
      <p:pic>
        <p:nvPicPr>
          <p:cNvPr id="4" name="Picture 3" descr="A close-up of a sign&#10;&#10;AI-generated content may be incorrect.">
            <a:extLst>
              <a:ext uri="{FF2B5EF4-FFF2-40B4-BE49-F238E27FC236}">
                <a16:creationId xmlns:a16="http://schemas.microsoft.com/office/drawing/2014/main" id="{1A913A3A-F102-B49B-6870-BF88ED80D50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54971" y="434340"/>
            <a:ext cx="2619375" cy="1165860"/>
          </a:xfrm>
          <a:prstGeom prst="rect">
            <a:avLst/>
          </a:prstGeom>
          <a:noFill/>
        </p:spPr>
      </p:pic>
    </p:spTree>
    <p:extLst>
      <p:ext uri="{BB962C8B-B14F-4D97-AF65-F5344CB8AC3E}">
        <p14:creationId xmlns:p14="http://schemas.microsoft.com/office/powerpoint/2010/main" val="1935118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21836-25FE-D463-CF89-BD5668FB1BF2}"/>
              </a:ext>
            </a:extLst>
          </p:cNvPr>
          <p:cNvSpPr>
            <a:spLocks noGrp="1"/>
          </p:cNvSpPr>
          <p:nvPr>
            <p:ph type="title"/>
          </p:nvPr>
        </p:nvSpPr>
        <p:spPr>
          <a:xfrm>
            <a:off x="838200" y="365125"/>
            <a:ext cx="10515600" cy="1325563"/>
          </a:xfrm>
        </p:spPr>
        <p:txBody>
          <a:bodyPr>
            <a:normAutofit/>
          </a:bodyPr>
          <a:lstStyle/>
          <a:p>
            <a:r>
              <a:rPr lang="en-US" sz="5400" dirty="0"/>
              <a:t>Contents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2ACB4851-E354-D996-F8CF-8E1EA0293517}"/>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tabLst>
                <a:tab pos="5765800" algn="r"/>
              </a:tabLst>
              <a:defRPr>
                <a:solidFill>
                  <a:schemeClr val="tx1"/>
                </a:solidFill>
                <a:latin typeface="Arial" panose="020B0604020202020204" pitchFamily="34" charset="0"/>
              </a:defRPr>
            </a:lvl1pPr>
            <a:lvl2pPr eaLnBrk="0" fontAlgn="base" hangingPunct="0">
              <a:spcBef>
                <a:spcPct val="0"/>
              </a:spcBef>
              <a:spcAft>
                <a:spcPct val="0"/>
              </a:spcAft>
              <a:tabLst>
                <a:tab pos="5765800" algn="r"/>
              </a:tabLst>
              <a:defRPr>
                <a:solidFill>
                  <a:schemeClr val="tx1"/>
                </a:solidFill>
                <a:latin typeface="Arial" panose="020B0604020202020204" pitchFamily="34" charset="0"/>
              </a:defRPr>
            </a:lvl2pPr>
            <a:lvl3pPr eaLnBrk="0" fontAlgn="base" hangingPunct="0">
              <a:spcBef>
                <a:spcPct val="0"/>
              </a:spcBef>
              <a:spcAft>
                <a:spcPct val="0"/>
              </a:spcAft>
              <a:tabLst>
                <a:tab pos="5765800" algn="r"/>
              </a:tabLst>
              <a:defRPr>
                <a:solidFill>
                  <a:schemeClr val="tx1"/>
                </a:solidFill>
                <a:latin typeface="Arial" panose="020B0604020202020204" pitchFamily="34" charset="0"/>
              </a:defRPr>
            </a:lvl3pPr>
            <a:lvl4pPr eaLnBrk="0" fontAlgn="base" hangingPunct="0">
              <a:spcBef>
                <a:spcPct val="0"/>
              </a:spcBef>
              <a:spcAft>
                <a:spcPct val="0"/>
              </a:spcAft>
              <a:tabLst>
                <a:tab pos="5765800" algn="r"/>
              </a:tabLst>
              <a:defRPr>
                <a:solidFill>
                  <a:schemeClr val="tx1"/>
                </a:solidFill>
                <a:latin typeface="Arial" panose="020B0604020202020204" pitchFamily="34" charset="0"/>
              </a:defRPr>
            </a:lvl4pPr>
            <a:lvl5pPr eaLnBrk="0" fontAlgn="base" hangingPunct="0">
              <a:spcBef>
                <a:spcPct val="0"/>
              </a:spcBef>
              <a:spcAft>
                <a:spcPct val="0"/>
              </a:spcAft>
              <a:tabLst>
                <a:tab pos="5765800" algn="r"/>
              </a:tabLst>
              <a:defRPr>
                <a:solidFill>
                  <a:schemeClr val="tx1"/>
                </a:solidFill>
                <a:latin typeface="Arial" panose="020B0604020202020204" pitchFamily="34" charset="0"/>
              </a:defRPr>
            </a:lvl5pPr>
            <a:lvl6pPr eaLnBrk="0" fontAlgn="base" hangingPunct="0">
              <a:spcBef>
                <a:spcPct val="0"/>
              </a:spcBef>
              <a:spcAft>
                <a:spcPct val="0"/>
              </a:spcAft>
              <a:tabLst>
                <a:tab pos="5765800" algn="r"/>
              </a:tabLst>
              <a:defRPr>
                <a:solidFill>
                  <a:schemeClr val="tx1"/>
                </a:solidFill>
                <a:latin typeface="Arial" panose="020B0604020202020204" pitchFamily="34" charset="0"/>
              </a:defRPr>
            </a:lvl6pPr>
            <a:lvl7pPr eaLnBrk="0" fontAlgn="base" hangingPunct="0">
              <a:spcBef>
                <a:spcPct val="0"/>
              </a:spcBef>
              <a:spcAft>
                <a:spcPct val="0"/>
              </a:spcAft>
              <a:tabLst>
                <a:tab pos="5765800" algn="r"/>
              </a:tabLst>
              <a:defRPr>
                <a:solidFill>
                  <a:schemeClr val="tx1"/>
                </a:solidFill>
                <a:latin typeface="Arial" panose="020B0604020202020204" pitchFamily="34" charset="0"/>
              </a:defRPr>
            </a:lvl7pPr>
            <a:lvl8pPr eaLnBrk="0" fontAlgn="base" hangingPunct="0">
              <a:spcBef>
                <a:spcPct val="0"/>
              </a:spcBef>
              <a:spcAft>
                <a:spcPct val="0"/>
              </a:spcAft>
              <a:tabLst>
                <a:tab pos="5765800" algn="r"/>
              </a:tabLst>
              <a:defRPr>
                <a:solidFill>
                  <a:schemeClr val="tx1"/>
                </a:solidFill>
                <a:latin typeface="Arial" panose="020B0604020202020204" pitchFamily="34" charset="0"/>
              </a:defRPr>
            </a:lvl8pPr>
            <a:lvl9pPr eaLnBrk="0" fontAlgn="base" hangingPunct="0">
              <a:spcBef>
                <a:spcPct val="0"/>
              </a:spcBef>
              <a:spcAft>
                <a:spcPct val="0"/>
              </a:spcAft>
              <a:tabLst>
                <a:tab pos="5765800" algn="r"/>
              </a:tabLs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tab pos="5765800" algn="r"/>
              </a:tabLst>
            </a:pP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2">
                  <a:extLst>
                    <a:ext uri="{A12FA001-AC4F-418D-AE19-62706E023703}">
                      <ahyp:hlinkClr xmlns:ahyp="http://schemas.microsoft.com/office/drawing/2018/hyperlinkcolor" val="tx"/>
                    </a:ext>
                  </a:extLst>
                </a:hlinkClick>
              </a:rPr>
              <a:t>Introduction	</a:t>
            </a: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3</a:t>
            </a:r>
            <a:endParaRPr kumimoji="0" lang="en-US" altLang="en-US" sz="2400"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65800" algn="r"/>
              </a:tabLst>
            </a:pP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3">
                  <a:extLst>
                    <a:ext uri="{A12FA001-AC4F-418D-AE19-62706E023703}">
                      <ahyp:hlinkClr xmlns:ahyp="http://schemas.microsoft.com/office/drawing/2018/hyperlinkcolor" val="tx"/>
                    </a:ext>
                  </a:extLst>
                </a:hlinkClick>
              </a:rPr>
              <a:t>Overview of the Business Idea	</a:t>
            </a: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4</a:t>
            </a:r>
            <a:endParaRPr kumimoji="0" lang="en-US" altLang="en-US" sz="2400"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65800" algn="r"/>
              </a:tabLst>
            </a:pP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4">
                  <a:extLst>
                    <a:ext uri="{A12FA001-AC4F-418D-AE19-62706E023703}">
                      <ahyp:hlinkClr xmlns:ahyp="http://schemas.microsoft.com/office/drawing/2018/hyperlinkcolor" val="tx"/>
                    </a:ext>
                  </a:extLst>
                </a:hlinkClick>
              </a:rPr>
              <a:t>Legal Format and Management Structure	</a:t>
            </a: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5</a:t>
            </a:r>
            <a:endParaRPr kumimoji="0" lang="en-US" altLang="en-US" sz="2400"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65800" algn="r"/>
              </a:tabLst>
            </a:pP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5">
                  <a:extLst>
                    <a:ext uri="{A12FA001-AC4F-418D-AE19-62706E023703}">
                      <ahyp:hlinkClr xmlns:ahyp="http://schemas.microsoft.com/office/drawing/2018/hyperlinkcolor" val="tx"/>
                    </a:ext>
                  </a:extLst>
                </a:hlinkClick>
              </a:rPr>
              <a:t>PESTEL Analysis	</a:t>
            </a: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7</a:t>
            </a:r>
            <a:endParaRPr kumimoji="0" lang="en-US" altLang="en-US" sz="2400"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65800" algn="r"/>
              </a:tabLst>
            </a:pP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6">
                  <a:extLst>
                    <a:ext uri="{A12FA001-AC4F-418D-AE19-62706E023703}">
                      <ahyp:hlinkClr xmlns:ahyp="http://schemas.microsoft.com/office/drawing/2018/hyperlinkcolor" val="tx"/>
                    </a:ext>
                  </a:extLst>
                </a:hlinkClick>
              </a:rPr>
              <a:t>Target Market and Marketing Strategies	</a:t>
            </a: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9</a:t>
            </a:r>
            <a:endParaRPr kumimoji="0" lang="en-US" altLang="en-US" sz="2400"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65800" algn="r"/>
              </a:tabLst>
            </a:pP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7">
                  <a:extLst>
                    <a:ext uri="{A12FA001-AC4F-418D-AE19-62706E023703}">
                      <ahyp:hlinkClr xmlns:ahyp="http://schemas.microsoft.com/office/drawing/2018/hyperlinkcolor" val="tx"/>
                    </a:ext>
                  </a:extLst>
                </a:hlinkClick>
              </a:rPr>
              <a:t>Funding Requirements and Allocation	</a:t>
            </a:r>
            <a:r>
              <a:rPr kumimoji="0" lang="en-US" altLang="en-US" sz="2400"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12</a:t>
            </a:r>
            <a:endParaRPr kumimoji="0" lang="en-US" altLang="en-US" sz="2400"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 </a:t>
            </a:r>
            <a:r>
              <a:rPr kumimoji="0" lang="en-US" altLang="en-US" sz="2400" b="1" i="0" u="none" strike="noStrike" cap="none" normalizeH="0" baseline="0" dirty="0">
                <a:ln>
                  <a:noFill/>
                </a:ln>
                <a:effectLst/>
                <a:latin typeface="Arial" panose="020B0604020202020204" pitchFamily="34" charset="0"/>
                <a:ea typeface="Aptos Display" panose="020B0004020202020204" pitchFamily="34" charset="0"/>
                <a:cs typeface="Aptos Display" panose="020B0004020202020204" pitchFamily="34" charset="0"/>
              </a:rPr>
              <a:t> </a:t>
            </a:r>
            <a:endParaRPr kumimoji="0" lang="en-US" altLang="en-US" sz="2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tab pos="5765800" algn="r"/>
              </a:tabLst>
            </a:pPr>
            <a:r>
              <a:rPr kumimoji="0" lang="en-US" altLang="en-US" sz="22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 </a:t>
            </a:r>
            <a:endParaRPr kumimoji="0" lang="en-US" altLang="en-US" sz="2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645090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2DC9E-949E-4C1D-187F-B29D7695EC92}"/>
              </a:ext>
            </a:extLst>
          </p:cNvPr>
          <p:cNvSpPr>
            <a:spLocks noGrp="1"/>
          </p:cNvSpPr>
          <p:nvPr>
            <p:ph type="title"/>
          </p:nvPr>
        </p:nvSpPr>
        <p:spPr>
          <a:xfrm>
            <a:off x="572493" y="238539"/>
            <a:ext cx="11018520" cy="1434415"/>
          </a:xfrm>
        </p:spPr>
        <p:txBody>
          <a:bodyPr anchor="b">
            <a:normAutofit/>
          </a:bodyPr>
          <a:lstStyle/>
          <a:p>
            <a:r>
              <a:rPr lang="en-US" sz="5400"/>
              <a:t>Introduction</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98A769-1F40-0B9C-4088-A88B141FEED1}"/>
              </a:ext>
            </a:extLst>
          </p:cNvPr>
          <p:cNvSpPr>
            <a:spLocks noGrp="1"/>
          </p:cNvSpPr>
          <p:nvPr>
            <p:ph idx="1"/>
          </p:nvPr>
        </p:nvSpPr>
        <p:spPr>
          <a:xfrm>
            <a:off x="572493" y="2071316"/>
            <a:ext cx="6713552" cy="4119172"/>
          </a:xfrm>
        </p:spPr>
        <p:txBody>
          <a:bodyPr anchor="t">
            <a:normAutofit/>
          </a:bodyPr>
          <a:lstStyle/>
          <a:p>
            <a:pPr marL="0" indent="0">
              <a:buNone/>
            </a:pPr>
            <a:endParaRPr lang="en-GB" sz="1700" dirty="0"/>
          </a:p>
          <a:p>
            <a:r>
              <a:rPr lang="en-GB" sz="1700" dirty="0"/>
              <a:t> My name is </a:t>
            </a:r>
            <a:r>
              <a:rPr lang="en-GB" sz="1700" b="1" dirty="0"/>
              <a:t>Mariia</a:t>
            </a:r>
            <a:r>
              <a:rPr lang="en-GB" sz="1700" dirty="0"/>
              <a:t>, and I am the </a:t>
            </a:r>
            <a:r>
              <a:rPr lang="en-GB" sz="1700" b="1" dirty="0"/>
              <a:t>Founder of Taste Sandwich. </a:t>
            </a:r>
            <a:endParaRPr lang="uk-UA" sz="1700" b="1" dirty="0"/>
          </a:p>
          <a:p>
            <a:r>
              <a:rPr lang="en-GB" sz="1700" dirty="0"/>
              <a:t>I have a deep interest in business management and customer service, also I have experience in food preparation, customer interaction, and daily operational management. These experiences have enhanced my ability to understand customer needs and effectively manage a food service business. </a:t>
            </a:r>
          </a:p>
          <a:p>
            <a:r>
              <a:rPr lang="en-GB" sz="1700" dirty="0"/>
              <a:t>I founded Taste Sandwich providing quick, fresh, and high-quality meals for individuals with loaded  a schedule, because  I understand how hard to find something to eat in short break. This inspired me to create a business with fast and tasty sandwiches.</a:t>
            </a:r>
          </a:p>
          <a:p>
            <a:r>
              <a:rPr lang="en-GB" sz="1700" dirty="0"/>
              <a:t>My connection to the food industry and my entrepreneurial spirit have shaped my vision for this business. I am dedicated to building a service that customers can visit on daily.</a:t>
            </a:r>
            <a:endParaRPr lang="en-US" sz="1700" dirty="0"/>
          </a:p>
        </p:txBody>
      </p:sp>
      <p:pic>
        <p:nvPicPr>
          <p:cNvPr id="5" name="Picture 4" descr="A person standing on a bridge&#10;&#10;AI-generated content may be incorrect.">
            <a:extLst>
              <a:ext uri="{FF2B5EF4-FFF2-40B4-BE49-F238E27FC236}">
                <a16:creationId xmlns:a16="http://schemas.microsoft.com/office/drawing/2014/main" id="{BEB7AE65-15E2-33AD-56A2-ABA12D9FA454}"/>
              </a:ext>
            </a:extLst>
          </p:cNvPr>
          <p:cNvPicPr>
            <a:picLocks noChangeAspect="1"/>
          </p:cNvPicPr>
          <p:nvPr/>
        </p:nvPicPr>
        <p:blipFill>
          <a:blip r:embed="rId2"/>
          <a:srcRect l="15645" r="6397" b="1"/>
          <a:stretch>
            <a:fillRect/>
          </a:stretch>
        </p:blipFill>
        <p:spPr>
          <a:xfrm rot="16200000">
            <a:off x="7597934" y="2171700"/>
            <a:ext cx="4096512" cy="3941064"/>
          </a:xfrm>
          <a:prstGeom prst="rect">
            <a:avLst/>
          </a:prstGeom>
        </p:spPr>
      </p:pic>
    </p:spTree>
    <p:extLst>
      <p:ext uri="{BB962C8B-B14F-4D97-AF65-F5344CB8AC3E}">
        <p14:creationId xmlns:p14="http://schemas.microsoft.com/office/powerpoint/2010/main" val="2779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90325-F29B-839F-8E79-5F07AFAE0498}"/>
              </a:ext>
            </a:extLst>
          </p:cNvPr>
          <p:cNvSpPr>
            <a:spLocks noGrp="1"/>
          </p:cNvSpPr>
          <p:nvPr>
            <p:ph type="title"/>
          </p:nvPr>
        </p:nvSpPr>
        <p:spPr>
          <a:xfrm>
            <a:off x="640080" y="325369"/>
            <a:ext cx="4368602" cy="1956841"/>
          </a:xfrm>
        </p:spPr>
        <p:txBody>
          <a:bodyPr anchor="b">
            <a:normAutofit/>
          </a:bodyPr>
          <a:lstStyle/>
          <a:p>
            <a:r>
              <a:rPr lang="en-GB" sz="4600" b="1"/>
              <a:t>Overview of the Business Idea </a:t>
            </a:r>
            <a:endParaRPr lang="en-US" sz="4600"/>
          </a:p>
        </p:txBody>
      </p:sp>
      <p:sp>
        <p:nvSpPr>
          <p:cNvPr id="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FD25B1-A5EA-B467-EC6D-C0A9796E5E8D}"/>
              </a:ext>
            </a:extLst>
          </p:cNvPr>
          <p:cNvSpPr>
            <a:spLocks noGrp="1"/>
          </p:cNvSpPr>
          <p:nvPr>
            <p:ph idx="1"/>
          </p:nvPr>
        </p:nvSpPr>
        <p:spPr>
          <a:xfrm>
            <a:off x="640080" y="2872899"/>
            <a:ext cx="4243589" cy="3320668"/>
          </a:xfrm>
        </p:spPr>
        <p:txBody>
          <a:bodyPr>
            <a:normAutofit/>
          </a:bodyPr>
          <a:lstStyle/>
          <a:p>
            <a:r>
              <a:rPr lang="en-GB" sz="1200" noProof="0" dirty="0"/>
              <a:t>My business specializes in offering high-quality and tasty sandwiches designed specifically for busy people aged 18 to 55 who work in the Canary Wharf area and often do not have enough time to prepare or sit down for a proper lunch.</a:t>
            </a:r>
          </a:p>
          <a:p>
            <a:endParaRPr lang="en-GB" sz="1200" noProof="0" dirty="0"/>
          </a:p>
          <a:p>
            <a:r>
              <a:rPr lang="en-GB" sz="1200" noProof="0" dirty="0"/>
              <a:t>The business focuses primarily on the take-away format, but there are also a few comfortable seats inside for those who prefer to eat on-site or take a short break from work.</a:t>
            </a:r>
          </a:p>
          <a:p>
            <a:endParaRPr lang="en-GB" sz="1200" noProof="0" dirty="0"/>
          </a:p>
          <a:p>
            <a:r>
              <a:rPr lang="en-GB" sz="1200" noProof="0" dirty="0"/>
              <a:t>The main goal is to deliver consistently high-quality service at an affordable price, offering fresh, tasty, and accessible food that customers will want to return to every day. </a:t>
            </a:r>
            <a:endParaRPr lang="en-US" sz="1200" dirty="0"/>
          </a:p>
        </p:txBody>
      </p:sp>
      <p:pic>
        <p:nvPicPr>
          <p:cNvPr id="17" name="Picture 16" descr="A sandwich with text on it&#10;&#10;AI-generated content may be incorrect.">
            <a:extLst>
              <a:ext uri="{FF2B5EF4-FFF2-40B4-BE49-F238E27FC236}">
                <a16:creationId xmlns:a16="http://schemas.microsoft.com/office/drawing/2014/main" id="{581BFC8A-0737-4AF5-2634-77652924A067}"/>
              </a:ext>
            </a:extLst>
          </p:cNvPr>
          <p:cNvPicPr>
            <a:picLocks noChangeAspect="1"/>
          </p:cNvPicPr>
          <p:nvPr/>
        </p:nvPicPr>
        <p:blipFill>
          <a:blip r:embed="rId2"/>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73794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A62F6D8-165E-4BA1-8EB7-673B0F3B1A4D}"/>
              </a:ext>
            </a:extLst>
          </p:cNvPr>
          <p:cNvSpPr>
            <a:spLocks noGrp="1"/>
          </p:cNvSpPr>
          <p:nvPr>
            <p:ph type="title"/>
          </p:nvPr>
        </p:nvSpPr>
        <p:spPr>
          <a:xfrm>
            <a:off x="479394" y="1070800"/>
            <a:ext cx="3939688" cy="5583126"/>
          </a:xfrm>
        </p:spPr>
        <p:txBody>
          <a:bodyPr>
            <a:normAutofit/>
          </a:bodyPr>
          <a:lstStyle/>
          <a:p>
            <a:pPr algn="r"/>
            <a:r>
              <a:rPr lang="en-GB" sz="5000" b="1" dirty="0"/>
              <a:t>Legal Format and Management Structure </a:t>
            </a:r>
            <a:endParaRPr lang="en-US" sz="5000" dirty="0"/>
          </a:p>
        </p:txBody>
      </p:sp>
      <p:cxnSp>
        <p:nvCxnSpPr>
          <p:cNvPr id="27" name="Straight Connector 2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3" name="Content Placeholder 2">
            <a:extLst>
              <a:ext uri="{FF2B5EF4-FFF2-40B4-BE49-F238E27FC236}">
                <a16:creationId xmlns:a16="http://schemas.microsoft.com/office/drawing/2014/main" id="{271E258E-05F4-09B1-A0CE-5CFAC9A6F57C}"/>
              </a:ext>
            </a:extLst>
          </p:cNvPr>
          <p:cNvGraphicFramePr>
            <a:graphicFrameLocks noGrp="1"/>
          </p:cNvGraphicFramePr>
          <p:nvPr>
            <p:ph idx="1"/>
            <p:extLst>
              <p:ext uri="{D42A27DB-BD31-4B8C-83A1-F6EECF244321}">
                <p14:modId xmlns:p14="http://schemas.microsoft.com/office/powerpoint/2010/main" val="246951683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8376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4" name="Rectangle 205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6" name="Freeform: Shape 205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8" name="Rectangle 205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Freeform: Shape 206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4" name="Isosceles Triangle 206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9" name="Picture 2">
            <a:extLst>
              <a:ext uri="{FF2B5EF4-FFF2-40B4-BE49-F238E27FC236}">
                <a16:creationId xmlns:a16="http://schemas.microsoft.com/office/drawing/2014/main" id="{AD0BD429-6263-F5AB-5C98-CD936EC6FD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25632" y="643467"/>
            <a:ext cx="3940736"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066" name="Isosceles Triangle 206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1253339C-AA02-3CF9-3B78-60FBE0A82992}"/>
              </a:ext>
            </a:extLst>
          </p:cNvPr>
          <p:cNvSpPr>
            <a:spLocks noChangeArrowheads="1"/>
          </p:cNvSpPr>
          <p:nvPr/>
        </p:nvSpPr>
        <p:spPr bwMode="auto">
          <a:xfrm>
            <a:off x="2653553" y="-457199"/>
            <a:ext cx="10266950" cy="25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5" name="Rectangle 3">
            <a:extLst>
              <a:ext uri="{FF2B5EF4-FFF2-40B4-BE49-F238E27FC236}">
                <a16:creationId xmlns:a16="http://schemas.microsoft.com/office/drawing/2014/main" id="{7B672084-5BDA-1856-8566-C8FCB4AF7011}"/>
              </a:ext>
            </a:extLst>
          </p:cNvPr>
          <p:cNvSpPr>
            <a:spLocks noChangeArrowheads="1"/>
          </p:cNvSpPr>
          <p:nvPr/>
        </p:nvSpPr>
        <p:spPr bwMode="auto">
          <a:xfrm>
            <a:off x="2659903" y="8187810"/>
            <a:ext cx="1026695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0" eaLnBrk="0" fontAlgn="base" latinLnBrk="0" hangingPunct="0">
              <a:spcBef>
                <a:spcPct val="0"/>
              </a:spcBef>
              <a:spcAft>
                <a:spcPts val="600"/>
              </a:spcAft>
              <a:buClrTx/>
              <a:buSzTx/>
              <a:buFontTx/>
              <a:buNone/>
              <a:tabLst/>
            </a:pPr>
            <a:r>
              <a:rPr kumimoji="0" lang="en-US" altLang="en-US" sz="1200" b="1" i="0" u="none" strike="noStrike" cap="none" normalizeH="0" baseline="0">
                <a:ln>
                  <a:noFill/>
                </a:ln>
                <a:solidFill>
                  <a:srgbClr val="000000"/>
                </a:solidFill>
                <a:effectLst/>
                <a:latin typeface="Arial" panose="020B0604020202020204" pitchFamily="34" charset="0"/>
                <a:ea typeface="Aptos" panose="020B0004020202020204" pitchFamily="34" charset="0"/>
                <a:cs typeface="Aptos" panose="020B000402020202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98424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8FC74-A14A-F12E-5084-D206F3310EEE}"/>
              </a:ext>
            </a:extLst>
          </p:cNvPr>
          <p:cNvSpPr>
            <a:spLocks noGrp="1"/>
          </p:cNvSpPr>
          <p:nvPr>
            <p:ph type="title"/>
          </p:nvPr>
        </p:nvSpPr>
        <p:spPr>
          <a:xfrm>
            <a:off x="841248" y="256032"/>
            <a:ext cx="10506456" cy="1014984"/>
          </a:xfrm>
        </p:spPr>
        <p:txBody>
          <a:bodyPr anchor="b">
            <a:normAutofit/>
          </a:bodyPr>
          <a:lstStyle/>
          <a:p>
            <a:r>
              <a:rPr lang="en-GB" sz="3100" b="1"/>
              <a:t>State the management structure of your business</a:t>
            </a:r>
            <a:r>
              <a:rPr lang="en-GB" sz="3100"/>
              <a:t> </a:t>
            </a:r>
            <a:br>
              <a:rPr lang="en-US" sz="3100"/>
            </a:br>
            <a:endParaRPr lang="en-US" sz="3100"/>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CE8763F1-B2B5-435F-0332-E6015821ABCE}"/>
              </a:ext>
            </a:extLst>
          </p:cNvPr>
          <p:cNvSpPr txBox="1"/>
          <p:nvPr/>
        </p:nvSpPr>
        <p:spPr>
          <a:xfrm>
            <a:off x="11150600" y="2387600"/>
            <a:ext cx="184731" cy="723275"/>
          </a:xfrm>
          <a:prstGeom prst="rect">
            <a:avLst/>
          </a:prstGeom>
          <a:noFill/>
        </p:spPr>
        <p:txBody>
          <a:bodyPr wrap="none" rtlCol="0">
            <a:spAutoFit/>
          </a:bodyPr>
          <a:lstStyle/>
          <a:p>
            <a:pPr>
              <a:spcAft>
                <a:spcPts val="600"/>
              </a:spcAft>
            </a:pPr>
            <a:endParaRPr lang="en-US"/>
          </a:p>
          <a:p>
            <a:pPr>
              <a:spcAft>
                <a:spcPts val="600"/>
              </a:spcAft>
            </a:pPr>
            <a:endParaRPr lang="en-US"/>
          </a:p>
        </p:txBody>
      </p:sp>
      <p:graphicFrame>
        <p:nvGraphicFramePr>
          <p:cNvPr id="6" name="Content Placeholder 2">
            <a:extLst>
              <a:ext uri="{FF2B5EF4-FFF2-40B4-BE49-F238E27FC236}">
                <a16:creationId xmlns:a16="http://schemas.microsoft.com/office/drawing/2014/main" id="{2A4FC5C6-7F48-5765-6330-C5301ABBDF84}"/>
              </a:ext>
            </a:extLst>
          </p:cNvPr>
          <p:cNvGraphicFramePr>
            <a:graphicFrameLocks noGrp="1"/>
          </p:cNvGraphicFramePr>
          <p:nvPr>
            <p:ph idx="1"/>
            <p:extLst>
              <p:ext uri="{D42A27DB-BD31-4B8C-83A1-F6EECF244321}">
                <p14:modId xmlns:p14="http://schemas.microsoft.com/office/powerpoint/2010/main" val="388793854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664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20907E-9C5F-7481-863C-3DD79B2C6B46}"/>
              </a:ext>
            </a:extLst>
          </p:cNvPr>
          <p:cNvSpPr>
            <a:spLocks noGrp="1"/>
          </p:cNvSpPr>
          <p:nvPr>
            <p:ph type="title"/>
          </p:nvPr>
        </p:nvSpPr>
        <p:spPr>
          <a:xfrm>
            <a:off x="621792" y="1161288"/>
            <a:ext cx="3602736" cy="4526280"/>
          </a:xfrm>
        </p:spPr>
        <p:txBody>
          <a:bodyPr>
            <a:normAutofit/>
          </a:bodyPr>
          <a:lstStyle/>
          <a:p>
            <a:r>
              <a:rPr lang="en-GB" sz="4000" b="1" dirty="0"/>
              <a:t>PESTEL Analysis </a:t>
            </a:r>
            <a:endParaRPr lang="en-US" sz="40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AE15094-3F4D-E407-481F-8C31097DC193}"/>
              </a:ext>
            </a:extLst>
          </p:cNvPr>
          <p:cNvGraphicFramePr>
            <a:graphicFrameLocks noGrp="1"/>
          </p:cNvGraphicFramePr>
          <p:nvPr>
            <p:ph idx="1"/>
            <p:extLst>
              <p:ext uri="{D42A27DB-BD31-4B8C-83A1-F6EECF244321}">
                <p14:modId xmlns:p14="http://schemas.microsoft.com/office/powerpoint/2010/main" val="204229267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117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D8BB0-020B-B4D6-898E-354269BB6DC0}"/>
              </a:ext>
            </a:extLst>
          </p:cNvPr>
          <p:cNvSpPr>
            <a:spLocks noGrp="1"/>
          </p:cNvSpPr>
          <p:nvPr>
            <p:ph type="title"/>
          </p:nvPr>
        </p:nvSpPr>
        <p:spPr>
          <a:xfrm>
            <a:off x="761995" y="307447"/>
            <a:ext cx="10693884" cy="1109932"/>
          </a:xfrm>
        </p:spPr>
        <p:txBody>
          <a:bodyPr>
            <a:normAutofit/>
          </a:bodyPr>
          <a:lstStyle/>
          <a:p>
            <a:r>
              <a:rPr lang="en-GB" sz="4000" dirty="0"/>
              <a:t>Target Market and Marketing Strategies </a:t>
            </a:r>
            <a:endParaRPr lang="en-US" sz="4000" dirty="0"/>
          </a:p>
        </p:txBody>
      </p:sp>
      <p:sp>
        <p:nvSpPr>
          <p:cNvPr id="3" name="Content Placeholder 2">
            <a:extLst>
              <a:ext uri="{FF2B5EF4-FFF2-40B4-BE49-F238E27FC236}">
                <a16:creationId xmlns:a16="http://schemas.microsoft.com/office/drawing/2014/main" id="{BAEB48E1-5EF8-7795-67EF-E5FBFD5A5FA6}"/>
              </a:ext>
            </a:extLst>
          </p:cNvPr>
          <p:cNvSpPr>
            <a:spLocks noGrp="1"/>
          </p:cNvSpPr>
          <p:nvPr>
            <p:ph idx="1"/>
          </p:nvPr>
        </p:nvSpPr>
        <p:spPr>
          <a:xfrm>
            <a:off x="7190509" y="2655121"/>
            <a:ext cx="4265370" cy="3192244"/>
          </a:xfrm>
        </p:spPr>
        <p:txBody>
          <a:bodyPr anchor="ctr">
            <a:normAutofit/>
          </a:bodyPr>
          <a:lstStyle/>
          <a:p>
            <a:r>
              <a:rPr lang="en-GB" sz="1400" noProof="0" dirty="0"/>
              <a:t>My restaurant specializes in sandwiches, that is, quick lunches, but if you look at the London market, there are many  of them.</a:t>
            </a:r>
          </a:p>
          <a:p>
            <a:r>
              <a:rPr lang="en-GB" sz="1400" noProof="0" dirty="0"/>
              <a:t>A lot of people now choose sandwiches because they don’t have time and they are tasty and inexpensive, but most of them choose them in areas where people are busy and they need to quickly eat something during their break.</a:t>
            </a:r>
          </a:p>
          <a:p>
            <a:r>
              <a:rPr lang="en-GB" sz="1400" noProof="0" dirty="0"/>
              <a:t>On the market of companies offering sandwiches, there are many large companies such as Subway, Pret, Greggs although my small companies.</a:t>
            </a:r>
          </a:p>
          <a:p>
            <a:endParaRPr lang="en-US" sz="1100" dirty="0"/>
          </a:p>
        </p:txBody>
      </p:sp>
      <p:sp>
        <p:nvSpPr>
          <p:cNvPr id="6" name="Rectangle 1">
            <a:extLst>
              <a:ext uri="{FF2B5EF4-FFF2-40B4-BE49-F238E27FC236}">
                <a16:creationId xmlns:a16="http://schemas.microsoft.com/office/drawing/2014/main" id="{0228C3C8-D5AE-C80B-B55C-46C2DDBD7C9E}"/>
              </a:ext>
            </a:extLst>
          </p:cNvPr>
          <p:cNvSpPr>
            <a:spLocks noChangeArrowheads="1"/>
          </p:cNvSpPr>
          <p:nvPr/>
        </p:nvSpPr>
        <p:spPr bwMode="auto">
          <a:xfrm>
            <a:off x="2545946" y="2036564"/>
            <a:ext cx="2185307"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GB" altLang="en-US" sz="1600" b="1"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Competitor analysis</a:t>
            </a: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spcBef>
                <a:spcPct val="0"/>
              </a:spcBef>
              <a:spcAft>
                <a:spcPts val="60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ndParaRPr>
          </a:p>
        </p:txBody>
      </p:sp>
      <p:graphicFrame>
        <p:nvGraphicFramePr>
          <p:cNvPr id="5" name="Table 4">
            <a:extLst>
              <a:ext uri="{FF2B5EF4-FFF2-40B4-BE49-F238E27FC236}">
                <a16:creationId xmlns:a16="http://schemas.microsoft.com/office/drawing/2014/main" id="{F7B6DB38-D649-491B-EFB3-55AF882DD36C}"/>
              </a:ext>
            </a:extLst>
          </p:cNvPr>
          <p:cNvGraphicFramePr>
            <a:graphicFrameLocks noGrp="1"/>
          </p:cNvGraphicFramePr>
          <p:nvPr>
            <p:extLst>
              <p:ext uri="{D42A27DB-BD31-4B8C-83A1-F6EECF244321}">
                <p14:modId xmlns:p14="http://schemas.microsoft.com/office/powerpoint/2010/main" val="2615736973"/>
              </p:ext>
            </p:extLst>
          </p:nvPr>
        </p:nvGraphicFramePr>
        <p:xfrm>
          <a:off x="736122" y="2655121"/>
          <a:ext cx="5804957" cy="3192244"/>
        </p:xfrm>
        <a:graphic>
          <a:graphicData uri="http://schemas.openxmlformats.org/drawingml/2006/table">
            <a:tbl>
              <a:tblPr firstRow="1" firstCol="1" bandRow="1">
                <a:tableStyleId>{21E4AEA4-8DFA-4A89-87EB-49C32662AFE0}</a:tableStyleId>
              </a:tblPr>
              <a:tblGrid>
                <a:gridCol w="991767">
                  <a:extLst>
                    <a:ext uri="{9D8B030D-6E8A-4147-A177-3AD203B41FA5}">
                      <a16:colId xmlns:a16="http://schemas.microsoft.com/office/drawing/2014/main" val="525517955"/>
                    </a:ext>
                  </a:extLst>
                </a:gridCol>
                <a:gridCol w="1377353">
                  <a:extLst>
                    <a:ext uri="{9D8B030D-6E8A-4147-A177-3AD203B41FA5}">
                      <a16:colId xmlns:a16="http://schemas.microsoft.com/office/drawing/2014/main" val="2103472841"/>
                    </a:ext>
                  </a:extLst>
                </a:gridCol>
                <a:gridCol w="1971165">
                  <a:extLst>
                    <a:ext uri="{9D8B030D-6E8A-4147-A177-3AD203B41FA5}">
                      <a16:colId xmlns:a16="http://schemas.microsoft.com/office/drawing/2014/main" val="3427577226"/>
                    </a:ext>
                  </a:extLst>
                </a:gridCol>
                <a:gridCol w="1464672">
                  <a:extLst>
                    <a:ext uri="{9D8B030D-6E8A-4147-A177-3AD203B41FA5}">
                      <a16:colId xmlns:a16="http://schemas.microsoft.com/office/drawing/2014/main" val="2643895514"/>
                    </a:ext>
                  </a:extLst>
                </a:gridCol>
              </a:tblGrid>
              <a:tr h="389218">
                <a:tc>
                  <a:txBody>
                    <a:bodyPr/>
                    <a:lstStyle/>
                    <a:p>
                      <a:pPr marL="6350" indent="-6350">
                        <a:lnSpc>
                          <a:spcPct val="112000"/>
                        </a:lnSpc>
                        <a:spcAft>
                          <a:spcPts val="855"/>
                        </a:spcAft>
                        <a:buNone/>
                      </a:pPr>
                      <a:r>
                        <a:rPr lang="en-GB" sz="1100" kern="100">
                          <a:effectLst/>
                        </a:rPr>
                        <a:t>Competitors</a:t>
                      </a:r>
                      <a:endParaRPr lang="en-GB" sz="11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tc>
                  <a:txBody>
                    <a:bodyPr/>
                    <a:lstStyle/>
                    <a:p>
                      <a:pPr marL="6350" indent="-6350">
                        <a:lnSpc>
                          <a:spcPct val="112000"/>
                        </a:lnSpc>
                        <a:spcAft>
                          <a:spcPts val="855"/>
                        </a:spcAft>
                        <a:buNone/>
                      </a:pPr>
                      <a:r>
                        <a:rPr lang="en-GB" sz="1100" kern="100" dirty="0">
                          <a:effectLst/>
                        </a:rPr>
                        <a:t>Strengths</a:t>
                      </a:r>
                      <a:endPar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tc>
                  <a:txBody>
                    <a:bodyPr/>
                    <a:lstStyle/>
                    <a:p>
                      <a:pPr marL="6350" indent="-6350">
                        <a:lnSpc>
                          <a:spcPct val="112000"/>
                        </a:lnSpc>
                        <a:spcAft>
                          <a:spcPts val="855"/>
                        </a:spcAft>
                        <a:buNone/>
                      </a:pPr>
                      <a:r>
                        <a:rPr lang="en-GB" sz="1100" kern="100">
                          <a:effectLst/>
                        </a:rPr>
                        <a:t>Weaknesses</a:t>
                      </a:r>
                      <a:endParaRPr lang="en-GB" sz="11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tc>
                  <a:txBody>
                    <a:bodyPr/>
                    <a:lstStyle/>
                    <a:p>
                      <a:pPr marL="6350" indent="-6350">
                        <a:lnSpc>
                          <a:spcPct val="112000"/>
                        </a:lnSpc>
                        <a:spcAft>
                          <a:spcPts val="855"/>
                        </a:spcAft>
                        <a:buNone/>
                      </a:pPr>
                      <a:r>
                        <a:rPr lang="en-GB" sz="1100" kern="100">
                          <a:effectLst/>
                        </a:rPr>
                        <a:t>My strategy to compete</a:t>
                      </a:r>
                      <a:endParaRPr lang="en-GB" sz="11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extLst>
                  <a:ext uri="{0D108BD9-81ED-4DB2-BD59-A6C34878D82A}">
                    <a16:rowId xmlns:a16="http://schemas.microsoft.com/office/drawing/2014/main" val="22983392"/>
                  </a:ext>
                </a:extLst>
              </a:tr>
              <a:tr h="1670457">
                <a:tc>
                  <a:txBody>
                    <a:bodyPr/>
                    <a:lstStyle/>
                    <a:p>
                      <a:pPr marL="6350" indent="-6350">
                        <a:lnSpc>
                          <a:spcPct val="112000"/>
                        </a:lnSpc>
                        <a:spcAft>
                          <a:spcPts val="855"/>
                        </a:spcAft>
                        <a:buNone/>
                      </a:pPr>
                      <a:r>
                        <a:rPr lang="en-GB" sz="1100" kern="100">
                          <a:effectLst/>
                        </a:rPr>
                        <a:t>Pret </a:t>
                      </a:r>
                      <a:endParaRPr lang="en-GB" sz="11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tc>
                  <a:txBody>
                    <a:bodyPr/>
                    <a:lstStyle/>
                    <a:p>
                      <a:pPr marL="6350" indent="-6350">
                        <a:lnSpc>
                          <a:spcPct val="112000"/>
                        </a:lnSpc>
                        <a:spcAft>
                          <a:spcPts val="855"/>
                        </a:spcAft>
                        <a:buNone/>
                      </a:pPr>
                      <a:r>
                        <a:rPr lang="en-GB" sz="1100" kern="100" dirty="0">
                          <a:effectLst/>
                        </a:rPr>
                        <a:t>Popular company, well-known, strong marketing</a:t>
                      </a:r>
                      <a:endPar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tc>
                  <a:txBody>
                    <a:bodyPr/>
                    <a:lstStyle/>
                    <a:p>
                      <a:pPr marL="6350" indent="-6350" algn="ctr">
                        <a:lnSpc>
                          <a:spcPct val="112000"/>
                        </a:lnSpc>
                        <a:spcAft>
                          <a:spcPts val="855"/>
                        </a:spcAft>
                        <a:buNone/>
                      </a:pPr>
                      <a:r>
                        <a:rPr lang="en-GB" sz="1100" kern="100">
                          <a:effectLst/>
                        </a:rPr>
                        <a:t>Higher prices, standardised menu, limited customisation, not work at weekends</a:t>
                      </a:r>
                      <a:endParaRPr lang="en-GB" sz="11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tc>
                  <a:txBody>
                    <a:bodyPr/>
                    <a:lstStyle/>
                    <a:p>
                      <a:pPr marL="6350" indent="-6350">
                        <a:lnSpc>
                          <a:spcPct val="112000"/>
                        </a:lnSpc>
                        <a:spcAft>
                          <a:spcPts val="855"/>
                        </a:spcAft>
                        <a:buNone/>
                      </a:pPr>
                      <a:r>
                        <a:rPr lang="en-GB" sz="1100" kern="100">
                          <a:effectLst/>
                        </a:rPr>
                        <a:t>Offer fresh, affordable, and customizable sandwiches with unique flavours and loyalty program; focus on fast service for busy workers; work at weekends</a:t>
                      </a:r>
                      <a:endParaRPr lang="en-GB" sz="11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extLst>
                  <a:ext uri="{0D108BD9-81ED-4DB2-BD59-A6C34878D82A}">
                    <a16:rowId xmlns:a16="http://schemas.microsoft.com/office/drawing/2014/main" val="2476058239"/>
                  </a:ext>
                </a:extLst>
              </a:tr>
              <a:tr h="1121355">
                <a:tc>
                  <a:txBody>
                    <a:bodyPr/>
                    <a:lstStyle/>
                    <a:p>
                      <a:pPr marL="6350" indent="-6350">
                        <a:lnSpc>
                          <a:spcPct val="112000"/>
                        </a:lnSpc>
                        <a:spcAft>
                          <a:spcPts val="855"/>
                        </a:spcAft>
                        <a:buNone/>
                      </a:pPr>
                      <a:r>
                        <a:rPr lang="en-GB" sz="1100" kern="100" dirty="0">
                          <a:effectLst/>
                        </a:rPr>
                        <a:t>Greggs</a:t>
                      </a:r>
                      <a:endPar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tc>
                  <a:txBody>
                    <a:bodyPr/>
                    <a:lstStyle/>
                    <a:p>
                      <a:pPr marL="6350" indent="-6350">
                        <a:lnSpc>
                          <a:spcPct val="112000"/>
                        </a:lnSpc>
                        <a:spcAft>
                          <a:spcPts val="855"/>
                        </a:spcAft>
                        <a:buNone/>
                      </a:pPr>
                      <a:r>
                        <a:rPr lang="en-GB" sz="1100" kern="100" dirty="0">
                          <a:effectLst/>
                        </a:rPr>
                        <a:t>Affordable, convenient locations, strong delivery network.</a:t>
                      </a:r>
                      <a:endPar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tc>
                  <a:txBody>
                    <a:bodyPr/>
                    <a:lstStyle/>
                    <a:p>
                      <a:pPr marL="6350" indent="-6350">
                        <a:lnSpc>
                          <a:spcPct val="112000"/>
                        </a:lnSpc>
                        <a:spcAft>
                          <a:spcPts val="855"/>
                        </a:spcAft>
                        <a:buNone/>
                      </a:pPr>
                      <a:r>
                        <a:rPr lang="en-GB" sz="1100" kern="100" dirty="0">
                          <a:effectLst/>
                        </a:rPr>
                        <a:t>Lower quality perception, less focus on healthy options, far away from campus and offices</a:t>
                      </a:r>
                      <a:endPar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tc>
                  <a:txBody>
                    <a:bodyPr/>
                    <a:lstStyle/>
                    <a:p>
                      <a:pPr marL="6350" indent="-6350">
                        <a:lnSpc>
                          <a:spcPct val="112000"/>
                        </a:lnSpc>
                        <a:spcAft>
                          <a:spcPts val="855"/>
                        </a:spcAft>
                        <a:buNone/>
                      </a:pPr>
                      <a:r>
                        <a:rPr lang="en-GB" sz="1100" kern="100" dirty="0">
                          <a:effectLst/>
                        </a:rPr>
                        <a:t>Emphasize quality ingredients, healthier choices, and take-away speed; create a brand image for office professionals</a:t>
                      </a:r>
                      <a:endPar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1276" marR="61276" marT="0" marB="0"/>
                </a:tc>
                <a:extLst>
                  <a:ext uri="{0D108BD9-81ED-4DB2-BD59-A6C34878D82A}">
                    <a16:rowId xmlns:a16="http://schemas.microsoft.com/office/drawing/2014/main" val="1985870306"/>
                  </a:ext>
                </a:extLst>
              </a:tr>
            </a:tbl>
          </a:graphicData>
        </a:graphic>
      </p:graphicFrame>
      <p:sp>
        <p:nvSpPr>
          <p:cNvPr id="8" name="TextBox 7">
            <a:extLst>
              <a:ext uri="{FF2B5EF4-FFF2-40B4-BE49-F238E27FC236}">
                <a16:creationId xmlns:a16="http://schemas.microsoft.com/office/drawing/2014/main" id="{4F9FFCB2-804F-F7E5-749B-5A3074E0AE2D}"/>
              </a:ext>
            </a:extLst>
          </p:cNvPr>
          <p:cNvSpPr txBox="1"/>
          <p:nvPr/>
        </p:nvSpPr>
        <p:spPr>
          <a:xfrm>
            <a:off x="7948623" y="2096708"/>
            <a:ext cx="2425463" cy="338554"/>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 Industry Overview</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8406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2FDEE26-4626-B0FF-AEBA-A7CDC91F9CB7}"/>
              </a:ext>
            </a:extLst>
          </p:cNvPr>
          <p:cNvSpPr>
            <a:spLocks noGrp="1"/>
          </p:cNvSpPr>
          <p:nvPr>
            <p:ph type="title"/>
          </p:nvPr>
        </p:nvSpPr>
        <p:spPr>
          <a:xfrm>
            <a:off x="479394" y="1070800"/>
            <a:ext cx="3939688" cy="5583126"/>
          </a:xfrm>
        </p:spPr>
        <p:txBody>
          <a:bodyPr>
            <a:normAutofit fontScale="90000"/>
          </a:bodyPr>
          <a:lstStyle/>
          <a:p>
            <a:pPr algn="r"/>
            <a:r>
              <a:rPr lang="en-GB" sz="8000" dirty="0"/>
              <a:t>Target Market and Marketing Strategies </a:t>
            </a:r>
            <a:endParaRPr lang="en-US" sz="8000" dirty="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2C34148-F8C1-19D7-A0FA-66E11C0DE888}"/>
              </a:ext>
            </a:extLst>
          </p:cNvPr>
          <p:cNvGraphicFramePr>
            <a:graphicFrameLocks noGrp="1"/>
          </p:cNvGraphicFramePr>
          <p:nvPr>
            <p:ph idx="1"/>
            <p:extLst>
              <p:ext uri="{D42A27DB-BD31-4B8C-83A1-F6EECF244321}">
                <p14:modId xmlns:p14="http://schemas.microsoft.com/office/powerpoint/2010/main" val="15502250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464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AB1849-29C1-6DD0-F93F-B012BF4056B9}"/>
              </a:ext>
            </a:extLst>
          </p:cNvPr>
          <p:cNvSpPr>
            <a:spLocks noGrp="1"/>
          </p:cNvSpPr>
          <p:nvPr>
            <p:ph type="title"/>
          </p:nvPr>
        </p:nvSpPr>
        <p:spPr>
          <a:xfrm>
            <a:off x="838200" y="557189"/>
            <a:ext cx="3374136" cy="5567891"/>
          </a:xfrm>
        </p:spPr>
        <p:txBody>
          <a:bodyPr>
            <a:normAutofit/>
          </a:bodyPr>
          <a:lstStyle/>
          <a:p>
            <a:r>
              <a:rPr lang="en-GB" sz="5200"/>
              <a:t>Target Market and Marketing Strategies </a:t>
            </a:r>
            <a:endParaRPr lang="en-US" sz="5200"/>
          </a:p>
        </p:txBody>
      </p:sp>
      <p:graphicFrame>
        <p:nvGraphicFramePr>
          <p:cNvPr id="14" name="Content Placeholder 2">
            <a:extLst>
              <a:ext uri="{FF2B5EF4-FFF2-40B4-BE49-F238E27FC236}">
                <a16:creationId xmlns:a16="http://schemas.microsoft.com/office/drawing/2014/main" id="{F94A57C9-4BC9-6EB3-5AEE-C88327638BE7}"/>
              </a:ext>
            </a:extLst>
          </p:cNvPr>
          <p:cNvGraphicFramePr>
            <a:graphicFrameLocks noGrp="1"/>
          </p:cNvGraphicFramePr>
          <p:nvPr>
            <p:ph idx="1"/>
            <p:extLst>
              <p:ext uri="{D42A27DB-BD31-4B8C-83A1-F6EECF244321}">
                <p14:modId xmlns:p14="http://schemas.microsoft.com/office/powerpoint/2010/main" val="2681995600"/>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5192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F55C5D-1648-4BE3-932D-8CADBF3F6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8C06B-C6E0-7FD4-DDA2-C518D6B9F35D}"/>
              </a:ext>
            </a:extLst>
          </p:cNvPr>
          <p:cNvSpPr>
            <a:spLocks noGrp="1"/>
          </p:cNvSpPr>
          <p:nvPr>
            <p:ph type="title"/>
          </p:nvPr>
        </p:nvSpPr>
        <p:spPr>
          <a:xfrm>
            <a:off x="640080" y="667512"/>
            <a:ext cx="10908792" cy="1069848"/>
          </a:xfrm>
        </p:spPr>
        <p:txBody>
          <a:bodyPr vert="horz" lIns="91440" tIns="45720" rIns="91440" bIns="45720" rtlCol="0" anchor="ctr">
            <a:normAutofit fontScale="90000"/>
          </a:bodyPr>
          <a:lstStyle/>
          <a:p>
            <a:pPr algn="ctr"/>
            <a:r>
              <a:rPr lang="en-GB" sz="5400" b="1" dirty="0"/>
              <a:t>Funding Requirements and Allocation</a:t>
            </a:r>
            <a:endParaRPr lang="en-US" sz="5400" dirty="0"/>
          </a:p>
        </p:txBody>
      </p:sp>
      <p:sp>
        <p:nvSpPr>
          <p:cNvPr id="14" name="sketch line">
            <a:extLst>
              <a:ext uri="{FF2B5EF4-FFF2-40B4-BE49-F238E27FC236}">
                <a16:creationId xmlns:a16="http://schemas.microsoft.com/office/drawing/2014/main" id="{A38E1331-B5A6-44BE-BF4E-EE6C2FD2A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00" y="1776977"/>
            <a:ext cx="4572000" cy="18288"/>
          </a:xfrm>
          <a:custGeom>
            <a:avLst/>
            <a:gdLst>
              <a:gd name="connsiteX0" fmla="*/ 0 w 4572000"/>
              <a:gd name="connsiteY0" fmla="*/ 0 h 18288"/>
              <a:gd name="connsiteX1" fmla="*/ 744583 w 4572000"/>
              <a:gd name="connsiteY1" fmla="*/ 0 h 18288"/>
              <a:gd name="connsiteX2" fmla="*/ 1352006 w 4572000"/>
              <a:gd name="connsiteY2" fmla="*/ 0 h 18288"/>
              <a:gd name="connsiteX3" fmla="*/ 2050869 w 4572000"/>
              <a:gd name="connsiteY3" fmla="*/ 0 h 18288"/>
              <a:gd name="connsiteX4" fmla="*/ 2612571 w 4572000"/>
              <a:gd name="connsiteY4" fmla="*/ 0 h 18288"/>
              <a:gd name="connsiteX5" fmla="*/ 3357154 w 4572000"/>
              <a:gd name="connsiteY5" fmla="*/ 0 h 18288"/>
              <a:gd name="connsiteX6" fmla="*/ 401029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265714 w 4572000"/>
              <a:gd name="connsiteY10" fmla="*/ 18288 h 18288"/>
              <a:gd name="connsiteX11" fmla="*/ 2521131 w 4572000"/>
              <a:gd name="connsiteY11" fmla="*/ 18288 h 18288"/>
              <a:gd name="connsiteX12" fmla="*/ 1867989 w 4572000"/>
              <a:gd name="connsiteY12" fmla="*/ 18288 h 18288"/>
              <a:gd name="connsiteX13" fmla="*/ 1352006 w 4572000"/>
              <a:gd name="connsiteY13" fmla="*/ 18288 h 18288"/>
              <a:gd name="connsiteX14" fmla="*/ 83602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335213" y="-5275"/>
                  <a:pt x="446637" y="2749"/>
                  <a:pt x="744583" y="0"/>
                </a:cubicBezTo>
                <a:cubicBezTo>
                  <a:pt x="1042529" y="-2749"/>
                  <a:pt x="1223095" y="8165"/>
                  <a:pt x="1352006" y="0"/>
                </a:cubicBezTo>
                <a:cubicBezTo>
                  <a:pt x="1480917" y="-8165"/>
                  <a:pt x="1803308" y="16240"/>
                  <a:pt x="2050869" y="0"/>
                </a:cubicBezTo>
                <a:cubicBezTo>
                  <a:pt x="2298430" y="-16240"/>
                  <a:pt x="2464656" y="-22054"/>
                  <a:pt x="2612571" y="0"/>
                </a:cubicBezTo>
                <a:cubicBezTo>
                  <a:pt x="2760486" y="22054"/>
                  <a:pt x="3034874" y="11895"/>
                  <a:pt x="3357154" y="0"/>
                </a:cubicBezTo>
                <a:cubicBezTo>
                  <a:pt x="3679434" y="-11895"/>
                  <a:pt x="3778145" y="-10841"/>
                  <a:pt x="4010297" y="0"/>
                </a:cubicBezTo>
                <a:cubicBezTo>
                  <a:pt x="4242449" y="10841"/>
                  <a:pt x="4385860" y="17261"/>
                  <a:pt x="4572000" y="0"/>
                </a:cubicBezTo>
                <a:cubicBezTo>
                  <a:pt x="4571443" y="8172"/>
                  <a:pt x="4571244" y="10948"/>
                  <a:pt x="4572000" y="18288"/>
                </a:cubicBezTo>
                <a:cubicBezTo>
                  <a:pt x="4352099" y="1269"/>
                  <a:pt x="4065933" y="40755"/>
                  <a:pt x="3873137" y="18288"/>
                </a:cubicBezTo>
                <a:cubicBezTo>
                  <a:pt x="3680341" y="-4179"/>
                  <a:pt x="3486903" y="33471"/>
                  <a:pt x="3265714" y="18288"/>
                </a:cubicBezTo>
                <a:cubicBezTo>
                  <a:pt x="3044525" y="3105"/>
                  <a:pt x="2683548" y="-1073"/>
                  <a:pt x="2521131" y="18288"/>
                </a:cubicBezTo>
                <a:cubicBezTo>
                  <a:pt x="2358714" y="37649"/>
                  <a:pt x="2132855" y="34593"/>
                  <a:pt x="1867989" y="18288"/>
                </a:cubicBezTo>
                <a:cubicBezTo>
                  <a:pt x="1603123" y="1983"/>
                  <a:pt x="1605373" y="2886"/>
                  <a:pt x="1352006" y="18288"/>
                </a:cubicBezTo>
                <a:cubicBezTo>
                  <a:pt x="1098639" y="33690"/>
                  <a:pt x="962100" y="16241"/>
                  <a:pt x="836023" y="18288"/>
                </a:cubicBezTo>
                <a:cubicBezTo>
                  <a:pt x="709946" y="20335"/>
                  <a:pt x="193668" y="-307"/>
                  <a:pt x="0" y="18288"/>
                </a:cubicBezTo>
                <a:cubicBezTo>
                  <a:pt x="-277" y="11188"/>
                  <a:pt x="-244" y="5848"/>
                  <a:pt x="0" y="0"/>
                </a:cubicBezTo>
                <a:close/>
              </a:path>
              <a:path w="4572000" h="18288" stroke="0" extrusionOk="0">
                <a:moveTo>
                  <a:pt x="0" y="0"/>
                </a:moveTo>
                <a:cubicBezTo>
                  <a:pt x="158188" y="7508"/>
                  <a:pt x="361578" y="-27091"/>
                  <a:pt x="561703" y="0"/>
                </a:cubicBezTo>
                <a:cubicBezTo>
                  <a:pt x="761828" y="27091"/>
                  <a:pt x="1133811" y="14547"/>
                  <a:pt x="1306286" y="0"/>
                </a:cubicBezTo>
                <a:cubicBezTo>
                  <a:pt x="1478761" y="-14547"/>
                  <a:pt x="1809594" y="13320"/>
                  <a:pt x="2050869" y="0"/>
                </a:cubicBezTo>
                <a:cubicBezTo>
                  <a:pt x="2292144" y="-13320"/>
                  <a:pt x="2409269" y="-14334"/>
                  <a:pt x="2612571" y="0"/>
                </a:cubicBezTo>
                <a:cubicBezTo>
                  <a:pt x="2815873" y="14334"/>
                  <a:pt x="3025009" y="33536"/>
                  <a:pt x="3311434" y="0"/>
                </a:cubicBezTo>
                <a:cubicBezTo>
                  <a:pt x="3597859" y="-33536"/>
                  <a:pt x="3695431" y="-13462"/>
                  <a:pt x="3827417" y="0"/>
                </a:cubicBezTo>
                <a:cubicBezTo>
                  <a:pt x="3959403" y="13462"/>
                  <a:pt x="4360180" y="899"/>
                  <a:pt x="4572000" y="0"/>
                </a:cubicBezTo>
                <a:cubicBezTo>
                  <a:pt x="4572481" y="8890"/>
                  <a:pt x="4572898" y="10033"/>
                  <a:pt x="4572000" y="18288"/>
                </a:cubicBezTo>
                <a:cubicBezTo>
                  <a:pt x="4356830" y="5817"/>
                  <a:pt x="4021942" y="41441"/>
                  <a:pt x="3873137" y="18288"/>
                </a:cubicBezTo>
                <a:cubicBezTo>
                  <a:pt x="3724332" y="-4865"/>
                  <a:pt x="3494019" y="36771"/>
                  <a:pt x="3174274" y="18288"/>
                </a:cubicBezTo>
                <a:cubicBezTo>
                  <a:pt x="2854529" y="-195"/>
                  <a:pt x="2861023" y="5963"/>
                  <a:pt x="2658291" y="18288"/>
                </a:cubicBezTo>
                <a:cubicBezTo>
                  <a:pt x="2455559" y="30613"/>
                  <a:pt x="2309968" y="11711"/>
                  <a:pt x="2050869" y="18288"/>
                </a:cubicBezTo>
                <a:cubicBezTo>
                  <a:pt x="1791770" y="24865"/>
                  <a:pt x="1671115" y="-4587"/>
                  <a:pt x="1306286" y="18288"/>
                </a:cubicBezTo>
                <a:cubicBezTo>
                  <a:pt x="941457" y="41163"/>
                  <a:pt x="838619" y="-9452"/>
                  <a:pt x="653143" y="18288"/>
                </a:cubicBezTo>
                <a:cubicBezTo>
                  <a:pt x="467667" y="46028"/>
                  <a:pt x="308702" y="9245"/>
                  <a:pt x="0" y="18288"/>
                </a:cubicBezTo>
                <a:cubicBezTo>
                  <a:pt x="-4" y="10872"/>
                  <a:pt x="388" y="674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95915077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 descr="A white and yellow table with numbers and a black background&#10;&#10;AI-generated content may be incorrect.">
            <a:extLst>
              <a:ext uri="{FF2B5EF4-FFF2-40B4-BE49-F238E27FC236}">
                <a16:creationId xmlns:a16="http://schemas.microsoft.com/office/drawing/2014/main" id="{EB9362EF-5E3B-F2E3-E401-80A38F3FFED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00942" y="4346769"/>
            <a:ext cx="8667328" cy="242685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table with numbers and a yellow text&#10;&#10;AI-generated content may be incorrect.">
            <a:extLst>
              <a:ext uri="{FF2B5EF4-FFF2-40B4-BE49-F238E27FC236}">
                <a16:creationId xmlns:a16="http://schemas.microsoft.com/office/drawing/2014/main" id="{BA68F021-8BA2-278C-BB3B-DE2B3B89EF39}"/>
              </a:ext>
            </a:extLst>
          </p:cNvPr>
          <p:cNvPicPr>
            <a:picLocks noChangeAspect="1"/>
          </p:cNvPicPr>
          <p:nvPr/>
        </p:nvPicPr>
        <p:blipFill>
          <a:blip r:embed="rId3"/>
          <a:stretch>
            <a:fillRect/>
          </a:stretch>
        </p:blipFill>
        <p:spPr>
          <a:xfrm>
            <a:off x="4420116" y="2002833"/>
            <a:ext cx="6978428" cy="2390110"/>
          </a:xfrm>
          <a:prstGeom prst="rect">
            <a:avLst/>
          </a:prstGeom>
        </p:spPr>
      </p:pic>
      <p:pic>
        <p:nvPicPr>
          <p:cNvPr id="5" name="Picture 1" descr="A white and yellow sign with black text&#10;&#10;AI-generated content may be incorrect.">
            <a:extLst>
              <a:ext uri="{FF2B5EF4-FFF2-40B4-BE49-F238E27FC236}">
                <a16:creationId xmlns:a16="http://schemas.microsoft.com/office/drawing/2014/main" id="{E1662FF2-D926-B8C9-38C1-AA276489DF8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3724" y="4358933"/>
            <a:ext cx="2524183" cy="249906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
            <a:extLst>
              <a:ext uri="{FF2B5EF4-FFF2-40B4-BE49-F238E27FC236}">
                <a16:creationId xmlns:a16="http://schemas.microsoft.com/office/drawing/2014/main" id="{C353F4D0-1D02-BCF1-253A-EBFAD21FA4EC}"/>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774406" y="2103710"/>
            <a:ext cx="2532295" cy="2304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276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5" name="Picture 1" descr="The Art of Asking Questions">
            <a:extLst>
              <a:ext uri="{FF2B5EF4-FFF2-40B4-BE49-F238E27FC236}">
                <a16:creationId xmlns:a16="http://schemas.microsoft.com/office/drawing/2014/main" id="{2A05A38D-85A7-09D9-B38A-69006E1D1D2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34402" y="643466"/>
            <a:ext cx="9523195" cy="557106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E217DD45-A8B6-B68D-4915-915FF6406879}"/>
              </a:ext>
            </a:extLst>
          </p:cNvPr>
          <p:cNvSpPr>
            <a:spLocks noChangeArrowheads="1"/>
          </p:cNvSpPr>
          <p:nvPr/>
        </p:nvSpPr>
        <p:spPr bwMode="auto">
          <a:xfrm>
            <a:off x="0" y="-453970"/>
            <a:ext cx="184731" cy="9079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endParaRPr kumimoji="0" lang="en-US" altLang="en-US" sz="20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spcBef>
                <a:spcPct val="0"/>
              </a:spcBef>
              <a:spcAft>
                <a:spcPts val="600"/>
              </a:spcAft>
              <a:buClrTx/>
              <a:buSzTx/>
              <a:buFontTx/>
              <a:buNone/>
              <a:tabLst/>
            </a:pPr>
            <a:br>
              <a:rPr kumimoji="0" lang="en-US" altLang="en-US" sz="10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781982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8991</TotalTime>
  <Words>943</Words>
  <Application>Microsoft Macintosh PowerPoint</Application>
  <PresentationFormat>Widescreen</PresentationFormat>
  <Paragraphs>74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Business Plan</vt:lpstr>
      <vt:lpstr>Contents</vt:lpstr>
      <vt:lpstr>Introduction</vt:lpstr>
      <vt:lpstr>Overview of the Business Idea </vt:lpstr>
      <vt:lpstr>Legal Format and Management Structure </vt:lpstr>
      <vt:lpstr>PowerPoint Presentation</vt:lpstr>
      <vt:lpstr>State the management structure of your business  </vt:lpstr>
      <vt:lpstr>PESTEL Analysis </vt:lpstr>
      <vt:lpstr>Target Market and Marketing Strategies </vt:lpstr>
      <vt:lpstr>Target Market and Marketing Strategies </vt:lpstr>
      <vt:lpstr>Target Market and Marketing Strategies </vt:lpstr>
      <vt:lpstr>Funding Requirements and Allocation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Mariia Stupnitska (2429769)</dc:creator>
  <cp:lastModifiedBy>Mariia Stupnitska (2429769)</cp:lastModifiedBy>
  <cp:revision>2</cp:revision>
  <dcterms:created xsi:type="dcterms:W3CDTF">2025-11-30T14:05:15Z</dcterms:created>
  <dcterms:modified xsi:type="dcterms:W3CDTF">2025-12-07T14:50:25Z</dcterms:modified>
</cp:coreProperties>
</file>