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458" r:id="rId4"/>
    <p:sldId id="258" r:id="rId5"/>
    <p:sldId id="275" r:id="rId6"/>
    <p:sldId id="426" r:id="rId7"/>
    <p:sldId id="303" r:id="rId8"/>
    <p:sldId id="328" r:id="rId9"/>
    <p:sldId id="309" r:id="rId10"/>
    <p:sldId id="469" r:id="rId11"/>
    <p:sldId id="490" r:id="rId12"/>
    <p:sldId id="467" r:id="rId13"/>
    <p:sldId id="470" r:id="rId14"/>
    <p:sldId id="468" r:id="rId15"/>
    <p:sldId id="471" r:id="rId16"/>
    <p:sldId id="472" r:id="rId17"/>
    <p:sldId id="280" r:id="rId18"/>
    <p:sldId id="259" r:id="rId19"/>
    <p:sldId id="282" r:id="rId20"/>
    <p:sldId id="364" r:id="rId21"/>
    <p:sldId id="452" r:id="rId22"/>
    <p:sldId id="454" r:id="rId23"/>
    <p:sldId id="463" r:id="rId24"/>
    <p:sldId id="345" r:id="rId25"/>
    <p:sldId id="368" r:id="rId26"/>
    <p:sldId id="268" r:id="rId27"/>
    <p:sldId id="283" r:id="rId28"/>
    <p:sldId id="279" r:id="rId29"/>
    <p:sldId id="273" r:id="rId30"/>
    <p:sldId id="464" r:id="rId31"/>
    <p:sldId id="267" r:id="rId32"/>
    <p:sldId id="277" r:id="rId33"/>
    <p:sldId id="465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6A3843-A6D6-4BCD-B67C-34D0D34C40C7}" v="76" dt="2026-01-28T11:49:58.3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snapVertSplitter="1" vertBarState="minimized" horzBarState="maximized">
    <p:restoredLeft sz="5892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808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7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remy Wyatt" userId="a4ddc96d9b5c8f98" providerId="LiveId" clId="{0C263B2C-8A80-438D-913A-B036F84C2C63}"/>
    <pc:docChg chg="custSel modSld sldOrd">
      <pc:chgData name="Jeremy Wyatt" userId="a4ddc96d9b5c8f98" providerId="LiveId" clId="{0C263B2C-8A80-438D-913A-B036F84C2C63}" dt="2026-01-29T13:01:28.890" v="681"/>
      <pc:docMkLst>
        <pc:docMk/>
      </pc:docMkLst>
      <pc:sldChg chg="modSp mod">
        <pc:chgData name="Jeremy Wyatt" userId="a4ddc96d9b5c8f98" providerId="LiveId" clId="{0C263B2C-8A80-438D-913A-B036F84C2C63}" dt="2026-01-28T10:34:09.130" v="45" actId="20577"/>
        <pc:sldMkLst>
          <pc:docMk/>
          <pc:sldMk cId="3651005382" sldId="256"/>
        </pc:sldMkLst>
        <pc:spChg chg="mod">
          <ac:chgData name="Jeremy Wyatt" userId="a4ddc96d9b5c8f98" providerId="LiveId" clId="{0C263B2C-8A80-438D-913A-B036F84C2C63}" dt="2026-01-28T10:34:09.130" v="45" actId="20577"/>
          <ac:spMkLst>
            <pc:docMk/>
            <pc:sldMk cId="3651005382" sldId="256"/>
            <ac:spMk id="3" creationId="{5A1ACE02-46EA-EB14-1D82-B0E066CFFDBA}"/>
          </ac:spMkLst>
        </pc:spChg>
      </pc:sldChg>
      <pc:sldChg chg="modAnim">
        <pc:chgData name="Jeremy Wyatt" userId="a4ddc96d9b5c8f98" providerId="LiveId" clId="{0C263B2C-8A80-438D-913A-B036F84C2C63}" dt="2026-01-28T11:41:47.105" v="625"/>
        <pc:sldMkLst>
          <pc:docMk/>
          <pc:sldMk cId="2938190717" sldId="259"/>
        </pc:sldMkLst>
      </pc:sldChg>
      <pc:sldChg chg="modSp mod">
        <pc:chgData name="Jeremy Wyatt" userId="a4ddc96d9b5c8f98" providerId="LiveId" clId="{0C263B2C-8A80-438D-913A-B036F84C2C63}" dt="2026-01-28T11:48:13.774" v="638" actId="20577"/>
        <pc:sldMkLst>
          <pc:docMk/>
          <pc:sldMk cId="3448366643" sldId="277"/>
        </pc:sldMkLst>
        <pc:spChg chg="mod">
          <ac:chgData name="Jeremy Wyatt" userId="a4ddc96d9b5c8f98" providerId="LiveId" clId="{0C263B2C-8A80-438D-913A-B036F84C2C63}" dt="2026-01-28T11:48:13.774" v="638" actId="20577"/>
          <ac:spMkLst>
            <pc:docMk/>
            <pc:sldMk cId="3448366643" sldId="277"/>
            <ac:spMk id="3" creationId="{00000000-0000-0000-0000-000000000000}"/>
          </ac:spMkLst>
        </pc:spChg>
      </pc:sldChg>
      <pc:sldChg chg="modSp mod">
        <pc:chgData name="Jeremy Wyatt" userId="a4ddc96d9b5c8f98" providerId="LiveId" clId="{0C263B2C-8A80-438D-913A-B036F84C2C63}" dt="2026-01-28T11:24:39.269" v="168" actId="20577"/>
        <pc:sldMkLst>
          <pc:docMk/>
          <pc:sldMk cId="3489056677" sldId="303"/>
        </pc:sldMkLst>
        <pc:spChg chg="mod">
          <ac:chgData name="Jeremy Wyatt" userId="a4ddc96d9b5c8f98" providerId="LiveId" clId="{0C263B2C-8A80-438D-913A-B036F84C2C63}" dt="2026-01-28T11:24:39.269" v="168" actId="20577"/>
          <ac:spMkLst>
            <pc:docMk/>
            <pc:sldMk cId="3489056677" sldId="303"/>
            <ac:spMk id="3" creationId="{00000000-0000-0000-0000-000000000000}"/>
          </ac:spMkLst>
        </pc:spChg>
      </pc:sldChg>
      <pc:sldChg chg="modSp mod">
        <pc:chgData name="Jeremy Wyatt" userId="a4ddc96d9b5c8f98" providerId="LiveId" clId="{0C263B2C-8A80-438D-913A-B036F84C2C63}" dt="2026-01-28T11:24:52.107" v="169" actId="1076"/>
        <pc:sldMkLst>
          <pc:docMk/>
          <pc:sldMk cId="446645851" sldId="309"/>
        </pc:sldMkLst>
        <pc:spChg chg="mod">
          <ac:chgData name="Jeremy Wyatt" userId="a4ddc96d9b5c8f98" providerId="LiveId" clId="{0C263B2C-8A80-438D-913A-B036F84C2C63}" dt="2026-01-28T11:24:52.107" v="169" actId="1076"/>
          <ac:spMkLst>
            <pc:docMk/>
            <pc:sldMk cId="446645851" sldId="309"/>
            <ac:spMk id="2" creationId="{00000000-0000-0000-0000-000000000000}"/>
          </ac:spMkLst>
        </pc:spChg>
      </pc:sldChg>
      <pc:sldChg chg="ord modAnim">
        <pc:chgData name="Jeremy Wyatt" userId="a4ddc96d9b5c8f98" providerId="LiveId" clId="{0C263B2C-8A80-438D-913A-B036F84C2C63}" dt="2026-01-29T13:01:28.890" v="681"/>
        <pc:sldMkLst>
          <pc:docMk/>
          <pc:sldMk cId="13011514" sldId="328"/>
        </pc:sldMkLst>
      </pc:sldChg>
      <pc:sldChg chg="addSp modSp mod">
        <pc:chgData name="Jeremy Wyatt" userId="a4ddc96d9b5c8f98" providerId="LiveId" clId="{0C263B2C-8A80-438D-913A-B036F84C2C63}" dt="2026-01-28T11:24:06.401" v="165" actId="1076"/>
        <pc:sldMkLst>
          <pc:docMk/>
          <pc:sldMk cId="3006530852" sldId="426"/>
        </pc:sldMkLst>
        <pc:spChg chg="mod">
          <ac:chgData name="Jeremy Wyatt" userId="a4ddc96d9b5c8f98" providerId="LiveId" clId="{0C263B2C-8A80-438D-913A-B036F84C2C63}" dt="2026-01-28T11:23:53.608" v="163" actId="20577"/>
          <ac:spMkLst>
            <pc:docMk/>
            <pc:sldMk cId="3006530852" sldId="426"/>
            <ac:spMk id="3" creationId="{36F769D9-EE8F-4914-95E0-0C9B72BDE03C}"/>
          </ac:spMkLst>
        </pc:spChg>
        <pc:spChg chg="add mod">
          <ac:chgData name="Jeremy Wyatt" userId="a4ddc96d9b5c8f98" providerId="LiveId" clId="{0C263B2C-8A80-438D-913A-B036F84C2C63}" dt="2026-01-28T11:23:10.006" v="152" actId="1076"/>
          <ac:spMkLst>
            <pc:docMk/>
            <pc:sldMk cId="3006530852" sldId="426"/>
            <ac:spMk id="5" creationId="{B5485528-91AE-8BCB-A6D7-4EE99F59A78C}"/>
          </ac:spMkLst>
        </pc:spChg>
        <pc:picChg chg="add mod">
          <ac:chgData name="Jeremy Wyatt" userId="a4ddc96d9b5c8f98" providerId="LiveId" clId="{0C263B2C-8A80-438D-913A-B036F84C2C63}" dt="2026-01-28T11:24:06.401" v="165" actId="1076"/>
          <ac:picMkLst>
            <pc:docMk/>
            <pc:sldMk cId="3006530852" sldId="426"/>
            <ac:picMk id="1026" creationId="{E0D998A1-A48B-FCFA-3C7F-D0BE4ECF82A6}"/>
          </ac:picMkLst>
        </pc:picChg>
      </pc:sldChg>
      <pc:sldChg chg="modSp mod">
        <pc:chgData name="Jeremy Wyatt" userId="a4ddc96d9b5c8f98" providerId="LiveId" clId="{0C263B2C-8A80-438D-913A-B036F84C2C63}" dt="2026-01-28T11:10:43.251" v="70" actId="20577"/>
        <pc:sldMkLst>
          <pc:docMk/>
          <pc:sldMk cId="4207166239" sldId="458"/>
        </pc:sldMkLst>
        <pc:spChg chg="mod">
          <ac:chgData name="Jeremy Wyatt" userId="a4ddc96d9b5c8f98" providerId="LiveId" clId="{0C263B2C-8A80-438D-913A-B036F84C2C63}" dt="2026-01-28T11:10:43.251" v="70" actId="20577"/>
          <ac:spMkLst>
            <pc:docMk/>
            <pc:sldMk cId="4207166239" sldId="458"/>
            <ac:spMk id="9" creationId="{099224E6-1A86-45DC-A24F-4E1C459A5214}"/>
          </ac:spMkLst>
        </pc:spChg>
      </pc:sldChg>
      <pc:sldChg chg="modSp">
        <pc:chgData name="Jeremy Wyatt" userId="a4ddc96d9b5c8f98" providerId="LiveId" clId="{0C263B2C-8A80-438D-913A-B036F84C2C63}" dt="2026-01-28T11:46:04.308" v="626"/>
        <pc:sldMkLst>
          <pc:docMk/>
          <pc:sldMk cId="2240930597" sldId="464"/>
        </pc:sldMkLst>
        <pc:cxnChg chg="mod">
          <ac:chgData name="Jeremy Wyatt" userId="a4ddc96d9b5c8f98" providerId="LiveId" clId="{0C263B2C-8A80-438D-913A-B036F84C2C63}" dt="2026-01-28T11:46:04.308" v="626"/>
          <ac:cxnSpMkLst>
            <pc:docMk/>
            <pc:sldMk cId="2240930597" sldId="464"/>
            <ac:cxnSpMk id="28" creationId="{00000000-0000-0000-0000-000000000000}"/>
          </ac:cxnSpMkLst>
        </pc:cxnChg>
      </pc:sldChg>
      <pc:sldChg chg="modSp mod">
        <pc:chgData name="Jeremy Wyatt" userId="a4ddc96d9b5c8f98" providerId="LiveId" clId="{0C263B2C-8A80-438D-913A-B036F84C2C63}" dt="2026-01-28T11:50:34.882" v="677" actId="20577"/>
        <pc:sldMkLst>
          <pc:docMk/>
          <pc:sldMk cId="3806364463" sldId="465"/>
        </pc:sldMkLst>
        <pc:spChg chg="mod">
          <ac:chgData name="Jeremy Wyatt" userId="a4ddc96d9b5c8f98" providerId="LiveId" clId="{0C263B2C-8A80-438D-913A-B036F84C2C63}" dt="2026-01-28T11:50:34.882" v="677" actId="20577"/>
          <ac:spMkLst>
            <pc:docMk/>
            <pc:sldMk cId="3806364463" sldId="465"/>
            <ac:spMk id="3" creationId="{EFE86A59-C629-A25E-8B9C-A0FAF6ACDC4A}"/>
          </ac:spMkLst>
        </pc:spChg>
      </pc:sldChg>
      <pc:sldChg chg="modSp mod">
        <pc:chgData name="Jeremy Wyatt" userId="a4ddc96d9b5c8f98" providerId="LiveId" clId="{0C263B2C-8A80-438D-913A-B036F84C2C63}" dt="2026-01-28T11:37:35.611" v="603" actId="20577"/>
        <pc:sldMkLst>
          <pc:docMk/>
          <pc:sldMk cId="1312208155" sldId="467"/>
        </pc:sldMkLst>
        <pc:spChg chg="mod">
          <ac:chgData name="Jeremy Wyatt" userId="a4ddc96d9b5c8f98" providerId="LiveId" clId="{0C263B2C-8A80-438D-913A-B036F84C2C63}" dt="2026-01-28T11:37:04.813" v="596" actId="20577"/>
          <ac:spMkLst>
            <pc:docMk/>
            <pc:sldMk cId="1312208155" sldId="467"/>
            <ac:spMk id="2" creationId="{D5FFB676-86CB-DA51-F72A-06B334691EEE}"/>
          </ac:spMkLst>
        </pc:spChg>
        <pc:spChg chg="mod">
          <ac:chgData name="Jeremy Wyatt" userId="a4ddc96d9b5c8f98" providerId="LiveId" clId="{0C263B2C-8A80-438D-913A-B036F84C2C63}" dt="2026-01-28T11:37:35.611" v="603" actId="20577"/>
          <ac:spMkLst>
            <pc:docMk/>
            <pc:sldMk cId="1312208155" sldId="467"/>
            <ac:spMk id="3" creationId="{5189AD77-729B-FC3C-F668-C682D96F3C1D}"/>
          </ac:spMkLst>
        </pc:spChg>
      </pc:sldChg>
      <pc:sldChg chg="addSp modSp mod modAnim">
        <pc:chgData name="Jeremy Wyatt" userId="a4ddc96d9b5c8f98" providerId="LiveId" clId="{0C263B2C-8A80-438D-913A-B036F84C2C63}" dt="2026-01-28T11:35:49.440" v="558" actId="20577"/>
        <pc:sldMkLst>
          <pc:docMk/>
          <pc:sldMk cId="3951679992" sldId="469"/>
        </pc:sldMkLst>
        <pc:spChg chg="mod">
          <ac:chgData name="Jeremy Wyatt" userId="a4ddc96d9b5c8f98" providerId="LiveId" clId="{0C263B2C-8A80-438D-913A-B036F84C2C63}" dt="2026-01-28T11:33:33.485" v="513" actId="1076"/>
          <ac:spMkLst>
            <pc:docMk/>
            <pc:sldMk cId="3951679992" sldId="469"/>
            <ac:spMk id="2" creationId="{6436B6BF-D8E6-28E9-E830-B596675E0BF0}"/>
          </ac:spMkLst>
        </pc:spChg>
        <pc:spChg chg="mod">
          <ac:chgData name="Jeremy Wyatt" userId="a4ddc96d9b5c8f98" providerId="LiveId" clId="{0C263B2C-8A80-438D-913A-B036F84C2C63}" dt="2026-01-28T11:35:28.353" v="545" actId="255"/>
          <ac:spMkLst>
            <pc:docMk/>
            <pc:sldMk cId="3951679992" sldId="469"/>
            <ac:spMk id="3" creationId="{F8505B4F-74ED-CB4F-8B6A-5F95AC41BA3C}"/>
          </ac:spMkLst>
        </pc:spChg>
        <pc:spChg chg="add mod">
          <ac:chgData name="Jeremy Wyatt" userId="a4ddc96d9b5c8f98" providerId="LiveId" clId="{0C263B2C-8A80-438D-913A-B036F84C2C63}" dt="2026-01-28T11:35:49.440" v="558" actId="20577"/>
          <ac:spMkLst>
            <pc:docMk/>
            <pc:sldMk cId="3951679992" sldId="469"/>
            <ac:spMk id="5" creationId="{9C2674FD-404C-33C9-EA09-A0C9884A2DE8}"/>
          </ac:spMkLst>
        </pc:spChg>
      </pc:sldChg>
      <pc:sldChg chg="modSp mod">
        <pc:chgData name="Jeremy Wyatt" userId="a4ddc96d9b5c8f98" providerId="LiveId" clId="{0C263B2C-8A80-438D-913A-B036F84C2C63}" dt="2026-01-28T11:39:57.340" v="623" actId="20577"/>
        <pc:sldMkLst>
          <pc:docMk/>
          <pc:sldMk cId="3983241800" sldId="471"/>
        </pc:sldMkLst>
        <pc:spChg chg="mod">
          <ac:chgData name="Jeremy Wyatt" userId="a4ddc96d9b5c8f98" providerId="LiveId" clId="{0C263B2C-8A80-438D-913A-B036F84C2C63}" dt="2026-01-28T11:39:57.340" v="623" actId="20577"/>
          <ac:spMkLst>
            <pc:docMk/>
            <pc:sldMk cId="3983241800" sldId="471"/>
            <ac:spMk id="4" creationId="{7CC6A05C-49D5-A0E5-C3A4-BD394AA79D94}"/>
          </ac:spMkLst>
        </pc:spChg>
      </pc:sldChg>
      <pc:sldChg chg="modSp mod">
        <pc:chgData name="Jeremy Wyatt" userId="a4ddc96d9b5c8f98" providerId="LiveId" clId="{0C263B2C-8A80-438D-913A-B036F84C2C63}" dt="2026-01-28T11:36:37.958" v="585" actId="20577"/>
        <pc:sldMkLst>
          <pc:docMk/>
          <pc:sldMk cId="3544099076" sldId="490"/>
        </pc:sldMkLst>
        <pc:spChg chg="mod">
          <ac:chgData name="Jeremy Wyatt" userId="a4ddc96d9b5c8f98" providerId="LiveId" clId="{0C263B2C-8A80-438D-913A-B036F84C2C63}" dt="2026-01-28T11:36:23.548" v="582" actId="27636"/>
          <ac:spMkLst>
            <pc:docMk/>
            <pc:sldMk cId="3544099076" sldId="490"/>
            <ac:spMk id="2" creationId="{00000000-0000-0000-0000-000000000000}"/>
          </ac:spMkLst>
        </pc:spChg>
        <pc:spChg chg="mod">
          <ac:chgData name="Jeremy Wyatt" userId="a4ddc96d9b5c8f98" providerId="LiveId" clId="{0C263B2C-8A80-438D-913A-B036F84C2C63}" dt="2026-01-28T11:36:37.958" v="585" actId="20577"/>
          <ac:spMkLst>
            <pc:docMk/>
            <pc:sldMk cId="3544099076" sldId="490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CA8CCF-39D5-4481-A6F8-EF6F3DFBCF1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84EB77-D7EE-4A77-993B-B610038854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387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682C1991-870C-4707-8682-3E2CD1902E7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67572" indent="-29522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80880" indent="-2361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53232" indent="-2361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25584" indent="-236176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97936" indent="-23617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88" indent="-23617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2640" indent="-23617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14992" indent="-23617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DC16C2F-AA85-4E8A-9637-1D8D6EBFD7D3}" type="slidenum">
              <a:rPr lang="en-US" altLang="en-US"/>
              <a:pPr eaLnBrk="1" hangingPunct="1"/>
              <a:t>20</a:t>
            </a:fld>
            <a:endParaRPr lang="en-US" altLang="en-US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036962DE-5D61-400F-BE19-AE858E9347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760663" y="522288"/>
            <a:ext cx="4632325" cy="2606675"/>
          </a:xfrm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21426A41-069C-488F-AFBF-90DA63C845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9312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Will policy</a:t>
            </a:r>
            <a:r>
              <a:rPr lang="en-US" baseline="0"/>
              <a:t> makers and clinicians and health systems some day just decide it’s easier and cheaper and faster to just trust Watson’s brain?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DD4D23-C98A-435E-AE88-9061F8349B02}" type="slidenum">
              <a:rPr lang="en-GB" smtClean="0"/>
              <a:pPr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009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A237A-F5B9-E9FC-08D7-93BF44B513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BE40C9-44F1-0CC7-B9C2-01F6B22A32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F3D5E-E908-23D4-F0B6-5429D8C84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C396E-5AFE-6E1C-FD6E-27783C22B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CBE19-642F-75F3-E7A6-7EC589566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94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5D28D-2DFE-BEDE-8B76-039A479D4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3461"/>
          </a:xfrm>
        </p:spPr>
        <p:txBody>
          <a:bodyPr/>
          <a:lstStyle>
            <a:lvl1pPr>
              <a:defRPr b="1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502B6-8C86-C62B-6F2C-55A4C575E4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75F92-60A4-A5B2-E995-BAB000709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7AAD7-F9A0-DA4B-3A98-42545C46E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FDB00F-87FF-C9B1-A4BE-8F86B1829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3213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8AAC1-8BEE-B4C8-C8D1-D0AA9A013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9D63B7-977E-1B2E-2D50-439E4BA6EC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3FB95F-FA5D-8BA3-8446-0E5A2357B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5757B5-5C53-9FE9-EAAA-C803608CE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B842EA-F662-B8CD-5F4A-E5D4A0A46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121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47207-C100-186C-BA7B-992C67066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E7FE8-16BE-E1A9-A214-B101169F70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D8D9E5-2535-1B90-D9F8-2B8B32F8F9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1AEDC4-4CE8-20F2-1194-FA3C46338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28A336-2C82-266A-EEA8-26A46D3971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7278DF-ECA8-8CEC-09EB-C74E93BC2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525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D36BF-0C23-0300-A81C-AF24FF10B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16BB4B-EC8D-A530-7068-BC45318421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7E6DC8-CE05-D178-A460-A3A88C9E58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30050-49E2-89D8-13DB-81455C2D52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E8955B-359C-BFF4-2A45-9E8020A5DC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A383BB-BF93-FE11-67DF-2D545027B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973AEB-A709-CC23-0BC5-01DDEC580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500E43-0E79-7546-1806-EF477E055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666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4C333-F30E-939E-CF98-E61229681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69CBDA-35EF-D8C0-C021-4267787BF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778C3-EA75-DBE6-3B17-2EB632833B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C2F25C-0D8B-4EC9-73FE-6AD9DA3E1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701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41FD7C-AB36-48FD-9898-B5573CE4D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AD5FEC-0B16-FBEB-6F1C-35764435D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25FA3-C03B-6D71-E124-D07A146C3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18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683B0-CBBA-14B0-B6DE-A676F0E5A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0888D-4B87-9E04-0081-7D959DD85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D00AC7-DB1A-5C35-2AD8-6B7E1B84D4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3527A5-022F-93F6-0D66-ADC1CEE2F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5440EE-44E2-392E-605C-EB411FBFA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4BFF3D-6288-4CAB-77F7-6A66EF32A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821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A0D80-50C9-6250-9320-C5219EC7A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80754D-EECF-A3DE-D418-9361A9F193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3A41A7-346D-7795-B7C7-C8242CC8C7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1232B4-2671-E2ED-4730-4B0C51ACF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56FD84-D41A-00FF-B2D5-EBF1BDEC5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6D1CB6-311E-E2C4-A8CF-FF8AAFDA4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117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D2770-15D1-BCF0-A92B-513174A34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0B87-0B6A-A9CD-08CC-7DC5A30862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45F5A-C884-1A76-BD0B-43DB96D2F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0D288-71A6-FC8B-4DBC-9E18DFF1F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67FB71-B75A-F035-93A9-198CD3E3D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808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4100F2-D228-0EB1-9E87-1D6FC56982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60C2C-DE51-AD5F-750A-C2F1138097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868CD-2EC6-D4FD-19F1-FB5842F28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8A9490-3130-3B6F-EE4E-D5A740003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0D216D-49F2-FB20-8365-E93BF26E9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0840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8490" y="355600"/>
            <a:ext cx="8852895" cy="457200"/>
          </a:xfrm>
        </p:spPr>
        <p:txBody>
          <a:bodyPr>
            <a:noAutofit/>
          </a:bodyPr>
          <a:lstStyle>
            <a:lvl1pPr>
              <a:defRPr sz="4000"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511559" y="1763714"/>
            <a:ext cx="10274041" cy="4332287"/>
          </a:xfrm>
        </p:spPr>
        <p:txBody>
          <a:bodyPr/>
          <a:lstStyle/>
          <a:p>
            <a:pPr lv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D96C35-FE3A-482C-BC65-849F71C82011}" type="slidenum">
              <a:rPr lang="en-US" altLang="en-US"/>
              <a:pPr/>
              <a:t>‹#›</a:t>
            </a:fld>
            <a:r>
              <a:rPr lang="en-US" altLang="en-US"/>
              <a:t>/30</a:t>
            </a:r>
            <a:endParaRPr lang="en-US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3142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717" y="355600"/>
            <a:ext cx="8085667" cy="457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038351" y="1763714"/>
            <a:ext cx="4770967" cy="43322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12517" y="1763714"/>
            <a:ext cx="4773083" cy="43322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703C41-00FA-4DE2-A139-7E35E7DEDB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41600" y="6248400"/>
            <a:ext cx="2540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C492C-7A9D-462C-BF18-6058865C4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65984" y="6545264"/>
            <a:ext cx="726016" cy="312737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D595FD20-F30C-4A71-8E0E-36D69ABA7ECE}" type="slidenum">
              <a:rPr lang="en-US" altLang="en-US"/>
              <a:pPr/>
              <a:t>‹#›</a:t>
            </a:fld>
            <a:r>
              <a:rPr lang="en-US" altLang="en-US"/>
              <a:t>/30</a:t>
            </a:r>
            <a:endParaRPr lang="en-US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871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BE84E6-575A-1097-0F8B-426DB8C59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4F9650-81E0-C329-EB14-C1636EB23C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31844-424D-22D9-8016-58FF773C0B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791CF-B262-4F19-BF6B-AEA70311CCC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8E20C5-96F9-67F7-2D72-8BAB1B5254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BB598-B74D-D281-1EAE-76FD76D3CA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41F45-104C-4D66-A1B0-46BE510B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533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ubmed.ncbi.nlm.nih.gov/32053307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onlinelibrary.wiley.com/journal/28329023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abelhealthcare.com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png"/><Relationship Id="rId4" Type="http://schemas.openxmlformats.org/officeDocument/2006/relationships/image" Target="../media/image26.jp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www.go-fair.org/fair-principles/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informatics.bmj.com/content/27/2" TargetMode="External"/><Relationship Id="rId2" Type="http://schemas.openxmlformats.org/officeDocument/2006/relationships/hyperlink" Target="https://www.bcs.org/membership-and-registrations/member-communities/faculty-of-health-and-care/reports-and-resources/mobilising-computable-biomedical-knowledge-mcb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cs.org/articles-opinion-and-research/creating-a-clinical-satnav-for-doctors-will-save-lives-say-digital-health-experts/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F538E-A24B-0257-FE8B-7E52941767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696" y="555435"/>
            <a:ext cx="9671304" cy="23876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solidFill>
                  <a:schemeClr val="accent1"/>
                </a:solidFill>
                <a:latin typeface="+mn-lt"/>
              </a:rPr>
              <a:t>Evidence, Evidence-Based Medicine and decision support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1ACE02-46EA-EB14-1D82-B0E066CFFD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6696" y="4406710"/>
            <a:ext cx="9671304" cy="1655762"/>
          </a:xfrm>
        </p:spPr>
        <p:txBody>
          <a:bodyPr>
            <a:noAutofit/>
          </a:bodyPr>
          <a:lstStyle/>
          <a:p>
            <a:pPr algn="l"/>
            <a:r>
              <a:rPr lang="en-GB" sz="2800" b="1" dirty="0"/>
              <a:t>Prof Jeremy Wyatt DM FRCP Fellow, ACMI &amp; BCS</a:t>
            </a:r>
          </a:p>
          <a:p>
            <a:pPr algn="l"/>
            <a:r>
              <a:rPr lang="en-GB" sz="2000" dirty="0"/>
              <a:t>Emeritus Professor of Digital Healthcare, Univ. of Southampton</a:t>
            </a:r>
          </a:p>
          <a:p>
            <a:pPr algn="l"/>
            <a:r>
              <a:rPr lang="en-GB" sz="2000" dirty="0"/>
              <a:t>Chair, BCS Health &amp; Care AI Group</a:t>
            </a:r>
          </a:p>
          <a:p>
            <a:pPr algn="l"/>
            <a:r>
              <a:rPr lang="en-GB" sz="20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Section Editor, Frontiers Ethical Digital Health </a:t>
            </a:r>
            <a:endParaRPr lang="en-GB" sz="2000" dirty="0"/>
          </a:p>
          <a:p>
            <a:pPr algn="l"/>
            <a:r>
              <a:rPr lang="en-GB" sz="2000" dirty="0"/>
              <a:t>Maker of jewellery &amp; sculpture in titanium</a:t>
            </a:r>
          </a:p>
        </p:txBody>
      </p:sp>
      <p:pic>
        <p:nvPicPr>
          <p:cNvPr id="5" name="Picture 4" descr="A person with glasses and a red and white striped shirt&#10;&#10;Description automatically generated">
            <a:extLst>
              <a:ext uri="{FF2B5EF4-FFF2-40B4-BE49-F238E27FC236}">
                <a16:creationId xmlns:a16="http://schemas.microsoft.com/office/drawing/2014/main" id="{B627B540-60ED-CEE4-01B1-02EAF3E36F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20"/>
          <a:stretch/>
        </p:blipFill>
        <p:spPr>
          <a:xfrm rot="5400000">
            <a:off x="9489567" y="4155567"/>
            <a:ext cx="3191256" cy="2213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005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815C9-8E81-6A40-5386-D7BD997EA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2688"/>
            <a:ext cx="10515600" cy="753461"/>
          </a:xfrm>
        </p:spPr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4C058-9D17-E8DB-DF0A-F2A7B5A66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34185"/>
            <a:ext cx="10515600" cy="4351338"/>
          </a:xfrm>
        </p:spPr>
        <p:txBody>
          <a:bodyPr/>
          <a:lstStyle/>
          <a:p>
            <a:r>
              <a:rPr lang="en-GB" dirty="0"/>
              <a:t>Knowledge and knowledge challenges in healthcare</a:t>
            </a:r>
          </a:p>
          <a:p>
            <a:r>
              <a:rPr lang="en-GB" dirty="0"/>
              <a:t>Evidence based medicine</a:t>
            </a:r>
          </a:p>
          <a:p>
            <a:r>
              <a:rPr lang="en-GB" dirty="0"/>
              <a:t>Data versus evidence</a:t>
            </a:r>
          </a:p>
          <a:p>
            <a:r>
              <a:rPr lang="en-GB" dirty="0"/>
              <a:t>Systematic </a:t>
            </a:r>
            <a:r>
              <a:rPr lang="en-GB" dirty="0" err="1"/>
              <a:t>reveiws</a:t>
            </a:r>
            <a:r>
              <a:rPr lang="en-GB" dirty="0"/>
              <a:t>, Cochrane &amp; the evidence pipeline</a:t>
            </a:r>
          </a:p>
          <a:p>
            <a:r>
              <a:rPr lang="en-GB" dirty="0"/>
              <a:t>Computable guidelines &amp; DSS</a:t>
            </a:r>
          </a:p>
          <a:p>
            <a:r>
              <a:rPr lang="en-GB" dirty="0"/>
              <a:t>Contrast with machine learning, eg. large language models</a:t>
            </a:r>
          </a:p>
          <a:p>
            <a:r>
              <a:rPr lang="en-GB" dirty="0"/>
              <a:t>Conclusions &amp; discussion</a:t>
            </a:r>
          </a:p>
        </p:txBody>
      </p:sp>
      <p:pic>
        <p:nvPicPr>
          <p:cNvPr id="4" name="Picture 2" descr="figure 1">
            <a:extLst>
              <a:ext uri="{FF2B5EF4-FFF2-40B4-BE49-F238E27FC236}">
                <a16:creationId xmlns:a16="http://schemas.microsoft.com/office/drawing/2014/main" id="{651DE8A9-BAA2-F8E5-D429-CDF84D0052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81" t="2186" r="6758" b="1967"/>
          <a:stretch/>
        </p:blipFill>
        <p:spPr bwMode="auto">
          <a:xfrm>
            <a:off x="10080549" y="3609975"/>
            <a:ext cx="2090535" cy="321736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3DBC97-6B69-4709-3371-79259BC5C1B0}"/>
              </a:ext>
            </a:extLst>
          </p:cNvPr>
          <p:cNvSpPr txBox="1"/>
          <p:nvPr/>
        </p:nvSpPr>
        <p:spPr>
          <a:xfrm>
            <a:off x="4963885" y="6268134"/>
            <a:ext cx="511666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600" dirty="0">
                <a:solidFill>
                  <a:schemeClr val="accent1">
                    <a:lumMod val="75000"/>
                  </a:schemeClr>
                </a:solidFill>
                <a:latin typeface="BlinkMacSystemFont"/>
              </a:rPr>
              <a:t>Sackett DL, Straus SE. </a:t>
            </a:r>
            <a:r>
              <a:rPr lang="en-GB" sz="1600" i="0" strike="noStrike" dirty="0">
                <a:solidFill>
                  <a:srgbClr val="0563C1"/>
                </a:solidFill>
                <a:effectLst/>
                <a:latin typeface="BlinkMacSystemFont"/>
              </a:rPr>
              <a:t>Finding and applying evidence during clinical rounds: the "evidence cart</a:t>
            </a:r>
            <a:r>
              <a:rPr lang="en-GB" sz="1600" i="0" strike="noStrike" dirty="0">
                <a:solidFill>
                  <a:schemeClr val="accent1">
                    <a:lumMod val="75000"/>
                  </a:schemeClr>
                </a:solidFill>
                <a:effectLst/>
                <a:latin typeface="BlinkMacSystemFont"/>
              </a:rPr>
              <a:t>".</a:t>
            </a:r>
            <a:r>
              <a:rPr lang="en-GB" sz="1600" i="0" dirty="0">
                <a:solidFill>
                  <a:schemeClr val="accent1">
                    <a:lumMod val="75000"/>
                  </a:schemeClr>
                </a:solidFill>
                <a:effectLst/>
                <a:latin typeface="BlinkMacSystemFont"/>
              </a:rPr>
              <a:t> JAMA. 1998</a:t>
            </a:r>
          </a:p>
        </p:txBody>
      </p:sp>
    </p:spTree>
    <p:extLst>
      <p:ext uri="{BB962C8B-B14F-4D97-AF65-F5344CB8AC3E}">
        <p14:creationId xmlns:p14="http://schemas.microsoft.com/office/powerpoint/2010/main" val="4241781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4BBAE-190A-441F-8394-9A50AD345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133" y="214595"/>
            <a:ext cx="10515600" cy="846455"/>
          </a:xfrm>
        </p:spPr>
        <p:txBody>
          <a:bodyPr>
            <a:normAutofit fontScale="90000"/>
          </a:bodyPr>
          <a:lstStyle/>
          <a:p>
            <a:r>
              <a:rPr lang="en-GB" dirty="0"/>
              <a:t>Some challenges facing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23455-E322-4F1B-8BBC-0403CF522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945" y="1253331"/>
            <a:ext cx="6383868" cy="217566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Reducing supply of healthcare:</a:t>
            </a:r>
          </a:p>
          <a:p>
            <a:r>
              <a:rPr lang="en-GB" sz="2000" dirty="0"/>
              <a:t>Difficulties recruiting &amp; retaining clinical staff (eg. EPR reminders causing burnout – Gawande, New Yorker 2018)</a:t>
            </a:r>
          </a:p>
          <a:p>
            <a:r>
              <a:rPr lang="en-GB" sz="2000" dirty="0"/>
              <a:t>Increased emphasis on evidence based, safer healthcare</a:t>
            </a:r>
          </a:p>
          <a:p>
            <a:r>
              <a:rPr lang="en-GB" sz="2000" dirty="0"/>
              <a:t>Healthcare costs increasing above inflation rate</a:t>
            </a:r>
          </a:p>
          <a:p>
            <a:r>
              <a:rPr lang="en-GB" sz="2000" dirty="0"/>
              <a:t>Litigation costs rising faster still</a:t>
            </a:r>
          </a:p>
          <a:p>
            <a:endParaRPr lang="en-GB" sz="2000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E6C2253D-69E5-460D-AFF8-D6A8F7DB0D91}"/>
              </a:ext>
            </a:extLst>
          </p:cNvPr>
          <p:cNvSpPr/>
          <p:nvPr/>
        </p:nvSpPr>
        <p:spPr>
          <a:xfrm>
            <a:off x="2835826" y="3463664"/>
            <a:ext cx="2158998" cy="1244600"/>
          </a:xfrm>
          <a:prstGeom prst="downArrow">
            <a:avLst>
              <a:gd name="adj1" fmla="val 68151"/>
              <a:gd name="adj2" fmla="val 26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Supply</a:t>
            </a:r>
          </a:p>
        </p:txBody>
      </p:sp>
      <p:sp>
        <p:nvSpPr>
          <p:cNvPr id="5" name="Arrow: Up 4">
            <a:extLst>
              <a:ext uri="{FF2B5EF4-FFF2-40B4-BE49-F238E27FC236}">
                <a16:creationId xmlns:a16="http://schemas.microsoft.com/office/drawing/2014/main" id="{34A5123B-1F76-406A-9BCD-5FE12F7D4C5D}"/>
              </a:ext>
            </a:extLst>
          </p:cNvPr>
          <p:cNvSpPr/>
          <p:nvPr/>
        </p:nvSpPr>
        <p:spPr>
          <a:xfrm>
            <a:off x="7865026" y="2441867"/>
            <a:ext cx="2271099" cy="1365504"/>
          </a:xfrm>
          <a:prstGeom prst="upArrow">
            <a:avLst>
              <a:gd name="adj1" fmla="val 71026"/>
              <a:gd name="adj2" fmla="val 313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Demand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4FD8617-B74D-4ADC-A87A-063B3C002C6F}"/>
              </a:ext>
            </a:extLst>
          </p:cNvPr>
          <p:cNvCxnSpPr>
            <a:cxnSpLocks/>
          </p:cNvCxnSpPr>
          <p:nvPr/>
        </p:nvCxnSpPr>
        <p:spPr>
          <a:xfrm flipH="1">
            <a:off x="3159420" y="1983233"/>
            <a:ext cx="5719233" cy="387688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099224E6-1A86-45DC-A24F-4E1C459A5214}"/>
              </a:ext>
            </a:extLst>
          </p:cNvPr>
          <p:cNvSpPr txBox="1"/>
          <p:nvPr/>
        </p:nvSpPr>
        <p:spPr>
          <a:xfrm>
            <a:off x="5816599" y="4035980"/>
            <a:ext cx="666775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Increasing demand for healthcare: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Demographic transition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Consumerist expectations of healthcare 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Resurgence of infectious diseases (vaccine scepticism, travel…); antimicrobial resistance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Poor diet &amp; obesity epidemic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Climate change, war &amp; famine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Rising inequalities in the West; persistence in LMICs</a:t>
            </a:r>
          </a:p>
        </p:txBody>
      </p:sp>
    </p:spTree>
    <p:extLst>
      <p:ext uri="{BB962C8B-B14F-4D97-AF65-F5344CB8AC3E}">
        <p14:creationId xmlns:p14="http://schemas.microsoft.com/office/powerpoint/2010/main" val="42071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“knowledge”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760" y="1825625"/>
            <a:ext cx="11391900" cy="4351338"/>
          </a:xfrm>
        </p:spPr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spcAft>
                <a:spcPts val="1800"/>
              </a:spcAft>
              <a:buFont typeface="+mj-lt"/>
              <a:buAutoNum type="arabicPeriod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“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The property of intelligent agents that allows them to reach their goals efficiently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” – Alan Newell,</a:t>
            </a:r>
            <a:r>
              <a:rPr lang="en-GB" altLang="en-US" dirty="0">
                <a:solidFill>
                  <a:schemeClr val="accent1">
                    <a:lumMod val="50000"/>
                  </a:schemeClr>
                </a:solidFill>
              </a:rPr>
              <a:t> AI Magazine 1981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514350" indent="-514350">
              <a:spcBef>
                <a:spcPts val="0"/>
              </a:spcBef>
              <a:spcAft>
                <a:spcPts val="1800"/>
              </a:spcAft>
              <a:buFont typeface="+mj-lt"/>
              <a:buAutoNum type="arabicPeriod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 medicine, knowledge is information used 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to support clinical decisions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that can be applied across many patients – Wyatt, Lancet, 1991</a:t>
            </a:r>
          </a:p>
          <a:p>
            <a:pPr>
              <a:spcBef>
                <a:spcPts val="0"/>
              </a:spcBef>
              <a:spcAft>
                <a:spcPts val="1800"/>
              </a:spcAft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716" y="4412570"/>
            <a:ext cx="6278284" cy="244543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541269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440" y="171450"/>
            <a:ext cx="10515600" cy="846455"/>
          </a:xfrm>
        </p:spPr>
        <p:txBody>
          <a:bodyPr/>
          <a:lstStyle/>
          <a:p>
            <a:r>
              <a:rPr lang="en-GB" dirty="0"/>
              <a:t>Explicit knowledge versus tacit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" y="1825625"/>
            <a:ext cx="1126998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Explicit knowledge </a:t>
            </a:r>
            <a:r>
              <a:rPr lang="en-GB" dirty="0"/>
              <a:t>can be readily captured, written down &amp; communicated without ambiguity (learning by reading)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Tacit knowledge </a:t>
            </a:r>
            <a:r>
              <a:rPr lang="en-GB" dirty="0"/>
              <a:t>is intuitive, can only be learned by experience and passed on over a period of apprenticeship (learning by doing - and by mistakes !)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6280" y="4287520"/>
            <a:ext cx="3855720" cy="25704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919472" y="5934670"/>
            <a:ext cx="3416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Welded titanium necklace made with skills learned from experts &amp; many mistakes over 25 years…</a:t>
            </a:r>
          </a:p>
        </p:txBody>
      </p:sp>
    </p:spTree>
    <p:extLst>
      <p:ext uri="{BB962C8B-B14F-4D97-AF65-F5344CB8AC3E}">
        <p14:creationId xmlns:p14="http://schemas.microsoft.com/office/powerpoint/2010/main" val="3919320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BB6F8-9722-4A1A-8D8D-17EBB494B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66" y="255058"/>
            <a:ext cx="10906125" cy="846455"/>
          </a:xfrm>
        </p:spPr>
        <p:txBody>
          <a:bodyPr>
            <a:normAutofit/>
          </a:bodyPr>
          <a:lstStyle/>
          <a:p>
            <a:r>
              <a:rPr lang="en-GB" dirty="0"/>
              <a:t>Some clinical knowledge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769D9-EE8F-4914-95E0-0C9B72BDE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66" y="1101513"/>
            <a:ext cx="11038675" cy="398190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Size of the clinical knowledge base: 3 million facts (</a:t>
            </a:r>
            <a:r>
              <a:rPr lang="en-GB" sz="2400" dirty="0" err="1"/>
              <a:t>Gorry</a:t>
            </a:r>
            <a:r>
              <a:rPr lang="en-GB" sz="2400" dirty="0"/>
              <a:t> 1976)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Rate of change: estimated doubling time 73 days (Densen P, 2011)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Variable quality, from expert opinion &amp; individual studies to systematic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People underestimate the evidence &amp; don’t know when to search (“known unknowns” – </a:t>
            </a:r>
            <a:r>
              <a:rPr lang="en-GB" sz="2400" dirty="0" err="1"/>
              <a:t>Rumsfelt</a:t>
            </a:r>
            <a:r>
              <a:rPr lang="en-GB" sz="2400" dirty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Unevenly spread across health and care systems, leading to fragmented care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Delays getting new knowledge into practice: 18 years (</a:t>
            </a:r>
            <a:r>
              <a:rPr lang="en-GB" sz="2400" dirty="0" err="1"/>
              <a:t>Balas</a:t>
            </a:r>
            <a:r>
              <a:rPr lang="en-GB" sz="2400" dirty="0"/>
              <a:t> 2001)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8" descr="Image result for robot doctor">
            <a:extLst>
              <a:ext uri="{FF2B5EF4-FFF2-40B4-BE49-F238E27FC236}">
                <a16:creationId xmlns:a16="http://schemas.microsoft.com/office/drawing/2014/main" id="{34C722DA-5195-62C2-9D52-4834EA0F0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9050" y="4855464"/>
            <a:ext cx="3562950" cy="200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E0D998A1-A48B-FCFA-3C7F-D0BE4ECF82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60" t="15044" r="6098" b="17344"/>
          <a:stretch>
            <a:fillRect/>
          </a:stretch>
        </p:blipFill>
        <p:spPr bwMode="auto">
          <a:xfrm>
            <a:off x="650076" y="4461556"/>
            <a:ext cx="7138915" cy="205788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5485528-91AE-8BCB-A6D7-4EE99F59A78C}"/>
              </a:ext>
            </a:extLst>
          </p:cNvPr>
          <p:cNvSpPr txBox="1"/>
          <p:nvPr/>
        </p:nvSpPr>
        <p:spPr>
          <a:xfrm>
            <a:off x="6806541" y="6519445"/>
            <a:ext cx="145283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Densen P, 2011</a:t>
            </a:r>
          </a:p>
        </p:txBody>
      </p:sp>
    </p:spTree>
    <p:extLst>
      <p:ext uri="{BB962C8B-B14F-4D97-AF65-F5344CB8AC3E}">
        <p14:creationId xmlns:p14="http://schemas.microsoft.com/office/powerpoint/2010/main" val="300653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239"/>
    </mc:Choice>
    <mc:Fallback xmlns="">
      <p:transition spd="slow" advTm="12023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based medicine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591" y="1977390"/>
            <a:ext cx="8281048" cy="46193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“</a:t>
            </a:r>
            <a:r>
              <a:rPr lang="en-GB" i="1" dirty="0"/>
              <a:t>The conscientious, explicit and judicious use of current best evidence in making decisions about the care of the individual patient</a:t>
            </a:r>
            <a:r>
              <a:rPr lang="en-GB" dirty="0"/>
              <a:t>” – Dave Sackett, BMJ 1996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Ignores untested theory, lab experiments, expert opinion &amp; instead relies on strong evidence about what works in intact humans (not in rats or cell cultures)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Different kinds of evidence are needed to support different decisions: diagnosis, test ordering, prognosis, treatment choice…</a:t>
            </a:r>
          </a:p>
        </p:txBody>
      </p:sp>
      <p:pic>
        <p:nvPicPr>
          <p:cNvPr id="2050" name="Picture 2" descr="Image resul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5" r="13228"/>
          <a:stretch/>
        </p:blipFill>
        <p:spPr bwMode="auto">
          <a:xfrm>
            <a:off x="9982090" y="4515468"/>
            <a:ext cx="1908919" cy="197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547907" y="6488668"/>
            <a:ext cx="2497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Dave Sackett, 1935-2015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851BB8-E15F-8032-DD72-68950CC6BBB8}"/>
              </a:ext>
            </a:extLst>
          </p:cNvPr>
          <p:cNvSpPr txBox="1">
            <a:spLocks/>
          </p:cNvSpPr>
          <p:nvPr/>
        </p:nvSpPr>
        <p:spPr>
          <a:xfrm>
            <a:off x="10226462" y="1953459"/>
            <a:ext cx="1455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Iain Chalmers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629644-EA15-A142-9311-62BAFE7009E2}"/>
              </a:ext>
            </a:extLst>
          </p:cNvPr>
          <p:cNvSpPr txBox="1"/>
          <p:nvPr/>
        </p:nvSpPr>
        <p:spPr>
          <a:xfrm>
            <a:off x="10226462" y="4146136"/>
            <a:ext cx="1409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Brian Haynes</a:t>
            </a:r>
          </a:p>
        </p:txBody>
      </p:sp>
      <p:pic>
        <p:nvPicPr>
          <p:cNvPr id="1026" name="Picture 2" descr="iain chalmers from en.wikipedia.org">
            <a:extLst>
              <a:ext uri="{FF2B5EF4-FFF2-40B4-BE49-F238E27FC236}">
                <a16:creationId xmlns:a16="http://schemas.microsoft.com/office/drawing/2014/main" id="{022080E2-0EED-C9D6-B14F-EC690F49EA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089" y="68471"/>
            <a:ext cx="1908919" cy="1908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9A49496-CEC2-1231-1CD7-A0B65CFBB77E}"/>
              </a:ext>
            </a:extLst>
          </p:cNvPr>
          <p:cNvPicPr>
            <a:picLocks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14" b="21647"/>
          <a:stretch/>
        </p:blipFill>
        <p:spPr bwMode="auto">
          <a:xfrm>
            <a:off x="9982089" y="2533629"/>
            <a:ext cx="1908919" cy="1687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9056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Hierarchy of evidence </a:t>
            </a:r>
            <a:r>
              <a:rPr lang="en-GB" b="1" dirty="0"/>
              <a:t>for causation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From the most reliable (internally valid) to the least reliable (biased):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well-conducted systematic review of trials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single large well-conducted multi centre randomised trial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Other kinds of controlled study (eg. interrupted time series, externally controlled before-after)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Uncontrolled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Indirect evidence from lab experiments etc.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Expert opinion</a:t>
            </a:r>
          </a:p>
        </p:txBody>
      </p:sp>
      <p:pic>
        <p:nvPicPr>
          <p:cNvPr id="4" name="Picture 2" descr="Levels of evidence - CIAP Clinical Information Access Portal">
            <a:extLst>
              <a:ext uri="{FF2B5EF4-FFF2-40B4-BE49-F238E27FC236}">
                <a16:creationId xmlns:a16="http://schemas.microsoft.com/office/drawing/2014/main" id="{36D8389B-8589-F9B3-8ABB-44A3941DE5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8948" y="4428067"/>
            <a:ext cx="4087344" cy="2429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243" y="164403"/>
            <a:ext cx="10515600" cy="753461"/>
          </a:xfrm>
        </p:spPr>
        <p:txBody>
          <a:bodyPr/>
          <a:lstStyle/>
          <a:p>
            <a:r>
              <a:rPr lang="en-GB" dirty="0"/>
              <a:t>Sources of “best evidence”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2925"/>
              </p:ext>
            </p:extLst>
          </p:nvPr>
        </p:nvGraphicFramePr>
        <p:xfrm>
          <a:off x="221456" y="1200150"/>
          <a:ext cx="1183005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73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506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72137">
                  <a:extLst>
                    <a:ext uri="{9D8B030D-6E8A-4147-A177-3AD203B41FA5}">
                      <a16:colId xmlns:a16="http://schemas.microsoft.com/office/drawing/2014/main" val="7629968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Decision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Source of the</a:t>
                      </a:r>
                      <a:r>
                        <a:rPr lang="en-GB" sz="2000" baseline="0" dirty="0"/>
                        <a:t> best evidence</a:t>
                      </a:r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Potential study risks and biases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000" dirty="0"/>
                        <a:t>Diagnosis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Cohort studies comparing symptoms</a:t>
                      </a:r>
                      <a:r>
                        <a:rPr lang="en-GB" sz="2000" baseline="0" dirty="0"/>
                        <a:t> &amp; signs versus final diagnosis</a:t>
                      </a:r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Recall bias (diseased recall symptom more often)</a:t>
                      </a:r>
                    </a:p>
                    <a:p>
                      <a:r>
                        <a:rPr lang="en-GB" sz="2000" dirty="0"/>
                        <a:t>Spectrum bias (only study severe cases)</a:t>
                      </a:r>
                    </a:p>
                    <a:p>
                      <a:r>
                        <a:rPr lang="en-GB" sz="2000" dirty="0"/>
                        <a:t>Incorporation bias (using symptom / sign to determine gold standard diagnosis)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Test ordering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Studies of performance of test vs. complete, unbiased determination of gold standard diagnosis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Test interpretation biased by knowledge of diagnosis</a:t>
                      </a:r>
                    </a:p>
                    <a:p>
                      <a:r>
                        <a:rPr lang="en-GB" sz="2000" dirty="0"/>
                        <a:t>Spectrum bias (only study severe cases)</a:t>
                      </a:r>
                    </a:p>
                    <a:p>
                      <a:r>
                        <a:rPr lang="en-GB" sz="2000" dirty="0"/>
                        <a:t>Incorporation bias (using test result in gold standard)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Prognosis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Cohort studies of predictive value of clinical or lab. features vs. complete unbiased long term follow up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Spectrum bias (only severe cases)</a:t>
                      </a:r>
                    </a:p>
                    <a:p>
                      <a:r>
                        <a:rPr lang="en-GB" sz="2000" dirty="0"/>
                        <a:t>Incorporation bias (using test result in gold standard)</a:t>
                      </a:r>
                    </a:p>
                    <a:p>
                      <a:r>
                        <a:rPr lang="en-GB" sz="2000" dirty="0"/>
                        <a:t>Differential assessment of gold standard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Treatment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Blinded studies comparing relevant outcomes in pts randomised to therapy</a:t>
                      </a:r>
                      <a:r>
                        <a:rPr lang="en-GB" sz="2000" baseline="0" dirty="0"/>
                        <a:t> vs. placebo</a:t>
                      </a:r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Placebo effect</a:t>
                      </a:r>
                    </a:p>
                    <a:p>
                      <a:r>
                        <a:rPr lang="en-GB" sz="2000" dirty="0"/>
                        <a:t>Mismatched patient groups</a:t>
                      </a:r>
                    </a:p>
                    <a:p>
                      <a:r>
                        <a:rPr lang="en-GB" sz="2000" dirty="0"/>
                        <a:t>Confounding (extra care given to therapy group)</a:t>
                      </a:r>
                    </a:p>
                    <a:p>
                      <a:r>
                        <a:rPr lang="en-GB" sz="2000" dirty="0"/>
                        <a:t>Differential follow up between groups</a:t>
                      </a:r>
                    </a:p>
                  </a:txBody>
                  <a:tcPr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6645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6B6BF-D8E6-28E9-E830-B596675E0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486" y="64706"/>
            <a:ext cx="11122152" cy="753461"/>
          </a:xfrm>
        </p:spPr>
        <p:txBody>
          <a:bodyPr>
            <a:noAutofit/>
          </a:bodyPr>
          <a:lstStyle/>
          <a:p>
            <a:r>
              <a:rPr lang="en-GB" sz="3600" dirty="0"/>
              <a:t>Why not use “real world evidence” - why randomise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05B4F-74ED-CB4F-8B6A-5F95AC41B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940" y="691787"/>
            <a:ext cx="11384280" cy="2877491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b="1" dirty="0"/>
              <a:t>Real world evidence scenario: </a:t>
            </a:r>
          </a:p>
          <a:p>
            <a:pPr>
              <a:spcBef>
                <a:spcPts val="0"/>
              </a:spcBef>
            </a:pPr>
            <a:r>
              <a:rPr lang="en-GB" sz="2200" dirty="0"/>
              <a:t>Some diabetics use the “Perfect Glucose” app, others don’t </a:t>
            </a:r>
          </a:p>
          <a:p>
            <a:pPr>
              <a:spcBef>
                <a:spcPts val="0"/>
              </a:spcBef>
            </a:pPr>
            <a:r>
              <a:rPr lang="en-GB" sz="2200" dirty="0"/>
              <a:t>Can we check app’s effectiveness by comparing HbA1C levels between app users and non-users ? </a:t>
            </a:r>
          </a:p>
          <a:p>
            <a:pPr>
              <a:spcBef>
                <a:spcPts val="0"/>
              </a:spcBef>
            </a:pPr>
            <a:r>
              <a:rPr lang="en-GB" sz="2200" dirty="0"/>
              <a:t>Imagine mean HbA1C in users is 7.5mMol, in non-users it’s 8.5mMol. Does this mean using app </a:t>
            </a:r>
            <a:r>
              <a:rPr lang="en-GB" sz="2200" b="1" dirty="0"/>
              <a:t>causes</a:t>
            </a:r>
            <a:r>
              <a:rPr lang="en-GB" sz="2200" dirty="0"/>
              <a:t> a drop of 1 </a:t>
            </a:r>
            <a:r>
              <a:rPr lang="en-GB" sz="2200" dirty="0" err="1"/>
              <a:t>mMol</a:t>
            </a:r>
            <a:r>
              <a:rPr lang="en-GB" sz="2200" dirty="0"/>
              <a:t> in HbA1C ?</a:t>
            </a:r>
          </a:p>
          <a:p>
            <a:pPr>
              <a:spcBef>
                <a:spcPts val="0"/>
              </a:spcBef>
            </a:pPr>
            <a:r>
              <a:rPr lang="en-GB" sz="2200" dirty="0"/>
              <a:t>No: diabetics who choose to use the app probably also care about their diet, exercise &amp; medicines, so </a:t>
            </a:r>
            <a:r>
              <a:rPr lang="en-GB" sz="2200" b="1" dirty="0"/>
              <a:t>always</a:t>
            </a:r>
            <a:r>
              <a:rPr lang="en-GB" sz="2200" dirty="0"/>
              <a:t> have lower HbA1C. App use is a </a:t>
            </a:r>
            <a:r>
              <a:rPr lang="en-GB" sz="2200" b="1" dirty="0"/>
              <a:t>marker</a:t>
            </a:r>
            <a:r>
              <a:rPr lang="en-GB" sz="2200" dirty="0"/>
              <a:t> of better diabetic control, not the cause</a:t>
            </a:r>
          </a:p>
          <a:p>
            <a:pPr>
              <a:spcBef>
                <a:spcPts val="0"/>
              </a:spcBef>
            </a:pPr>
            <a:r>
              <a:rPr lang="en-GB" sz="2200" dirty="0"/>
              <a:t>This is </a:t>
            </a:r>
            <a:r>
              <a:rPr lang="en-GB" sz="2200" b="1" dirty="0"/>
              <a:t>confounding</a:t>
            </a:r>
            <a:r>
              <a:rPr lang="en-GB" sz="2200" dirty="0"/>
              <a:t>: the two groups differ in more ways than just using the app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endParaRPr lang="en-GB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2674FD-404C-33C9-EA09-A0C9884A2DE8}"/>
              </a:ext>
            </a:extLst>
          </p:cNvPr>
          <p:cNvSpPr txBox="1"/>
          <p:nvPr/>
        </p:nvSpPr>
        <p:spPr>
          <a:xfrm>
            <a:off x="536486" y="4115638"/>
            <a:ext cx="1138428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200" b="1" dirty="0"/>
              <a:t>Solution</a:t>
            </a:r>
            <a:r>
              <a:rPr lang="en-GB" sz="2200" dirty="0"/>
              <a:t>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Don’t compare people who happen to use an app / AI etc. with non-users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Instead, randomly select half of a group of diabetics to use the app; the other half don’t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Then compare HbA1C levels a few weeks later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There is no confounding here, as app users were randomly selected from all diabetics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See: The Magic of Randomisation versus the Myth of Real World Evidence – Collins, Peto et al, NEJMed 2020 </a:t>
            </a:r>
            <a:r>
              <a:rPr lang="en-GB" sz="2200" dirty="0">
                <a:hlinkClick r:id="rId2"/>
              </a:rPr>
              <a:t>https://pubmed.ncbi.nlm.nih.gov/32053307/</a:t>
            </a:r>
            <a:r>
              <a:rPr lang="en-GB" sz="2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167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783" y="151806"/>
            <a:ext cx="11188167" cy="858126"/>
          </a:xfrm>
        </p:spPr>
        <p:txBody>
          <a:bodyPr>
            <a:normAutofit/>
          </a:bodyPr>
          <a:lstStyle/>
          <a:p>
            <a:r>
              <a:rPr lang="en-GB" dirty="0"/>
              <a:t>Another challenge: confounding by indication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784" y="1009932"/>
            <a:ext cx="9509760" cy="53989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Say 40% of patients treated with new cancer drug survive 5 years versus 30% of patients treated with old drug:</a:t>
            </a:r>
          </a:p>
          <a:p>
            <a:r>
              <a:rPr lang="en-GB" sz="2400" dirty="0"/>
              <a:t>This difference persists despite taking account of  differences in age, baseline cancer severity, genetic markers…</a:t>
            </a:r>
          </a:p>
          <a:p>
            <a:r>
              <a:rPr lang="en-GB" sz="2400" dirty="0"/>
              <a:t>Conclusion: the new drug reduces 5-year mortality by 10% !!!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But </a:t>
            </a:r>
            <a:r>
              <a:rPr lang="en-GB" sz="2400" b="1" i="1" dirty="0"/>
              <a:t>maybe</a:t>
            </a:r>
            <a:r>
              <a:rPr lang="en-GB" sz="2400" dirty="0"/>
              <a:t> receiving the new drug depends on the doctor’s intuition about who will survive - a subtle predictive feature not recorded in any database</a:t>
            </a:r>
          </a:p>
          <a:p>
            <a:r>
              <a:rPr lang="en-GB" sz="2400" dirty="0"/>
              <a:t>So, receiving the new drug is not the </a:t>
            </a:r>
            <a:r>
              <a:rPr lang="en-GB" sz="2400" b="1" i="1" dirty="0"/>
              <a:t>cause</a:t>
            </a:r>
            <a:r>
              <a:rPr lang="en-GB" sz="2400" dirty="0"/>
              <a:t> of a better outcome, but a </a:t>
            </a:r>
            <a:r>
              <a:rPr lang="en-GB" sz="2400" b="1" i="1" dirty="0"/>
              <a:t>marker</a:t>
            </a:r>
            <a:r>
              <a:rPr lang="en-GB" sz="2400" dirty="0"/>
              <a:t> </a:t>
            </a:r>
          </a:p>
          <a:p>
            <a:r>
              <a:rPr lang="en-GB" sz="2400" i="1" dirty="0"/>
              <a:t>Potential</a:t>
            </a:r>
            <a:r>
              <a:rPr lang="en-GB" sz="2400" dirty="0"/>
              <a:t> solution to this: propensity scoring</a:t>
            </a:r>
          </a:p>
          <a:p>
            <a:r>
              <a:rPr lang="en-GB" sz="2400" dirty="0"/>
              <a:t>Better solution – randomised trial of the two drugs, with blinded outcome assessment</a:t>
            </a:r>
          </a:p>
          <a:p>
            <a:endParaRPr lang="en-GB" sz="2400" dirty="0"/>
          </a:p>
        </p:txBody>
      </p:sp>
      <p:pic>
        <p:nvPicPr>
          <p:cNvPr id="4098" name="Picture 2" descr="New cancer drugs approved faster in U.S. than Europe">
            <a:extLst>
              <a:ext uri="{FF2B5EF4-FFF2-40B4-BE49-F238E27FC236}">
                <a16:creationId xmlns:a16="http://schemas.microsoft.com/office/drawing/2014/main" id="{D6581C01-EB02-273A-F56A-56BFEFDA78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1161" y="4677679"/>
            <a:ext cx="2910840" cy="218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099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FB676-86CB-DA51-F72A-06B334691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not rely on a single published study result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9AD77-729B-FC3C-F668-C682D96F3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8153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Any individual study:</a:t>
            </a:r>
          </a:p>
          <a:p>
            <a:r>
              <a:rPr lang="en-GB" dirty="0"/>
              <a:t>Only provides an </a:t>
            </a:r>
            <a:r>
              <a:rPr lang="en-GB" i="1" dirty="0"/>
              <a:t>estimate</a:t>
            </a:r>
            <a:r>
              <a:rPr lang="en-GB" dirty="0"/>
              <a:t> of the true effect size (especially when small)</a:t>
            </a:r>
          </a:p>
          <a:p>
            <a:r>
              <a:rPr lang="en-GB" dirty="0"/>
              <a:t>May have poor </a:t>
            </a:r>
            <a:r>
              <a:rPr lang="en-GB" i="1" dirty="0"/>
              <a:t>external validity</a:t>
            </a:r>
            <a:r>
              <a:rPr lang="en-GB" dirty="0"/>
              <a:t>, eg.</a:t>
            </a:r>
          </a:p>
          <a:p>
            <a:pPr lvl="1"/>
            <a:r>
              <a:rPr lang="en-GB" dirty="0"/>
              <a:t>From a clinical setting or patient group rarely found in practice</a:t>
            </a:r>
          </a:p>
          <a:p>
            <a:pPr lvl="1"/>
            <a:r>
              <a:rPr lang="en-GB" dirty="0"/>
              <a:t>Study the intervention in an unusual formulation or context</a:t>
            </a:r>
          </a:p>
          <a:p>
            <a:pPr lvl="1"/>
            <a:r>
              <a:rPr lang="en-GB" dirty="0"/>
              <a:t>Use measures of less interest to patients (eg. changes in blood tests)</a:t>
            </a:r>
          </a:p>
          <a:p>
            <a:r>
              <a:rPr lang="en-GB" dirty="0"/>
              <a:t>May have poor </a:t>
            </a:r>
            <a:r>
              <a:rPr lang="en-GB" i="1" dirty="0"/>
              <a:t>internal validity</a:t>
            </a:r>
            <a:r>
              <a:rPr lang="en-GB" dirty="0"/>
              <a:t>, eg.</a:t>
            </a:r>
          </a:p>
          <a:p>
            <a:pPr lvl="1"/>
            <a:r>
              <a:rPr lang="en-GB" dirty="0"/>
              <a:t>Biased design or execution (eg. unblinded, incomplete randomisation, uses co-intervention)</a:t>
            </a:r>
          </a:p>
          <a:p>
            <a:pPr lvl="1"/>
            <a:r>
              <a:rPr lang="en-GB" dirty="0"/>
              <a:t>Biased data analysis (eg. incomplete follow up, multiple significance tests, selective reporting of outcome, unit of analysis error…)</a:t>
            </a:r>
          </a:p>
          <a:p>
            <a:r>
              <a:rPr lang="en-GB" dirty="0"/>
              <a:t>May be unrepresentative of the entire evidence base, due to </a:t>
            </a:r>
            <a:r>
              <a:rPr lang="en-GB" i="1" dirty="0"/>
              <a:t>publication bias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208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88984-64D8-DC0D-278A-BF0FDC250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" y="62181"/>
            <a:ext cx="12192000" cy="753461"/>
          </a:xfrm>
        </p:spPr>
        <p:txBody>
          <a:bodyPr>
            <a:noAutofit/>
          </a:bodyPr>
          <a:lstStyle/>
          <a:p>
            <a:pPr algn="ctr"/>
            <a:r>
              <a:rPr lang="en-GB" sz="3000" dirty="0"/>
              <a:t>Cochrane review of impact of prenatal corticosteroids on perinatal death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F87636-0E1E-3C43-E95D-61CAAACE98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799" r="10046" b="7067"/>
          <a:stretch/>
        </p:blipFill>
        <p:spPr>
          <a:xfrm>
            <a:off x="776754" y="769922"/>
            <a:ext cx="10198565" cy="598749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7B60298-A74B-395C-F893-9C55BFF01359}"/>
              </a:ext>
            </a:extLst>
          </p:cNvPr>
          <p:cNvSpPr/>
          <p:nvPr/>
        </p:nvSpPr>
        <p:spPr>
          <a:xfrm>
            <a:off x="5876036" y="4032504"/>
            <a:ext cx="1389888" cy="393192"/>
          </a:xfrm>
          <a:prstGeom prst="ellipse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A525B0-117C-DCC3-98BC-1455E7465A0A}"/>
              </a:ext>
            </a:extLst>
          </p:cNvPr>
          <p:cNvSpPr txBox="1"/>
          <p:nvPr/>
        </p:nvSpPr>
        <p:spPr>
          <a:xfrm>
            <a:off x="4944894" y="5348454"/>
            <a:ext cx="5317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Across 14 RCTs, steroids led to a 15% lower death rate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49744AC-4C60-E59C-E5E7-FDF02ECB7187}"/>
              </a:ext>
            </a:extLst>
          </p:cNvPr>
          <p:cNvCxnSpPr>
            <a:stCxn id="6" idx="4"/>
          </p:cNvCxnSpPr>
          <p:nvPr/>
        </p:nvCxnSpPr>
        <p:spPr>
          <a:xfrm>
            <a:off x="6570980" y="4425696"/>
            <a:ext cx="0" cy="914400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13B5C579-FC78-5FE8-70A4-6728B5332977}"/>
              </a:ext>
            </a:extLst>
          </p:cNvPr>
          <p:cNvSpPr/>
          <p:nvPr/>
        </p:nvSpPr>
        <p:spPr>
          <a:xfrm>
            <a:off x="5903468" y="1316736"/>
            <a:ext cx="1274572" cy="2707410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973D3D-87D0-6BD0-9F81-C84EF686282E}"/>
              </a:ext>
            </a:extLst>
          </p:cNvPr>
          <p:cNvSpPr txBox="1"/>
          <p:nvPr/>
        </p:nvSpPr>
        <p:spPr>
          <a:xfrm>
            <a:off x="8817601" y="3878909"/>
            <a:ext cx="34108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Big variation in effect size in studies with smaller no. of events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5411C6F-64F0-2A10-E446-F72C8AC01BCC}"/>
              </a:ext>
            </a:extLst>
          </p:cNvPr>
          <p:cNvCxnSpPr>
            <a:cxnSpLocks/>
            <a:endCxn id="11" idx="1"/>
          </p:cNvCxnSpPr>
          <p:nvPr/>
        </p:nvCxnSpPr>
        <p:spPr>
          <a:xfrm>
            <a:off x="7178040" y="2741117"/>
            <a:ext cx="1639561" cy="1460958"/>
          </a:xfrm>
          <a:prstGeom prst="straightConnector1">
            <a:avLst/>
          </a:prstGeom>
          <a:ln w="381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EFB638B0-8B58-CAF4-A055-7402BDD657B2}"/>
              </a:ext>
            </a:extLst>
          </p:cNvPr>
          <p:cNvSpPr/>
          <p:nvPr/>
        </p:nvSpPr>
        <p:spPr>
          <a:xfrm>
            <a:off x="2517841" y="3317735"/>
            <a:ext cx="5412354" cy="561174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0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0" grpId="0" animBg="1"/>
      <p:bldP spid="11" grpId="0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3654D-76A2-7EA6-C5E6-3C44F8A76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723" y="115447"/>
            <a:ext cx="10515600" cy="753461"/>
          </a:xfrm>
        </p:spPr>
        <p:txBody>
          <a:bodyPr/>
          <a:lstStyle/>
          <a:p>
            <a:r>
              <a:rPr lang="en-GB" dirty="0"/>
              <a:t>The systematic review process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CA2D3F-9A0A-FB17-299D-3B27B301C203}"/>
              </a:ext>
            </a:extLst>
          </p:cNvPr>
          <p:cNvSpPr txBox="1"/>
          <p:nvPr/>
        </p:nvSpPr>
        <p:spPr>
          <a:xfrm>
            <a:off x="1448754" y="929929"/>
            <a:ext cx="310097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b="1" dirty="0"/>
              <a:t>Formulate the question (PICO)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D2587B-3C78-ACCF-98E5-990CF1828155}"/>
              </a:ext>
            </a:extLst>
          </p:cNvPr>
          <p:cNvSpPr txBox="1"/>
          <p:nvPr/>
        </p:nvSpPr>
        <p:spPr>
          <a:xfrm>
            <a:off x="572155" y="3045985"/>
            <a:ext cx="487745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Identify study databases, journals to hand search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512165-F47E-9781-3F99-B1CD6F6D964F}"/>
              </a:ext>
            </a:extLst>
          </p:cNvPr>
          <p:cNvSpPr txBox="1"/>
          <p:nvPr/>
        </p:nvSpPr>
        <p:spPr>
          <a:xfrm>
            <a:off x="1880065" y="4028336"/>
            <a:ext cx="223835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Carry out searches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D2E372-7B2B-170D-6E0E-A691FCB6D33F}"/>
              </a:ext>
            </a:extLst>
          </p:cNvPr>
          <p:cNvSpPr txBox="1"/>
          <p:nvPr/>
        </p:nvSpPr>
        <p:spPr>
          <a:xfrm>
            <a:off x="654306" y="1635281"/>
            <a:ext cx="468987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Develop study eligibility &amp; data extraction forms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0096CF-A04E-DAC0-13DA-CF6377FA3A9B}"/>
              </a:ext>
            </a:extLst>
          </p:cNvPr>
          <p:cNvSpPr txBox="1"/>
          <p:nvPr/>
        </p:nvSpPr>
        <p:spPr>
          <a:xfrm>
            <a:off x="1880065" y="4733688"/>
            <a:ext cx="223835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Check study eligibility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820656-54B9-01EF-B442-EF57FC6737C9}"/>
              </a:ext>
            </a:extLst>
          </p:cNvPr>
          <p:cNvSpPr txBox="1"/>
          <p:nvPr/>
        </p:nvSpPr>
        <p:spPr>
          <a:xfrm>
            <a:off x="1303496" y="5439040"/>
            <a:ext cx="339149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Extract data from eligible studies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4A6525-C126-DBC0-F9DB-868B67CB6919}"/>
              </a:ext>
            </a:extLst>
          </p:cNvPr>
          <p:cNvSpPr txBox="1"/>
          <p:nvPr/>
        </p:nvSpPr>
        <p:spPr>
          <a:xfrm>
            <a:off x="1235428" y="2340633"/>
            <a:ext cx="352763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Write &amp; pre-publish the SR protocol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3AC41A-6188-3D45-A439-4DCA8F5ABBD1}"/>
              </a:ext>
            </a:extLst>
          </p:cNvPr>
          <p:cNvSpPr txBox="1"/>
          <p:nvPr/>
        </p:nvSpPr>
        <p:spPr>
          <a:xfrm>
            <a:off x="1595171" y="6144391"/>
            <a:ext cx="28081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Check study heterogeneity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B273771-C9D5-187B-4E24-9C6D8B0E649D}"/>
              </a:ext>
            </a:extLst>
          </p:cNvPr>
          <p:cNvSpPr txBox="1"/>
          <p:nvPr/>
        </p:nvSpPr>
        <p:spPr>
          <a:xfrm>
            <a:off x="5422182" y="5630331"/>
            <a:ext cx="223835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Low heterogeneity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38F39D-AA24-4A2F-55D1-43FB3FBB45DF}"/>
              </a:ext>
            </a:extLst>
          </p:cNvPr>
          <p:cNvSpPr txBox="1"/>
          <p:nvPr/>
        </p:nvSpPr>
        <p:spPr>
          <a:xfrm>
            <a:off x="5422182" y="6373221"/>
            <a:ext cx="223835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High heterogeneity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852B3FD-57E0-7F38-1D82-190A81494E9F}"/>
              </a:ext>
            </a:extLst>
          </p:cNvPr>
          <p:cNvSpPr txBox="1"/>
          <p:nvPr/>
        </p:nvSpPr>
        <p:spPr>
          <a:xfrm>
            <a:off x="8258175" y="6377874"/>
            <a:ext cx="37361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Investigate, consider meta-regression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B4EF09F-5BB1-9547-BB17-06DE8B247DB4}"/>
              </a:ext>
            </a:extLst>
          </p:cNvPr>
          <p:cNvSpPr txBox="1"/>
          <p:nvPr/>
        </p:nvSpPr>
        <p:spPr>
          <a:xfrm>
            <a:off x="8652149" y="5523119"/>
            <a:ext cx="266812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Pool results across studies (meta-analysis)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D44C3F7-A451-518F-225A-A69767EB5C55}"/>
              </a:ext>
            </a:extLst>
          </p:cNvPr>
          <p:cNvSpPr txBox="1"/>
          <p:nvPr/>
        </p:nvSpPr>
        <p:spPr>
          <a:xfrm>
            <a:off x="8698649" y="4839528"/>
            <a:ext cx="25884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Check for publication bias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A233CE0-008E-FD6E-3B1A-D6D6F0291955}"/>
              </a:ext>
            </a:extLst>
          </p:cNvPr>
          <p:cNvCxnSpPr>
            <a:stCxn id="4" idx="2"/>
            <a:endCxn id="7" idx="0"/>
          </p:cNvCxnSpPr>
          <p:nvPr/>
        </p:nvCxnSpPr>
        <p:spPr>
          <a:xfrm>
            <a:off x="2999243" y="1299261"/>
            <a:ext cx="0" cy="33602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FDFB520-17B0-6167-2E43-AB9C66BC8F10}"/>
              </a:ext>
            </a:extLst>
          </p:cNvPr>
          <p:cNvCxnSpPr>
            <a:cxnSpLocks/>
            <a:stCxn id="7" idx="2"/>
            <a:endCxn id="10" idx="0"/>
          </p:cNvCxnSpPr>
          <p:nvPr/>
        </p:nvCxnSpPr>
        <p:spPr>
          <a:xfrm>
            <a:off x="2999243" y="2004613"/>
            <a:ext cx="2" cy="33602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8594D2-A315-0FB2-77D9-9820A382BC4A}"/>
              </a:ext>
            </a:extLst>
          </p:cNvPr>
          <p:cNvCxnSpPr>
            <a:cxnSpLocks/>
            <a:stCxn id="10" idx="2"/>
            <a:endCxn id="5" idx="0"/>
          </p:cNvCxnSpPr>
          <p:nvPr/>
        </p:nvCxnSpPr>
        <p:spPr>
          <a:xfrm>
            <a:off x="2999245" y="2709965"/>
            <a:ext cx="11640" cy="33602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54CE698-D91B-3C9B-357F-14E41CD652FB}"/>
              </a:ext>
            </a:extLst>
          </p:cNvPr>
          <p:cNvCxnSpPr>
            <a:cxnSpLocks/>
            <a:stCxn id="5" idx="2"/>
            <a:endCxn id="6" idx="0"/>
          </p:cNvCxnSpPr>
          <p:nvPr/>
        </p:nvCxnSpPr>
        <p:spPr>
          <a:xfrm flipH="1">
            <a:off x="2999244" y="3415317"/>
            <a:ext cx="11641" cy="613019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2C290C66-6807-9149-E2A1-B5F81FC3039E}"/>
              </a:ext>
            </a:extLst>
          </p:cNvPr>
          <p:cNvCxnSpPr>
            <a:cxnSpLocks/>
            <a:stCxn id="6" idx="2"/>
            <a:endCxn id="8" idx="0"/>
          </p:cNvCxnSpPr>
          <p:nvPr/>
        </p:nvCxnSpPr>
        <p:spPr>
          <a:xfrm>
            <a:off x="2999244" y="4397668"/>
            <a:ext cx="0" cy="33602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12206A9-0B61-B314-223A-F529244A28B6}"/>
              </a:ext>
            </a:extLst>
          </p:cNvPr>
          <p:cNvCxnSpPr>
            <a:cxnSpLocks/>
            <a:stCxn id="8" idx="2"/>
            <a:endCxn id="9" idx="0"/>
          </p:cNvCxnSpPr>
          <p:nvPr/>
        </p:nvCxnSpPr>
        <p:spPr>
          <a:xfrm flipH="1">
            <a:off x="2999243" y="5103020"/>
            <a:ext cx="1" cy="33602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A5AEB26-BF89-54AA-A2D4-5BF3A1204462}"/>
              </a:ext>
            </a:extLst>
          </p:cNvPr>
          <p:cNvCxnSpPr>
            <a:cxnSpLocks/>
            <a:stCxn id="9" idx="2"/>
            <a:endCxn id="11" idx="0"/>
          </p:cNvCxnSpPr>
          <p:nvPr/>
        </p:nvCxnSpPr>
        <p:spPr>
          <a:xfrm>
            <a:off x="2999243" y="5808372"/>
            <a:ext cx="0" cy="336019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6394632-AC3B-6B39-C01F-78BAD1C918AF}"/>
              </a:ext>
            </a:extLst>
          </p:cNvPr>
          <p:cNvCxnSpPr>
            <a:cxnSpLocks/>
            <a:stCxn id="11" idx="3"/>
            <a:endCxn id="13" idx="1"/>
          </p:cNvCxnSpPr>
          <p:nvPr/>
        </p:nvCxnSpPr>
        <p:spPr>
          <a:xfrm>
            <a:off x="4403315" y="6329057"/>
            <a:ext cx="1018867" cy="22883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B9FAA2C4-A787-371D-FCF2-54192980677E}"/>
              </a:ext>
            </a:extLst>
          </p:cNvPr>
          <p:cNvCxnSpPr>
            <a:cxnSpLocks/>
            <a:stCxn id="11" idx="3"/>
            <a:endCxn id="12" idx="1"/>
          </p:cNvCxnSpPr>
          <p:nvPr/>
        </p:nvCxnSpPr>
        <p:spPr>
          <a:xfrm flipV="1">
            <a:off x="4403315" y="5814997"/>
            <a:ext cx="1018867" cy="51406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10560176-2F6A-BB2E-BEBA-349F15EB7912}"/>
              </a:ext>
            </a:extLst>
          </p:cNvPr>
          <p:cNvCxnSpPr>
            <a:cxnSpLocks/>
            <a:stCxn id="12" idx="3"/>
            <a:endCxn id="15" idx="1"/>
          </p:cNvCxnSpPr>
          <p:nvPr/>
        </p:nvCxnSpPr>
        <p:spPr>
          <a:xfrm>
            <a:off x="7660539" y="5814997"/>
            <a:ext cx="991610" cy="31288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FA53CE24-674B-63B8-39D1-4D799DE2B123}"/>
              </a:ext>
            </a:extLst>
          </p:cNvPr>
          <p:cNvCxnSpPr>
            <a:cxnSpLocks/>
            <a:stCxn id="15" idx="0"/>
            <a:endCxn id="16" idx="2"/>
          </p:cNvCxnSpPr>
          <p:nvPr/>
        </p:nvCxnSpPr>
        <p:spPr>
          <a:xfrm flipV="1">
            <a:off x="9986211" y="5208860"/>
            <a:ext cx="6638" cy="314259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78791639-251B-EB80-6BCE-C8D2D29B25F0}"/>
              </a:ext>
            </a:extLst>
          </p:cNvPr>
          <p:cNvCxnSpPr>
            <a:cxnSpLocks/>
            <a:stCxn id="13" idx="3"/>
            <a:endCxn id="14" idx="1"/>
          </p:cNvCxnSpPr>
          <p:nvPr/>
        </p:nvCxnSpPr>
        <p:spPr>
          <a:xfrm>
            <a:off x="7660539" y="6557887"/>
            <a:ext cx="597636" cy="4653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Box 71">
            <a:extLst>
              <a:ext uri="{FF2B5EF4-FFF2-40B4-BE49-F238E27FC236}">
                <a16:creationId xmlns:a16="http://schemas.microsoft.com/office/drawing/2014/main" id="{A406DCD5-AE73-EA1E-7F49-8A251475A4A9}"/>
              </a:ext>
            </a:extLst>
          </p:cNvPr>
          <p:cNvSpPr txBox="1"/>
          <p:nvPr/>
        </p:nvSpPr>
        <p:spPr>
          <a:xfrm>
            <a:off x="8478412" y="4053710"/>
            <a:ext cx="302887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Summarise risk of bias results</a:t>
            </a:r>
          </a:p>
        </p:txBody>
      </p: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4C23984F-E903-63F8-1AB4-F00720938216}"/>
              </a:ext>
            </a:extLst>
          </p:cNvPr>
          <p:cNvCxnSpPr>
            <a:cxnSpLocks/>
            <a:stCxn id="16" idx="0"/>
            <a:endCxn id="72" idx="2"/>
          </p:cNvCxnSpPr>
          <p:nvPr/>
        </p:nvCxnSpPr>
        <p:spPr>
          <a:xfrm flipV="1">
            <a:off x="9992849" y="4423042"/>
            <a:ext cx="0" cy="41648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988F19E2-0D3D-D5BE-DF93-075B16CC3816}"/>
              </a:ext>
            </a:extLst>
          </p:cNvPr>
          <p:cNvCxnSpPr>
            <a:cxnSpLocks/>
            <a:stCxn id="72" idx="0"/>
            <a:endCxn id="79" idx="2"/>
          </p:cNvCxnSpPr>
          <p:nvPr/>
        </p:nvCxnSpPr>
        <p:spPr>
          <a:xfrm flipV="1">
            <a:off x="9992849" y="3613666"/>
            <a:ext cx="0" cy="440044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extBox 78">
            <a:extLst>
              <a:ext uri="{FF2B5EF4-FFF2-40B4-BE49-F238E27FC236}">
                <a16:creationId xmlns:a16="http://schemas.microsoft.com/office/drawing/2014/main" id="{65E4C99D-1158-6874-B533-4FBC129D6041}"/>
              </a:ext>
            </a:extLst>
          </p:cNvPr>
          <p:cNvSpPr txBox="1"/>
          <p:nvPr/>
        </p:nvSpPr>
        <p:spPr>
          <a:xfrm>
            <a:off x="9060627" y="3244334"/>
            <a:ext cx="186444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Publish results</a:t>
            </a:r>
          </a:p>
        </p:txBody>
      </p:sp>
    </p:spTree>
    <p:extLst>
      <p:ext uri="{BB962C8B-B14F-4D97-AF65-F5344CB8AC3E}">
        <p14:creationId xmlns:p14="http://schemas.microsoft.com/office/powerpoint/2010/main" val="1230689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E6EE0-3898-773F-AB2E-9B5A200C7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3314"/>
            <a:ext cx="10515600" cy="753461"/>
          </a:xfrm>
        </p:spPr>
        <p:txBody>
          <a:bodyPr/>
          <a:lstStyle/>
          <a:p>
            <a:r>
              <a:rPr lang="en-GB" dirty="0"/>
              <a:t>Publication bias – funnel plot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C6A05C-49D5-A0E5-C3A4-BD394AA79D94}"/>
              </a:ext>
            </a:extLst>
          </p:cNvPr>
          <p:cNvSpPr txBox="1"/>
          <p:nvPr/>
        </p:nvSpPr>
        <p:spPr>
          <a:xfrm>
            <a:off x="838200" y="887528"/>
            <a:ext cx="109545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Some positive studies (ie. drug </a:t>
            </a:r>
            <a:r>
              <a:rPr lang="en-GB" sz="2000" b="1" dirty="0"/>
              <a:t>does</a:t>
            </a:r>
            <a:r>
              <a:rPr lang="en-GB" sz="2000" dirty="0"/>
              <a:t> have an effect, risk score </a:t>
            </a:r>
            <a:r>
              <a:rPr lang="en-GB" sz="2000" b="1" dirty="0"/>
              <a:t>is</a:t>
            </a:r>
            <a:r>
              <a:rPr lang="en-GB" sz="2000" dirty="0"/>
              <a:t> predictive of outcome) are more likely to be published than negative studies. Result: asymmetric funnel plot &amp; biased SR results</a:t>
            </a:r>
          </a:p>
          <a:p>
            <a:r>
              <a:rPr lang="en-GB" sz="2000" dirty="0"/>
              <a:t>Solution: prior registration of trials, then contact investigators of unpublished studies</a:t>
            </a:r>
          </a:p>
        </p:txBody>
      </p:sp>
      <p:pic>
        <p:nvPicPr>
          <p:cNvPr id="2052" name="Picture 4" descr="Details are in the caption following the image">
            <a:extLst>
              <a:ext uri="{FF2B5EF4-FFF2-40B4-BE49-F238E27FC236}">
                <a16:creationId xmlns:a16="http://schemas.microsoft.com/office/drawing/2014/main" id="{209E9E86-8C6F-7627-3F6A-2E9EB396B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57" y="2343180"/>
            <a:ext cx="4984051" cy="3927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Details are in the caption following the image">
            <a:extLst>
              <a:ext uri="{FF2B5EF4-FFF2-40B4-BE49-F238E27FC236}">
                <a16:creationId xmlns:a16="http://schemas.microsoft.com/office/drawing/2014/main" id="{5D7A0351-F8AE-BD02-9040-1D651DFEBA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145" y="2452307"/>
            <a:ext cx="4919811" cy="3926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935C1D-A2F9-9853-90DD-29CC43100C01}"/>
              </a:ext>
            </a:extLst>
          </p:cNvPr>
          <p:cNvSpPr txBox="1"/>
          <p:nvPr/>
        </p:nvSpPr>
        <p:spPr>
          <a:xfrm>
            <a:off x="2432304" y="6246308"/>
            <a:ext cx="1985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publication bias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E7DE99-0B13-ECCE-27B5-CC373645F379}"/>
              </a:ext>
            </a:extLst>
          </p:cNvPr>
          <p:cNvSpPr txBox="1"/>
          <p:nvPr/>
        </p:nvSpPr>
        <p:spPr>
          <a:xfrm>
            <a:off x="8046720" y="6378316"/>
            <a:ext cx="219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Clear publication bias</a:t>
            </a:r>
          </a:p>
        </p:txBody>
      </p:sp>
      <p:pic>
        <p:nvPicPr>
          <p:cNvPr id="2050" name="Picture 2" descr="undefined">
            <a:extLst>
              <a:ext uri="{FF2B5EF4-FFF2-40B4-BE49-F238E27FC236}">
                <a16:creationId xmlns:a16="http://schemas.microsoft.com/office/drawing/2014/main" id="{29D1928B-20B8-9FCE-BF10-613B7F07CC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57" y="2073873"/>
            <a:ext cx="10507786" cy="467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241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74B00-2F79-540A-9B9F-8F9F9EB64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42875"/>
            <a:ext cx="10933176" cy="753461"/>
          </a:xfrm>
        </p:spPr>
        <p:txBody>
          <a:bodyPr/>
          <a:lstStyle/>
          <a:p>
            <a:r>
              <a:rPr lang="en-GB" dirty="0"/>
              <a:t>The Cochrane 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83C09-6951-C809-E600-72C4EB222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1102852"/>
            <a:ext cx="7644384" cy="488646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Global not-for-profit with £14M income from non-commercial sources</a:t>
            </a:r>
          </a:p>
          <a:p>
            <a:r>
              <a:rPr lang="en-GB" dirty="0"/>
              <a:t>Carries out &amp; disseminates SRs of interventions (7500)</a:t>
            </a:r>
          </a:p>
          <a:p>
            <a:r>
              <a:rPr lang="en-GB" dirty="0"/>
              <a:t>Founded June 1992 at McMaster University</a:t>
            </a:r>
          </a:p>
          <a:p>
            <a:r>
              <a:rPr lang="en-GB" dirty="0"/>
              <a:t>Base in London with first Cochrane Centre in Oxford (Iain Chalmers)</a:t>
            </a:r>
          </a:p>
          <a:p>
            <a:r>
              <a:rPr lang="en-GB" dirty="0"/>
              <a:t>Provides learning materials, SR tools, Annual Colloquium &amp; journal: </a:t>
            </a:r>
            <a:r>
              <a:rPr lang="en-GB" dirty="0">
                <a:hlinkClick r:id="rId2"/>
              </a:rPr>
              <a:t>https://onlinelibrary.wiley.com/journal/28329023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https://www.cochrane.org/about-us</a:t>
            </a:r>
          </a:p>
        </p:txBody>
      </p:sp>
      <p:pic>
        <p:nvPicPr>
          <p:cNvPr id="3074" name="Picture 2" descr="Cochrane Logo">
            <a:extLst>
              <a:ext uri="{FF2B5EF4-FFF2-40B4-BE49-F238E27FC236}">
                <a16:creationId xmlns:a16="http://schemas.microsoft.com/office/drawing/2014/main" id="{88B276D0-0CC7-D8F8-7150-EEF551E71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1492" y="519606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166F9C-5CE3-B597-CA54-23DD7EF7CC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8120" y="3928794"/>
            <a:ext cx="4373880" cy="29109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09E5FD-C474-7CD1-6918-BA599F2C49F3}"/>
              </a:ext>
            </a:extLst>
          </p:cNvPr>
          <p:cNvSpPr txBox="1"/>
          <p:nvPr/>
        </p:nvSpPr>
        <p:spPr>
          <a:xfrm>
            <a:off x="4873752" y="6297725"/>
            <a:ext cx="2953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/>
              <a:t>Opening of UK Cochrane Centre, Oxford 1992</a:t>
            </a:r>
          </a:p>
        </p:txBody>
      </p:sp>
    </p:spTree>
    <p:extLst>
      <p:ext uri="{BB962C8B-B14F-4D97-AF65-F5344CB8AC3E}">
        <p14:creationId xmlns:p14="http://schemas.microsoft.com/office/powerpoint/2010/main" val="2115150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0" y="304167"/>
            <a:ext cx="7886700" cy="780922"/>
          </a:xfrm>
        </p:spPr>
        <p:txBody>
          <a:bodyPr>
            <a:normAutofit/>
          </a:bodyPr>
          <a:lstStyle/>
          <a:p>
            <a:r>
              <a:rPr lang="en-GB" dirty="0"/>
              <a:t>One of </a:t>
            </a:r>
            <a:r>
              <a:rPr lang="en-GB" b="1" dirty="0"/>
              <a:t>the</a:t>
            </a:r>
            <a:r>
              <a:rPr lang="en-GB" dirty="0"/>
              <a:t> origins of Cochrane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1086" t="14311" r="9648"/>
          <a:stretch/>
        </p:blipFill>
        <p:spPr>
          <a:xfrm>
            <a:off x="1524000" y="1286064"/>
            <a:ext cx="9114304" cy="655707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8952" y="1971931"/>
            <a:ext cx="11064240" cy="990726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i="1" dirty="0"/>
              <a:t>“A contemporary, comprehensive store of medical knowledge is not a luxury for practising clinicians, it is as vital as an efficient pathology laboratory”</a:t>
            </a:r>
          </a:p>
        </p:txBody>
      </p:sp>
    </p:spTree>
    <p:extLst>
      <p:ext uri="{BB962C8B-B14F-4D97-AF65-F5344CB8AC3E}">
        <p14:creationId xmlns:p14="http://schemas.microsoft.com/office/powerpoint/2010/main" val="28666576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DFA5E7BE-305B-068E-2F43-902BD260BF4C}"/>
              </a:ext>
            </a:extLst>
          </p:cNvPr>
          <p:cNvSpPr/>
          <p:nvPr/>
        </p:nvSpPr>
        <p:spPr>
          <a:xfrm>
            <a:off x="3606996" y="4919288"/>
            <a:ext cx="4046865" cy="180846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3" name="Rectangle 192"/>
          <p:cNvSpPr/>
          <p:nvPr/>
        </p:nvSpPr>
        <p:spPr>
          <a:xfrm>
            <a:off x="9862310" y="4939513"/>
            <a:ext cx="2205989" cy="1717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1" name="Rectangle 190"/>
          <p:cNvSpPr/>
          <p:nvPr/>
        </p:nvSpPr>
        <p:spPr>
          <a:xfrm>
            <a:off x="3937139" y="1781700"/>
            <a:ext cx="4271357" cy="25938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9" name="Rectangle 188"/>
          <p:cNvSpPr/>
          <p:nvPr/>
        </p:nvSpPr>
        <p:spPr>
          <a:xfrm>
            <a:off x="140437" y="811603"/>
            <a:ext cx="3643357" cy="2803838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0" name="Rectangle 159"/>
          <p:cNvSpPr/>
          <p:nvPr/>
        </p:nvSpPr>
        <p:spPr>
          <a:xfrm>
            <a:off x="7892151" y="4879264"/>
            <a:ext cx="1733116" cy="184418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115" y="13628"/>
            <a:ext cx="9207474" cy="694088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The current – incomplete - evidence to decision pipeline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0040" y="2744652"/>
            <a:ext cx="1573508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Eligible studies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89457" y="2606902"/>
            <a:ext cx="1225025" cy="64633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Systematic review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59113" y="2375320"/>
            <a:ext cx="139192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Study results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06797" y="3043550"/>
            <a:ext cx="1229824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Risk of bias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4653" y="2367166"/>
            <a:ext cx="1636025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Prose summary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01818" y="3065355"/>
            <a:ext cx="226780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GRADE evidence table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937032" y="3775303"/>
            <a:ext cx="3035808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Guideline recommendations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320919" y="6030551"/>
            <a:ext cx="2521909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Alert or reminder system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100600" y="5281391"/>
            <a:ext cx="1745393" cy="64633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Evidence based, shared decision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6051" y="1938902"/>
            <a:ext cx="1831486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Eligibility criteria</a:t>
            </a:r>
          </a:p>
        </p:txBody>
      </p:sp>
      <p:cxnSp>
        <p:nvCxnSpPr>
          <p:cNvPr id="18" name="Straight Arrow Connector 17"/>
          <p:cNvCxnSpPr>
            <a:cxnSpLocks/>
            <a:stCxn id="6" idx="3"/>
            <a:endCxn id="5" idx="1"/>
          </p:cNvCxnSpPr>
          <p:nvPr/>
        </p:nvCxnSpPr>
        <p:spPr>
          <a:xfrm>
            <a:off x="3651033" y="2559986"/>
            <a:ext cx="538424" cy="370082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cxnSpLocks/>
            <a:stCxn id="7" idx="3"/>
            <a:endCxn id="5" idx="1"/>
          </p:cNvCxnSpPr>
          <p:nvPr/>
        </p:nvCxnSpPr>
        <p:spPr>
          <a:xfrm flipV="1">
            <a:off x="3536621" y="2930068"/>
            <a:ext cx="652836" cy="298148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cxnSpLocks/>
            <a:stCxn id="5" idx="3"/>
            <a:endCxn id="8" idx="1"/>
          </p:cNvCxnSpPr>
          <p:nvPr/>
        </p:nvCxnSpPr>
        <p:spPr>
          <a:xfrm flipV="1">
            <a:off x="5414482" y="2551832"/>
            <a:ext cx="530171" cy="37823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cxnSpLocks/>
            <a:stCxn id="5" idx="3"/>
            <a:endCxn id="9" idx="1"/>
          </p:cNvCxnSpPr>
          <p:nvPr/>
        </p:nvCxnSpPr>
        <p:spPr>
          <a:xfrm>
            <a:off x="5414482" y="2930068"/>
            <a:ext cx="287336" cy="319953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cxnSpLocks/>
            <a:endCxn id="11" idx="0"/>
          </p:cNvCxnSpPr>
          <p:nvPr/>
        </p:nvCxnSpPr>
        <p:spPr>
          <a:xfrm>
            <a:off x="6454936" y="3434687"/>
            <a:ext cx="0" cy="34061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cxnSpLocks/>
            <a:stCxn id="11" idx="2"/>
            <a:endCxn id="12" idx="0"/>
          </p:cNvCxnSpPr>
          <p:nvPr/>
        </p:nvCxnSpPr>
        <p:spPr>
          <a:xfrm flipH="1">
            <a:off x="5581874" y="4144635"/>
            <a:ext cx="873062" cy="188591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cxnSpLocks/>
            <a:stCxn id="160" idx="3"/>
            <a:endCxn id="193" idx="1"/>
          </p:cNvCxnSpPr>
          <p:nvPr/>
        </p:nvCxnSpPr>
        <p:spPr>
          <a:xfrm flipV="1">
            <a:off x="9625267" y="5798512"/>
            <a:ext cx="237043" cy="2847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4" idx="3"/>
            <a:endCxn id="6" idx="1"/>
          </p:cNvCxnSpPr>
          <p:nvPr/>
        </p:nvCxnSpPr>
        <p:spPr>
          <a:xfrm flipV="1">
            <a:off x="2033548" y="2559986"/>
            <a:ext cx="225565" cy="369332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4" idx="3"/>
            <a:endCxn id="7" idx="1"/>
          </p:cNvCxnSpPr>
          <p:nvPr/>
        </p:nvCxnSpPr>
        <p:spPr>
          <a:xfrm>
            <a:off x="2033549" y="2929318"/>
            <a:ext cx="273249" cy="298898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  <a:stCxn id="56" idx="2"/>
            <a:endCxn id="16" idx="0"/>
          </p:cNvCxnSpPr>
          <p:nvPr/>
        </p:nvCxnSpPr>
        <p:spPr>
          <a:xfrm>
            <a:off x="1251794" y="1591303"/>
            <a:ext cx="0" cy="347599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/>
          <p:cNvSpPr txBox="1"/>
          <p:nvPr/>
        </p:nvSpPr>
        <p:spPr>
          <a:xfrm>
            <a:off x="336051" y="944972"/>
            <a:ext cx="1831486" cy="64633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Primary research studies</a:t>
            </a:r>
          </a:p>
        </p:txBody>
      </p:sp>
      <p:cxnSp>
        <p:nvCxnSpPr>
          <p:cNvPr id="64" name="Straight Arrow Connector 63"/>
          <p:cNvCxnSpPr>
            <a:stCxn id="16" idx="2"/>
            <a:endCxn id="4" idx="0"/>
          </p:cNvCxnSpPr>
          <p:nvPr/>
        </p:nvCxnSpPr>
        <p:spPr>
          <a:xfrm flipH="1">
            <a:off x="1246794" y="2308234"/>
            <a:ext cx="5000" cy="436418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TextBox 142"/>
          <p:cNvSpPr txBox="1"/>
          <p:nvPr/>
        </p:nvSpPr>
        <p:spPr>
          <a:xfrm>
            <a:off x="10249035" y="6181102"/>
            <a:ext cx="1445524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Better health</a:t>
            </a:r>
          </a:p>
        </p:txBody>
      </p:sp>
      <p:cxnSp>
        <p:nvCxnSpPr>
          <p:cNvPr id="144" name="Straight Arrow Connector 143"/>
          <p:cNvCxnSpPr>
            <a:cxnSpLocks/>
            <a:stCxn id="13" idx="2"/>
            <a:endCxn id="143" idx="0"/>
          </p:cNvCxnSpPr>
          <p:nvPr/>
        </p:nvCxnSpPr>
        <p:spPr>
          <a:xfrm flipH="1">
            <a:off x="10971797" y="5927722"/>
            <a:ext cx="1500" cy="25338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8" name="TextBox 157"/>
          <p:cNvSpPr txBox="1"/>
          <p:nvPr/>
        </p:nvSpPr>
        <p:spPr>
          <a:xfrm>
            <a:off x="8071976" y="5892052"/>
            <a:ext cx="1365400" cy="64633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Health professional</a:t>
            </a:r>
          </a:p>
        </p:txBody>
      </p:sp>
      <p:sp>
        <p:nvSpPr>
          <p:cNvPr id="159" name="TextBox 158"/>
          <p:cNvSpPr txBox="1"/>
          <p:nvPr/>
        </p:nvSpPr>
        <p:spPr>
          <a:xfrm>
            <a:off x="8071976" y="5304741"/>
            <a:ext cx="136540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Patient</a:t>
            </a:r>
          </a:p>
        </p:txBody>
      </p:sp>
      <p:cxnSp>
        <p:nvCxnSpPr>
          <p:cNvPr id="162" name="Straight Arrow Connector 161"/>
          <p:cNvCxnSpPr>
            <a:cxnSpLocks/>
            <a:stCxn id="32" idx="3"/>
            <a:endCxn id="159" idx="1"/>
          </p:cNvCxnSpPr>
          <p:nvPr/>
        </p:nvCxnSpPr>
        <p:spPr>
          <a:xfrm>
            <a:off x="7510032" y="5476796"/>
            <a:ext cx="561944" cy="1261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Arrow Connector 166"/>
          <p:cNvCxnSpPr>
            <a:cxnSpLocks/>
            <a:stCxn id="12" idx="3"/>
            <a:endCxn id="158" idx="1"/>
          </p:cNvCxnSpPr>
          <p:nvPr/>
        </p:nvCxnSpPr>
        <p:spPr>
          <a:xfrm>
            <a:off x="6842828" y="6215217"/>
            <a:ext cx="1229148" cy="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0" name="TextBox 189"/>
          <p:cNvSpPr txBox="1"/>
          <p:nvPr/>
        </p:nvSpPr>
        <p:spPr>
          <a:xfrm>
            <a:off x="2204621" y="943642"/>
            <a:ext cx="1542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Raw materials</a:t>
            </a:r>
          </a:p>
        </p:txBody>
      </p:sp>
      <p:sp>
        <p:nvSpPr>
          <p:cNvPr id="192" name="TextBox 191"/>
          <p:cNvSpPr txBox="1"/>
          <p:nvPr/>
        </p:nvSpPr>
        <p:spPr>
          <a:xfrm>
            <a:off x="5006491" y="1833406"/>
            <a:ext cx="2321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Intermediate products</a:t>
            </a:r>
          </a:p>
        </p:txBody>
      </p:sp>
      <p:sp>
        <p:nvSpPr>
          <p:cNvPr id="194" name="TextBox 193"/>
          <p:cNvSpPr txBox="1"/>
          <p:nvPr/>
        </p:nvSpPr>
        <p:spPr>
          <a:xfrm>
            <a:off x="9929436" y="4933528"/>
            <a:ext cx="2114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Output and benefits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5AA908D-6AE0-258D-16AF-A7E7993E673F}"/>
              </a:ext>
            </a:extLst>
          </p:cNvPr>
          <p:cNvSpPr txBox="1"/>
          <p:nvPr/>
        </p:nvSpPr>
        <p:spPr>
          <a:xfrm>
            <a:off x="6104006" y="5292130"/>
            <a:ext cx="1406026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Self-care app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F5A4FC5F-6330-A078-09BA-3C29D3510BEB}"/>
              </a:ext>
            </a:extLst>
          </p:cNvPr>
          <p:cNvCxnSpPr>
            <a:cxnSpLocks/>
            <a:stCxn id="11" idx="2"/>
            <a:endCxn id="32" idx="0"/>
          </p:cNvCxnSpPr>
          <p:nvPr/>
        </p:nvCxnSpPr>
        <p:spPr>
          <a:xfrm>
            <a:off x="6454936" y="4144635"/>
            <a:ext cx="352083" cy="1147495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Box 77">
            <a:extLst>
              <a:ext uri="{FF2B5EF4-FFF2-40B4-BE49-F238E27FC236}">
                <a16:creationId xmlns:a16="http://schemas.microsoft.com/office/drawing/2014/main" id="{E2CDB758-83C2-0054-88D7-90E44443EA16}"/>
              </a:ext>
            </a:extLst>
          </p:cNvPr>
          <p:cNvSpPr txBox="1"/>
          <p:nvPr/>
        </p:nvSpPr>
        <p:spPr>
          <a:xfrm>
            <a:off x="3667779" y="4992000"/>
            <a:ext cx="2208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Consumer software products</a:t>
            </a:r>
          </a:p>
        </p:txBody>
      </p: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9B9A554B-702D-4B8F-2837-77945C76E1E4}"/>
              </a:ext>
            </a:extLst>
          </p:cNvPr>
          <p:cNvCxnSpPr>
            <a:cxnSpLocks/>
            <a:stCxn id="159" idx="2"/>
            <a:endCxn id="158" idx="0"/>
          </p:cNvCxnSpPr>
          <p:nvPr/>
        </p:nvCxnSpPr>
        <p:spPr>
          <a:xfrm>
            <a:off x="8754676" y="5674073"/>
            <a:ext cx="0" cy="217979"/>
          </a:xfrm>
          <a:prstGeom prst="straightConnector1">
            <a:avLst/>
          </a:prstGeom>
          <a:ln w="1905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al 22">
            <a:extLst>
              <a:ext uri="{FF2B5EF4-FFF2-40B4-BE49-F238E27FC236}">
                <a16:creationId xmlns:a16="http://schemas.microsoft.com/office/drawing/2014/main" id="{B9177D28-087D-906D-87F3-8B290425CBE9}"/>
              </a:ext>
            </a:extLst>
          </p:cNvPr>
          <p:cNvSpPr/>
          <p:nvPr/>
        </p:nvSpPr>
        <p:spPr>
          <a:xfrm>
            <a:off x="5876715" y="4506214"/>
            <a:ext cx="1198636" cy="160491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7C1B74F-F912-C922-54EC-9EED6D563A29}"/>
              </a:ext>
            </a:extLst>
          </p:cNvPr>
          <p:cNvCxnSpPr>
            <a:cxnSpLocks/>
            <a:stCxn id="23" idx="6"/>
            <a:endCxn id="30" idx="1"/>
          </p:cNvCxnSpPr>
          <p:nvPr/>
        </p:nvCxnSpPr>
        <p:spPr>
          <a:xfrm>
            <a:off x="7075351" y="4586460"/>
            <a:ext cx="1325870" cy="8914"/>
          </a:xfrm>
          <a:prstGeom prst="line">
            <a:avLst/>
          </a:prstGeom>
          <a:ln w="19050">
            <a:solidFill>
              <a:srgbClr val="C00000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D6374A66-6B77-FF9E-1913-B3468ADA31DE}"/>
              </a:ext>
            </a:extLst>
          </p:cNvPr>
          <p:cNvSpPr txBox="1"/>
          <p:nvPr/>
        </p:nvSpPr>
        <p:spPr>
          <a:xfrm>
            <a:off x="8401221" y="4426097"/>
            <a:ext cx="36428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rgbClr val="C00000"/>
                </a:solidFill>
              </a:rPr>
              <a:t>This link is often neglected or incomplete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30F60CD-A6B6-E23A-B049-862C042CA592}"/>
              </a:ext>
            </a:extLst>
          </p:cNvPr>
          <p:cNvSpPr txBox="1"/>
          <p:nvPr/>
        </p:nvSpPr>
        <p:spPr>
          <a:xfrm>
            <a:off x="8343077" y="4871172"/>
            <a:ext cx="712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Users</a:t>
            </a:r>
          </a:p>
        </p:txBody>
      </p:sp>
    </p:spTree>
    <p:extLst>
      <p:ext uri="{BB962C8B-B14F-4D97-AF65-F5344CB8AC3E}">
        <p14:creationId xmlns:p14="http://schemas.microsoft.com/office/powerpoint/2010/main" val="2938190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" grpId="0" animBg="1"/>
      <p:bldP spid="193" grpId="0" animBg="1"/>
      <p:bldP spid="191" grpId="0" animBg="1"/>
      <p:bldP spid="160" grpId="0" animBg="1"/>
      <p:bldP spid="5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3" grpId="0" animBg="1"/>
      <p:bldP spid="158" grpId="0" animBg="1"/>
      <p:bldP spid="159" grpId="0" animBg="1"/>
      <p:bldP spid="192" grpId="0"/>
      <p:bldP spid="194" grpId="0"/>
      <p:bldP spid="32" grpId="0" animBg="1"/>
      <p:bldP spid="78" grpId="0"/>
      <p:bldP spid="23" grpId="0" animBg="1"/>
      <p:bldP spid="30" grpId="0"/>
      <p:bldP spid="3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1" y="365125"/>
            <a:ext cx="10835639" cy="75346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Many potential channels for disseminating clinical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1" y="1419510"/>
            <a:ext cx="9796272" cy="4670394"/>
          </a:xfrm>
        </p:spPr>
        <p:txBody>
          <a:bodyPr>
            <a:normAutofit lnSpcReduction="10000"/>
          </a:bodyPr>
          <a:lstStyle/>
          <a:p>
            <a:pPr marL="269875" indent="-269875">
              <a:buFont typeface="+mj-lt"/>
              <a:buAutoNum type="arabicPeriod"/>
            </a:pPr>
            <a:r>
              <a:rPr lang="en-GB" dirty="0"/>
              <a:t> Clinical guideline documents in medical or patient language</a:t>
            </a:r>
          </a:p>
          <a:p>
            <a:pPr marL="269875" indent="-269875">
              <a:buFont typeface="+mj-lt"/>
              <a:buAutoNum type="arabicPeriod"/>
            </a:pPr>
            <a:r>
              <a:rPr lang="en-GB" dirty="0"/>
              <a:t> Shared decision-making tools for clinicians and patients - leaflets etc.</a:t>
            </a:r>
          </a:p>
          <a:p>
            <a:pPr marL="269875" indent="-269875">
              <a:buFont typeface="+mj-lt"/>
              <a:buAutoNum type="arabicPeriod"/>
            </a:pPr>
            <a:r>
              <a:rPr lang="en-GB" dirty="0"/>
              <a:t> A care pathway with clinical algorithms, checklists or risk scores</a:t>
            </a:r>
          </a:p>
          <a:p>
            <a:pPr marL="269875" indent="-269875">
              <a:buFont typeface="+mj-lt"/>
              <a:buAutoNum type="arabicPeriod"/>
            </a:pPr>
            <a:r>
              <a:rPr lang="en-GB" dirty="0"/>
              <a:t> List of screen contents for an EPR developer (eg. “When adjusting insulin dosage, clinicians need to know X, Y &amp; Z”)</a:t>
            </a:r>
          </a:p>
          <a:p>
            <a:pPr marL="269875" indent="-269875">
              <a:buFont typeface="+mj-lt"/>
              <a:buAutoNum type="arabicPeriod"/>
            </a:pPr>
            <a:r>
              <a:rPr lang="en-GB" dirty="0"/>
              <a:t>Care quality indicators to guide audit (eg. for UK primary care, Quality &amp; Outcomes Framework, QOF) </a:t>
            </a:r>
          </a:p>
          <a:p>
            <a:pPr marL="269875" indent="-269875">
              <a:buFont typeface="+mj-lt"/>
              <a:buAutoNum type="arabicPeriod"/>
            </a:pPr>
            <a:r>
              <a:rPr lang="en-GB" dirty="0"/>
              <a:t>A knowledge base to generate alerts or reminders for a decision support system or instructions for a medical device (eg. robot or infusion pump) </a:t>
            </a:r>
          </a:p>
          <a:p>
            <a:pPr marL="269875" indent="-269875">
              <a:buFont typeface="+mj-lt"/>
              <a:buAutoNum type="arabicPeriod"/>
            </a:pPr>
            <a:endParaRPr lang="en-GB" dirty="0"/>
          </a:p>
          <a:p>
            <a:pPr marL="269875" indent="-269875">
              <a:buFont typeface="+mj-lt"/>
              <a:buAutoNum type="arabicPeriod"/>
            </a:pPr>
            <a:endParaRPr lang="en-GB" dirty="0"/>
          </a:p>
          <a:p>
            <a:pPr marL="269875" indent="-269875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4" descr="Robot-assisted surgery - Wikipedia">
            <a:extLst>
              <a:ext uri="{FF2B5EF4-FFF2-40B4-BE49-F238E27FC236}">
                <a16:creationId xmlns:a16="http://schemas.microsoft.com/office/drawing/2014/main" id="{D8D95FB6-063A-3FCB-B0DE-F8A9A48EAB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5559" y="4236684"/>
            <a:ext cx="1742213" cy="2534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086A85-D275-EEF8-0FBF-59459E4344DA}"/>
              </a:ext>
            </a:extLst>
          </p:cNvPr>
          <p:cNvSpPr txBox="1"/>
          <p:nvPr/>
        </p:nvSpPr>
        <p:spPr>
          <a:xfrm rot="16200000">
            <a:off x="10149841" y="4718912"/>
            <a:ext cx="380731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https://en.wikipedia.org/wiki/Robot-assisted_surgery</a:t>
            </a:r>
          </a:p>
        </p:txBody>
      </p:sp>
    </p:spTree>
    <p:extLst>
      <p:ext uri="{BB962C8B-B14F-4D97-AF65-F5344CB8AC3E}">
        <p14:creationId xmlns:p14="http://schemas.microsoft.com/office/powerpoint/2010/main" val="20565241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4">
            <a:extLst>
              <a:ext uri="{FF2B5EF4-FFF2-40B4-BE49-F238E27FC236}">
                <a16:creationId xmlns:a16="http://schemas.microsoft.com/office/drawing/2014/main" id="{82EFB830-BE4E-46BA-803E-62DD3D2735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2975" y="1273177"/>
            <a:ext cx="8557626" cy="452826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823CE35-3D5E-47A0-BBFF-7A5CFA95A615}"/>
              </a:ext>
            </a:extLst>
          </p:cNvPr>
          <p:cNvSpPr/>
          <p:nvPr/>
        </p:nvSpPr>
        <p:spPr>
          <a:xfrm>
            <a:off x="6388101" y="2452610"/>
            <a:ext cx="4105274" cy="29464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2772" name="Rectangle 2">
            <a:extLst>
              <a:ext uri="{FF2B5EF4-FFF2-40B4-BE49-F238E27FC236}">
                <a16:creationId xmlns:a16="http://schemas.microsoft.com/office/drawing/2014/main" id="{91D13563-5DA3-4A1E-A719-EF6EB16071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9461" y="130177"/>
            <a:ext cx="10826803" cy="1143000"/>
          </a:xfrm>
        </p:spPr>
        <p:txBody>
          <a:bodyPr>
            <a:noAutofit/>
          </a:bodyPr>
          <a:lstStyle/>
          <a:p>
            <a:r>
              <a:rPr lang="en-GB" altLang="en-US" sz="3200" dirty="0"/>
              <a:t>Decision support systems can help us apply knowledge…</a:t>
            </a:r>
          </a:p>
        </p:txBody>
      </p:sp>
      <p:sp>
        <p:nvSpPr>
          <p:cNvPr id="32773" name="Text Box 4">
            <a:extLst>
              <a:ext uri="{FF2B5EF4-FFF2-40B4-BE49-F238E27FC236}">
                <a16:creationId xmlns:a16="http://schemas.microsoft.com/office/drawing/2014/main" id="{92ABC77B-6AAA-40A4-9C83-39AB8826B1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2071" y="1657018"/>
            <a:ext cx="1677987" cy="6413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 dirty="0"/>
              <a:t>Health professional</a:t>
            </a:r>
          </a:p>
        </p:txBody>
      </p:sp>
      <p:sp>
        <p:nvSpPr>
          <p:cNvPr id="154630" name="Text Box 6">
            <a:extLst>
              <a:ext uri="{FF2B5EF4-FFF2-40B4-BE49-F238E27FC236}">
                <a16:creationId xmlns:a16="http://schemas.microsoft.com/office/drawing/2014/main" id="{F235B8F1-9BC0-46DD-93F8-EAC32970CC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3125" y="3141664"/>
            <a:ext cx="1485900" cy="650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/>
              <a:t>Reasoner programme</a:t>
            </a:r>
          </a:p>
        </p:txBody>
      </p:sp>
      <p:sp>
        <p:nvSpPr>
          <p:cNvPr id="154631" name="Text Box 7">
            <a:extLst>
              <a:ext uri="{FF2B5EF4-FFF2-40B4-BE49-F238E27FC236}">
                <a16:creationId xmlns:a16="http://schemas.microsoft.com/office/drawing/2014/main" id="{C0F4F649-55CA-43E7-BB43-A8F3A1C01F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02613" y="4529139"/>
            <a:ext cx="2070100" cy="6508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/>
              <a:t>Machine-readable knowledge base</a:t>
            </a:r>
          </a:p>
        </p:txBody>
      </p:sp>
      <p:sp>
        <p:nvSpPr>
          <p:cNvPr id="154632" name="Text Box 8">
            <a:extLst>
              <a:ext uri="{FF2B5EF4-FFF2-40B4-BE49-F238E27FC236}">
                <a16:creationId xmlns:a16="http://schemas.microsoft.com/office/drawing/2014/main" id="{E6C6AEAD-9229-471B-B546-1A6E116AFD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29027" y="4088628"/>
            <a:ext cx="11366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</a:rPr>
              <a:t>Decision</a:t>
            </a:r>
          </a:p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</a:rPr>
              <a:t>Support</a:t>
            </a:r>
          </a:p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</a:rPr>
              <a:t>system</a:t>
            </a:r>
          </a:p>
        </p:txBody>
      </p:sp>
      <p:sp>
        <p:nvSpPr>
          <p:cNvPr id="32777" name="Text Box 9">
            <a:extLst>
              <a:ext uri="{FF2B5EF4-FFF2-40B4-BE49-F238E27FC236}">
                <a16:creationId xmlns:a16="http://schemas.microsoft.com/office/drawing/2014/main" id="{C7E9DF77-6137-494B-96BD-C56A5D1B1D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81713" y="1796972"/>
            <a:ext cx="2876550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/>
              <a:t>Electronic patient record</a:t>
            </a:r>
          </a:p>
        </p:txBody>
      </p:sp>
      <p:cxnSp>
        <p:nvCxnSpPr>
          <p:cNvPr id="154635" name="AutoShape 11">
            <a:extLst>
              <a:ext uri="{FF2B5EF4-FFF2-40B4-BE49-F238E27FC236}">
                <a16:creationId xmlns:a16="http://schemas.microsoft.com/office/drawing/2014/main" id="{4CA500E6-30D7-4474-91C2-58827DBD2E51}"/>
              </a:ext>
            </a:extLst>
          </p:cNvPr>
          <p:cNvCxnSpPr>
            <a:cxnSpLocks noChangeShapeType="1"/>
            <a:stCxn id="32777" idx="2"/>
            <a:endCxn id="154630" idx="1"/>
          </p:cNvCxnSpPr>
          <p:nvPr/>
        </p:nvCxnSpPr>
        <p:spPr bwMode="auto">
          <a:xfrm rot="16200000" flipH="1">
            <a:off x="7354848" y="2328824"/>
            <a:ext cx="1303417" cy="973137"/>
          </a:xfrm>
          <a:prstGeom prst="bentConnector2">
            <a:avLst/>
          </a:prstGeom>
          <a:noFill/>
          <a:ln w="28575">
            <a:solidFill>
              <a:schemeClr val="tx1"/>
            </a:solidFill>
            <a:round/>
            <a:headEnd type="arrow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54636" name="AutoShape 12">
            <a:extLst>
              <a:ext uri="{FF2B5EF4-FFF2-40B4-BE49-F238E27FC236}">
                <a16:creationId xmlns:a16="http://schemas.microsoft.com/office/drawing/2014/main" id="{7113960D-DD82-4293-B643-59E000CCB153}"/>
              </a:ext>
            </a:extLst>
          </p:cNvPr>
          <p:cNvCxnSpPr>
            <a:cxnSpLocks noChangeShapeType="1"/>
            <a:stCxn id="154631" idx="0"/>
            <a:endCxn id="154630" idx="2"/>
          </p:cNvCxnSpPr>
          <p:nvPr/>
        </p:nvCxnSpPr>
        <p:spPr bwMode="auto">
          <a:xfrm rot="16200000" flipV="1">
            <a:off x="8868569" y="4160044"/>
            <a:ext cx="736600" cy="1588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54637" name="AutoShape 13">
            <a:extLst>
              <a:ext uri="{FF2B5EF4-FFF2-40B4-BE49-F238E27FC236}">
                <a16:creationId xmlns:a16="http://schemas.microsoft.com/office/drawing/2014/main" id="{BA7D3B8C-EBB7-4D62-9F85-60CE4391022F}"/>
              </a:ext>
            </a:extLst>
          </p:cNvPr>
          <p:cNvCxnSpPr>
            <a:cxnSpLocks noChangeShapeType="1"/>
            <a:stCxn id="32777" idx="3"/>
            <a:endCxn id="154630" idx="0"/>
          </p:cNvCxnSpPr>
          <p:nvPr/>
        </p:nvCxnSpPr>
        <p:spPr bwMode="auto">
          <a:xfrm>
            <a:off x="8958263" y="1980329"/>
            <a:ext cx="277812" cy="1161335"/>
          </a:xfrm>
          <a:prstGeom prst="bentConnector2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2781" name="AutoShape 14">
            <a:extLst>
              <a:ext uri="{FF2B5EF4-FFF2-40B4-BE49-F238E27FC236}">
                <a16:creationId xmlns:a16="http://schemas.microsoft.com/office/drawing/2014/main" id="{EAC0283C-2A80-441F-BCB3-96E9171A3CD3}"/>
              </a:ext>
            </a:extLst>
          </p:cNvPr>
          <p:cNvCxnSpPr>
            <a:cxnSpLocks noChangeShapeType="1"/>
            <a:stCxn id="32777" idx="1"/>
            <a:endCxn id="32773" idx="3"/>
          </p:cNvCxnSpPr>
          <p:nvPr/>
        </p:nvCxnSpPr>
        <p:spPr bwMode="auto">
          <a:xfrm rot="10800000">
            <a:off x="4320059" y="1977693"/>
            <a:ext cx="1761655" cy="2636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784" name="Text Box 17">
            <a:extLst>
              <a:ext uri="{FF2B5EF4-FFF2-40B4-BE49-F238E27FC236}">
                <a16:creationId xmlns:a16="http://schemas.microsoft.com/office/drawing/2014/main" id="{360D8EBB-D2D0-45E4-9A25-56D8310DD6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35489" y="2048671"/>
            <a:ext cx="1268412" cy="3365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i="1" dirty="0"/>
              <a:t>Patient data</a:t>
            </a:r>
          </a:p>
        </p:txBody>
      </p:sp>
      <p:sp>
        <p:nvSpPr>
          <p:cNvPr id="154642" name="Text Box 18">
            <a:extLst>
              <a:ext uri="{FF2B5EF4-FFF2-40B4-BE49-F238E27FC236}">
                <a16:creationId xmlns:a16="http://schemas.microsoft.com/office/drawing/2014/main" id="{5DFA11E5-1660-410B-AA8B-139D71278F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01025" y="2466457"/>
            <a:ext cx="2032000" cy="33813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 i="1" dirty="0">
                <a:solidFill>
                  <a:schemeClr val="bg1"/>
                </a:solidFill>
              </a:rPr>
              <a:t>Coded patient data</a:t>
            </a:r>
          </a:p>
        </p:txBody>
      </p:sp>
      <p:sp>
        <p:nvSpPr>
          <p:cNvPr id="154643" name="Text Box 19">
            <a:extLst>
              <a:ext uri="{FF2B5EF4-FFF2-40B4-BE49-F238E27FC236}">
                <a16:creationId xmlns:a16="http://schemas.microsoft.com/office/drawing/2014/main" id="{2A692299-7EB9-446E-80DF-8475D5AA56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3738" y="2871464"/>
            <a:ext cx="1819729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i="1" dirty="0">
                <a:solidFill>
                  <a:schemeClr val="bg1"/>
                </a:solidFill>
              </a:rPr>
              <a:t>Reminder, advice</a:t>
            </a:r>
          </a:p>
        </p:txBody>
      </p:sp>
      <p:sp>
        <p:nvSpPr>
          <p:cNvPr id="154645" name="Text Box 21">
            <a:extLst>
              <a:ext uri="{FF2B5EF4-FFF2-40B4-BE49-F238E27FC236}">
                <a16:creationId xmlns:a16="http://schemas.microsoft.com/office/drawing/2014/main" id="{D9841890-0776-4A2B-A424-2E8E16EDFD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5525" y="4016376"/>
            <a:ext cx="1277938" cy="3397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600" b="1" i="1" dirty="0">
                <a:solidFill>
                  <a:schemeClr val="bg1"/>
                </a:solidFill>
              </a:rPr>
              <a:t>Knowledge</a:t>
            </a:r>
          </a:p>
        </p:txBody>
      </p:sp>
      <p:sp>
        <p:nvSpPr>
          <p:cNvPr id="32789" name="Text Box 22">
            <a:extLst>
              <a:ext uri="{FF2B5EF4-FFF2-40B4-BE49-F238E27FC236}">
                <a16:creationId xmlns:a16="http://schemas.microsoft.com/office/drawing/2014/main" id="{860BBC49-9CDA-4112-965E-72291D39BA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2071" y="3273426"/>
            <a:ext cx="1677987" cy="3667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/>
              <a:t>Patient</a:t>
            </a:r>
          </a:p>
        </p:txBody>
      </p:sp>
      <p:cxnSp>
        <p:nvCxnSpPr>
          <p:cNvPr id="32790" name="AutoShape 23">
            <a:extLst>
              <a:ext uri="{FF2B5EF4-FFF2-40B4-BE49-F238E27FC236}">
                <a16:creationId xmlns:a16="http://schemas.microsoft.com/office/drawing/2014/main" id="{88834108-6E16-4A5A-A916-AFDFBA29ED9F}"/>
              </a:ext>
            </a:extLst>
          </p:cNvPr>
          <p:cNvCxnSpPr>
            <a:cxnSpLocks noChangeShapeType="1"/>
            <a:stCxn id="32789" idx="0"/>
            <a:endCxn id="32773" idx="2"/>
          </p:cNvCxnSpPr>
          <p:nvPr/>
        </p:nvCxnSpPr>
        <p:spPr bwMode="auto">
          <a:xfrm flipV="1">
            <a:off x="3481065" y="2298368"/>
            <a:ext cx="0" cy="975058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94615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154630" grpId="0" animBg="1"/>
      <p:bldP spid="154631" grpId="0" animBg="1"/>
      <p:bldP spid="154632" grpId="0"/>
      <p:bldP spid="154642" grpId="0" animBg="1"/>
      <p:bldP spid="154643" grpId="0" animBg="1"/>
      <p:bldP spid="15464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C7008-062B-4750-B168-3C1C2C413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891" y="6436"/>
            <a:ext cx="10515600" cy="506942"/>
          </a:xfrm>
        </p:spPr>
        <p:txBody>
          <a:bodyPr>
            <a:noAutofit/>
          </a:bodyPr>
          <a:lstStyle/>
          <a:p>
            <a:r>
              <a:rPr lang="en-GB" sz="3600" dirty="0"/>
              <a:t>Knowledge based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2AAB8-F507-40EA-83DA-10BC9DED4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334" y="646516"/>
            <a:ext cx="11819466" cy="30480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Aim to harvest, represent &amp; apply human knowledge to support problem-solving</a:t>
            </a:r>
          </a:p>
          <a:p>
            <a:r>
              <a:rPr lang="en-GB" dirty="0"/>
              <a:t>History: </a:t>
            </a:r>
          </a:p>
          <a:p>
            <a:pPr lvl="1"/>
            <a:r>
              <a:rPr lang="en-GB" dirty="0"/>
              <a:t>1960s: “Production systems” to emulate human reasoning</a:t>
            </a:r>
          </a:p>
          <a:p>
            <a:pPr lvl="1"/>
            <a:r>
              <a:rPr lang="en-GB" dirty="0"/>
              <a:t>1970s: If…Then heuristic rules + certainty factors (Shortliffe), fuzzy logic, frames / objects (Aikens)</a:t>
            </a:r>
          </a:p>
          <a:p>
            <a:pPr lvl="1"/>
            <a:r>
              <a:rPr lang="en-GB" dirty="0"/>
              <a:t>1980s: “Deep knowledge” eg. semantic networks for </a:t>
            </a:r>
            <a:r>
              <a:rPr lang="en-GB" dirty="0" err="1"/>
              <a:t>kinds_of</a:t>
            </a:r>
            <a:r>
              <a:rPr lang="en-GB" dirty="0"/>
              <a:t>, causes, </a:t>
            </a:r>
            <a:r>
              <a:rPr lang="en-GB" dirty="0" err="1"/>
              <a:t>part_of</a:t>
            </a:r>
            <a:r>
              <a:rPr lang="en-GB" dirty="0"/>
              <a:t> (eg. anatomy), rigorous probabilities (eg. Bayesian networks), qualitative reasoning &amp; simulation (</a:t>
            </a:r>
            <a:r>
              <a:rPr lang="en-GB" dirty="0" err="1"/>
              <a:t>Qsim</a:t>
            </a:r>
            <a:r>
              <a:rPr lang="en-GB" dirty="0"/>
              <a:t>, </a:t>
            </a:r>
            <a:r>
              <a:rPr lang="en-GB" dirty="0" err="1"/>
              <a:t>Kuipers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1990s: Specialist logics eg. temporal calculus (Allen), spatial reasoning (Cohn, Leeds), argumentation (Fox), deontic logic (obligation - Hammond); computable guidelines (</a:t>
            </a:r>
            <a:r>
              <a:rPr lang="en-GB" dirty="0" err="1"/>
              <a:t>Oncocin</a:t>
            </a:r>
            <a:r>
              <a:rPr lang="en-GB" dirty="0"/>
              <a:t>, Proforma)</a:t>
            </a:r>
          </a:p>
          <a:p>
            <a:r>
              <a:rPr lang="en-GB" dirty="0"/>
              <a:t>Control mechanisms: forward chain (data-driven), backward chain (goal-driven); advisory vs. critiquing (Miller)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D4C24AB-125C-4D4B-A4D5-9CDA3A89F681}"/>
              </a:ext>
            </a:extLst>
          </p:cNvPr>
          <p:cNvGraphicFramePr>
            <a:graphicFrameLocks noGrp="1"/>
          </p:cNvGraphicFramePr>
          <p:nvPr/>
        </p:nvGraphicFramePr>
        <p:xfrm>
          <a:off x="296334" y="3572935"/>
          <a:ext cx="11599332" cy="3205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1062">
                  <a:extLst>
                    <a:ext uri="{9D8B030D-6E8A-4147-A177-3AD203B41FA5}">
                      <a16:colId xmlns:a16="http://schemas.microsoft.com/office/drawing/2014/main" val="1893200915"/>
                    </a:ext>
                  </a:extLst>
                </a:gridCol>
                <a:gridCol w="3352458">
                  <a:extLst>
                    <a:ext uri="{9D8B030D-6E8A-4147-A177-3AD203B41FA5}">
                      <a16:colId xmlns:a16="http://schemas.microsoft.com/office/drawing/2014/main" val="2611954244"/>
                    </a:ext>
                  </a:extLst>
                </a:gridCol>
                <a:gridCol w="4755812">
                  <a:extLst>
                    <a:ext uri="{9D8B030D-6E8A-4147-A177-3AD203B41FA5}">
                      <a16:colId xmlns:a16="http://schemas.microsoft.com/office/drawing/2014/main" val="21908444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Solutions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1957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Tool to capture expert knowledge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Paradox of expertise (Dreyfus &amp; Dreyfus); expert mystique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Start with rule induction from synthetic 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61683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Readable knowledge base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Rule sets become too large to maintain (</a:t>
                      </a:r>
                      <a:r>
                        <a:rPr lang="en-GB" dirty="0" err="1"/>
                        <a:t>Clancey</a:t>
                      </a:r>
                      <a:r>
                        <a:rPr lang="en-GB" dirty="0"/>
                        <a:t> - Neomycin)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many facts + few generic rules (Fox et al)</a:t>
                      </a:r>
                    </a:p>
                    <a:p>
                      <a:r>
                        <a:rPr lang="en-GB" dirty="0"/>
                        <a:t>Distinguish </a:t>
                      </a:r>
                      <a:r>
                        <a:rPr lang="en-GB" i="1" dirty="0"/>
                        <a:t>declarative</a:t>
                      </a:r>
                      <a:r>
                        <a:rPr lang="en-GB" dirty="0"/>
                        <a:t> from </a:t>
                      </a:r>
                      <a:r>
                        <a:rPr lang="en-GB" i="1" dirty="0"/>
                        <a:t>procedural</a:t>
                      </a:r>
                      <a:r>
                        <a:rPr lang="en-GB" dirty="0"/>
                        <a:t> knowledge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4214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Tools can check KB completeness, consistency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Closed world assumption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Need model-based knowledge acquisition tools (Musen et 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7491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Re-use rules for explanations or teaching (</a:t>
                      </a:r>
                      <a:r>
                        <a:rPr lang="en-GB" dirty="0" err="1"/>
                        <a:t>Clancey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System is brittle outside domain unless includes deep knowledge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Add semantic networks, qualitative reasoning…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407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8500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CAC81-2890-4584-82D8-9305BFFA4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297392"/>
            <a:ext cx="10515600" cy="846455"/>
          </a:xfrm>
        </p:spPr>
        <p:txBody>
          <a:bodyPr/>
          <a:lstStyle/>
          <a:p>
            <a:r>
              <a:rPr lang="en-GB" dirty="0"/>
              <a:t>KBS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07F35-89C4-470E-AD57-A779EE1A5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500" y="1253331"/>
            <a:ext cx="9114367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MYCIN (Shortliffe 1974): many rules, ad hoc certainty factors, hard to maintain</a:t>
            </a:r>
          </a:p>
          <a:p>
            <a:r>
              <a:rPr lang="en-GB" dirty="0"/>
              <a:t>Oxford System of Medicine (Fox 1990): few generic rules, thousands of facts, easier to maintain</a:t>
            </a:r>
          </a:p>
          <a:p>
            <a:r>
              <a:rPr lang="en-GB" dirty="0"/>
              <a:t>ILTARS (Wyatt 1984): simple forward chaining KBS - more maintainable than Fortran !</a:t>
            </a:r>
          </a:p>
          <a:p>
            <a:r>
              <a:rPr lang="en-GB" dirty="0"/>
              <a:t>ACORN (Wyatt 1989): hybrid system with Bayesian front end to calculate risk then rules to generate advice based on risk</a:t>
            </a:r>
          </a:p>
          <a:p>
            <a:r>
              <a:rPr lang="en-GB" dirty="0"/>
              <a:t>MUNIN (Andreessen 1989): large Bayesian network to interpret complex electromyography results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0EFB5B5-C2E3-4536-9DE9-1D66FDCE93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34" r="18000" b="7713"/>
          <a:stretch/>
        </p:blipFill>
        <p:spPr bwMode="auto">
          <a:xfrm>
            <a:off x="9728200" y="3078162"/>
            <a:ext cx="2463800" cy="377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7238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733" y="365125"/>
            <a:ext cx="11032067" cy="846455"/>
          </a:xfrm>
        </p:spPr>
        <p:txBody>
          <a:bodyPr>
            <a:noAutofit/>
          </a:bodyPr>
          <a:lstStyle/>
          <a:p>
            <a:r>
              <a:rPr lang="en-GB" sz="3600" dirty="0"/>
              <a:t>Representing guidelines &amp; policies as computable knowledge: NICE pathway on gestational diabetes</a:t>
            </a:r>
          </a:p>
        </p:txBody>
      </p:sp>
      <p:sp>
        <p:nvSpPr>
          <p:cNvPr id="4" name="Rectangle 3"/>
          <p:cNvSpPr/>
          <p:nvPr/>
        </p:nvSpPr>
        <p:spPr>
          <a:xfrm>
            <a:off x="236220" y="1825475"/>
            <a:ext cx="6096000" cy="37856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Human readable knowledge: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 the booking appointment, determine the following risk factors for gestational diabetes: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BMI above 30 kg/m2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previous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macrosomic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baby weighing 4.5 kg or above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previous gestational diabetes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family history of diabetes (first-degree relative with diabetes)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minority ethnic family origin with a high prevalence of diabetes.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723888" y="1825475"/>
            <a:ext cx="5402580" cy="40934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Computer executable knowledge (CQL):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Include CMS153_Common version ‘2’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Define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GestDiabetesRisk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exists</a:t>
            </a:r>
          </a:p>
          <a:p>
            <a:pPr>
              <a:spcBef>
                <a:spcPts val="600"/>
              </a:spcBef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(CMS153_Common.ConditionsIndicatingGestDiabetes)</a:t>
            </a:r>
          </a:p>
          <a:p>
            <a:pPr>
              <a:spcBef>
                <a:spcPts val="600"/>
              </a:spcBef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 exists</a:t>
            </a:r>
          </a:p>
          <a:p>
            <a:pPr>
              <a:spcBef>
                <a:spcPts val="600"/>
              </a:spcBef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(CMS153_Common.FamilyHistoryIndicatingGestDiabetes)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ight Brace 4">
            <a:extLst>
              <a:ext uri="{FF2B5EF4-FFF2-40B4-BE49-F238E27FC236}">
                <a16:creationId xmlns:a16="http://schemas.microsoft.com/office/drawing/2014/main" id="{387E645C-0F3C-405D-8C2E-1D922AA88928}"/>
              </a:ext>
            </a:extLst>
          </p:cNvPr>
          <p:cNvSpPr/>
          <p:nvPr/>
        </p:nvSpPr>
        <p:spPr>
          <a:xfrm>
            <a:off x="5660136" y="3193967"/>
            <a:ext cx="365760" cy="1051560"/>
          </a:xfrm>
          <a:prstGeom prst="rightBrac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5D36B29D-2876-4D79-99E0-D07DF61F2107}"/>
              </a:ext>
            </a:extLst>
          </p:cNvPr>
          <p:cNvSpPr/>
          <p:nvPr/>
        </p:nvSpPr>
        <p:spPr>
          <a:xfrm>
            <a:off x="5660136" y="4316975"/>
            <a:ext cx="365760" cy="1051560"/>
          </a:xfrm>
          <a:prstGeom prst="rightBrac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AFD5D1E-FF86-4025-B136-739D720F7159}"/>
              </a:ext>
            </a:extLst>
          </p:cNvPr>
          <p:cNvCxnSpPr>
            <a:cxnSpLocks/>
          </p:cNvCxnSpPr>
          <p:nvPr/>
        </p:nvCxnSpPr>
        <p:spPr>
          <a:xfrm>
            <a:off x="6166106" y="3718301"/>
            <a:ext cx="557782" cy="0"/>
          </a:xfrm>
          <a:prstGeom prst="straightConnector1">
            <a:avLst/>
          </a:prstGeom>
          <a:ln w="1905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5D12BCC-5ACA-4653-A2F5-834FDA4A2F5A}"/>
              </a:ext>
            </a:extLst>
          </p:cNvPr>
          <p:cNvCxnSpPr>
            <a:cxnSpLocks/>
          </p:cNvCxnSpPr>
          <p:nvPr/>
        </p:nvCxnSpPr>
        <p:spPr>
          <a:xfrm>
            <a:off x="6179058" y="4842755"/>
            <a:ext cx="544830" cy="0"/>
          </a:xfrm>
          <a:prstGeom prst="straightConnector1">
            <a:avLst/>
          </a:prstGeom>
          <a:ln w="1905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177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" grpId="0" animBg="1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7671A8F2-E92F-4950-8B9A-74EC86022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30" y="722311"/>
            <a:ext cx="11195636" cy="457200"/>
          </a:xfrm>
        </p:spPr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chemeClr val="accent1"/>
                </a:solidFill>
                <a:latin typeface="+mn-lt"/>
              </a:rPr>
              <a:t>Capturing computable knowledge</a:t>
            </a:r>
          </a:p>
        </p:txBody>
      </p:sp>
      <p:sp>
        <p:nvSpPr>
          <p:cNvPr id="34819" name="Text Placeholder 2">
            <a:extLst>
              <a:ext uri="{FF2B5EF4-FFF2-40B4-BE49-F238E27FC236}">
                <a16:creationId xmlns:a16="http://schemas.microsoft.com/office/drawing/2014/main" id="{566B980A-6195-4086-A87D-F3B563E8B856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587830" y="1541721"/>
            <a:ext cx="11126480" cy="4954771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sz="2400" dirty="0"/>
              <a:t>Many computable guideline languages &amp; tools exist to help developers capture a guideline from a PDF version, eg. CQL, CGL, GEM, GLIF, Protégé, Proforma</a:t>
            </a:r>
          </a:p>
          <a:p>
            <a:pPr>
              <a:buFontTx/>
              <a:buNone/>
            </a:pPr>
            <a:r>
              <a:rPr lang="en-GB" altLang="en-US" sz="2400" dirty="0"/>
              <a:t>Some </a:t>
            </a:r>
            <a:r>
              <a:rPr lang="en-GB" altLang="en-US" sz="2400" b="1" dirty="0"/>
              <a:t>feasibility</a:t>
            </a:r>
            <a:r>
              <a:rPr lang="en-GB" altLang="en-US" sz="2400" dirty="0"/>
              <a:t> issues: </a:t>
            </a:r>
          </a:p>
          <a:p>
            <a:r>
              <a:rPr lang="en-GB" altLang="en-US" sz="2400" dirty="0"/>
              <a:t>Currently difficult for a guideline development group to use such tools (see Goud R 2008)</a:t>
            </a:r>
          </a:p>
          <a:p>
            <a:r>
              <a:rPr lang="en-GB" altLang="en-US" sz="2400" dirty="0"/>
              <a:t>It takes much work to capture &amp; formalise an entire guideline, but there are too few healthcare knowledge engineers</a:t>
            </a:r>
          </a:p>
          <a:p>
            <a:r>
              <a:rPr lang="en-GB" altLang="en-US" sz="2400" dirty="0"/>
              <a:t>Every decision support system developer constructs their own knowledge base – </a:t>
            </a:r>
            <a:r>
              <a:rPr lang="en-GB" altLang="en-US" sz="2400" b="1" dirty="0"/>
              <a:t>duplication</a:t>
            </a:r>
            <a:r>
              <a:rPr lang="en-GB" altLang="en-US" sz="2400" dirty="0"/>
              <a:t>!</a:t>
            </a:r>
          </a:p>
          <a:p>
            <a:r>
              <a:rPr lang="en-GB" altLang="en-US" sz="2400" dirty="0"/>
              <a:t>Lack of agreement on the standards to be used (too many standards)</a:t>
            </a:r>
          </a:p>
          <a:p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Some </a:t>
            </a:r>
            <a:r>
              <a:rPr lang="en-GB" altLang="en-US" sz="2400" b="1" dirty="0"/>
              <a:t>quality and safety </a:t>
            </a:r>
            <a:r>
              <a:rPr lang="en-GB" altLang="en-US" sz="2400" dirty="0"/>
              <a:t>issues:</a:t>
            </a:r>
          </a:p>
          <a:p>
            <a:r>
              <a:rPr lang="en-GB" altLang="en-US" sz="2400" dirty="0"/>
              <a:t>Many guidelines or protocols miss key information, or even contradict themselves</a:t>
            </a:r>
            <a:r>
              <a:rPr lang="en-GB" altLang="en-US" sz="1600" dirty="0"/>
              <a:t>                      (Musen MA. </a:t>
            </a:r>
            <a:r>
              <a:rPr lang="en-GB" sz="1600" i="0" dirty="0">
                <a:solidFill>
                  <a:srgbClr val="212121"/>
                </a:solidFill>
                <a:effectLst/>
              </a:rPr>
              <a:t>Knowledge engineering… uncovering errors in protocol specification. Bull. Cancer </a:t>
            </a:r>
            <a:r>
              <a:rPr lang="en-GB" altLang="en-US" sz="1600" dirty="0"/>
              <a:t>1987)</a:t>
            </a:r>
          </a:p>
          <a:p>
            <a:r>
              <a:rPr lang="en-GB" altLang="en-US" sz="2400" dirty="0"/>
              <a:t>Variation in results when same computable guideline captured independently by several knowledge engineers (Ohno-Machado, JAMIA ‘99)</a:t>
            </a:r>
          </a:p>
        </p:txBody>
      </p:sp>
    </p:spTree>
    <p:extLst>
      <p:ext uri="{BB962C8B-B14F-4D97-AF65-F5344CB8AC3E}">
        <p14:creationId xmlns:p14="http://schemas.microsoft.com/office/powerpoint/2010/main" val="30488710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A5D18-8794-4A5E-8DBF-09E44FFE1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668" y="417594"/>
            <a:ext cx="11143216" cy="457200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accent1"/>
                </a:solidFill>
                <a:latin typeface="+mn-lt"/>
              </a:rPr>
              <a:t>Results of Dutch computable guideline RCT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7D3671-CCBF-427C-8180-1CA6546D788A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821409" y="1294108"/>
            <a:ext cx="11143216" cy="53352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Computable guideline for cardiac rehabilitation captured prospectively </a:t>
            </a:r>
            <a:r>
              <a:rPr lang="en-GB" sz="2400" dirty="0"/>
              <a:t>by guideline formaliser Rick Goud using GASTON toolkit, working with Netherlands Heart Foundation &amp; NL Cardiology Society (</a:t>
            </a:r>
            <a:r>
              <a:rPr lang="en-GB" sz="2400" dirty="0">
                <a:solidFill>
                  <a:schemeClr val="tx2"/>
                </a:solidFill>
              </a:rPr>
              <a:t>Goud R, </a:t>
            </a:r>
            <a:r>
              <a:rPr lang="en-GB" sz="2400" b="0" i="0" dirty="0" err="1">
                <a:solidFill>
                  <a:schemeClr val="tx2"/>
                </a:solidFill>
                <a:effectLst/>
              </a:rPr>
              <a:t>Comput</a:t>
            </a:r>
            <a:r>
              <a:rPr lang="en-GB" sz="2400" b="0" i="0" dirty="0">
                <a:solidFill>
                  <a:schemeClr val="tx2"/>
                </a:solidFill>
                <a:effectLst/>
              </a:rPr>
              <a:t> Methods Programs Biomed. </a:t>
            </a:r>
            <a:r>
              <a:rPr lang="en-GB" sz="2400" dirty="0">
                <a:solidFill>
                  <a:schemeClr val="tx2"/>
                </a:solidFill>
              </a:rPr>
              <a:t>2008</a:t>
            </a:r>
            <a:r>
              <a:rPr lang="en-GB" sz="2400" dirty="0"/>
              <a:t>)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Cluster RCT </a:t>
            </a:r>
            <a:r>
              <a:rPr lang="en-GB" sz="2400" dirty="0"/>
              <a:t>of impact of guideline advisory system on cardiac rehabilitation team decisions in 21 centres (2787 post-MI patients, Goud R et al. BMJ 2009)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Results: </a:t>
            </a:r>
          </a:p>
          <a:p>
            <a:pPr marL="0" indent="0">
              <a:buNone/>
            </a:pPr>
            <a:r>
              <a:rPr lang="en-GB" sz="2400" dirty="0"/>
              <a:t>Computerised guideline </a:t>
            </a:r>
            <a:r>
              <a:rPr lang="en-GB" sz="2400" b="1" dirty="0">
                <a:solidFill>
                  <a:srgbClr val="00B050"/>
                </a:solidFill>
              </a:rPr>
              <a:t>increased concordance </a:t>
            </a:r>
            <a:r>
              <a:rPr lang="en-GB" sz="2400" dirty="0"/>
              <a:t>with guideline-recommended decisions:</a:t>
            </a:r>
          </a:p>
          <a:p>
            <a:r>
              <a:rPr lang="en-GB" sz="2400" dirty="0"/>
              <a:t>Education therapy - by 26% (above baseline of 64%) </a:t>
            </a:r>
          </a:p>
          <a:p>
            <a:r>
              <a:rPr lang="en-GB" sz="2400" dirty="0"/>
              <a:t>Relaxation therapy - by 26% (baseline 34%) </a:t>
            </a:r>
          </a:p>
          <a:p>
            <a:r>
              <a:rPr lang="en-GB" sz="2400" dirty="0"/>
              <a:t>Exercise therapy - by 8% (baseline 85% - ceiling effect ?)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146544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5910" y="542212"/>
            <a:ext cx="10830284" cy="4572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/>
                </a:solidFill>
                <a:latin typeface="+mn-lt"/>
              </a:rPr>
              <a:t>Decision support systems: evidence they improve clinical practice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913" y="1760958"/>
            <a:ext cx="1030617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Six McMaster systematic reviews analysing 166 decision support RCTs </a:t>
            </a:r>
            <a:r>
              <a:rPr lang="en-GB" sz="2800" dirty="0">
                <a:cs typeface="Calibri" panose="020F0502020204030204" pitchFamily="34" charset="0"/>
              </a:rPr>
              <a:t>supporting </a:t>
            </a:r>
            <a:r>
              <a:rPr lang="en-GB" sz="2800" dirty="0"/>
              <a:t>various clinical decisions</a:t>
            </a:r>
          </a:p>
          <a:p>
            <a:r>
              <a:rPr lang="en-GB" sz="1000" dirty="0"/>
              <a:t> </a:t>
            </a:r>
          </a:p>
          <a:p>
            <a:r>
              <a:rPr lang="en-GB" sz="2800" dirty="0"/>
              <a:t>Overall, CDSS improved: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Clinical decisions or the care process in 52-64% of trials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Patient outcomes or surrogate outcomes in 15-30% of the trials that studied impact on patient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dirty="0"/>
              <a:t>See: </a:t>
            </a:r>
            <a:r>
              <a:rPr lang="en-GB" sz="2800" dirty="0" err="1"/>
              <a:t>Roshanov</a:t>
            </a:r>
            <a:r>
              <a:rPr lang="en-GB" sz="2800" dirty="0"/>
              <a:t> et al, BMJ 2013</a:t>
            </a:r>
            <a:endParaRPr lang="en-GB" sz="2800" dirty="0">
              <a:cs typeface="Calibri" panose="020F0502020204030204" pitchFamily="34" charset="0"/>
            </a:endParaRPr>
          </a:p>
        </p:txBody>
      </p:sp>
      <p:pic>
        <p:nvPicPr>
          <p:cNvPr id="7" name="Picture 2" descr="Contact | Department of Biomedical Data Science | Stanford Medicine">
            <a:extLst>
              <a:ext uri="{FF2B5EF4-FFF2-40B4-BE49-F238E27FC236}">
                <a16:creationId xmlns:a16="http://schemas.microsoft.com/office/drawing/2014/main" id="{E09A7B07-4C4E-4887-9601-4ADA8B591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4333" y="4496575"/>
            <a:ext cx="3767668" cy="236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9F24E97-43A7-4342-B385-A5C784542A0B}"/>
              </a:ext>
            </a:extLst>
          </p:cNvPr>
          <p:cNvSpPr txBox="1"/>
          <p:nvPr/>
        </p:nvSpPr>
        <p:spPr>
          <a:xfrm>
            <a:off x="5037667" y="5780242"/>
            <a:ext cx="32681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Medical School Office Building, Stanford (site of the MYCIN research programme)</a:t>
            </a:r>
          </a:p>
        </p:txBody>
      </p:sp>
    </p:spTree>
    <p:extLst>
      <p:ext uri="{BB962C8B-B14F-4D97-AF65-F5344CB8AC3E}">
        <p14:creationId xmlns:p14="http://schemas.microsoft.com/office/powerpoint/2010/main" val="10465649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2AB28-ECA3-95E9-0AE4-73E881F54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EBM challenges with LLMs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5F127-80D7-B943-2278-E6A529DC6C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Large language models produce output based on a large text corpus</a:t>
            </a:r>
          </a:p>
          <a:p>
            <a:r>
              <a:rPr lang="en-GB" dirty="0"/>
              <a:t>While this can include systematic review and EB guideline text, it will also include results of individual studies, expert reviews and textbooks</a:t>
            </a:r>
          </a:p>
          <a:p>
            <a:r>
              <a:rPr lang="en-GB" dirty="0"/>
              <a:t>We know that expert reviews and textbook chapters can be 13 years behind the evidence, even for MI, a common problem (Antman, JAMA 1992)</a:t>
            </a:r>
          </a:p>
          <a:p>
            <a:r>
              <a:rPr lang="en-GB" dirty="0"/>
              <a:t>So (even ignoring hallucinations) LLM output is unlikely to be as up to date or accurate as a Cochrane Review or NICE guideline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A7C90D2-61FE-D828-5E07-4BCB52D75AD5}"/>
              </a:ext>
            </a:extLst>
          </p:cNvPr>
          <p:cNvGrpSpPr/>
          <p:nvPr/>
        </p:nvGrpSpPr>
        <p:grpSpPr>
          <a:xfrm>
            <a:off x="3511297" y="0"/>
            <a:ext cx="8571108" cy="6820891"/>
            <a:chOff x="1373080" y="304698"/>
            <a:chExt cx="7667419" cy="645576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172ECC0-B6F9-B5DF-E330-725E0776E13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17465" r="26602" b="10855"/>
            <a:stretch/>
          </p:blipFill>
          <p:spPr>
            <a:xfrm>
              <a:off x="1373080" y="304698"/>
              <a:ext cx="7667419" cy="6455766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9073038-A2AC-A4B1-92A8-017985A7E710}"/>
                </a:ext>
              </a:extLst>
            </p:cNvPr>
            <p:cNvSpPr/>
            <p:nvPr/>
          </p:nvSpPr>
          <p:spPr>
            <a:xfrm>
              <a:off x="1487423" y="5172139"/>
              <a:ext cx="7491853" cy="943096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08584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t="13457" r="2237" b="42699"/>
          <a:stretch/>
        </p:blipFill>
        <p:spPr>
          <a:xfrm>
            <a:off x="1688723" y="1435927"/>
            <a:ext cx="8814555" cy="454088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666" y="0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dirty="0"/>
              <a:t>Isabel decision support system </a:t>
            </a:r>
            <a:br>
              <a:rPr lang="en-GB" sz="3200" dirty="0"/>
            </a:br>
            <a:r>
              <a:rPr lang="en-GB" sz="2400" dirty="0">
                <a:hlinkClick r:id="rId3"/>
              </a:rPr>
              <a:t>https://www.isabelhealthcare.com/</a:t>
            </a:r>
            <a:r>
              <a:rPr lang="en-GB" sz="2400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t="57871" r="3438" b="9234"/>
          <a:stretch/>
        </p:blipFill>
        <p:spPr>
          <a:xfrm>
            <a:off x="2090797" y="3291841"/>
            <a:ext cx="8412480" cy="32918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243328" y="4157472"/>
            <a:ext cx="8168640" cy="804672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09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health-israelibm-watson-for-healthcare-startups-8-638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"/>
            <a:ext cx="6759222" cy="3803387"/>
          </a:xfrm>
          <a:prstGeom prst="rect">
            <a:avLst/>
          </a:prstGeom>
        </p:spPr>
      </p:pic>
      <p:pic>
        <p:nvPicPr>
          <p:cNvPr id="4" name="Picture 3" descr="watson_no_script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8000" y="3530600"/>
            <a:ext cx="5080000" cy="33274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BFF818C-F0FF-804A-83CD-5EF71554C09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579" t="18214" r="22866"/>
          <a:stretch/>
        </p:blipFill>
        <p:spPr>
          <a:xfrm>
            <a:off x="2427317" y="187548"/>
            <a:ext cx="6595239" cy="656258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0631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ylinder 16">
            <a:extLst>
              <a:ext uri="{FF2B5EF4-FFF2-40B4-BE49-F238E27FC236}">
                <a16:creationId xmlns:a16="http://schemas.microsoft.com/office/drawing/2014/main" id="{39A34B41-EFE1-43A9-BF19-9E04936A706D}"/>
              </a:ext>
            </a:extLst>
          </p:cNvPr>
          <p:cNvSpPr/>
          <p:nvPr/>
        </p:nvSpPr>
        <p:spPr>
          <a:xfrm>
            <a:off x="3512397" y="1226114"/>
            <a:ext cx="5375425" cy="5038725"/>
          </a:xfrm>
          <a:prstGeom prst="can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9060180" y="1016564"/>
            <a:ext cx="2979420" cy="494976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3996806" y="3289562"/>
            <a:ext cx="2983114" cy="2585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Knowledge object</a:t>
            </a:r>
          </a:p>
          <a:p>
            <a:pPr algn="ctr"/>
            <a:r>
              <a:rPr lang="en-GB" dirty="0"/>
              <a:t>Unique ID number</a:t>
            </a:r>
          </a:p>
          <a:p>
            <a:pPr algn="ctr"/>
            <a:r>
              <a:rPr lang="en-GB" dirty="0"/>
              <a:t>Date and source</a:t>
            </a:r>
          </a:p>
          <a:p>
            <a:pPr algn="ctr"/>
            <a:r>
              <a:rPr lang="en-GB" dirty="0"/>
              <a:t>Key words / tags</a:t>
            </a:r>
          </a:p>
          <a:p>
            <a:pPr algn="ctr"/>
            <a:r>
              <a:rPr lang="en-GB" dirty="0"/>
              <a:t>Compatible code systems</a:t>
            </a:r>
          </a:p>
          <a:p>
            <a:pPr algn="ctr"/>
            <a:r>
              <a:rPr lang="en-GB" dirty="0"/>
              <a:t>Other info eg. country, cost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3886200" y="3132380"/>
            <a:ext cx="2983114" cy="2585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Knowledge object</a:t>
            </a:r>
          </a:p>
          <a:p>
            <a:pPr algn="ctr"/>
            <a:r>
              <a:rPr lang="en-GB" dirty="0"/>
              <a:t>Unique ID number</a:t>
            </a:r>
          </a:p>
          <a:p>
            <a:pPr algn="ctr"/>
            <a:r>
              <a:rPr lang="en-GB" dirty="0"/>
              <a:t>Date and source</a:t>
            </a:r>
          </a:p>
          <a:p>
            <a:pPr algn="ctr"/>
            <a:r>
              <a:rPr lang="en-GB" dirty="0"/>
              <a:t>Key words / tags</a:t>
            </a:r>
          </a:p>
          <a:p>
            <a:pPr algn="ctr"/>
            <a:r>
              <a:rPr lang="en-GB" dirty="0"/>
              <a:t>Compatible code systems</a:t>
            </a:r>
          </a:p>
          <a:p>
            <a:pPr algn="ctr"/>
            <a:r>
              <a:rPr lang="en-GB" dirty="0"/>
              <a:t>Other info eg. country, cost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4" name="Right Arrow 23"/>
          <p:cNvSpPr/>
          <p:nvPr/>
        </p:nvSpPr>
        <p:spPr>
          <a:xfrm>
            <a:off x="126926" y="850919"/>
            <a:ext cx="3385471" cy="5722620"/>
          </a:xfrm>
          <a:prstGeom prst="rightArrow">
            <a:avLst>
              <a:gd name="adj1" fmla="val 80626"/>
              <a:gd name="adj2" fmla="val 37846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663" y="17195"/>
            <a:ext cx="11912673" cy="846455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Vision of global Mobilising Computable Biomedical Knowledge coalition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81136" y="1555982"/>
            <a:ext cx="45918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FAIR* library of knowledge objects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40379" y="3537384"/>
            <a:ext cx="150214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Search engine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5371" y="3078892"/>
            <a:ext cx="2467800" cy="64409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mining from learning health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23573" y="1922344"/>
            <a:ext cx="225570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Guideline authors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99504" y="3879972"/>
            <a:ext cx="225570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Patient groups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80606" y="4426869"/>
            <a:ext cx="222220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Professional groups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71430" y="4967811"/>
            <a:ext cx="22011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Health systems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745346" y="2993032"/>
            <a:ext cx="2983114" cy="25545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Knowledge object</a:t>
            </a:r>
          </a:p>
          <a:p>
            <a:pPr algn="ctr"/>
            <a:endParaRPr lang="en-GB" sz="800" dirty="0"/>
          </a:p>
          <a:p>
            <a:pPr algn="ctr"/>
            <a:r>
              <a:rPr lang="en-GB" sz="1600" dirty="0"/>
              <a:t>Unique ID number</a:t>
            </a:r>
          </a:p>
          <a:p>
            <a:pPr algn="ctr"/>
            <a:r>
              <a:rPr lang="en-GB" sz="1600" dirty="0"/>
              <a:t>Date and source</a:t>
            </a:r>
          </a:p>
          <a:p>
            <a:pPr algn="ctr"/>
            <a:r>
              <a:rPr lang="en-GB" sz="1600" dirty="0"/>
              <a:t>Key words / tags</a:t>
            </a:r>
          </a:p>
          <a:p>
            <a:pPr algn="ctr"/>
            <a:r>
              <a:rPr lang="en-GB" sz="1600" dirty="0"/>
              <a:t>Compatible code systems</a:t>
            </a:r>
          </a:p>
          <a:p>
            <a:pPr algn="ctr"/>
            <a:r>
              <a:rPr lang="en-GB" sz="1600" dirty="0"/>
              <a:t>Other info eg. country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22" name="Rectangle 21"/>
          <p:cNvSpPr/>
          <p:nvPr/>
        </p:nvSpPr>
        <p:spPr>
          <a:xfrm>
            <a:off x="3897324" y="4805519"/>
            <a:ext cx="268635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dirty="0"/>
              <a:t>Knowledge payload: algorithm, rule, score etc.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191574" y="2555743"/>
            <a:ext cx="3728842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Security &amp; charging / payment system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222217" y="3487517"/>
            <a:ext cx="265656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Alerts &amp; reminder systems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36552" y="1755930"/>
            <a:ext cx="207255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Risk scoring systems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22217" y="2390161"/>
            <a:ext cx="2100127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Drug dosing systems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222217" y="4115945"/>
            <a:ext cx="248298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Triage systems for public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222217" y="5343234"/>
            <a:ext cx="159287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Medical robots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222217" y="2923249"/>
            <a:ext cx="168039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Medical devices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222217" y="4702841"/>
            <a:ext cx="1968231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Chatbots for public</a:t>
            </a:r>
          </a:p>
        </p:txBody>
      </p:sp>
      <p:cxnSp>
        <p:nvCxnSpPr>
          <p:cNvPr id="28" name="Straight Arrow Connector 27"/>
          <p:cNvCxnSpPr>
            <a:cxnSpLocks/>
          </p:cNvCxnSpPr>
          <p:nvPr/>
        </p:nvCxnSpPr>
        <p:spPr>
          <a:xfrm>
            <a:off x="8542521" y="3712229"/>
            <a:ext cx="517659" cy="0"/>
          </a:xfrm>
          <a:prstGeom prst="straightConnector1">
            <a:avLst/>
          </a:prstGeom>
          <a:ln w="28575">
            <a:solidFill>
              <a:schemeClr val="tx1"/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3886200" y="3429000"/>
            <a:ext cx="2697479" cy="12738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86BBEE9-B161-4A32-90C0-7CBB9347CC16}"/>
              </a:ext>
            </a:extLst>
          </p:cNvPr>
          <p:cNvSpPr txBox="1"/>
          <p:nvPr/>
        </p:nvSpPr>
        <p:spPr>
          <a:xfrm>
            <a:off x="9599383" y="1166287"/>
            <a:ext cx="19868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Knowledge users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6C89075-BA2F-4FA7-8D2D-6BC406162CBF}"/>
              </a:ext>
            </a:extLst>
          </p:cNvPr>
          <p:cNvSpPr txBox="1"/>
          <p:nvPr/>
        </p:nvSpPr>
        <p:spPr>
          <a:xfrm>
            <a:off x="228097" y="1463316"/>
            <a:ext cx="22449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Knowledge authors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5567CD5-0218-4EF9-BF2C-F245F9AD1397}"/>
              </a:ext>
            </a:extLst>
          </p:cNvPr>
          <p:cNvSpPr txBox="1"/>
          <p:nvPr/>
        </p:nvSpPr>
        <p:spPr>
          <a:xfrm>
            <a:off x="240459" y="2499106"/>
            <a:ext cx="2437719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Cochrane Collaboration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5958F5F-C41A-493F-90C5-106D20B4AC5F}"/>
              </a:ext>
            </a:extLst>
          </p:cNvPr>
          <p:cNvSpPr txBox="1"/>
          <p:nvPr/>
        </p:nvSpPr>
        <p:spPr>
          <a:xfrm>
            <a:off x="240348" y="5508753"/>
            <a:ext cx="220110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Medical publishers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1FE303-6B50-4F38-2128-915A309C22CD}"/>
              </a:ext>
            </a:extLst>
          </p:cNvPr>
          <p:cNvSpPr txBox="1"/>
          <p:nvPr/>
        </p:nvSpPr>
        <p:spPr>
          <a:xfrm>
            <a:off x="3518198" y="6382252"/>
            <a:ext cx="53012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*</a:t>
            </a:r>
            <a:r>
              <a:rPr lang="en-GB" sz="1600" b="1" dirty="0"/>
              <a:t>F</a:t>
            </a:r>
            <a:r>
              <a:rPr lang="en-GB" sz="1600" dirty="0"/>
              <a:t>indable, </a:t>
            </a:r>
            <a:r>
              <a:rPr lang="en-GB" sz="1600" b="1" dirty="0"/>
              <a:t>A</a:t>
            </a:r>
            <a:r>
              <a:rPr lang="en-GB" sz="1600" dirty="0"/>
              <a:t>ccessible, </a:t>
            </a:r>
            <a:r>
              <a:rPr lang="en-GB" sz="1600" b="1" dirty="0"/>
              <a:t>I</a:t>
            </a:r>
            <a:r>
              <a:rPr lang="en-GB" sz="1600" dirty="0"/>
              <a:t>nteroperable and </a:t>
            </a:r>
            <a:r>
              <a:rPr lang="en-GB" sz="1600" b="1" dirty="0"/>
              <a:t>R</a:t>
            </a:r>
            <a:r>
              <a:rPr lang="en-GB" sz="1600" dirty="0"/>
              <a:t>eusable knowledge</a:t>
            </a:r>
          </a:p>
        </p:txBody>
      </p:sp>
    </p:spTree>
    <p:extLst>
      <p:ext uri="{BB962C8B-B14F-4D97-AF65-F5344CB8AC3E}">
        <p14:creationId xmlns:p14="http://schemas.microsoft.com/office/powerpoint/2010/main" val="2240930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4" grpId="0" animBg="1"/>
      <p:bldP spid="6" grpId="0" animBg="1"/>
      <p:bldP spid="14" grpId="0" animBg="1"/>
      <p:bldP spid="16" grpId="0" animBg="1"/>
      <p:bldP spid="18" grpId="0" animBg="1"/>
      <p:bldP spid="19" grpId="0" animBg="1"/>
      <p:bldP spid="20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33" grpId="0" animBg="1"/>
      <p:bldP spid="3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12725"/>
            <a:ext cx="10515600" cy="846455"/>
          </a:xfrm>
        </p:spPr>
        <p:txBody>
          <a:bodyPr>
            <a:normAutofit fontScale="90000"/>
          </a:bodyPr>
          <a:lstStyle/>
          <a:p>
            <a:r>
              <a:rPr lang="en-GB" dirty="0"/>
              <a:t>Some computable knowledge library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059180"/>
            <a:ext cx="11313160" cy="4864735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Sustainability:</a:t>
            </a:r>
            <a:r>
              <a:rPr lang="en-GB" dirty="0"/>
              <a:t> 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dirty="0"/>
              <a:t>Ensuring that knowledge objects are </a:t>
            </a:r>
            <a:r>
              <a:rPr lang="en-GB" b="1" dirty="0"/>
              <a:t>FAIR</a:t>
            </a:r>
            <a:r>
              <a:rPr lang="en-GB" dirty="0"/>
              <a:t> (findable, accessible, interoperable, reusable - </a:t>
            </a:r>
            <a:r>
              <a:rPr lang="en-GB" b="0" i="1" u="sng" dirty="0">
                <a:solidFill>
                  <a:srgbClr val="3366BB"/>
                </a:solidFill>
                <a:effectLst/>
                <a:hlinkClick r:id="rId2"/>
              </a:rPr>
              <a:t>https://www.go-fair.org/fair-principles/</a:t>
            </a:r>
            <a:r>
              <a:rPr lang="en-GB" b="0" i="1" u="sng" dirty="0">
                <a:solidFill>
                  <a:srgbClr val="3366BB"/>
                </a:solidFill>
                <a:effectLst/>
              </a:rPr>
              <a:t>)</a:t>
            </a:r>
            <a:endParaRPr lang="en-GB" dirty="0"/>
          </a:p>
          <a:p>
            <a:pPr marL="971550" lvl="1" indent="-514350">
              <a:buFont typeface="+mj-lt"/>
              <a:buAutoNum type="alphaLcParenR"/>
            </a:pPr>
            <a:r>
              <a:rPr lang="en-GB" dirty="0"/>
              <a:t>Helping knowledge authors </a:t>
            </a:r>
            <a:r>
              <a:rPr lang="en-GB" b="1" dirty="0"/>
              <a:t>justify the extra work </a:t>
            </a:r>
            <a:r>
              <a:rPr lang="en-GB" dirty="0"/>
              <a:t>of developing computable knowledge objects as well as human-readable text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Building trust of CDS developers &amp; users in the library,</a:t>
            </a:r>
            <a:r>
              <a:rPr lang="en-GB" dirty="0"/>
              <a:t> </a:t>
            </a:r>
            <a:r>
              <a:rPr lang="en-GB" b="1" dirty="0"/>
              <a:t>by: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b="1" dirty="0"/>
              <a:t>Validating knowledge objects </a:t>
            </a:r>
            <a:r>
              <a:rPr lang="en-GB" dirty="0"/>
              <a:t>prior to acceptance &amp; ongoing quality assurance (eg. by routing user comments back to knowledge object authors)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dirty="0"/>
              <a:t>Preserving </a:t>
            </a:r>
            <a:r>
              <a:rPr lang="en-GB" b="1" dirty="0"/>
              <a:t>provenance, context and integrity </a:t>
            </a:r>
            <a:r>
              <a:rPr lang="en-GB" dirty="0"/>
              <a:t>of individual knowledge objects; ensuring </a:t>
            </a:r>
            <a:r>
              <a:rPr lang="en-GB" b="1" dirty="0"/>
              <a:t>safe re-use </a:t>
            </a:r>
            <a:r>
              <a:rPr lang="en-GB" dirty="0"/>
              <a:t>of knowledge objects in systems using different semantics (QRisk2 example)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dirty="0"/>
              <a:t>Keeping knowledge objects </a:t>
            </a:r>
            <a:r>
              <a:rPr lang="en-GB" b="1" dirty="0"/>
              <a:t>up-to-date</a:t>
            </a:r>
            <a:r>
              <a:rPr lang="en-GB" dirty="0"/>
              <a:t> when a new study, SR or guideline is published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b="1" dirty="0"/>
              <a:t>Respecting the evidence hierarchy</a:t>
            </a:r>
            <a:r>
              <a:rPr lang="en-GB" dirty="0"/>
              <a:t>: ensure objects based on national guidelines or Cochrane reviews overrule objects based on single study, clinical audit or clinical opinion</a:t>
            </a:r>
          </a:p>
          <a:p>
            <a:pPr marL="971550" lvl="1" indent="-514350">
              <a:buFont typeface="+mj-lt"/>
              <a:buAutoNum type="alphaLcParenR"/>
            </a:pPr>
            <a:r>
              <a:rPr lang="en-GB" dirty="0"/>
              <a:t>Establishing </a:t>
            </a:r>
            <a:r>
              <a:rPr lang="en-GB" b="1" dirty="0"/>
              <a:t>open governance </a:t>
            </a:r>
            <a:r>
              <a:rPr lang="en-GB" dirty="0"/>
              <a:t>structures &amp; mechanisms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5122" name="Picture 2" descr="Library | Library | University of Bristol">
            <a:extLst>
              <a:ext uri="{FF2B5EF4-FFF2-40B4-BE49-F238E27FC236}">
                <a16:creationId xmlns:a16="http://schemas.microsoft.com/office/drawing/2014/main" id="{A4FC6BF7-03D1-4011-986B-A85B6CBB5C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1867" y="5310519"/>
            <a:ext cx="4030133" cy="1547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07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8445"/>
            <a:ext cx="11521440" cy="846455"/>
          </a:xfrm>
        </p:spPr>
        <p:txBody>
          <a:bodyPr>
            <a:noAutofit/>
          </a:bodyPr>
          <a:lstStyle/>
          <a:p>
            <a:r>
              <a:rPr lang="en-GB" sz="3600" dirty="0"/>
              <a:t>UK MCBK activity - coordinated by British Computer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450" y="1104900"/>
            <a:ext cx="11639550" cy="47580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Founded</a:t>
            </a:r>
            <a:r>
              <a:rPr lang="en-GB" sz="2400" dirty="0"/>
              <a:t> 2019 by Jeremy Wyatt &amp; Philip Scott</a:t>
            </a:r>
          </a:p>
          <a:p>
            <a:pPr marL="0" indent="0">
              <a:buNone/>
            </a:pPr>
            <a:r>
              <a:rPr lang="en-GB" sz="2400" b="1" dirty="0"/>
              <a:t>Aim</a:t>
            </a:r>
            <a:r>
              <a:rPr lang="en-GB" sz="2400" dirty="0"/>
              <a:t>: To support UK organisations to adopt high quality computable knowledge and realise its benefits for patients, professionals and the health system, by: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Promoting networking between interested organisations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400" dirty="0"/>
              <a:t>Developing a prioritised list of issues &amp; actions to take and resources &amp; leaders for these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400" dirty="0"/>
              <a:t>Holding workshops on eg. regulation of computable knowledge and an annual conference</a:t>
            </a:r>
          </a:p>
          <a:p>
            <a:pPr marL="0" indent="0">
              <a:buNone/>
            </a:pPr>
            <a:r>
              <a:rPr lang="en-GB" sz="2400" b="1" dirty="0"/>
              <a:t>See:</a:t>
            </a:r>
          </a:p>
          <a:p>
            <a:r>
              <a:rPr lang="en-GB" sz="2400" dirty="0"/>
              <a:t>MCBK home page + videos: </a:t>
            </a:r>
            <a:r>
              <a:rPr lang="en-GB" sz="2400" dirty="0">
                <a:hlinkClick r:id="rId2"/>
              </a:rPr>
              <a:t>https://www.bcs.org/membership-and-registrations/member-communities/faculty-of-health-and-care/reports-and-resources/mobilising-computable-biomedical-knowledge-mcbk/</a:t>
            </a:r>
            <a:r>
              <a:rPr lang="en-GB" sz="2400" dirty="0"/>
              <a:t> </a:t>
            </a:r>
          </a:p>
          <a:p>
            <a:r>
              <a:rPr lang="en-GB" sz="2400" dirty="0"/>
              <a:t>BMJ Health &amp; Care Informatics (7 articles): </a:t>
            </a:r>
            <a:r>
              <a:rPr lang="en-GB" sz="24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hlinkClick r:id="rId3"/>
              </a:rPr>
              <a:t>https://informatics.bmj.com/content/27/2</a:t>
            </a:r>
            <a:endParaRPr lang="en-GB" sz="2400" u="sng" dirty="0">
              <a:solidFill>
                <a:srgbClr val="0000FF"/>
              </a:solidFill>
              <a:effectLst/>
              <a:ea typeface="Calibri" panose="020F0502020204030204" pitchFamily="34" charset="0"/>
            </a:endParaRPr>
          </a:p>
          <a:p>
            <a:r>
              <a:rPr lang="en-GB" sz="2400" dirty="0"/>
              <a:t>Position paper: </a:t>
            </a:r>
            <a:r>
              <a:rPr lang="en-GB" sz="2400" dirty="0">
                <a:hlinkClick r:id="rId4"/>
              </a:rPr>
              <a:t>https://www.bcs.org/articles-opinion-and-research/creating-a-clinical-satnav-for-doctors-will-save-lives-say-digital-health-experts/</a:t>
            </a:r>
            <a:r>
              <a:rPr lang="en-GB" sz="2400" u="sng" dirty="0">
                <a:solidFill>
                  <a:srgbClr val="0000FF"/>
                </a:solidFill>
                <a:ea typeface="Calibri" panose="020F0502020204030204" pitchFamily="34" charset="0"/>
              </a:rPr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83666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66E92-D5D0-3CCD-685A-C8B7BC094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40" y="123139"/>
            <a:ext cx="10957560" cy="753461"/>
          </a:xfrm>
        </p:spPr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86A59-C629-A25E-8B9C-A0FAF6ACD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240" y="1067883"/>
            <a:ext cx="11216640" cy="523954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Two contrasting approaches to capturing knowledge: from systematic reviews of well-designed studies (EBM) or learning from data (ML) or text (LLMs)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Using “real world evidence” can give us the wrong answer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So too can relying on the results of one individual study (bad trial design, publication bias…)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Fortunately, the Cochrane Collaboration carries out unbiased systematic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We can use these reviews to develop intermediate products like guidelines and consumer products like apps and CDSS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To open up a new “knowledge ecosystem”, computable knowledge needs to be curated, FAIR and quality assured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MCBK is all about achieving that vision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Email: J.C.Wyatt@soton.ac.uk</a:t>
            </a:r>
          </a:p>
        </p:txBody>
      </p:sp>
      <p:pic>
        <p:nvPicPr>
          <p:cNvPr id="4" name="Picture 2" descr="Edward H. Shortliffe on the MYCIN Expert System">
            <a:extLst>
              <a:ext uri="{FF2B5EF4-FFF2-40B4-BE49-F238E27FC236}">
                <a16:creationId xmlns:a16="http://schemas.microsoft.com/office/drawing/2014/main" id="{00A50031-F438-5849-5905-D078284D68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3224" y="4561677"/>
            <a:ext cx="2413290" cy="195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916E57-4F1D-A424-7372-57092A8C5F7E}"/>
              </a:ext>
            </a:extLst>
          </p:cNvPr>
          <p:cNvSpPr txBox="1"/>
          <p:nvPr/>
        </p:nvSpPr>
        <p:spPr>
          <a:xfrm>
            <a:off x="8624700" y="6519446"/>
            <a:ext cx="35818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accent1"/>
                </a:solidFill>
              </a:rPr>
              <a:t>Ted Shortliffe with MYCIN, Stanford 1976</a:t>
            </a:r>
          </a:p>
        </p:txBody>
      </p:sp>
    </p:spTree>
    <p:extLst>
      <p:ext uri="{BB962C8B-B14F-4D97-AF65-F5344CB8AC3E}">
        <p14:creationId xmlns:p14="http://schemas.microsoft.com/office/powerpoint/2010/main" val="38063644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4815</TotalTime>
  <Words>3227</Words>
  <Application>Microsoft Office PowerPoint</Application>
  <PresentationFormat>Widescreen</PresentationFormat>
  <Paragraphs>363</Paragraphs>
  <Slides>33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BlinkMacSystemFont</vt:lpstr>
      <vt:lpstr>Calibri</vt:lpstr>
      <vt:lpstr>Calibri Light</vt:lpstr>
      <vt:lpstr>Times New Roman</vt:lpstr>
      <vt:lpstr>Office Theme</vt:lpstr>
      <vt:lpstr>Evidence, Evidence-Based Medicine and decision support</vt:lpstr>
      <vt:lpstr>Agenda</vt:lpstr>
      <vt:lpstr>Some challenges facing health and social care</vt:lpstr>
      <vt:lpstr>What is “knowledge” ?</vt:lpstr>
      <vt:lpstr>Explicit knowledge versus tacit knowledge</vt:lpstr>
      <vt:lpstr>Some clinical knowledge challenges</vt:lpstr>
      <vt:lpstr>Evidence based medicine</vt:lpstr>
      <vt:lpstr>Hierarchy of evidence for causation</vt:lpstr>
      <vt:lpstr>Sources of “best evidence” </vt:lpstr>
      <vt:lpstr>Why not use “real world evidence” - why randomise ?</vt:lpstr>
      <vt:lpstr>Another challenge: confounding by indication</vt:lpstr>
      <vt:lpstr>Why not rely on a single published study result ?</vt:lpstr>
      <vt:lpstr>Cochrane review of impact of prenatal corticosteroids on perinatal death</vt:lpstr>
      <vt:lpstr>The systematic review process</vt:lpstr>
      <vt:lpstr>Publication bias – funnel plot</vt:lpstr>
      <vt:lpstr>The Cochrane Collaboration</vt:lpstr>
      <vt:lpstr>One of the origins of Cochrane</vt:lpstr>
      <vt:lpstr>The current – incomplete - evidence to decision pipeline</vt:lpstr>
      <vt:lpstr>Many potential channels for disseminating clinical knowledge</vt:lpstr>
      <vt:lpstr>Decision support systems can help us apply knowledge…</vt:lpstr>
      <vt:lpstr>Knowledge based systems</vt:lpstr>
      <vt:lpstr>KBS examples</vt:lpstr>
      <vt:lpstr>Representing guidelines &amp; policies as computable knowledge: NICE pathway on gestational diabetes</vt:lpstr>
      <vt:lpstr>Capturing computable knowledge</vt:lpstr>
      <vt:lpstr>Results of Dutch computable guideline RCT</vt:lpstr>
      <vt:lpstr>Decision support systems: evidence they improve clinical practice</vt:lpstr>
      <vt:lpstr>EBM challenges with LLMs</vt:lpstr>
      <vt:lpstr>Isabel decision support system  https://www.isabelhealthcare.com/ </vt:lpstr>
      <vt:lpstr>PowerPoint Presentation</vt:lpstr>
      <vt:lpstr>Vision of global Mobilising Computable Biomedical Knowledge coalition</vt:lpstr>
      <vt:lpstr>Some computable knowledge library challenges</vt:lpstr>
      <vt:lpstr>UK MCBK activity - coordinated by British Computer Society</vt:lpstr>
      <vt:lpstr>Conclusions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Evidence, EBM and decision support</dc:title>
  <dc:creator>Jeremy Wyatt</dc:creator>
  <cp:lastModifiedBy>Jeremy Wyatt</cp:lastModifiedBy>
  <cp:revision>19</cp:revision>
  <dcterms:created xsi:type="dcterms:W3CDTF">2024-01-16T13:56:35Z</dcterms:created>
  <dcterms:modified xsi:type="dcterms:W3CDTF">2026-01-29T13:01:31Z</dcterms:modified>
</cp:coreProperties>
</file>