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304" r:id="rId2"/>
    <p:sldId id="297" r:id="rId3"/>
    <p:sldId id="296" r:id="rId4"/>
    <p:sldId id="299" r:id="rId5"/>
    <p:sldId id="300" r:id="rId6"/>
    <p:sldId id="280" r:id="rId7"/>
    <p:sldId id="305" r:id="rId8"/>
    <p:sldId id="281" r:id="rId9"/>
    <p:sldId id="284" r:id="rId10"/>
    <p:sldId id="301" r:id="rId11"/>
    <p:sldId id="282" r:id="rId12"/>
    <p:sldId id="310" r:id="rId13"/>
    <p:sldId id="311" r:id="rId14"/>
    <p:sldId id="312" r:id="rId15"/>
    <p:sldId id="306" r:id="rId16"/>
    <p:sldId id="283" r:id="rId17"/>
    <p:sldId id="285" r:id="rId18"/>
    <p:sldId id="286" r:id="rId19"/>
    <p:sldId id="287" r:id="rId20"/>
    <p:sldId id="288" r:id="rId21"/>
    <p:sldId id="290" r:id="rId22"/>
    <p:sldId id="289" r:id="rId23"/>
    <p:sldId id="307" r:id="rId24"/>
    <p:sldId id="308" r:id="rId25"/>
    <p:sldId id="295" r:id="rId26"/>
    <p:sldId id="298" r:id="rId27"/>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91" autoAdjust="0"/>
    <p:restoredTop sz="86641" autoAdjust="0"/>
  </p:normalViewPr>
  <p:slideViewPr>
    <p:cSldViewPr>
      <p:cViewPr varScale="1">
        <p:scale>
          <a:sx n="95" d="100"/>
          <a:sy n="95" d="100"/>
        </p:scale>
        <p:origin x="2016"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05/03/2025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05/03/2025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05/03/2025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b="1" dirty="0"/>
              <a:t>Marketing Concepts </a:t>
            </a:r>
            <a:br>
              <a:rPr lang="en-GB" altLang="en-US" b="1" dirty="0"/>
            </a:br>
            <a:r>
              <a:rPr lang="en-GB" altLang="en-US" b="1" dirty="0"/>
              <a:t>and Strategies</a:t>
            </a:r>
            <a:br>
              <a:rPr lang="en-GB" altLang="en-US" sz="4400" b="1" dirty="0">
                <a:solidFill>
                  <a:schemeClr val="tx1"/>
                </a:solidFill>
              </a:rPr>
            </a:br>
            <a:r>
              <a:rPr lang="en-GB" altLang="en-US" b="1" dirty="0"/>
              <a:t>LCMB7024</a:t>
            </a:r>
            <a:br>
              <a:rPr lang="en-GB" altLang="en-US" dirty="0"/>
            </a:br>
            <a:br>
              <a:rPr lang="en-GB" altLang="en-US" dirty="0"/>
            </a:br>
            <a:br>
              <a:rPr lang="en-GB" altLang="en-US" sz="3600" dirty="0"/>
            </a:br>
            <a:br>
              <a:rPr lang="en-GB" altLang="en-US" sz="3600" dirty="0"/>
            </a:br>
            <a:r>
              <a:rPr lang="en-GB" altLang="en-US" sz="3600" dirty="0"/>
              <a:t>						    </a:t>
            </a:r>
            <a:r>
              <a:rPr lang="en-GB" altLang="en-US" sz="2400" b="1" dirty="0"/>
              <a:t>Week 1 – Session 2</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0E9-2E95-4441-94F1-C9F018BFBAEE}"/>
              </a:ext>
            </a:extLst>
          </p:cNvPr>
          <p:cNvSpPr>
            <a:spLocks noGrp="1"/>
          </p:cNvSpPr>
          <p:nvPr>
            <p:ph type="title"/>
          </p:nvPr>
        </p:nvSpPr>
        <p:spPr/>
        <p:txBody>
          <a:bodyPr/>
          <a:lstStyle/>
          <a:p>
            <a:r>
              <a:rPr lang="en-GB" sz="3600" b="1" dirty="0"/>
              <a:t>Content of the Sessions</a:t>
            </a:r>
          </a:p>
        </p:txBody>
      </p:sp>
      <p:sp>
        <p:nvSpPr>
          <p:cNvPr id="3" name="Content Placeholder 2">
            <a:extLst>
              <a:ext uri="{FF2B5EF4-FFF2-40B4-BE49-F238E27FC236}">
                <a16:creationId xmlns:a16="http://schemas.microsoft.com/office/drawing/2014/main" id="{EE9FA146-F2A9-4955-A946-944BFEFFDEFD}"/>
              </a:ext>
            </a:extLst>
          </p:cNvPr>
          <p:cNvSpPr>
            <a:spLocks noGrp="1"/>
          </p:cNvSpPr>
          <p:nvPr>
            <p:ph idx="1"/>
          </p:nvPr>
        </p:nvSpPr>
        <p:spPr/>
        <p:txBody>
          <a:bodyPr/>
          <a:lstStyle/>
          <a:p>
            <a:r>
              <a:rPr lang="en-GB" sz="2800" dirty="0"/>
              <a:t>Marketing concepts.</a:t>
            </a:r>
          </a:p>
          <a:p>
            <a:r>
              <a:rPr lang="en-GB" sz="2800" dirty="0"/>
              <a:t>Marketing environment</a:t>
            </a:r>
          </a:p>
          <a:p>
            <a:r>
              <a:rPr lang="en-GB" sz="2800" dirty="0"/>
              <a:t>Micro-environment</a:t>
            </a:r>
          </a:p>
          <a:p>
            <a:r>
              <a:rPr lang="en-GB" sz="2800" dirty="0"/>
              <a:t>Macro-environment </a:t>
            </a:r>
          </a:p>
          <a:p>
            <a:r>
              <a:rPr lang="en-GB" sz="2800" dirty="0"/>
              <a:t>The Ansoff Matrix</a:t>
            </a:r>
          </a:p>
          <a:p>
            <a:pPr marL="0" indent="0">
              <a:buNone/>
            </a:pPr>
            <a:endParaRPr lang="en-GB" dirty="0"/>
          </a:p>
        </p:txBody>
      </p:sp>
      <p:sp>
        <p:nvSpPr>
          <p:cNvPr id="4" name="Date Placeholder 3">
            <a:extLst>
              <a:ext uri="{FF2B5EF4-FFF2-40B4-BE49-F238E27FC236}">
                <a16:creationId xmlns:a16="http://schemas.microsoft.com/office/drawing/2014/main" id="{D079CB55-180E-426E-B648-C78294C3DE0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FAE35357-45D3-4C41-A9BC-BEC48D89A504}"/>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948511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D0E4A-F496-65B8-B58D-49C5FA4D6CF8}"/>
              </a:ext>
            </a:extLst>
          </p:cNvPr>
          <p:cNvSpPr>
            <a:spLocks noGrp="1"/>
          </p:cNvSpPr>
          <p:nvPr>
            <p:ph type="title"/>
          </p:nvPr>
        </p:nvSpPr>
        <p:spPr/>
        <p:txBody>
          <a:bodyPr/>
          <a:lstStyle/>
          <a:p>
            <a:r>
              <a:rPr lang="en-GB" sz="3600" b="1" dirty="0"/>
              <a:t>Marketing Concepts </a:t>
            </a:r>
            <a:r>
              <a:rPr lang="en-GB" sz="2400" dirty="0"/>
              <a:t>(1 of 9)</a:t>
            </a:r>
            <a:endParaRPr lang="en-GB" sz="3600" dirty="0"/>
          </a:p>
        </p:txBody>
      </p:sp>
      <p:sp>
        <p:nvSpPr>
          <p:cNvPr id="4" name="Date Placeholder 3">
            <a:extLst>
              <a:ext uri="{FF2B5EF4-FFF2-40B4-BE49-F238E27FC236}">
                <a16:creationId xmlns:a16="http://schemas.microsoft.com/office/drawing/2014/main" id="{C643A914-D143-B95B-BDE6-3BA530204F1F}"/>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69581BE-113B-3BDB-C54C-17A9D59E8BDC}"/>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
        <p:nvSpPr>
          <p:cNvPr id="3" name="Content Placeholder 2">
            <a:extLst>
              <a:ext uri="{FF2B5EF4-FFF2-40B4-BE49-F238E27FC236}">
                <a16:creationId xmlns:a16="http://schemas.microsoft.com/office/drawing/2014/main" id="{8AC8CFCD-3D97-4200-6D0C-4FE1A2C1FD70}"/>
              </a:ext>
            </a:extLst>
          </p:cNvPr>
          <p:cNvSpPr>
            <a:spLocks noGrp="1"/>
          </p:cNvSpPr>
          <p:nvPr>
            <p:ph idx="1"/>
          </p:nvPr>
        </p:nvSpPr>
        <p:spPr/>
        <p:txBody>
          <a:bodyPr/>
          <a:lstStyle/>
          <a:p>
            <a:pPr marL="0" indent="0">
              <a:buNone/>
            </a:pPr>
            <a:r>
              <a:rPr lang="en-GB" sz="2800" dirty="0"/>
              <a:t>According to </a:t>
            </a:r>
            <a:r>
              <a:rPr lang="en-GB" sz="2800" dirty="0">
                <a:latin typeface="+mn-lt"/>
              </a:rPr>
              <a:t>Kotler et al. (2020), there are five marketing concepts:</a:t>
            </a:r>
          </a:p>
          <a:p>
            <a:pPr lvl="1"/>
            <a:r>
              <a:rPr lang="en-GB" dirty="0"/>
              <a:t>The production concept</a:t>
            </a:r>
          </a:p>
          <a:p>
            <a:pPr lvl="1"/>
            <a:r>
              <a:rPr lang="en-GB" dirty="0">
                <a:latin typeface="+mn-lt"/>
              </a:rPr>
              <a:t>The product concept </a:t>
            </a:r>
          </a:p>
          <a:p>
            <a:pPr lvl="1"/>
            <a:r>
              <a:rPr lang="en-GB" dirty="0"/>
              <a:t>The selling concept</a:t>
            </a:r>
          </a:p>
          <a:p>
            <a:pPr lvl="1"/>
            <a:r>
              <a:rPr lang="en-GB" dirty="0">
                <a:latin typeface="+mn-lt"/>
              </a:rPr>
              <a:t>The marketing concept</a:t>
            </a:r>
          </a:p>
          <a:p>
            <a:pPr lvl="1"/>
            <a:r>
              <a:rPr lang="en-GB" dirty="0"/>
              <a:t>The societal marketing concept</a:t>
            </a:r>
            <a:endParaRPr lang="en-GB" dirty="0">
              <a:latin typeface="+mn-lt"/>
            </a:endParaRPr>
          </a:p>
        </p:txBody>
      </p:sp>
    </p:spTree>
    <p:extLst>
      <p:ext uri="{BB962C8B-B14F-4D97-AF65-F5344CB8AC3E}">
        <p14:creationId xmlns:p14="http://schemas.microsoft.com/office/powerpoint/2010/main" val="3771360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85881-19BE-467F-BA8E-DFEC166205BD}"/>
              </a:ext>
            </a:extLst>
          </p:cNvPr>
          <p:cNvSpPr>
            <a:spLocks noGrp="1"/>
          </p:cNvSpPr>
          <p:nvPr>
            <p:ph type="title"/>
          </p:nvPr>
        </p:nvSpPr>
        <p:spPr>
          <a:xfrm>
            <a:off x="457200" y="274638"/>
            <a:ext cx="8229600" cy="1143000"/>
          </a:xfrm>
        </p:spPr>
        <p:txBody>
          <a:bodyPr wrap="square" anchor="ctr">
            <a:normAutofit/>
          </a:bodyPr>
          <a:lstStyle/>
          <a:p>
            <a:r>
              <a:rPr lang="en-GB" sz="3600" b="1" dirty="0"/>
              <a:t>The Production Concept </a:t>
            </a:r>
            <a:r>
              <a:rPr lang="en-GB" sz="2400" dirty="0"/>
              <a:t>(2 of 9)</a:t>
            </a:r>
            <a:endParaRPr lang="en-GB" sz="3600" dirty="0"/>
          </a:p>
        </p:txBody>
      </p:sp>
      <p:sp>
        <p:nvSpPr>
          <p:cNvPr id="3" name="Content Placeholder 2">
            <a:extLst>
              <a:ext uri="{FF2B5EF4-FFF2-40B4-BE49-F238E27FC236}">
                <a16:creationId xmlns:a16="http://schemas.microsoft.com/office/drawing/2014/main" id="{8856981E-8A8C-458D-8063-8AAABB2C58D9}"/>
              </a:ext>
            </a:extLst>
          </p:cNvPr>
          <p:cNvSpPr>
            <a:spLocks noGrp="1"/>
          </p:cNvSpPr>
          <p:nvPr>
            <p:ph sz="half" idx="1"/>
          </p:nvPr>
        </p:nvSpPr>
        <p:spPr>
          <a:xfrm>
            <a:off x="457200" y="1600201"/>
            <a:ext cx="4038600" cy="3989040"/>
          </a:xfrm>
        </p:spPr>
        <p:txBody>
          <a:bodyPr wrap="square" anchor="t">
            <a:normAutofit/>
          </a:bodyPr>
          <a:lstStyle/>
          <a:p>
            <a:pPr marL="0" indent="0">
              <a:buNone/>
            </a:pPr>
            <a:r>
              <a:rPr lang="en-GB" dirty="0"/>
              <a:t>The production concept holds that consumers prefer products that are widely available and affordable. Therefore, the organisation should focus on improving production and distribution efficiency.</a:t>
            </a:r>
          </a:p>
        </p:txBody>
      </p:sp>
      <p:pic>
        <p:nvPicPr>
          <p:cNvPr id="4098" name="Picture 2" descr="Production Concept">
            <a:extLst>
              <a:ext uri="{FF2B5EF4-FFF2-40B4-BE49-F238E27FC236}">
                <a16:creationId xmlns:a16="http://schemas.microsoft.com/office/drawing/2014/main" id="{4F280EDD-FF26-576D-7B06-443E982D11E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220072" y="2348880"/>
            <a:ext cx="3678784" cy="2736304"/>
          </a:xfrm>
          <a:prstGeom prst="rect">
            <a:avLst/>
          </a:prstGeom>
          <a:solidFill>
            <a:srgbClr val="FFFFFF"/>
          </a:solidFill>
        </p:spPr>
      </p:pic>
      <p:sp>
        <p:nvSpPr>
          <p:cNvPr id="4" name="Date Placeholder 3">
            <a:extLst>
              <a:ext uri="{FF2B5EF4-FFF2-40B4-BE49-F238E27FC236}">
                <a16:creationId xmlns:a16="http://schemas.microsoft.com/office/drawing/2014/main" id="{31856125-CCD3-4C4F-80FD-E9527D070B38}"/>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30EAE275-4DE3-4188-B0AA-DA217B199DE9}"/>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4</a:t>
            </a:fld>
            <a:endParaRPr lang="en-GB" altLang="en-US"/>
          </a:p>
        </p:txBody>
      </p:sp>
    </p:spTree>
    <p:extLst>
      <p:ext uri="{BB962C8B-B14F-4D97-AF65-F5344CB8AC3E}">
        <p14:creationId xmlns:p14="http://schemas.microsoft.com/office/powerpoint/2010/main" val="971989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71E3D-A4FB-48B6-91F5-8EDA20F19F3F}"/>
              </a:ext>
            </a:extLst>
          </p:cNvPr>
          <p:cNvSpPr>
            <a:spLocks noGrp="1"/>
          </p:cNvSpPr>
          <p:nvPr>
            <p:ph type="title"/>
          </p:nvPr>
        </p:nvSpPr>
        <p:spPr>
          <a:xfrm>
            <a:off x="457200" y="274638"/>
            <a:ext cx="8229600" cy="1143000"/>
          </a:xfrm>
        </p:spPr>
        <p:txBody>
          <a:bodyPr wrap="square" anchor="ctr">
            <a:normAutofit/>
          </a:bodyPr>
          <a:lstStyle/>
          <a:p>
            <a:r>
              <a:rPr lang="en-GB" sz="3600" b="1" dirty="0"/>
              <a:t>The Product Concept </a:t>
            </a:r>
            <a:r>
              <a:rPr lang="en-GB" sz="2400" dirty="0"/>
              <a:t>(3 of 9)</a:t>
            </a:r>
            <a:endParaRPr lang="en-GB" sz="3600" dirty="0"/>
          </a:p>
        </p:txBody>
      </p:sp>
      <p:pic>
        <p:nvPicPr>
          <p:cNvPr id="2050" name="Picture 2" descr="Product Concept">
            <a:extLst>
              <a:ext uri="{FF2B5EF4-FFF2-40B4-BE49-F238E27FC236}">
                <a16:creationId xmlns:a16="http://schemas.microsoft.com/office/drawing/2014/main" id="{9EB2392B-7DE7-9E45-BB48-6387BAF0109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50825" y="1772816"/>
            <a:ext cx="4244976" cy="2880320"/>
          </a:xfrm>
          <a:prstGeom prst="rect">
            <a:avLst/>
          </a:prstGeom>
          <a:solidFill>
            <a:srgbClr val="FFFFFF"/>
          </a:solidFill>
        </p:spPr>
      </p:pic>
      <p:sp>
        <p:nvSpPr>
          <p:cNvPr id="3" name="Content Placeholder 2">
            <a:extLst>
              <a:ext uri="{FF2B5EF4-FFF2-40B4-BE49-F238E27FC236}">
                <a16:creationId xmlns:a16="http://schemas.microsoft.com/office/drawing/2014/main" id="{78492E25-6F73-4380-BA54-ED2D9349DA68}"/>
              </a:ext>
            </a:extLst>
          </p:cNvPr>
          <p:cNvSpPr>
            <a:spLocks noGrp="1"/>
          </p:cNvSpPr>
          <p:nvPr>
            <p:ph sz="half" idx="2"/>
          </p:nvPr>
        </p:nvSpPr>
        <p:spPr>
          <a:xfrm>
            <a:off x="4441824" y="1600201"/>
            <a:ext cx="4244976" cy="3989040"/>
          </a:xfrm>
        </p:spPr>
        <p:txBody>
          <a:bodyPr wrap="square" anchor="t">
            <a:normAutofit lnSpcReduction="10000"/>
          </a:bodyPr>
          <a:lstStyle/>
          <a:p>
            <a:pPr marL="0" indent="0">
              <a:buNone/>
            </a:pPr>
            <a:r>
              <a:rPr lang="en-GB" dirty="0"/>
              <a:t>The product concept holds that consumers will favour those products that offer the most quality, performance, or innovative features. This means that organisation should be devoted to continuous product improvements.</a:t>
            </a:r>
          </a:p>
          <a:p>
            <a:pPr marL="0" indent="0">
              <a:buNone/>
            </a:pPr>
            <a:endParaRPr lang="en-GB" dirty="0"/>
          </a:p>
        </p:txBody>
      </p:sp>
      <p:sp>
        <p:nvSpPr>
          <p:cNvPr id="4" name="Date Placeholder 3">
            <a:extLst>
              <a:ext uri="{FF2B5EF4-FFF2-40B4-BE49-F238E27FC236}">
                <a16:creationId xmlns:a16="http://schemas.microsoft.com/office/drawing/2014/main" id="{E68A5F95-316E-4E01-B515-5421661B2F7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40E0C5F6-DDD6-4B6E-8BE4-1630F9E8EB99}"/>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spTree>
    <p:extLst>
      <p:ext uri="{BB962C8B-B14F-4D97-AF65-F5344CB8AC3E}">
        <p14:creationId xmlns:p14="http://schemas.microsoft.com/office/powerpoint/2010/main" val="199818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B9243-05E6-4846-B260-D15AFB637D11}"/>
              </a:ext>
            </a:extLst>
          </p:cNvPr>
          <p:cNvSpPr>
            <a:spLocks noGrp="1"/>
          </p:cNvSpPr>
          <p:nvPr>
            <p:ph type="title"/>
          </p:nvPr>
        </p:nvSpPr>
        <p:spPr>
          <a:xfrm>
            <a:off x="457200" y="274638"/>
            <a:ext cx="8229600" cy="1143000"/>
          </a:xfrm>
        </p:spPr>
        <p:txBody>
          <a:bodyPr wrap="square" anchor="ctr">
            <a:normAutofit/>
          </a:bodyPr>
          <a:lstStyle/>
          <a:p>
            <a:r>
              <a:rPr lang="en-GB" sz="3600" b="1" dirty="0"/>
              <a:t>The Selling Concept </a:t>
            </a:r>
            <a:r>
              <a:rPr lang="en-GB" sz="2400" dirty="0"/>
              <a:t>(4 of 9)</a:t>
            </a:r>
            <a:endParaRPr lang="en-GB" sz="3600" b="1" dirty="0"/>
          </a:p>
        </p:txBody>
      </p:sp>
      <p:sp>
        <p:nvSpPr>
          <p:cNvPr id="3" name="Content Placeholder 2">
            <a:extLst>
              <a:ext uri="{FF2B5EF4-FFF2-40B4-BE49-F238E27FC236}">
                <a16:creationId xmlns:a16="http://schemas.microsoft.com/office/drawing/2014/main" id="{D7C12648-E42F-43D8-9ABD-F4660A632C68}"/>
              </a:ext>
            </a:extLst>
          </p:cNvPr>
          <p:cNvSpPr>
            <a:spLocks noGrp="1"/>
          </p:cNvSpPr>
          <p:nvPr>
            <p:ph sz="half" idx="1"/>
          </p:nvPr>
        </p:nvSpPr>
        <p:spPr>
          <a:xfrm>
            <a:off x="457200" y="1600201"/>
            <a:ext cx="4038600" cy="3989040"/>
          </a:xfrm>
        </p:spPr>
        <p:txBody>
          <a:bodyPr wrap="square" anchor="t">
            <a:normAutofit/>
          </a:bodyPr>
          <a:lstStyle/>
          <a:p>
            <a:pPr marL="0" indent="0">
              <a:lnSpc>
                <a:spcPct val="90000"/>
              </a:lnSpc>
              <a:buNone/>
            </a:pPr>
            <a:r>
              <a:rPr lang="en-GB" dirty="0"/>
              <a:t>The selling concept holds that consumers and businesses, will ordinarily not buy enough of the organisation’s products, if the it does not engage in large-scale selling and promotion efforts.</a:t>
            </a:r>
          </a:p>
        </p:txBody>
      </p:sp>
      <p:pic>
        <p:nvPicPr>
          <p:cNvPr id="2050" name="Picture 2" descr="Selling Concept">
            <a:extLst>
              <a:ext uri="{FF2B5EF4-FFF2-40B4-BE49-F238E27FC236}">
                <a16:creationId xmlns:a16="http://schemas.microsoft.com/office/drawing/2014/main" id="{A8FEC5ED-48DA-9777-90D6-4725A86AEB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648200" y="2348880"/>
            <a:ext cx="4347170" cy="2326540"/>
          </a:xfrm>
          <a:prstGeom prst="rect">
            <a:avLst/>
          </a:prstGeom>
          <a:solidFill>
            <a:srgbClr val="FFFFFF"/>
          </a:solidFill>
        </p:spPr>
      </p:pic>
      <p:sp>
        <p:nvSpPr>
          <p:cNvPr id="4" name="Date Placeholder 3">
            <a:extLst>
              <a:ext uri="{FF2B5EF4-FFF2-40B4-BE49-F238E27FC236}">
                <a16:creationId xmlns:a16="http://schemas.microsoft.com/office/drawing/2014/main" id="{94085CE7-DFAB-4BFF-AE72-60861324EF24}"/>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D17959FC-D99D-4404-915B-437560C081EE}"/>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6</a:t>
            </a:fld>
            <a:endParaRPr lang="en-GB" altLang="en-US"/>
          </a:p>
        </p:txBody>
      </p:sp>
    </p:spTree>
    <p:extLst>
      <p:ext uri="{BB962C8B-B14F-4D97-AF65-F5344CB8AC3E}">
        <p14:creationId xmlns:p14="http://schemas.microsoft.com/office/powerpoint/2010/main" val="493858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36119-7DCB-421F-8219-5D694664B480}"/>
              </a:ext>
            </a:extLst>
          </p:cNvPr>
          <p:cNvSpPr>
            <a:spLocks noGrp="1"/>
          </p:cNvSpPr>
          <p:nvPr>
            <p:ph type="title"/>
          </p:nvPr>
        </p:nvSpPr>
        <p:spPr/>
        <p:txBody>
          <a:bodyPr/>
          <a:lstStyle/>
          <a:p>
            <a:r>
              <a:rPr lang="en-GB" sz="3600" b="1" dirty="0"/>
              <a:t>The Selling Concept </a:t>
            </a:r>
            <a:r>
              <a:rPr lang="en-GB" sz="2400" dirty="0"/>
              <a:t>(5 of 9)</a:t>
            </a:r>
            <a:endParaRPr lang="en-GB" sz="3600" b="1" dirty="0"/>
          </a:p>
        </p:txBody>
      </p:sp>
      <p:sp>
        <p:nvSpPr>
          <p:cNvPr id="3" name="Content Placeholder 2">
            <a:extLst>
              <a:ext uri="{FF2B5EF4-FFF2-40B4-BE49-F238E27FC236}">
                <a16:creationId xmlns:a16="http://schemas.microsoft.com/office/drawing/2014/main" id="{0B350A14-DEA8-CDAC-6C48-0835068C33A5}"/>
              </a:ext>
            </a:extLst>
          </p:cNvPr>
          <p:cNvSpPr>
            <a:spLocks noGrp="1"/>
          </p:cNvSpPr>
          <p:nvPr>
            <p:ph idx="1"/>
          </p:nvPr>
        </p:nvSpPr>
        <p:spPr/>
        <p:txBody>
          <a:bodyPr/>
          <a:lstStyle/>
          <a:p>
            <a:pPr marL="0" indent="0">
              <a:buNone/>
            </a:pPr>
            <a:r>
              <a:rPr lang="en-GB" sz="2800" dirty="0"/>
              <a:t>The selling concept has four pillars:</a:t>
            </a:r>
          </a:p>
          <a:p>
            <a:r>
              <a:rPr lang="en-GB" sz="2800" dirty="0"/>
              <a:t>Factory</a:t>
            </a:r>
          </a:p>
          <a:p>
            <a:r>
              <a:rPr lang="en-GB" sz="2800" dirty="0"/>
              <a:t>Existing products</a:t>
            </a:r>
          </a:p>
          <a:p>
            <a:r>
              <a:rPr lang="en-GB" sz="2800" dirty="0"/>
              <a:t>Selling and promoting</a:t>
            </a:r>
          </a:p>
          <a:p>
            <a:r>
              <a:rPr lang="en-GB" sz="2800" dirty="0"/>
              <a:t>Profitability </a:t>
            </a:r>
          </a:p>
          <a:p>
            <a:pPr marL="0" indent="0">
              <a:buNone/>
            </a:pPr>
            <a:r>
              <a:rPr lang="en-GB" sz="2800" dirty="0"/>
              <a:t>(Kotler al., 2020)</a:t>
            </a:r>
          </a:p>
          <a:p>
            <a:endParaRPr lang="en-GB" dirty="0"/>
          </a:p>
        </p:txBody>
      </p:sp>
      <p:sp>
        <p:nvSpPr>
          <p:cNvPr id="4" name="Date Placeholder 3">
            <a:extLst>
              <a:ext uri="{FF2B5EF4-FFF2-40B4-BE49-F238E27FC236}">
                <a16:creationId xmlns:a16="http://schemas.microsoft.com/office/drawing/2014/main" id="{AEE10C21-15A0-1665-D2E9-C1E7C75DA155}"/>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CEC642B-6485-E6DD-E372-79555F0EBC8A}"/>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419162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0E451-BC43-4130-8756-A1E66F1645B3}"/>
              </a:ext>
            </a:extLst>
          </p:cNvPr>
          <p:cNvSpPr>
            <a:spLocks noGrp="1"/>
          </p:cNvSpPr>
          <p:nvPr>
            <p:ph type="title"/>
          </p:nvPr>
        </p:nvSpPr>
        <p:spPr>
          <a:xfrm>
            <a:off x="457200" y="274638"/>
            <a:ext cx="8229600" cy="1143000"/>
          </a:xfrm>
        </p:spPr>
        <p:txBody>
          <a:bodyPr wrap="square" anchor="ctr">
            <a:normAutofit/>
          </a:bodyPr>
          <a:lstStyle/>
          <a:p>
            <a:r>
              <a:rPr lang="en-GB" sz="3600" b="1" dirty="0"/>
              <a:t>The Marketing Concept </a:t>
            </a:r>
            <a:r>
              <a:rPr lang="en-GB" sz="2400" dirty="0"/>
              <a:t>(6 of 9)</a:t>
            </a:r>
            <a:endParaRPr lang="en-GB" sz="3600" b="1" dirty="0"/>
          </a:p>
        </p:txBody>
      </p:sp>
      <p:pic>
        <p:nvPicPr>
          <p:cNvPr id="5122" name="Picture 2" descr="Marketing Concept">
            <a:extLst>
              <a:ext uri="{FF2B5EF4-FFF2-40B4-BE49-F238E27FC236}">
                <a16:creationId xmlns:a16="http://schemas.microsoft.com/office/drawing/2014/main" id="{BC35A8E3-F725-6910-A281-9FFFA5B84BB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57200" y="2315831"/>
            <a:ext cx="4038600" cy="2557780"/>
          </a:xfrm>
          <a:prstGeom prst="rect">
            <a:avLst/>
          </a:prstGeom>
          <a:solidFill>
            <a:srgbClr val="FFFFFF"/>
          </a:solidFill>
        </p:spPr>
      </p:pic>
      <p:sp>
        <p:nvSpPr>
          <p:cNvPr id="3" name="Content Placeholder 2">
            <a:extLst>
              <a:ext uri="{FF2B5EF4-FFF2-40B4-BE49-F238E27FC236}">
                <a16:creationId xmlns:a16="http://schemas.microsoft.com/office/drawing/2014/main" id="{C8FB4C35-2A66-48E3-9702-0DFB29C21D15}"/>
              </a:ext>
            </a:extLst>
          </p:cNvPr>
          <p:cNvSpPr>
            <a:spLocks noGrp="1"/>
          </p:cNvSpPr>
          <p:nvPr>
            <p:ph sz="half" idx="2"/>
          </p:nvPr>
        </p:nvSpPr>
        <p:spPr>
          <a:xfrm>
            <a:off x="4648200" y="1600201"/>
            <a:ext cx="4038600" cy="3989040"/>
          </a:xfrm>
        </p:spPr>
        <p:txBody>
          <a:bodyPr wrap="square" anchor="t">
            <a:normAutofit lnSpcReduction="10000"/>
          </a:bodyPr>
          <a:lstStyle/>
          <a:p>
            <a:pPr marL="0" indent="0">
              <a:lnSpc>
                <a:spcPct val="90000"/>
              </a:lnSpc>
              <a:buNone/>
            </a:pPr>
            <a:r>
              <a:rPr lang="en-GB" dirty="0"/>
              <a:t>The marketing concept holds that the key to achieving its organisational goals, consists of the company being more effective than competitors in creating, delivering, and communicating customer value to its chosen target markets.</a:t>
            </a:r>
          </a:p>
          <a:p>
            <a:pPr marL="0" indent="0">
              <a:lnSpc>
                <a:spcPct val="90000"/>
              </a:lnSpc>
              <a:buNone/>
            </a:pPr>
            <a:endParaRPr lang="en-GB" sz="2400" dirty="0"/>
          </a:p>
        </p:txBody>
      </p:sp>
      <p:sp>
        <p:nvSpPr>
          <p:cNvPr id="4" name="Date Placeholder 3">
            <a:extLst>
              <a:ext uri="{FF2B5EF4-FFF2-40B4-BE49-F238E27FC236}">
                <a16:creationId xmlns:a16="http://schemas.microsoft.com/office/drawing/2014/main" id="{7F5C922B-D3BD-4FC7-ACCF-6E859F48FCF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2898EDD6-9B2D-4FF6-9A97-7009A551C5B8}"/>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8</a:t>
            </a:fld>
            <a:endParaRPr lang="en-GB" altLang="en-US"/>
          </a:p>
        </p:txBody>
      </p:sp>
    </p:spTree>
    <p:extLst>
      <p:ext uri="{BB962C8B-B14F-4D97-AF65-F5344CB8AC3E}">
        <p14:creationId xmlns:p14="http://schemas.microsoft.com/office/powerpoint/2010/main" val="132421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A04CA-7B61-4F7A-9EF9-5838AFB9DC7F}"/>
              </a:ext>
            </a:extLst>
          </p:cNvPr>
          <p:cNvSpPr>
            <a:spLocks noGrp="1"/>
          </p:cNvSpPr>
          <p:nvPr>
            <p:ph type="title"/>
          </p:nvPr>
        </p:nvSpPr>
        <p:spPr/>
        <p:txBody>
          <a:bodyPr/>
          <a:lstStyle/>
          <a:p>
            <a:r>
              <a:rPr lang="en-GB" sz="3600" b="1" dirty="0"/>
              <a:t>The Marketing Concept </a:t>
            </a:r>
            <a:r>
              <a:rPr lang="en-GB" sz="2400" dirty="0"/>
              <a:t>(7 of 9)</a:t>
            </a:r>
            <a:endParaRPr lang="en-GB" sz="3600" b="1" dirty="0"/>
          </a:p>
        </p:txBody>
      </p:sp>
      <p:sp>
        <p:nvSpPr>
          <p:cNvPr id="3" name="Content Placeholder 2">
            <a:extLst>
              <a:ext uri="{FF2B5EF4-FFF2-40B4-BE49-F238E27FC236}">
                <a16:creationId xmlns:a16="http://schemas.microsoft.com/office/drawing/2014/main" id="{A63816B6-74C3-49C8-A22E-FF7089928C4F}"/>
              </a:ext>
            </a:extLst>
          </p:cNvPr>
          <p:cNvSpPr>
            <a:spLocks noGrp="1"/>
          </p:cNvSpPr>
          <p:nvPr>
            <p:ph idx="1"/>
          </p:nvPr>
        </p:nvSpPr>
        <p:spPr/>
        <p:txBody>
          <a:bodyPr/>
          <a:lstStyle/>
          <a:p>
            <a:pPr marL="0" indent="0">
              <a:buNone/>
            </a:pPr>
            <a:r>
              <a:rPr lang="en-GB" sz="2800" dirty="0"/>
              <a:t>The marketing concept has four pillars:</a:t>
            </a:r>
          </a:p>
          <a:p>
            <a:r>
              <a:rPr lang="en-GB" sz="2800" dirty="0"/>
              <a:t>Target Market</a:t>
            </a:r>
          </a:p>
          <a:p>
            <a:r>
              <a:rPr lang="en-GB" sz="2800" dirty="0"/>
              <a:t>Customer Needs</a:t>
            </a:r>
          </a:p>
          <a:p>
            <a:r>
              <a:rPr lang="en-GB" sz="2800" dirty="0"/>
              <a:t>Integrated Marketing</a:t>
            </a:r>
          </a:p>
          <a:p>
            <a:r>
              <a:rPr lang="en-GB" sz="2800" dirty="0"/>
              <a:t>Profitability </a:t>
            </a:r>
          </a:p>
          <a:p>
            <a:pPr marL="0" indent="0">
              <a:buNone/>
            </a:pPr>
            <a:r>
              <a:rPr lang="en-GB" sz="2800" dirty="0"/>
              <a:t>(Kotler al., 2020)</a:t>
            </a:r>
          </a:p>
          <a:p>
            <a:pPr marL="0" indent="0">
              <a:buNone/>
            </a:pPr>
            <a:endParaRPr lang="en-GB" sz="2800" dirty="0"/>
          </a:p>
        </p:txBody>
      </p:sp>
      <p:sp>
        <p:nvSpPr>
          <p:cNvPr id="4" name="Date Placeholder 3">
            <a:extLst>
              <a:ext uri="{FF2B5EF4-FFF2-40B4-BE49-F238E27FC236}">
                <a16:creationId xmlns:a16="http://schemas.microsoft.com/office/drawing/2014/main" id="{403F9728-F9AE-404C-BE0A-D3773D16EDAA}"/>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08AFA4A-2E8D-4050-85F8-86DF5F507DA1}"/>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1215632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9" name="Title 1">
            <a:extLst>
              <a:ext uri="{FF2B5EF4-FFF2-40B4-BE49-F238E27FC236}">
                <a16:creationId xmlns:a16="http://schemas.microsoft.com/office/drawing/2014/main" id="{8FD9E183-C8BF-B78E-D577-4F32216AD759}"/>
              </a:ext>
            </a:extLst>
          </p:cNvPr>
          <p:cNvSpPr>
            <a:spLocks noGrp="1"/>
          </p:cNvSpPr>
          <p:nvPr>
            <p:ph type="title"/>
          </p:nvPr>
        </p:nvSpPr>
        <p:spPr>
          <a:xfrm>
            <a:off x="457200" y="274638"/>
            <a:ext cx="8229600" cy="1143000"/>
          </a:xfrm>
        </p:spPr>
        <p:txBody>
          <a:bodyPr/>
          <a:lstStyle/>
          <a:p>
            <a:r>
              <a:rPr lang="en-US" sz="3600" b="1" dirty="0"/>
              <a:t>Difference between selling concept and marketing concepts </a:t>
            </a:r>
            <a:r>
              <a:rPr lang="en-GB" sz="2400" dirty="0"/>
              <a:t>(8 of 9)</a:t>
            </a:r>
            <a:endParaRPr lang="en-US" sz="3600" b="1" dirty="0"/>
          </a:p>
        </p:txBody>
      </p:sp>
      <p:sp>
        <p:nvSpPr>
          <p:cNvPr id="4" name="Date Placeholder 3">
            <a:extLst>
              <a:ext uri="{FF2B5EF4-FFF2-40B4-BE49-F238E27FC236}">
                <a16:creationId xmlns:a16="http://schemas.microsoft.com/office/drawing/2014/main" id="{C9B3F5F2-5559-7222-8C46-3641C18F8974}"/>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34952771-A96E-5194-4B36-DC41F1E0A75C}"/>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10</a:t>
            </a:fld>
            <a:endParaRPr lang="en-GB" altLang="en-US"/>
          </a:p>
        </p:txBody>
      </p:sp>
      <p:pic>
        <p:nvPicPr>
          <p:cNvPr id="15" name="Content Placeholder 14" descr="A screenshot of a screen&#10;&#10;Description automatically generated">
            <a:extLst>
              <a:ext uri="{FF2B5EF4-FFF2-40B4-BE49-F238E27FC236}">
                <a16:creationId xmlns:a16="http://schemas.microsoft.com/office/drawing/2014/main" id="{8F1BFC72-D679-7468-A1E5-61425A87C95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2276872"/>
            <a:ext cx="8928992" cy="2952328"/>
          </a:xfrm>
        </p:spPr>
      </p:pic>
      <p:sp>
        <p:nvSpPr>
          <p:cNvPr id="16" name="TextBox 15">
            <a:extLst>
              <a:ext uri="{FF2B5EF4-FFF2-40B4-BE49-F238E27FC236}">
                <a16:creationId xmlns:a16="http://schemas.microsoft.com/office/drawing/2014/main" id="{ECEC75E4-D73B-312B-06D0-151EDF91FE3C}"/>
              </a:ext>
            </a:extLst>
          </p:cNvPr>
          <p:cNvSpPr txBox="1"/>
          <p:nvPr/>
        </p:nvSpPr>
        <p:spPr>
          <a:xfrm>
            <a:off x="107504" y="5322914"/>
            <a:ext cx="1821524" cy="369332"/>
          </a:xfrm>
          <a:prstGeom prst="rect">
            <a:avLst/>
          </a:prstGeom>
          <a:noFill/>
        </p:spPr>
        <p:txBody>
          <a:bodyPr wrap="none" rtlCol="0">
            <a:spAutoFit/>
          </a:bodyPr>
          <a:lstStyle/>
          <a:p>
            <a:r>
              <a:rPr lang="en-GB" dirty="0">
                <a:latin typeface="+mn-lt"/>
              </a:rPr>
              <a:t>(Kotler al., 2020)</a:t>
            </a:r>
          </a:p>
        </p:txBody>
      </p:sp>
    </p:spTree>
    <p:extLst>
      <p:ext uri="{BB962C8B-B14F-4D97-AF65-F5344CB8AC3E}">
        <p14:creationId xmlns:p14="http://schemas.microsoft.com/office/powerpoint/2010/main" val="3717216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449A0-4030-482F-890A-7F101A328AF5}"/>
              </a:ext>
            </a:extLst>
          </p:cNvPr>
          <p:cNvSpPr>
            <a:spLocks noGrp="1"/>
          </p:cNvSpPr>
          <p:nvPr>
            <p:ph type="title"/>
          </p:nvPr>
        </p:nvSpPr>
        <p:spPr>
          <a:xfrm>
            <a:off x="457200" y="274638"/>
            <a:ext cx="8229600" cy="1143000"/>
          </a:xfrm>
        </p:spPr>
        <p:txBody>
          <a:bodyPr wrap="square" anchor="ctr">
            <a:normAutofit/>
          </a:bodyPr>
          <a:lstStyle/>
          <a:p>
            <a:r>
              <a:rPr lang="en-GB" sz="3600" b="1" dirty="0"/>
              <a:t>The Societal Marketing Concept </a:t>
            </a:r>
            <a:r>
              <a:rPr lang="en-GB" sz="2400" dirty="0"/>
              <a:t>(9 of 9)</a:t>
            </a:r>
            <a:endParaRPr lang="en-GB" sz="3600" b="1" dirty="0"/>
          </a:p>
        </p:txBody>
      </p:sp>
      <p:pic>
        <p:nvPicPr>
          <p:cNvPr id="6146" name="Picture 2" descr="Societal Marketing Concept">
            <a:extLst>
              <a:ext uri="{FF2B5EF4-FFF2-40B4-BE49-F238E27FC236}">
                <a16:creationId xmlns:a16="http://schemas.microsoft.com/office/drawing/2014/main" id="{FC349DDF-07D5-FA67-BEC7-5202A72993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619533" y="1600201"/>
            <a:ext cx="3520419" cy="3781192"/>
          </a:xfrm>
          <a:prstGeom prst="rect">
            <a:avLst/>
          </a:prstGeom>
          <a:solidFill>
            <a:srgbClr val="FFFFFF"/>
          </a:solidFill>
        </p:spPr>
      </p:pic>
      <p:sp>
        <p:nvSpPr>
          <p:cNvPr id="3" name="Content Placeholder 2">
            <a:extLst>
              <a:ext uri="{FF2B5EF4-FFF2-40B4-BE49-F238E27FC236}">
                <a16:creationId xmlns:a16="http://schemas.microsoft.com/office/drawing/2014/main" id="{32D14567-A825-49CD-A6C9-D2BF78B2841E}"/>
              </a:ext>
            </a:extLst>
          </p:cNvPr>
          <p:cNvSpPr>
            <a:spLocks noGrp="1"/>
          </p:cNvSpPr>
          <p:nvPr>
            <p:ph sz="half" idx="2"/>
          </p:nvPr>
        </p:nvSpPr>
        <p:spPr>
          <a:xfrm>
            <a:off x="4283968" y="1417639"/>
            <a:ext cx="4402832" cy="4202496"/>
          </a:xfrm>
        </p:spPr>
        <p:txBody>
          <a:bodyPr wrap="square" anchor="t">
            <a:normAutofit fontScale="92500" lnSpcReduction="10000"/>
          </a:bodyPr>
          <a:lstStyle/>
          <a:p>
            <a:pPr marL="0" indent="0">
              <a:lnSpc>
                <a:spcPct val="90000"/>
              </a:lnSpc>
              <a:buNone/>
            </a:pPr>
            <a:r>
              <a:rPr lang="en-GB" dirty="0"/>
              <a:t>The societal marketing concept holds that the organisation’s task is to determine the needs, wants and interests of target markets and to deliver the desired satisfactions more effectively and efficiently than competitors in a way that preserves or enhances the consumer’s and the society’s well-being.</a:t>
            </a:r>
          </a:p>
          <a:p>
            <a:pPr>
              <a:lnSpc>
                <a:spcPct val="90000"/>
              </a:lnSpc>
            </a:pPr>
            <a:endParaRPr lang="en-GB" sz="2200" dirty="0"/>
          </a:p>
        </p:txBody>
      </p:sp>
      <p:sp>
        <p:nvSpPr>
          <p:cNvPr id="4" name="Date Placeholder 3">
            <a:extLst>
              <a:ext uri="{FF2B5EF4-FFF2-40B4-BE49-F238E27FC236}">
                <a16:creationId xmlns:a16="http://schemas.microsoft.com/office/drawing/2014/main" id="{FCC975BE-9B27-40EC-B4E5-098153ADBC06}"/>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CD5C14DF-F24D-44CE-94BB-FC453F1EAD92}"/>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11</a:t>
            </a:fld>
            <a:endParaRPr lang="en-GB" altLang="en-US"/>
          </a:p>
        </p:txBody>
      </p:sp>
    </p:spTree>
    <p:extLst>
      <p:ext uri="{BB962C8B-B14F-4D97-AF65-F5344CB8AC3E}">
        <p14:creationId xmlns:p14="http://schemas.microsoft.com/office/powerpoint/2010/main" val="137696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79DD6-813D-35FF-F7E0-F83C7DE202D4}"/>
              </a:ext>
            </a:extLst>
          </p:cNvPr>
          <p:cNvSpPr>
            <a:spLocks noGrp="1"/>
          </p:cNvSpPr>
          <p:nvPr>
            <p:ph type="title"/>
          </p:nvPr>
        </p:nvSpPr>
        <p:spPr/>
        <p:txBody>
          <a:bodyPr/>
          <a:lstStyle/>
          <a:p>
            <a:r>
              <a:rPr lang="en-GB" sz="3600" b="1" dirty="0"/>
              <a:t>Marketing environment </a:t>
            </a:r>
            <a:r>
              <a:rPr lang="en-GB" sz="2400" dirty="0"/>
              <a:t>(1 of 3)</a:t>
            </a:r>
            <a:endParaRPr lang="en-GB" sz="3600" b="1" dirty="0"/>
          </a:p>
        </p:txBody>
      </p:sp>
      <p:sp>
        <p:nvSpPr>
          <p:cNvPr id="3" name="Content Placeholder 2">
            <a:extLst>
              <a:ext uri="{FF2B5EF4-FFF2-40B4-BE49-F238E27FC236}">
                <a16:creationId xmlns:a16="http://schemas.microsoft.com/office/drawing/2014/main" id="{93C1878B-6481-1A35-305A-DBBC95B23B84}"/>
              </a:ext>
            </a:extLst>
          </p:cNvPr>
          <p:cNvSpPr>
            <a:spLocks noGrp="1"/>
          </p:cNvSpPr>
          <p:nvPr>
            <p:ph idx="1"/>
          </p:nvPr>
        </p:nvSpPr>
        <p:spPr/>
        <p:txBody>
          <a:bodyPr/>
          <a:lstStyle/>
          <a:p>
            <a:r>
              <a:rPr lang="en-GB" sz="2800" dirty="0"/>
              <a:t>Marketing operates in a complex and ever-changing environment and to develop effective strategies, a company must understand the environment in which it operates.</a:t>
            </a:r>
          </a:p>
          <a:p>
            <a:r>
              <a:rPr lang="en-GB" sz="2800" dirty="0"/>
              <a:t>To do this, the company needs to analyse both its </a:t>
            </a:r>
            <a:r>
              <a:rPr lang="en-GB" sz="2800" b="1" dirty="0"/>
              <a:t>Microenvironment and Macroenvironment</a:t>
            </a:r>
            <a:r>
              <a:rPr lang="en-GB" sz="2800" dirty="0"/>
              <a:t>.</a:t>
            </a:r>
          </a:p>
        </p:txBody>
      </p:sp>
      <p:sp>
        <p:nvSpPr>
          <p:cNvPr id="4" name="Date Placeholder 3">
            <a:extLst>
              <a:ext uri="{FF2B5EF4-FFF2-40B4-BE49-F238E27FC236}">
                <a16:creationId xmlns:a16="http://schemas.microsoft.com/office/drawing/2014/main" id="{950FB7C4-1A82-7C18-986E-BF3464076749}"/>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7A617DF1-C7EA-C2DB-FF18-9D6FCDD9AE20}"/>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1636323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171CC-A9B3-34FD-C34F-9D67BC6BC8D3}"/>
              </a:ext>
            </a:extLst>
          </p:cNvPr>
          <p:cNvSpPr>
            <a:spLocks noGrp="1"/>
          </p:cNvSpPr>
          <p:nvPr>
            <p:ph type="title"/>
          </p:nvPr>
        </p:nvSpPr>
        <p:spPr/>
        <p:txBody>
          <a:bodyPr/>
          <a:lstStyle/>
          <a:p>
            <a:r>
              <a:rPr lang="en-GB" sz="3600" b="1" dirty="0"/>
              <a:t>Microenvironment</a:t>
            </a:r>
          </a:p>
        </p:txBody>
      </p:sp>
      <p:sp>
        <p:nvSpPr>
          <p:cNvPr id="3" name="Content Placeholder 2">
            <a:extLst>
              <a:ext uri="{FF2B5EF4-FFF2-40B4-BE49-F238E27FC236}">
                <a16:creationId xmlns:a16="http://schemas.microsoft.com/office/drawing/2014/main" id="{11DBCA06-D788-5A1C-0E48-198623AF26F7}"/>
              </a:ext>
            </a:extLst>
          </p:cNvPr>
          <p:cNvSpPr>
            <a:spLocks noGrp="1"/>
          </p:cNvSpPr>
          <p:nvPr>
            <p:ph idx="1"/>
          </p:nvPr>
        </p:nvSpPr>
        <p:spPr/>
        <p:txBody>
          <a:bodyPr/>
          <a:lstStyle/>
          <a:p>
            <a:r>
              <a:rPr lang="en-GB" sz="2800" b="0" i="0" u="none" strike="noStrike" dirty="0">
                <a:solidFill>
                  <a:srgbClr val="000000"/>
                </a:solidFill>
                <a:effectLst/>
              </a:rPr>
              <a:t>The microenvironment refers to the factors close to the company that influence a company's ability to serve its </a:t>
            </a:r>
            <a:r>
              <a:rPr lang="en-GB" sz="2800" b="1" i="0" u="none" strike="noStrike" dirty="0">
                <a:solidFill>
                  <a:srgbClr val="000000"/>
                </a:solidFill>
                <a:effectLst/>
              </a:rPr>
              <a:t>customers</a:t>
            </a:r>
            <a:r>
              <a:rPr lang="en-GB" sz="2800" b="0" i="0" u="none" strike="noStrike" dirty="0">
                <a:solidFill>
                  <a:srgbClr val="000000"/>
                </a:solidFill>
                <a:effectLst/>
              </a:rPr>
              <a:t>, including the company itself, </a:t>
            </a:r>
            <a:r>
              <a:rPr lang="en-GB" sz="2800" b="1" i="0" u="none" strike="noStrike" dirty="0">
                <a:solidFill>
                  <a:srgbClr val="000000"/>
                </a:solidFill>
                <a:effectLst/>
              </a:rPr>
              <a:t>suppliers</a:t>
            </a:r>
            <a:r>
              <a:rPr lang="en-GB" sz="2800" b="0" i="0" u="none" strike="noStrike" dirty="0">
                <a:solidFill>
                  <a:srgbClr val="000000"/>
                </a:solidFill>
                <a:effectLst/>
              </a:rPr>
              <a:t>, </a:t>
            </a:r>
            <a:r>
              <a:rPr lang="en-GB" sz="2800" b="1" i="0" u="none" strike="noStrike" dirty="0">
                <a:solidFill>
                  <a:srgbClr val="000000"/>
                </a:solidFill>
                <a:effectLst/>
              </a:rPr>
              <a:t>marketing intermediaries</a:t>
            </a:r>
            <a:r>
              <a:rPr lang="en-GB" sz="2800" b="0" i="0" u="none" strike="noStrike" dirty="0">
                <a:solidFill>
                  <a:srgbClr val="000000"/>
                </a:solidFill>
                <a:effectLst/>
              </a:rPr>
              <a:t>, </a:t>
            </a:r>
            <a:r>
              <a:rPr lang="en-GB" sz="2800" b="1" i="0" u="none" strike="noStrike" dirty="0">
                <a:solidFill>
                  <a:srgbClr val="000000"/>
                </a:solidFill>
                <a:effectLst/>
              </a:rPr>
              <a:t>customer markets</a:t>
            </a:r>
            <a:r>
              <a:rPr lang="en-GB" sz="2800" b="0" i="0" u="none" strike="noStrike" dirty="0">
                <a:solidFill>
                  <a:srgbClr val="000000"/>
                </a:solidFill>
                <a:effectLst/>
              </a:rPr>
              <a:t>, </a:t>
            </a:r>
            <a:r>
              <a:rPr lang="en-GB" sz="2800" b="1" i="0" u="none" strike="noStrike" dirty="0">
                <a:solidFill>
                  <a:srgbClr val="000000"/>
                </a:solidFill>
                <a:effectLst/>
              </a:rPr>
              <a:t>competitors</a:t>
            </a:r>
            <a:r>
              <a:rPr lang="en-GB" sz="2800" b="0" i="0" u="none" strike="noStrike" dirty="0">
                <a:solidFill>
                  <a:srgbClr val="000000"/>
                </a:solidFill>
                <a:effectLst/>
              </a:rPr>
              <a:t>, and the </a:t>
            </a:r>
            <a:r>
              <a:rPr lang="en-GB" sz="2800" b="1" i="0" u="none" strike="noStrike" dirty="0">
                <a:solidFill>
                  <a:srgbClr val="000000"/>
                </a:solidFill>
                <a:effectLst/>
              </a:rPr>
              <a:t>public</a:t>
            </a:r>
            <a:r>
              <a:rPr lang="en-GB" sz="2800" b="0" i="0" u="none" strike="noStrike" dirty="0">
                <a:solidFill>
                  <a:srgbClr val="000000"/>
                </a:solidFill>
                <a:effectLst/>
              </a:rPr>
              <a:t>.</a:t>
            </a:r>
          </a:p>
          <a:p>
            <a:endParaRPr lang="en-GB" sz="2800" b="0" i="0" u="none" strike="noStrike" dirty="0">
              <a:solidFill>
                <a:srgbClr val="000000"/>
              </a:solidFill>
              <a:effectLst/>
            </a:endParaRPr>
          </a:p>
          <a:p>
            <a:r>
              <a:rPr lang="en-GB" sz="2000" b="1" i="1" dirty="0">
                <a:solidFill>
                  <a:srgbClr val="000000"/>
                </a:solidFill>
              </a:rPr>
              <a:t>This will be explained in more details next session -&gt; Week 2</a:t>
            </a:r>
            <a:endParaRPr lang="en-GB" sz="2000" b="1" i="1" u="none" strike="noStrike" dirty="0">
              <a:solidFill>
                <a:srgbClr val="000000"/>
              </a:solidFill>
              <a:effectLst/>
            </a:endParaRPr>
          </a:p>
          <a:p>
            <a:endParaRPr lang="en-GB" sz="2800" b="0" i="0" u="none" strike="noStrike" dirty="0">
              <a:solidFill>
                <a:srgbClr val="000000"/>
              </a:solidFill>
              <a:effectLst/>
            </a:endParaRPr>
          </a:p>
          <a:p>
            <a:endParaRPr lang="en-GB" sz="2800" dirty="0">
              <a:solidFill>
                <a:srgbClr val="000000"/>
              </a:solidFill>
            </a:endParaRPr>
          </a:p>
          <a:p>
            <a:endParaRPr lang="en-GB" sz="2800" dirty="0"/>
          </a:p>
          <a:p>
            <a:endParaRPr lang="en-GB" dirty="0"/>
          </a:p>
        </p:txBody>
      </p:sp>
      <p:sp>
        <p:nvSpPr>
          <p:cNvPr id="4" name="Date Placeholder 3">
            <a:extLst>
              <a:ext uri="{FF2B5EF4-FFF2-40B4-BE49-F238E27FC236}">
                <a16:creationId xmlns:a16="http://schemas.microsoft.com/office/drawing/2014/main" id="{92C490A2-C8C9-1F8E-A9D7-7FAFF57D8D78}"/>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6F1D0586-BE7B-04DA-41E9-4F7B0D538E9D}"/>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2052" name="Picture 4" descr="Point Right Hand Gesture Linear Icon ...">
            <a:extLst>
              <a:ext uri="{FF2B5EF4-FFF2-40B4-BE49-F238E27FC236}">
                <a16:creationId xmlns:a16="http://schemas.microsoft.com/office/drawing/2014/main" id="{9427CD5A-B29D-B6E6-D38D-C394AC4A18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78" y="4509120"/>
            <a:ext cx="788244" cy="788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889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749E7-99D4-8EB5-9C7A-621DDB829A6B}"/>
              </a:ext>
            </a:extLst>
          </p:cNvPr>
          <p:cNvSpPr>
            <a:spLocks noGrp="1"/>
          </p:cNvSpPr>
          <p:nvPr>
            <p:ph type="title"/>
          </p:nvPr>
        </p:nvSpPr>
        <p:spPr/>
        <p:txBody>
          <a:bodyPr/>
          <a:lstStyle/>
          <a:p>
            <a:r>
              <a:rPr lang="en-GB" sz="3600" b="1" dirty="0"/>
              <a:t>Macroenvironment</a:t>
            </a:r>
          </a:p>
        </p:txBody>
      </p:sp>
      <p:sp>
        <p:nvSpPr>
          <p:cNvPr id="3" name="Content Placeholder 2">
            <a:extLst>
              <a:ext uri="{FF2B5EF4-FFF2-40B4-BE49-F238E27FC236}">
                <a16:creationId xmlns:a16="http://schemas.microsoft.com/office/drawing/2014/main" id="{AAD13147-CFCE-1AE0-B251-1DE70DB2EDEC}"/>
              </a:ext>
            </a:extLst>
          </p:cNvPr>
          <p:cNvSpPr>
            <a:spLocks noGrp="1"/>
          </p:cNvSpPr>
          <p:nvPr>
            <p:ph idx="1"/>
          </p:nvPr>
        </p:nvSpPr>
        <p:spPr/>
        <p:txBody>
          <a:bodyPr/>
          <a:lstStyle/>
          <a:p>
            <a:r>
              <a:rPr lang="en-GB" sz="2800" b="0" i="0" u="none" strike="noStrike" dirty="0">
                <a:solidFill>
                  <a:srgbClr val="000000"/>
                </a:solidFill>
                <a:effectLst/>
              </a:rPr>
              <a:t>The macroenvironment encompasses larger </a:t>
            </a:r>
            <a:r>
              <a:rPr lang="en-GB" sz="2800" b="1" i="0" u="none" strike="noStrike" dirty="0">
                <a:solidFill>
                  <a:srgbClr val="000000"/>
                </a:solidFill>
                <a:effectLst/>
              </a:rPr>
              <a:t>external forces </a:t>
            </a:r>
            <a:r>
              <a:rPr lang="en-GB" sz="2800" b="0" i="0" u="none" strike="noStrike" dirty="0">
                <a:solidFill>
                  <a:srgbClr val="000000"/>
                </a:solidFill>
                <a:effectLst/>
              </a:rPr>
              <a:t>that influence the microenvironment.</a:t>
            </a:r>
          </a:p>
          <a:p>
            <a:endParaRPr lang="en-GB" sz="2800" dirty="0">
              <a:solidFill>
                <a:srgbClr val="000000"/>
              </a:solidFill>
            </a:endParaRPr>
          </a:p>
          <a:p>
            <a:r>
              <a:rPr lang="en-GB" sz="2000" b="1" i="1" dirty="0">
                <a:solidFill>
                  <a:srgbClr val="000000"/>
                </a:solidFill>
              </a:rPr>
              <a:t>This will be explained in more details next session -&gt; Week 2</a:t>
            </a:r>
            <a:endParaRPr lang="en-GB" sz="2000" b="1" i="1" u="none" strike="noStrike" dirty="0">
              <a:solidFill>
                <a:srgbClr val="000000"/>
              </a:solidFill>
              <a:effectLst/>
            </a:endParaRPr>
          </a:p>
          <a:p>
            <a:endParaRPr lang="en-GB" sz="2800" dirty="0"/>
          </a:p>
        </p:txBody>
      </p:sp>
      <p:sp>
        <p:nvSpPr>
          <p:cNvPr id="4" name="Date Placeholder 3">
            <a:extLst>
              <a:ext uri="{FF2B5EF4-FFF2-40B4-BE49-F238E27FC236}">
                <a16:creationId xmlns:a16="http://schemas.microsoft.com/office/drawing/2014/main" id="{2CE7423D-ABBC-FB2D-84A5-6CF9A5128628}"/>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B356DA90-BE83-1919-923A-E1612E49F893}"/>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pic>
        <p:nvPicPr>
          <p:cNvPr id="1026" name="Picture 2" descr="Business Environment Icons - Free SVG ...">
            <a:extLst>
              <a:ext uri="{FF2B5EF4-FFF2-40B4-BE49-F238E27FC236}">
                <a16:creationId xmlns:a16="http://schemas.microsoft.com/office/drawing/2014/main" id="{EFB947B8-3636-A5E1-7FE4-037B6A46B2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3933056"/>
            <a:ext cx="1944216" cy="17624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oint Right Hand Gesture Linear Icon ...">
            <a:extLst>
              <a:ext uri="{FF2B5EF4-FFF2-40B4-BE49-F238E27FC236}">
                <a16:creationId xmlns:a16="http://schemas.microsoft.com/office/drawing/2014/main" id="{4B2E6997-7389-16AA-FE37-022B5A8966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78" y="3212976"/>
            <a:ext cx="788244" cy="788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5350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2048-2DDF-D944-243F-60291440D8BA}"/>
              </a:ext>
            </a:extLst>
          </p:cNvPr>
          <p:cNvSpPr>
            <a:spLocks noGrp="1"/>
          </p:cNvSpPr>
          <p:nvPr>
            <p:ph type="title"/>
          </p:nvPr>
        </p:nvSpPr>
        <p:spPr/>
        <p:txBody>
          <a:bodyPr/>
          <a:lstStyle/>
          <a:p>
            <a:r>
              <a:rPr lang="en-GB" sz="3600" b="1" dirty="0"/>
              <a:t>Marketing Growth strategies </a:t>
            </a:r>
            <a:r>
              <a:rPr lang="en-GB" sz="2400" dirty="0"/>
              <a:t>(1 of 10)</a:t>
            </a:r>
            <a:endParaRPr lang="en-GB" sz="3600" b="1" dirty="0"/>
          </a:p>
        </p:txBody>
      </p:sp>
      <p:sp>
        <p:nvSpPr>
          <p:cNvPr id="3" name="Content Placeholder 2">
            <a:extLst>
              <a:ext uri="{FF2B5EF4-FFF2-40B4-BE49-F238E27FC236}">
                <a16:creationId xmlns:a16="http://schemas.microsoft.com/office/drawing/2014/main" id="{F4121C8D-4AD9-C0FB-19CE-1876D22C2CB5}"/>
              </a:ext>
            </a:extLst>
          </p:cNvPr>
          <p:cNvSpPr>
            <a:spLocks noGrp="1"/>
          </p:cNvSpPr>
          <p:nvPr>
            <p:ph idx="1"/>
          </p:nvPr>
        </p:nvSpPr>
        <p:spPr/>
        <p:txBody>
          <a:bodyPr/>
          <a:lstStyle/>
          <a:p>
            <a:r>
              <a:rPr lang="en-GB" sz="2800" dirty="0">
                <a:solidFill>
                  <a:srgbClr val="000000"/>
                </a:solidFill>
              </a:rPr>
              <a:t>Understanding and analysing marketing concepts lays the foundation for strategic decision-making in business growth.</a:t>
            </a:r>
          </a:p>
          <a:p>
            <a:r>
              <a:rPr lang="en-GB" sz="2800" dirty="0">
                <a:solidFill>
                  <a:srgbClr val="000000"/>
                </a:solidFill>
              </a:rPr>
              <a:t>The Ansoff Matrix can be applied to a company to develop an effective growth strategy by utilising its four strategies.</a:t>
            </a:r>
          </a:p>
        </p:txBody>
      </p:sp>
      <p:sp>
        <p:nvSpPr>
          <p:cNvPr id="4" name="Date Placeholder 3">
            <a:extLst>
              <a:ext uri="{FF2B5EF4-FFF2-40B4-BE49-F238E27FC236}">
                <a16:creationId xmlns:a16="http://schemas.microsoft.com/office/drawing/2014/main" id="{AAB1E676-641D-3285-C097-F1BE5393AF0B}"/>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065851EA-F0F5-E4B3-ED77-E088B9909315}"/>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156214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6B5A4-5FF9-4AA9-B61B-6A8615F87AA2}"/>
              </a:ext>
            </a:extLst>
          </p:cNvPr>
          <p:cNvSpPr>
            <a:spLocks noGrp="1"/>
          </p:cNvSpPr>
          <p:nvPr>
            <p:ph type="title"/>
          </p:nvPr>
        </p:nvSpPr>
        <p:spPr/>
        <p:txBody>
          <a:bodyPr/>
          <a:lstStyle/>
          <a:p>
            <a:r>
              <a:rPr lang="en-GB" sz="3600" b="1" dirty="0"/>
              <a:t>The Ansoff Matrix </a:t>
            </a:r>
            <a:r>
              <a:rPr lang="en-GB" sz="2400" dirty="0"/>
              <a:t>(2 of 10)</a:t>
            </a:r>
            <a:endParaRPr lang="en-GB" sz="3600" dirty="0"/>
          </a:p>
        </p:txBody>
      </p:sp>
      <p:sp>
        <p:nvSpPr>
          <p:cNvPr id="4" name="Date Placeholder 3">
            <a:extLst>
              <a:ext uri="{FF2B5EF4-FFF2-40B4-BE49-F238E27FC236}">
                <a16:creationId xmlns:a16="http://schemas.microsoft.com/office/drawing/2014/main" id="{148A5607-D1ED-4B42-9976-41688E21DDB2}"/>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B76FDF0-73EC-4DF4-81CD-2B53ED5941B2}"/>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pic>
        <p:nvPicPr>
          <p:cNvPr id="13" name="Content Placeholder 12" descr="A diagram of a market service&#10;&#10;Description automatically generated">
            <a:extLst>
              <a:ext uri="{FF2B5EF4-FFF2-40B4-BE49-F238E27FC236}">
                <a16:creationId xmlns:a16="http://schemas.microsoft.com/office/drawing/2014/main" id="{BBC36A5F-63BB-F0C3-1DAD-AE82E31AC0D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2375" y="1659731"/>
            <a:ext cx="6257925" cy="3797300"/>
          </a:xfrm>
        </p:spPr>
      </p:pic>
      <p:sp>
        <p:nvSpPr>
          <p:cNvPr id="14" name="TextBox 13">
            <a:extLst>
              <a:ext uri="{FF2B5EF4-FFF2-40B4-BE49-F238E27FC236}">
                <a16:creationId xmlns:a16="http://schemas.microsoft.com/office/drawing/2014/main" id="{86DA26C2-2AC1-6161-B722-18A9D12FEA77}"/>
              </a:ext>
            </a:extLst>
          </p:cNvPr>
          <p:cNvSpPr txBox="1"/>
          <p:nvPr/>
        </p:nvSpPr>
        <p:spPr>
          <a:xfrm>
            <a:off x="3707904" y="5369871"/>
            <a:ext cx="2768515" cy="369332"/>
          </a:xfrm>
          <a:prstGeom prst="rect">
            <a:avLst/>
          </a:prstGeom>
          <a:noFill/>
        </p:spPr>
        <p:txBody>
          <a:bodyPr wrap="none" rtlCol="0">
            <a:spAutoFit/>
          </a:bodyPr>
          <a:lstStyle/>
          <a:p>
            <a:r>
              <a:rPr lang="en-GB" b="0" i="0" u="none" strike="noStrike" dirty="0">
                <a:solidFill>
                  <a:srgbClr val="3A3A3A"/>
                </a:solidFill>
                <a:effectLst/>
                <a:latin typeface="+mn-lt"/>
              </a:rPr>
              <a:t>(Whittington </a:t>
            </a:r>
            <a:r>
              <a:rPr lang="en-GB" b="0" i="1" u="none" strike="noStrike" dirty="0">
                <a:solidFill>
                  <a:srgbClr val="3A3A3A"/>
                </a:solidFill>
                <a:effectLst/>
                <a:latin typeface="+mn-lt"/>
              </a:rPr>
              <a:t>et al.,</a:t>
            </a:r>
            <a:r>
              <a:rPr lang="en-GB" b="0" i="0" u="none" strike="noStrike" dirty="0">
                <a:solidFill>
                  <a:srgbClr val="3A3A3A"/>
                </a:solidFill>
                <a:effectLst/>
                <a:latin typeface="+mn-lt"/>
              </a:rPr>
              <a:t> 2020) </a:t>
            </a:r>
            <a:endParaRPr lang="en-GB" dirty="0">
              <a:latin typeface="+mn-lt"/>
            </a:endParaRPr>
          </a:p>
        </p:txBody>
      </p:sp>
    </p:spTree>
    <p:extLst>
      <p:ext uri="{BB962C8B-B14F-4D97-AF65-F5344CB8AC3E}">
        <p14:creationId xmlns:p14="http://schemas.microsoft.com/office/powerpoint/2010/main" val="585643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D39D6-4BD6-428A-AA9A-79317B49456C}"/>
              </a:ext>
            </a:extLst>
          </p:cNvPr>
          <p:cNvSpPr>
            <a:spLocks noGrp="1"/>
          </p:cNvSpPr>
          <p:nvPr>
            <p:ph type="title"/>
          </p:nvPr>
        </p:nvSpPr>
        <p:spPr/>
        <p:txBody>
          <a:bodyPr/>
          <a:lstStyle/>
          <a:p>
            <a:r>
              <a:rPr lang="en-GB" sz="3600" b="1" dirty="0"/>
              <a:t>Market Penetration </a:t>
            </a:r>
            <a:r>
              <a:rPr lang="en-GB" sz="2400" dirty="0"/>
              <a:t>(3 of 10)</a:t>
            </a:r>
            <a:endParaRPr lang="en-GB" sz="3600" dirty="0"/>
          </a:p>
        </p:txBody>
      </p:sp>
      <p:sp>
        <p:nvSpPr>
          <p:cNvPr id="3" name="Content Placeholder 2">
            <a:extLst>
              <a:ext uri="{FF2B5EF4-FFF2-40B4-BE49-F238E27FC236}">
                <a16:creationId xmlns:a16="http://schemas.microsoft.com/office/drawing/2014/main" id="{91039C04-C400-48FB-B8D6-A56403A5F625}"/>
              </a:ext>
            </a:extLst>
          </p:cNvPr>
          <p:cNvSpPr>
            <a:spLocks noGrp="1"/>
          </p:cNvSpPr>
          <p:nvPr>
            <p:ph idx="1"/>
          </p:nvPr>
        </p:nvSpPr>
        <p:spPr/>
        <p:txBody>
          <a:bodyPr/>
          <a:lstStyle/>
          <a:p>
            <a:r>
              <a:rPr lang="en-GB" sz="2800" dirty="0"/>
              <a:t>Existing product, existing market.</a:t>
            </a:r>
          </a:p>
          <a:p>
            <a:r>
              <a:rPr lang="en-GB" sz="2800" dirty="0"/>
              <a:t>The company try to encourage their existing customers to buy more of the same product.</a:t>
            </a:r>
          </a:p>
          <a:p>
            <a:r>
              <a:rPr lang="en-GB" sz="2800" dirty="0"/>
              <a:t>Relationship marketing and promotion can be used.</a:t>
            </a:r>
          </a:p>
          <a:p>
            <a:pPr marL="0" indent="0">
              <a:buNone/>
            </a:pPr>
            <a:endParaRPr lang="en-GB" dirty="0"/>
          </a:p>
        </p:txBody>
      </p:sp>
      <p:sp>
        <p:nvSpPr>
          <p:cNvPr id="4" name="Date Placeholder 3">
            <a:extLst>
              <a:ext uri="{FF2B5EF4-FFF2-40B4-BE49-F238E27FC236}">
                <a16:creationId xmlns:a16="http://schemas.microsoft.com/office/drawing/2014/main" id="{088D4D83-5629-49ED-81F8-A1FC628539C1}"/>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C1D1E3C3-C37E-41E4-9900-8D28906EC4A7}"/>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33688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99618-5A02-49DF-990F-2F0B08AF662A}"/>
              </a:ext>
            </a:extLst>
          </p:cNvPr>
          <p:cNvSpPr>
            <a:spLocks noGrp="1"/>
          </p:cNvSpPr>
          <p:nvPr>
            <p:ph type="title"/>
          </p:nvPr>
        </p:nvSpPr>
        <p:spPr/>
        <p:txBody>
          <a:bodyPr/>
          <a:lstStyle/>
          <a:p>
            <a:r>
              <a:rPr lang="en-GB" sz="3600" b="1" dirty="0"/>
              <a:t>Product Development </a:t>
            </a:r>
            <a:r>
              <a:rPr lang="en-GB" sz="2400" dirty="0"/>
              <a:t>(4 of 10)</a:t>
            </a:r>
            <a:endParaRPr lang="en-GB" sz="3600" dirty="0"/>
          </a:p>
        </p:txBody>
      </p:sp>
      <p:sp>
        <p:nvSpPr>
          <p:cNvPr id="3" name="Content Placeholder 2">
            <a:extLst>
              <a:ext uri="{FF2B5EF4-FFF2-40B4-BE49-F238E27FC236}">
                <a16:creationId xmlns:a16="http://schemas.microsoft.com/office/drawing/2014/main" id="{3513F77E-39C0-4E6B-9ECA-9563AF76D0F3}"/>
              </a:ext>
            </a:extLst>
          </p:cNvPr>
          <p:cNvSpPr>
            <a:spLocks noGrp="1"/>
          </p:cNvSpPr>
          <p:nvPr>
            <p:ph idx="1"/>
          </p:nvPr>
        </p:nvSpPr>
        <p:spPr/>
        <p:txBody>
          <a:bodyPr/>
          <a:lstStyle/>
          <a:p>
            <a:r>
              <a:rPr lang="en-GB" sz="2800" dirty="0"/>
              <a:t>Existing market, new product.</a:t>
            </a:r>
          </a:p>
          <a:p>
            <a:r>
              <a:rPr lang="en-GB" sz="2800" dirty="0"/>
              <a:t>The company improve the quality or upgrade the technology of the existing product.</a:t>
            </a:r>
          </a:p>
          <a:p>
            <a:pPr marL="0" indent="0">
              <a:buNone/>
            </a:pPr>
            <a:endParaRPr lang="en-GB" dirty="0"/>
          </a:p>
        </p:txBody>
      </p:sp>
      <p:sp>
        <p:nvSpPr>
          <p:cNvPr id="4" name="Date Placeholder 3">
            <a:extLst>
              <a:ext uri="{FF2B5EF4-FFF2-40B4-BE49-F238E27FC236}">
                <a16:creationId xmlns:a16="http://schemas.microsoft.com/office/drawing/2014/main" id="{8A0934F6-75D8-4E7A-92EB-A1927D1EC5FB}"/>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6E4F9B04-092B-43A2-A4F5-953DBAAD44A4}"/>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3188393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EE256-236B-4BD5-A1A3-F80A6A7D64EF}"/>
              </a:ext>
            </a:extLst>
          </p:cNvPr>
          <p:cNvSpPr>
            <a:spLocks noGrp="1"/>
          </p:cNvSpPr>
          <p:nvPr>
            <p:ph type="title"/>
          </p:nvPr>
        </p:nvSpPr>
        <p:spPr/>
        <p:txBody>
          <a:bodyPr/>
          <a:lstStyle/>
          <a:p>
            <a:br>
              <a:rPr lang="en-GB" sz="3600" b="1" dirty="0"/>
            </a:br>
            <a:r>
              <a:rPr lang="en-GB" sz="3600" b="1" dirty="0"/>
              <a:t>Market Development </a:t>
            </a:r>
            <a:r>
              <a:rPr lang="en-GB" sz="2400" dirty="0"/>
              <a:t>(5 of 10)</a:t>
            </a:r>
            <a:endParaRPr lang="en-GB" sz="3600" dirty="0"/>
          </a:p>
        </p:txBody>
      </p:sp>
      <p:sp>
        <p:nvSpPr>
          <p:cNvPr id="3" name="Content Placeholder 2">
            <a:extLst>
              <a:ext uri="{FF2B5EF4-FFF2-40B4-BE49-F238E27FC236}">
                <a16:creationId xmlns:a16="http://schemas.microsoft.com/office/drawing/2014/main" id="{D0EBCC69-2337-47B3-8472-9353A2F27F7F}"/>
              </a:ext>
            </a:extLst>
          </p:cNvPr>
          <p:cNvSpPr>
            <a:spLocks noGrp="1"/>
          </p:cNvSpPr>
          <p:nvPr>
            <p:ph idx="1"/>
          </p:nvPr>
        </p:nvSpPr>
        <p:spPr/>
        <p:txBody>
          <a:bodyPr/>
          <a:lstStyle/>
          <a:p>
            <a:r>
              <a:rPr lang="en-GB" sz="2800" dirty="0"/>
              <a:t>New market, existing product.</a:t>
            </a:r>
          </a:p>
          <a:p>
            <a:r>
              <a:rPr lang="en-GB" sz="2800" dirty="0"/>
              <a:t>The company make their product available in new, undiscovered countries.</a:t>
            </a:r>
          </a:p>
          <a:p>
            <a:r>
              <a:rPr lang="en-GB" sz="2800" dirty="0"/>
              <a:t>The company find a new target market for an existing product.</a:t>
            </a:r>
          </a:p>
          <a:p>
            <a:pPr marL="0" indent="0">
              <a:buNone/>
            </a:pPr>
            <a:endParaRPr lang="en-GB" dirty="0"/>
          </a:p>
        </p:txBody>
      </p:sp>
      <p:sp>
        <p:nvSpPr>
          <p:cNvPr id="4" name="Date Placeholder 3">
            <a:extLst>
              <a:ext uri="{FF2B5EF4-FFF2-40B4-BE49-F238E27FC236}">
                <a16:creationId xmlns:a16="http://schemas.microsoft.com/office/drawing/2014/main" id="{DBB1E331-8F22-4095-B35A-50E7086255B2}"/>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A1F0C2E-1362-40EA-8C88-238D1238E08E}"/>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3380830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F92B5-9BBB-42D8-9636-73D8AEFA324B}"/>
              </a:ext>
            </a:extLst>
          </p:cNvPr>
          <p:cNvSpPr>
            <a:spLocks noGrp="1"/>
          </p:cNvSpPr>
          <p:nvPr>
            <p:ph type="title"/>
          </p:nvPr>
        </p:nvSpPr>
        <p:spPr/>
        <p:txBody>
          <a:bodyPr/>
          <a:lstStyle/>
          <a:p>
            <a:r>
              <a:rPr lang="en-GB" sz="3600" b="1" dirty="0"/>
              <a:t>Diversification </a:t>
            </a:r>
            <a:r>
              <a:rPr lang="en-GB" sz="2400" dirty="0"/>
              <a:t>(6 of 10)</a:t>
            </a:r>
          </a:p>
        </p:txBody>
      </p:sp>
      <p:sp>
        <p:nvSpPr>
          <p:cNvPr id="3" name="Content Placeholder 2">
            <a:extLst>
              <a:ext uri="{FF2B5EF4-FFF2-40B4-BE49-F238E27FC236}">
                <a16:creationId xmlns:a16="http://schemas.microsoft.com/office/drawing/2014/main" id="{D92F4A7B-AC15-4DE8-B1B9-938735BF39EA}"/>
              </a:ext>
            </a:extLst>
          </p:cNvPr>
          <p:cNvSpPr>
            <a:spLocks noGrp="1"/>
          </p:cNvSpPr>
          <p:nvPr>
            <p:ph idx="1"/>
          </p:nvPr>
        </p:nvSpPr>
        <p:spPr/>
        <p:txBody>
          <a:bodyPr/>
          <a:lstStyle/>
          <a:p>
            <a:r>
              <a:rPr lang="en-GB" sz="2800" dirty="0"/>
              <a:t>New market, new product.</a:t>
            </a:r>
          </a:p>
          <a:p>
            <a:r>
              <a:rPr lang="en-GB" sz="2800" dirty="0"/>
              <a:t>The company produce products associated with a new industry.</a:t>
            </a:r>
          </a:p>
          <a:p>
            <a:r>
              <a:rPr lang="en-GB" sz="2800" dirty="0"/>
              <a:t>There can be related or unrelated diversification.</a:t>
            </a:r>
          </a:p>
          <a:p>
            <a:pPr marL="0" indent="0">
              <a:buNone/>
            </a:pPr>
            <a:endParaRPr lang="en-GB" dirty="0"/>
          </a:p>
        </p:txBody>
      </p:sp>
      <p:sp>
        <p:nvSpPr>
          <p:cNvPr id="4" name="Date Placeholder 3">
            <a:extLst>
              <a:ext uri="{FF2B5EF4-FFF2-40B4-BE49-F238E27FC236}">
                <a16:creationId xmlns:a16="http://schemas.microsoft.com/office/drawing/2014/main" id="{67B0006D-EEBB-4A83-8778-1658856FF60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BB36967E-DDDF-49FD-AFDF-FF1C13742A71}"/>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708207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D436C-F3B6-4890-9D5B-D1C9F8AB9A32}"/>
              </a:ext>
            </a:extLst>
          </p:cNvPr>
          <p:cNvSpPr>
            <a:spLocks noGrp="1"/>
          </p:cNvSpPr>
          <p:nvPr>
            <p:ph type="title"/>
          </p:nvPr>
        </p:nvSpPr>
        <p:spPr>
          <a:xfrm>
            <a:off x="457200" y="274638"/>
            <a:ext cx="8229600" cy="1143000"/>
          </a:xfrm>
        </p:spPr>
        <p:txBody>
          <a:bodyPr wrap="square" anchor="ctr">
            <a:normAutofit/>
          </a:bodyPr>
          <a:lstStyle/>
          <a:p>
            <a:r>
              <a:rPr lang="en-GB" sz="3600" b="1" dirty="0"/>
              <a:t>Different Types of Diversification</a:t>
            </a:r>
            <a:br>
              <a:rPr lang="en-GB" sz="3600" b="1" dirty="0"/>
            </a:br>
            <a:r>
              <a:rPr lang="en-GB" sz="2400" dirty="0"/>
              <a:t>(7 of 10)</a:t>
            </a:r>
            <a:endParaRPr lang="en-GB" sz="3600" b="1" dirty="0"/>
          </a:p>
        </p:txBody>
      </p:sp>
      <p:pic>
        <p:nvPicPr>
          <p:cNvPr id="8194" name="Picture 2" descr="PPT - Chapter 8: Diversification: Strategies for Managing a Group of  Businesses PowerPoint Presentation - ID:504798">
            <a:extLst>
              <a:ext uri="{FF2B5EF4-FFF2-40B4-BE49-F238E27FC236}">
                <a16:creationId xmlns:a16="http://schemas.microsoft.com/office/drawing/2014/main" id="{71580643-9F75-B9AC-BB77-E6C946B1E35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403648" y="1772816"/>
            <a:ext cx="6552902" cy="3672408"/>
          </a:xfrm>
          <a:prstGeom prst="rect">
            <a:avLst/>
          </a:prstGeom>
          <a:solidFill>
            <a:srgbClr val="FFFFFF"/>
          </a:solidFill>
        </p:spPr>
      </p:pic>
      <p:sp>
        <p:nvSpPr>
          <p:cNvPr id="4" name="Date Placeholder 3">
            <a:extLst>
              <a:ext uri="{FF2B5EF4-FFF2-40B4-BE49-F238E27FC236}">
                <a16:creationId xmlns:a16="http://schemas.microsoft.com/office/drawing/2014/main" id="{B1559BA8-4260-41A1-AA30-9D0C436E46AA}"/>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05/03/2025</a:t>
            </a:fld>
            <a:endParaRPr lang="en-GB" altLang="en-US" sz="900"/>
          </a:p>
        </p:txBody>
      </p:sp>
      <p:sp>
        <p:nvSpPr>
          <p:cNvPr id="5" name="Slide Number Placeholder 4">
            <a:extLst>
              <a:ext uri="{FF2B5EF4-FFF2-40B4-BE49-F238E27FC236}">
                <a16:creationId xmlns:a16="http://schemas.microsoft.com/office/drawing/2014/main" id="{DAA35195-3102-4EC9-8AD7-E90AE8F27500}"/>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21</a:t>
            </a:fld>
            <a:endParaRPr lang="en-GB" altLang="en-US"/>
          </a:p>
        </p:txBody>
      </p:sp>
    </p:spTree>
    <p:extLst>
      <p:ext uri="{BB962C8B-B14F-4D97-AF65-F5344CB8AC3E}">
        <p14:creationId xmlns:p14="http://schemas.microsoft.com/office/powerpoint/2010/main" val="2014136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BE829-1947-4A7D-B55B-11C27B220644}"/>
              </a:ext>
            </a:extLst>
          </p:cNvPr>
          <p:cNvSpPr>
            <a:spLocks noGrp="1"/>
          </p:cNvSpPr>
          <p:nvPr>
            <p:ph type="title"/>
          </p:nvPr>
        </p:nvSpPr>
        <p:spPr/>
        <p:txBody>
          <a:bodyPr/>
          <a:lstStyle/>
          <a:p>
            <a:r>
              <a:rPr lang="en-GB" sz="3600" b="1" dirty="0"/>
              <a:t>Vertical Integration</a:t>
            </a:r>
            <a:br>
              <a:rPr lang="en-GB" sz="3600" b="1" dirty="0"/>
            </a:br>
            <a:r>
              <a:rPr lang="en-GB" sz="2400" dirty="0"/>
              <a:t>(8 of 10)</a:t>
            </a:r>
            <a:endParaRPr lang="en-GB" sz="3600" b="1" dirty="0"/>
          </a:p>
        </p:txBody>
      </p:sp>
      <p:sp>
        <p:nvSpPr>
          <p:cNvPr id="3" name="Content Placeholder 2">
            <a:extLst>
              <a:ext uri="{FF2B5EF4-FFF2-40B4-BE49-F238E27FC236}">
                <a16:creationId xmlns:a16="http://schemas.microsoft.com/office/drawing/2014/main" id="{EDA8DE91-34A4-44E3-B599-0B3E4101CA21}"/>
              </a:ext>
            </a:extLst>
          </p:cNvPr>
          <p:cNvSpPr>
            <a:spLocks noGrp="1"/>
          </p:cNvSpPr>
          <p:nvPr>
            <p:ph idx="1"/>
          </p:nvPr>
        </p:nvSpPr>
        <p:spPr/>
        <p:txBody>
          <a:bodyPr/>
          <a:lstStyle/>
          <a:p>
            <a:pPr marL="0" indent="0">
              <a:buNone/>
            </a:pPr>
            <a:r>
              <a:rPr lang="en-GB" sz="2800" dirty="0"/>
              <a:t>Vertical integration is a diversification strategy where a company expands its operations within its supply chain. This can be done in two ways:</a:t>
            </a:r>
          </a:p>
          <a:p>
            <a:r>
              <a:rPr lang="en-GB" sz="2800" b="1" dirty="0"/>
              <a:t>Forward Vertical Integration</a:t>
            </a:r>
            <a:r>
              <a:rPr lang="en-GB" sz="2800" dirty="0"/>
              <a:t> </a:t>
            </a:r>
          </a:p>
          <a:p>
            <a:r>
              <a:rPr lang="en-GB" sz="2800" b="1" dirty="0"/>
              <a:t>Backward Vertical Integration</a:t>
            </a:r>
            <a:r>
              <a:rPr lang="en-GB" sz="2800" dirty="0"/>
              <a:t> </a:t>
            </a:r>
            <a:endParaRPr lang="en-GB" sz="2400" dirty="0"/>
          </a:p>
        </p:txBody>
      </p:sp>
      <p:sp>
        <p:nvSpPr>
          <p:cNvPr id="4" name="Date Placeholder 3">
            <a:extLst>
              <a:ext uri="{FF2B5EF4-FFF2-40B4-BE49-F238E27FC236}">
                <a16:creationId xmlns:a16="http://schemas.microsoft.com/office/drawing/2014/main" id="{5A7BB95A-417B-4AEC-82F8-930BF4EEEE77}"/>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0BCC220F-727F-46C7-AC4F-3DB3D42ED335}"/>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25963058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45D8A-2FE2-CB5C-C0A7-A1CCB83F7107}"/>
              </a:ext>
            </a:extLst>
          </p:cNvPr>
          <p:cNvSpPr>
            <a:spLocks noGrp="1"/>
          </p:cNvSpPr>
          <p:nvPr>
            <p:ph type="title"/>
          </p:nvPr>
        </p:nvSpPr>
        <p:spPr/>
        <p:txBody>
          <a:bodyPr/>
          <a:lstStyle/>
          <a:p>
            <a:r>
              <a:rPr lang="en-GB" sz="3600" b="1" dirty="0"/>
              <a:t>Forward Vertical Integration</a:t>
            </a:r>
            <a:br>
              <a:rPr lang="en-GB" sz="3600" b="1" dirty="0"/>
            </a:br>
            <a:r>
              <a:rPr lang="en-GB" sz="2400" dirty="0"/>
              <a:t>(9 of 10) </a:t>
            </a:r>
            <a:endParaRPr lang="en-GB" sz="3600" dirty="0"/>
          </a:p>
        </p:txBody>
      </p:sp>
      <p:sp>
        <p:nvSpPr>
          <p:cNvPr id="3" name="Content Placeholder 2">
            <a:extLst>
              <a:ext uri="{FF2B5EF4-FFF2-40B4-BE49-F238E27FC236}">
                <a16:creationId xmlns:a16="http://schemas.microsoft.com/office/drawing/2014/main" id="{5EFFD025-8018-C499-8E91-7026D39AF667}"/>
              </a:ext>
            </a:extLst>
          </p:cNvPr>
          <p:cNvSpPr>
            <a:spLocks noGrp="1"/>
          </p:cNvSpPr>
          <p:nvPr>
            <p:ph idx="1"/>
          </p:nvPr>
        </p:nvSpPr>
        <p:spPr/>
        <p:txBody>
          <a:bodyPr/>
          <a:lstStyle/>
          <a:p>
            <a:r>
              <a:rPr lang="en-GB" sz="2800" b="1" dirty="0"/>
              <a:t>Forward Vertical Integration</a:t>
            </a:r>
            <a:r>
              <a:rPr lang="en-GB" sz="2800" dirty="0"/>
              <a:t> – A company moves </a:t>
            </a:r>
            <a:r>
              <a:rPr lang="en-GB" sz="2800" b="1" dirty="0"/>
              <a:t>downstream</a:t>
            </a:r>
            <a:r>
              <a:rPr lang="en-GB" sz="2800" dirty="0"/>
              <a:t> in the supply chain by gaining control over distribution or retail. For example, a manufacturer starts its own retail stores or acquires a wholesale distributor to sell directly to customers.</a:t>
            </a:r>
          </a:p>
          <a:p>
            <a:endParaRPr lang="en-GB" dirty="0"/>
          </a:p>
        </p:txBody>
      </p:sp>
      <p:sp>
        <p:nvSpPr>
          <p:cNvPr id="4" name="Date Placeholder 3">
            <a:extLst>
              <a:ext uri="{FF2B5EF4-FFF2-40B4-BE49-F238E27FC236}">
                <a16:creationId xmlns:a16="http://schemas.microsoft.com/office/drawing/2014/main" id="{27CAB9F8-6B2E-50D8-9715-5B46CDBC40A0}"/>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BB6FC539-A194-3A76-4271-0F89B6D136CA}"/>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727144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47A6D-DDCA-C768-933E-22CA4584EC83}"/>
              </a:ext>
            </a:extLst>
          </p:cNvPr>
          <p:cNvSpPr>
            <a:spLocks noGrp="1"/>
          </p:cNvSpPr>
          <p:nvPr>
            <p:ph type="title"/>
          </p:nvPr>
        </p:nvSpPr>
        <p:spPr/>
        <p:txBody>
          <a:bodyPr/>
          <a:lstStyle/>
          <a:p>
            <a:r>
              <a:rPr lang="en-GB" sz="3600" b="1" dirty="0"/>
              <a:t>Backward Vertical Integration</a:t>
            </a:r>
            <a:br>
              <a:rPr lang="en-GB" sz="3600" b="1" dirty="0"/>
            </a:br>
            <a:r>
              <a:rPr lang="en-GB" sz="2400" dirty="0"/>
              <a:t>(10 of 10)  </a:t>
            </a:r>
            <a:endParaRPr lang="en-GB" sz="3600" dirty="0"/>
          </a:p>
        </p:txBody>
      </p:sp>
      <p:sp>
        <p:nvSpPr>
          <p:cNvPr id="3" name="Content Placeholder 2">
            <a:extLst>
              <a:ext uri="{FF2B5EF4-FFF2-40B4-BE49-F238E27FC236}">
                <a16:creationId xmlns:a16="http://schemas.microsoft.com/office/drawing/2014/main" id="{BE9D9ABD-52AE-2DAD-8A4B-E9F66292A086}"/>
              </a:ext>
            </a:extLst>
          </p:cNvPr>
          <p:cNvSpPr>
            <a:spLocks noGrp="1"/>
          </p:cNvSpPr>
          <p:nvPr>
            <p:ph idx="1"/>
          </p:nvPr>
        </p:nvSpPr>
        <p:spPr/>
        <p:txBody>
          <a:bodyPr/>
          <a:lstStyle/>
          <a:p>
            <a:r>
              <a:rPr lang="en-GB" sz="2800" b="1" dirty="0"/>
              <a:t>Backward Vertical Integration</a:t>
            </a:r>
            <a:r>
              <a:rPr lang="en-GB" sz="2800" dirty="0"/>
              <a:t> – A company moves </a:t>
            </a:r>
            <a:r>
              <a:rPr lang="en-GB" sz="2800" b="1" dirty="0"/>
              <a:t>upstream</a:t>
            </a:r>
            <a:r>
              <a:rPr lang="en-GB" sz="2800" dirty="0"/>
              <a:t> by acquiring or establishing control over its suppliers. For instance, a car manufacturer purchasing a tire company to secure its supply of raw materials.</a:t>
            </a:r>
          </a:p>
          <a:p>
            <a:endParaRPr lang="en-GB" dirty="0"/>
          </a:p>
        </p:txBody>
      </p:sp>
      <p:sp>
        <p:nvSpPr>
          <p:cNvPr id="4" name="Date Placeholder 3">
            <a:extLst>
              <a:ext uri="{FF2B5EF4-FFF2-40B4-BE49-F238E27FC236}">
                <a16:creationId xmlns:a16="http://schemas.microsoft.com/office/drawing/2014/main" id="{F3CCF27D-7ECB-E431-6C6B-F4492847DEF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D7E0819-E50A-E9B8-7B4B-1F72A9E09E10}"/>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2383257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965AD-9CC2-4011-A63D-FAA474D6419D}"/>
              </a:ext>
            </a:extLst>
          </p:cNvPr>
          <p:cNvSpPr>
            <a:spLocks noGrp="1"/>
          </p:cNvSpPr>
          <p:nvPr>
            <p:ph type="title"/>
          </p:nvPr>
        </p:nvSpPr>
        <p:spPr/>
        <p:txBody>
          <a:bodyPr/>
          <a:lstStyle/>
          <a:p>
            <a:br>
              <a:rPr lang="en-GB" b="1" u="sng" dirty="0"/>
            </a:br>
            <a:r>
              <a:rPr lang="en-GB" sz="3600" b="1" dirty="0"/>
              <a:t>Group activity</a:t>
            </a:r>
            <a:br>
              <a:rPr lang="en-GB" dirty="0"/>
            </a:br>
            <a:endParaRPr lang="en-GB" dirty="0"/>
          </a:p>
        </p:txBody>
      </p:sp>
      <p:sp>
        <p:nvSpPr>
          <p:cNvPr id="3" name="Content Placeholder 2">
            <a:extLst>
              <a:ext uri="{FF2B5EF4-FFF2-40B4-BE49-F238E27FC236}">
                <a16:creationId xmlns:a16="http://schemas.microsoft.com/office/drawing/2014/main" id="{11F3D5B0-BAE0-4B3F-A10E-8062C5D43B47}"/>
              </a:ext>
            </a:extLst>
          </p:cNvPr>
          <p:cNvSpPr>
            <a:spLocks noGrp="1"/>
          </p:cNvSpPr>
          <p:nvPr>
            <p:ph idx="1"/>
          </p:nvPr>
        </p:nvSpPr>
        <p:spPr/>
        <p:txBody>
          <a:bodyPr/>
          <a:lstStyle/>
          <a:p>
            <a:r>
              <a:rPr lang="en-GB" sz="2400" dirty="0"/>
              <a:t>The Kelly Bottling Company, located in a large metropolitan area of some five million people, produced and marketed a line of carbonated beverages consisting mainly of flavoured soft drinks (not including colas), soda water and tonics. They were sold in different types of packages and sizes to a wide variety of retail accounts.</a:t>
            </a:r>
          </a:p>
          <a:p>
            <a:r>
              <a:rPr lang="en-GB" sz="2400" b="1" dirty="0"/>
              <a:t>In groups of 3-4, analyse how Kelly Bottling Company can expand its revenues using the four growth strategies in the Ansoff Matrix.</a:t>
            </a:r>
            <a:endParaRPr lang="en-GB" dirty="0"/>
          </a:p>
        </p:txBody>
      </p:sp>
      <p:sp>
        <p:nvSpPr>
          <p:cNvPr id="4" name="Date Placeholder 3">
            <a:extLst>
              <a:ext uri="{FF2B5EF4-FFF2-40B4-BE49-F238E27FC236}">
                <a16:creationId xmlns:a16="http://schemas.microsoft.com/office/drawing/2014/main" id="{C3C42267-11E9-4F4F-A297-758149C41134}"/>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36ADA37-2713-4B88-85F3-A11E07C7E6CF}"/>
              </a:ext>
            </a:extLst>
          </p:cNvPr>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30806983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965AD-9CC2-4011-A63D-FAA474D6419D}"/>
              </a:ext>
            </a:extLst>
          </p:cNvPr>
          <p:cNvSpPr>
            <a:spLocks noGrp="1"/>
          </p:cNvSpPr>
          <p:nvPr>
            <p:ph type="title"/>
          </p:nvPr>
        </p:nvSpPr>
        <p:spPr/>
        <p:txBody>
          <a:bodyPr/>
          <a:lstStyle/>
          <a:p>
            <a:br>
              <a:rPr lang="en-GB" sz="3600" b="1" u="sng" dirty="0"/>
            </a:br>
            <a:r>
              <a:rPr lang="en-GB" sz="3600" b="1" dirty="0"/>
              <a:t>References</a:t>
            </a:r>
            <a:br>
              <a:rPr lang="en-GB" sz="3600" dirty="0"/>
            </a:br>
            <a:endParaRPr lang="en-GB" sz="3600" dirty="0"/>
          </a:p>
        </p:txBody>
      </p:sp>
      <p:sp>
        <p:nvSpPr>
          <p:cNvPr id="3" name="Content Placeholder 2">
            <a:extLst>
              <a:ext uri="{FF2B5EF4-FFF2-40B4-BE49-F238E27FC236}">
                <a16:creationId xmlns:a16="http://schemas.microsoft.com/office/drawing/2014/main" id="{11F3D5B0-BAE0-4B3F-A10E-8062C5D43B47}"/>
              </a:ext>
            </a:extLst>
          </p:cNvPr>
          <p:cNvSpPr>
            <a:spLocks noGrp="1"/>
          </p:cNvSpPr>
          <p:nvPr>
            <p:ph idx="1"/>
          </p:nvPr>
        </p:nvSpPr>
        <p:spPr/>
        <p:txBody>
          <a:bodyPr/>
          <a:lstStyle/>
          <a:p>
            <a:pPr marL="342900" lvl="0" indent="-342900">
              <a:buFont typeface="Arial" panose="020B0604020202020204" pitchFamily="34" charset="0"/>
              <a:buChar char="•"/>
              <a:tabLst>
                <a:tab pos="457200" algn="l"/>
              </a:tabLst>
            </a:pPr>
            <a:r>
              <a:rPr lang="en-GB" sz="2400" kern="100" dirty="0">
                <a:effectLst/>
                <a:ea typeface="Aptos" panose="020B0004020202020204" pitchFamily="34" charset="0"/>
                <a:cs typeface="Times New Roman" panose="02020603050405020304" pitchFamily="18" charset="0"/>
              </a:rPr>
              <a:t>Hague, Paul. </a:t>
            </a:r>
            <a:r>
              <a:rPr lang="en-GB" sz="2400" i="1" kern="100" dirty="0">
                <a:effectLst/>
                <a:ea typeface="Aptos" panose="020B0004020202020204" pitchFamily="34" charset="0"/>
                <a:cs typeface="Times New Roman" panose="02020603050405020304" pitchFamily="18" charset="0"/>
              </a:rPr>
              <a:t>The Business Models Handbook: Templates, Theory and Case Studies</a:t>
            </a:r>
            <a:r>
              <a:rPr lang="en-GB" sz="2400" kern="100" dirty="0">
                <a:effectLst/>
                <a:ea typeface="Aptos" panose="020B0004020202020204" pitchFamily="34" charset="0"/>
                <a:cs typeface="Times New Roman" panose="02020603050405020304" pitchFamily="18" charset="0"/>
              </a:rPr>
              <a:t>. London, United Kingdom; New York, Ny, Kogan Page Limited, 2019.</a:t>
            </a:r>
          </a:p>
          <a:p>
            <a:pPr marL="342900" lvl="0" indent="-342900">
              <a:buFont typeface="Arial" panose="020B0604020202020204" pitchFamily="34" charset="0"/>
              <a:buChar char="•"/>
              <a:tabLst>
                <a:tab pos="457200" algn="l"/>
              </a:tabLst>
            </a:pPr>
            <a:r>
              <a:rPr lang="en-GB" sz="2400" kern="100" dirty="0">
                <a:effectLst/>
                <a:ea typeface="Aptos" panose="020B0004020202020204" pitchFamily="34" charset="0"/>
                <a:cs typeface="Times New Roman" panose="02020603050405020304" pitchFamily="18" charset="0"/>
              </a:rPr>
              <a:t>Kotler, P., Armstrong, G., Harris, L. and Piercy, N. (2020) </a:t>
            </a:r>
            <a:r>
              <a:rPr lang="en-GB" sz="2400" i="1" kern="100" dirty="0">
                <a:effectLst/>
                <a:ea typeface="Aptos" panose="020B0004020202020204" pitchFamily="34" charset="0"/>
                <a:cs typeface="Times New Roman" panose="02020603050405020304" pitchFamily="18" charset="0"/>
              </a:rPr>
              <a:t>Principles of marketing.</a:t>
            </a:r>
            <a:r>
              <a:rPr lang="en-GB" sz="2400" kern="100" dirty="0">
                <a:effectLst/>
                <a:ea typeface="Aptos" panose="020B0004020202020204" pitchFamily="34" charset="0"/>
                <a:cs typeface="Times New Roman" panose="02020603050405020304" pitchFamily="18" charset="0"/>
              </a:rPr>
              <a:t> 8th European </a:t>
            </a:r>
            <a:r>
              <a:rPr lang="en-GB" sz="2400" kern="100" dirty="0" err="1">
                <a:effectLst/>
                <a:ea typeface="Aptos" panose="020B0004020202020204" pitchFamily="34" charset="0"/>
                <a:cs typeface="Times New Roman" panose="02020603050405020304" pitchFamily="18" charset="0"/>
              </a:rPr>
              <a:t>edn</a:t>
            </a:r>
            <a:r>
              <a:rPr lang="en-GB" sz="2400" kern="100" dirty="0">
                <a:effectLst/>
                <a:ea typeface="Aptos" panose="020B0004020202020204" pitchFamily="34" charset="0"/>
                <a:cs typeface="Times New Roman" panose="02020603050405020304" pitchFamily="18" charset="0"/>
              </a:rPr>
              <a:t>. Harlow: Pearson.</a:t>
            </a:r>
          </a:p>
          <a:p>
            <a:pPr marL="342900" lvl="0" indent="-342900">
              <a:buFont typeface="Arial" panose="020B0604020202020204" pitchFamily="34" charset="0"/>
              <a:buChar char="•"/>
              <a:tabLst>
                <a:tab pos="457200" algn="l"/>
              </a:tabLst>
            </a:pPr>
            <a:r>
              <a:rPr lang="en-GB" sz="2400" kern="100" dirty="0">
                <a:effectLst/>
                <a:ea typeface="Aptos" panose="020B0004020202020204" pitchFamily="34" charset="0"/>
                <a:cs typeface="Times New Roman" panose="02020603050405020304" pitchFamily="18" charset="0"/>
              </a:rPr>
              <a:t>Whittington, R. </a:t>
            </a:r>
            <a:r>
              <a:rPr lang="en-GB" sz="2400" i="1" kern="100" dirty="0">
                <a:effectLst/>
                <a:ea typeface="Aptos" panose="020B0004020202020204" pitchFamily="34" charset="0"/>
                <a:cs typeface="Times New Roman" panose="02020603050405020304" pitchFamily="18" charset="0"/>
              </a:rPr>
              <a:t>et al.</a:t>
            </a:r>
            <a:r>
              <a:rPr lang="en-GB" sz="2400" kern="100" dirty="0">
                <a:effectLst/>
                <a:ea typeface="Aptos" panose="020B0004020202020204" pitchFamily="34" charset="0"/>
                <a:cs typeface="Times New Roman" panose="02020603050405020304" pitchFamily="18" charset="0"/>
              </a:rPr>
              <a:t> (2020) </a:t>
            </a:r>
            <a:r>
              <a:rPr lang="en-GB" sz="2400" i="1" kern="100" dirty="0">
                <a:effectLst/>
                <a:ea typeface="Aptos" panose="020B0004020202020204" pitchFamily="34" charset="0"/>
                <a:cs typeface="Times New Roman" panose="02020603050405020304" pitchFamily="18" charset="0"/>
              </a:rPr>
              <a:t>Exploring strategy: text and cases</a:t>
            </a:r>
            <a:r>
              <a:rPr lang="en-GB" sz="2400" kern="100" dirty="0">
                <a:effectLst/>
                <a:ea typeface="Aptos" panose="020B0004020202020204" pitchFamily="34" charset="0"/>
                <a:cs typeface="Times New Roman" panose="02020603050405020304" pitchFamily="18" charset="0"/>
              </a:rPr>
              <a:t>. Twelfth Edition. Harlow: Pearson.</a:t>
            </a:r>
          </a:p>
          <a:p>
            <a:pPr marL="457200" indent="-457200">
              <a:lnSpc>
                <a:spcPct val="200000"/>
              </a:lnSpc>
            </a:pPr>
            <a:endParaRPr lang="en-GB" sz="1600" dirty="0">
              <a:effectLst/>
              <a:latin typeface="Arial" panose="020B0604020202020204" pitchFamily="34" charset="0"/>
              <a:cs typeface="Arial" panose="020B0604020202020204" pitchFamily="34" charset="0"/>
            </a:endParaRPr>
          </a:p>
          <a:p>
            <a:endParaRPr lang="en-GB" dirty="0"/>
          </a:p>
        </p:txBody>
      </p:sp>
      <p:sp>
        <p:nvSpPr>
          <p:cNvPr id="4" name="Date Placeholder 3">
            <a:extLst>
              <a:ext uri="{FF2B5EF4-FFF2-40B4-BE49-F238E27FC236}">
                <a16:creationId xmlns:a16="http://schemas.microsoft.com/office/drawing/2014/main" id="{C3C42267-11E9-4F4F-A297-758149C41134}"/>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36ADA37-2713-4B88-85F3-A11E07C7E6CF}"/>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314678254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2726</TotalTime>
  <Words>1055</Words>
  <Application>Microsoft Macintosh PowerPoint</Application>
  <PresentationFormat>On-screen Show (4:3)</PresentationFormat>
  <Paragraphs>140</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Aptos</vt:lpstr>
      <vt:lpstr>Arial</vt:lpstr>
      <vt:lpstr>Myriad Pro</vt:lpstr>
      <vt:lpstr>Verdana</vt:lpstr>
      <vt:lpstr>20140311PresentationUWTSDTemplate</vt:lpstr>
      <vt:lpstr>Marketing Concepts  and Strategies LCMB7024              Week 1 – Session 2 </vt:lpstr>
      <vt:lpstr>Content of the Sessions</vt:lpstr>
      <vt:lpstr>Marketing Concepts (1 of 9)</vt:lpstr>
      <vt:lpstr>The Production Concept (2 of 9)</vt:lpstr>
      <vt:lpstr>The Product Concept (3 of 9)</vt:lpstr>
      <vt:lpstr>The Selling Concept (4 of 9)</vt:lpstr>
      <vt:lpstr>The Selling Concept (5 of 9)</vt:lpstr>
      <vt:lpstr>The Marketing Concept (6 of 9)</vt:lpstr>
      <vt:lpstr>The Marketing Concept (7 of 9)</vt:lpstr>
      <vt:lpstr>Difference between selling concept and marketing concepts (8 of 9)</vt:lpstr>
      <vt:lpstr>The Societal Marketing Concept (9 of 9)</vt:lpstr>
      <vt:lpstr>Marketing environment (1 of 3)</vt:lpstr>
      <vt:lpstr>Microenvironment</vt:lpstr>
      <vt:lpstr>Macroenvironment</vt:lpstr>
      <vt:lpstr>Marketing Growth strategies (1 of 10)</vt:lpstr>
      <vt:lpstr>The Ansoff Matrix (2 of 10)</vt:lpstr>
      <vt:lpstr>Market Penetration (3 of 10)</vt:lpstr>
      <vt:lpstr>Product Development (4 of 10)</vt:lpstr>
      <vt:lpstr> Market Development (5 of 10)</vt:lpstr>
      <vt:lpstr>Diversification (6 of 10)</vt:lpstr>
      <vt:lpstr>Different Types of Diversification (7 of 10)</vt:lpstr>
      <vt:lpstr>Vertical Integration (8 of 10)</vt:lpstr>
      <vt:lpstr>Forward Vertical Integration (9 of 10) </vt:lpstr>
      <vt:lpstr>Backward Vertical Integration (10 of 10)  </vt:lpstr>
      <vt:lpstr> Group activity </vt:lpstr>
      <vt:lpstr> 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162</cp:revision>
  <cp:lastPrinted>2018-07-09T15:27:01Z</cp:lastPrinted>
  <dcterms:created xsi:type="dcterms:W3CDTF">2002-10-07T19:43:58Z</dcterms:created>
  <dcterms:modified xsi:type="dcterms:W3CDTF">2025-03-05T11:07:06Z</dcterms:modified>
</cp:coreProperties>
</file>