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bookmarkIdSeed="2">
  <p:sldMasterIdLst>
    <p:sldMasterId id="2147483672" r:id="rId4"/>
  </p:sldMasterIdLst>
  <p:notesMasterIdLst>
    <p:notesMasterId r:id="rId31"/>
  </p:notesMasterIdLst>
  <p:sldIdLst>
    <p:sldId id="379" r:id="rId5"/>
    <p:sldId id="285" r:id="rId6"/>
    <p:sldId id="387" r:id="rId7"/>
    <p:sldId id="263" r:id="rId8"/>
    <p:sldId id="388" r:id="rId9"/>
    <p:sldId id="267" r:id="rId10"/>
    <p:sldId id="389" r:id="rId11"/>
    <p:sldId id="328" r:id="rId12"/>
    <p:sldId id="390" r:id="rId13"/>
    <p:sldId id="268" r:id="rId14"/>
    <p:sldId id="270" r:id="rId15"/>
    <p:sldId id="312" r:id="rId16"/>
    <p:sldId id="308" r:id="rId17"/>
    <p:sldId id="275" r:id="rId18"/>
    <p:sldId id="391" r:id="rId19"/>
    <p:sldId id="276" r:id="rId20"/>
    <p:sldId id="327" r:id="rId21"/>
    <p:sldId id="317" r:id="rId22"/>
    <p:sldId id="279" r:id="rId23"/>
    <p:sldId id="280" r:id="rId24"/>
    <p:sldId id="281" r:id="rId25"/>
    <p:sldId id="282" r:id="rId26"/>
    <p:sldId id="284" r:id="rId27"/>
    <p:sldId id="377" r:id="rId28"/>
    <p:sldId id="304" r:id="rId29"/>
    <p:sldId id="39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561"/>
    <p:restoredTop sz="95840" autoAdjust="0"/>
  </p:normalViewPr>
  <p:slideViewPr>
    <p:cSldViewPr snapToGrid="0">
      <p:cViewPr varScale="1">
        <p:scale>
          <a:sx n="112" d="100"/>
          <a:sy n="112" d="100"/>
        </p:scale>
        <p:origin x="208"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90BFFAA-D3EC-4344-860D-5925F6AFB421}" type="datetimeFigureOut">
              <a:rPr lang="en-GB" smtClean="0"/>
              <a:t>01/04/2021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C409BF-2487-4C2C-AEA3-466B5CBF8C0A}" type="slidenum">
              <a:rPr lang="en-GB" smtClean="0"/>
              <a:t>‹#›</a:t>
            </a:fld>
            <a:endParaRPr lang="en-GB"/>
          </a:p>
        </p:txBody>
      </p:sp>
    </p:spTree>
    <p:extLst>
      <p:ext uri="{BB962C8B-B14F-4D97-AF65-F5344CB8AC3E}">
        <p14:creationId xmlns:p14="http://schemas.microsoft.com/office/powerpoint/2010/main" val="4219945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33760639-6A84-F04C-B71C-ABF095AE5B1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4D9F8963-6D09-994C-B9E6-BDE9B3FB55F2}" type="slidenum">
              <a:rPr lang="en-US" altLang="en-US" sz="1200"/>
              <a:pPr/>
              <a:t>4</a:t>
            </a:fld>
            <a:endParaRPr lang="en-US" altLang="en-US" sz="1200"/>
          </a:p>
        </p:txBody>
      </p:sp>
      <p:sp>
        <p:nvSpPr>
          <p:cNvPr id="12291" name="Rectangle 2">
            <a:extLst>
              <a:ext uri="{FF2B5EF4-FFF2-40B4-BE49-F238E27FC236}">
                <a16:creationId xmlns:a16="http://schemas.microsoft.com/office/drawing/2014/main" id="{3397A11D-686A-8441-9048-A18970B4B4A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2" name="Rectangle 3">
            <a:extLst>
              <a:ext uri="{FF2B5EF4-FFF2-40B4-BE49-F238E27FC236}">
                <a16:creationId xmlns:a16="http://schemas.microsoft.com/office/drawing/2014/main" id="{2E161C72-E1F2-7649-9CAA-9A6F5BCBF33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extLst>
      <p:ext uri="{BB962C8B-B14F-4D97-AF65-F5344CB8AC3E}">
        <p14:creationId xmlns:p14="http://schemas.microsoft.com/office/powerpoint/2010/main" val="2132656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2F6D45E4-3C26-F448-A9C5-69D35DB594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29F69E92-1E22-DA43-A414-923A1327C3EA}" type="slidenum">
              <a:rPr lang="en-US" altLang="en-US" sz="1200"/>
              <a:pPr/>
              <a:t>6</a:t>
            </a:fld>
            <a:endParaRPr lang="en-US" altLang="en-US" sz="1200"/>
          </a:p>
        </p:txBody>
      </p:sp>
      <p:sp>
        <p:nvSpPr>
          <p:cNvPr id="14339" name="Rectangle 2">
            <a:extLst>
              <a:ext uri="{FF2B5EF4-FFF2-40B4-BE49-F238E27FC236}">
                <a16:creationId xmlns:a16="http://schemas.microsoft.com/office/drawing/2014/main" id="{33AA37E0-9FFA-454D-A148-B1D382C15B2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6" name="Rectangle 3">
            <a:extLst>
              <a:ext uri="{FF2B5EF4-FFF2-40B4-BE49-F238E27FC236}">
                <a16:creationId xmlns:a16="http://schemas.microsoft.com/office/drawing/2014/main" id="{F8EE2564-E54A-450B-820D-6611C0DE2277}"/>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marL="342900" indent="-342900">
              <a:lnSpc>
                <a:spcPct val="115000"/>
              </a:lnSpc>
              <a:spcAft>
                <a:spcPts val="1000"/>
              </a:spcAft>
              <a:buFont typeface="Symbol"/>
              <a:buChar char=""/>
              <a:defRPr/>
            </a:pPr>
            <a:endParaRPr lang="en-GB" dirty="0">
              <a:ea typeface="Calibri"/>
              <a:cs typeface="Times New Roman"/>
            </a:endParaRPr>
          </a:p>
          <a:p>
            <a:pPr eaLnBrk="1" hangingPunct="1">
              <a:spcBef>
                <a:spcPct val="0"/>
              </a:spcBef>
              <a:defRPr/>
            </a:pPr>
            <a:endParaRPr lang="en-US" altLang="en-US" dirty="0"/>
          </a:p>
        </p:txBody>
      </p:sp>
    </p:spTree>
    <p:extLst>
      <p:ext uri="{BB962C8B-B14F-4D97-AF65-F5344CB8AC3E}">
        <p14:creationId xmlns:p14="http://schemas.microsoft.com/office/powerpoint/2010/main" val="413100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FF8ED841-5E01-4D46-9876-D5E90087128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3243D286-052B-4DE4-A6FB-F19AE1976B3C}"/>
              </a:ext>
            </a:extLst>
          </p:cNvPr>
          <p:cNvSpPr>
            <a:spLocks noGrp="1"/>
          </p:cNvSpPr>
          <p:nvPr>
            <p:ph type="body" idx="1"/>
          </p:nvPr>
        </p:nvSpPr>
        <p:spPr/>
        <p:txBody>
          <a:bodyPr>
            <a:normAutofit/>
          </a:bodyPr>
          <a:lstStyle/>
          <a:p>
            <a:pPr>
              <a:defRPr/>
            </a:pPr>
            <a:endParaRPr lang="en-GB" dirty="0"/>
          </a:p>
        </p:txBody>
      </p:sp>
      <p:sp>
        <p:nvSpPr>
          <p:cNvPr id="43012" name="Slide Number Placeholder 3">
            <a:extLst>
              <a:ext uri="{FF2B5EF4-FFF2-40B4-BE49-F238E27FC236}">
                <a16:creationId xmlns:a16="http://schemas.microsoft.com/office/drawing/2014/main" id="{AC2F9B90-A895-D347-99E1-9A95202015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10ECB29E-6AD4-864E-9970-9D2FA389AA86}" type="slidenum">
              <a:rPr lang="en-GB" altLang="en-US" sz="1200"/>
              <a:pPr/>
              <a:t>8</a:t>
            </a:fld>
            <a:endParaRPr lang="en-GB" altLang="en-US" sz="1200"/>
          </a:p>
        </p:txBody>
      </p:sp>
    </p:spTree>
    <p:extLst>
      <p:ext uri="{BB962C8B-B14F-4D97-AF65-F5344CB8AC3E}">
        <p14:creationId xmlns:p14="http://schemas.microsoft.com/office/powerpoint/2010/main" val="187962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EB5D491-B3B2-7243-A58A-316933F02E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DFAA6D3-B802-41BE-BAA3-908DD16A1283}"/>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lnSpc>
                <a:spcPct val="115000"/>
              </a:lnSpc>
              <a:spcAft>
                <a:spcPts val="1000"/>
              </a:spcAft>
              <a:defRPr/>
            </a:pPr>
            <a:endParaRPr lang="en-GB" altLang="en-US" dirty="0">
              <a:ea typeface="Calibri" panose="020F0502020204030204" pitchFamily="34" charset="0"/>
              <a:cs typeface="Times New Roman" panose="02020603050405020304" pitchFamily="18" charset="0"/>
            </a:endParaRPr>
          </a:p>
          <a:p>
            <a:pPr eaLnBrk="1" hangingPunct="1">
              <a:spcBef>
                <a:spcPct val="0"/>
              </a:spcBef>
              <a:defRPr/>
            </a:pPr>
            <a:endParaRPr lang="en-GB" altLang="en-US" dirty="0">
              <a:ea typeface="Calibri" panose="020F0502020204030204" pitchFamily="34" charset="0"/>
              <a:cs typeface="Times New Roman" panose="02020603050405020304" pitchFamily="18" charset="0"/>
            </a:endParaRPr>
          </a:p>
        </p:txBody>
      </p:sp>
      <p:sp>
        <p:nvSpPr>
          <p:cNvPr id="16388" name="Slide Number Placeholder 3">
            <a:extLst>
              <a:ext uri="{FF2B5EF4-FFF2-40B4-BE49-F238E27FC236}">
                <a16:creationId xmlns:a16="http://schemas.microsoft.com/office/drawing/2014/main" id="{8BB8A40A-1C94-7F41-BF16-2C09A151E9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C311889A-A400-884F-A9D2-D072C416DF22}" type="slidenum">
              <a:rPr lang="en-GB" altLang="en-US" sz="1200"/>
              <a:pPr/>
              <a:t>10</a:t>
            </a:fld>
            <a:endParaRPr lang="en-GB" altLang="en-US" sz="1200"/>
          </a:p>
        </p:txBody>
      </p:sp>
    </p:spTree>
    <p:extLst>
      <p:ext uri="{BB962C8B-B14F-4D97-AF65-F5344CB8AC3E}">
        <p14:creationId xmlns:p14="http://schemas.microsoft.com/office/powerpoint/2010/main" val="4274070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FE2AACE-102F-674A-8FEF-C610FC2EE3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2F8D730B-E06A-4C6B-8316-7178A76CFA47}"/>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eaLnBrk="1" hangingPunct="1">
              <a:spcBef>
                <a:spcPct val="0"/>
              </a:spcBef>
              <a:defRPr/>
            </a:pPr>
            <a:endParaRPr lang="en-GB" altLang="en-US" dirty="0"/>
          </a:p>
        </p:txBody>
      </p:sp>
      <p:sp>
        <p:nvSpPr>
          <p:cNvPr id="18436" name="Slide Number Placeholder 3">
            <a:extLst>
              <a:ext uri="{FF2B5EF4-FFF2-40B4-BE49-F238E27FC236}">
                <a16:creationId xmlns:a16="http://schemas.microsoft.com/office/drawing/2014/main" id="{43135E82-4EA8-A84A-B595-05D3EE53A6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5ED01D71-64FF-AF49-9ADB-204798712410}" type="slidenum">
              <a:rPr lang="en-GB" altLang="en-US" sz="1200"/>
              <a:pPr/>
              <a:t>11</a:t>
            </a:fld>
            <a:endParaRPr lang="en-GB" altLang="en-US" sz="1200"/>
          </a:p>
        </p:txBody>
      </p:sp>
    </p:spTree>
    <p:extLst>
      <p:ext uri="{BB962C8B-B14F-4D97-AF65-F5344CB8AC3E}">
        <p14:creationId xmlns:p14="http://schemas.microsoft.com/office/powerpoint/2010/main" val="42540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2606A966-72D0-394A-9309-ABE89AD428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8B697B1D-3186-4740-8506-7DC6FD955663}"/>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defRPr/>
            </a:pPr>
            <a:endParaRPr lang="en-GB" altLang="en-US" dirty="0"/>
          </a:p>
        </p:txBody>
      </p:sp>
      <p:sp>
        <p:nvSpPr>
          <p:cNvPr id="20484" name="Slide Number Placeholder 3">
            <a:extLst>
              <a:ext uri="{FF2B5EF4-FFF2-40B4-BE49-F238E27FC236}">
                <a16:creationId xmlns:a16="http://schemas.microsoft.com/office/drawing/2014/main" id="{CB8AEE19-96A0-0B43-A128-1F2E04514EC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A0D849E6-3C36-294C-99EE-EBB02E86F884}" type="slidenum">
              <a:rPr lang="en-GB" altLang="en-US" sz="1200"/>
              <a:pPr/>
              <a:t>12</a:t>
            </a:fld>
            <a:endParaRPr lang="en-GB" altLang="en-US" sz="1200"/>
          </a:p>
        </p:txBody>
      </p:sp>
    </p:spTree>
    <p:extLst>
      <p:ext uri="{BB962C8B-B14F-4D97-AF65-F5344CB8AC3E}">
        <p14:creationId xmlns:p14="http://schemas.microsoft.com/office/powerpoint/2010/main" val="3202519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D06B7E3A-E17E-7C48-9794-37682FB362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B5C38749-40F0-074C-92A6-3E6177E71E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15000"/>
              </a:lnSpc>
              <a:spcAft>
                <a:spcPts val="1000"/>
              </a:spcAft>
            </a:pPr>
            <a:endParaRPr lang="en-GB" altLang="en-US">
              <a:ea typeface="Calibri" panose="020F0502020204030204" pitchFamily="34" charset="0"/>
              <a:cs typeface="Times New Roman" panose="02020603050405020304" pitchFamily="18" charset="0"/>
            </a:endParaRPr>
          </a:p>
          <a:p>
            <a:pPr eaLnBrk="1" hangingPunct="1">
              <a:spcBef>
                <a:spcPct val="0"/>
              </a:spcBef>
            </a:pPr>
            <a:endParaRPr lang="en-GB" altLang="en-US">
              <a:ea typeface="Calibri" panose="020F0502020204030204" pitchFamily="34" charset="0"/>
              <a:cs typeface="Times New Roman" panose="02020603050405020304" pitchFamily="18" charset="0"/>
            </a:endParaRPr>
          </a:p>
        </p:txBody>
      </p:sp>
      <p:sp>
        <p:nvSpPr>
          <p:cNvPr id="22532" name="Slide Number Placeholder 3">
            <a:extLst>
              <a:ext uri="{FF2B5EF4-FFF2-40B4-BE49-F238E27FC236}">
                <a16:creationId xmlns:a16="http://schemas.microsoft.com/office/drawing/2014/main" id="{BF234798-2BD4-014F-A701-638DC88A1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9FEE868E-B002-C84F-81C9-3E42EE238CC8}" type="slidenum">
              <a:rPr lang="en-GB" altLang="en-US" sz="1200"/>
              <a:pPr/>
              <a:t>13</a:t>
            </a:fld>
            <a:endParaRPr lang="en-GB" altLang="en-US" sz="1200"/>
          </a:p>
        </p:txBody>
      </p:sp>
    </p:spTree>
    <p:extLst>
      <p:ext uri="{BB962C8B-B14F-4D97-AF65-F5344CB8AC3E}">
        <p14:creationId xmlns:p14="http://schemas.microsoft.com/office/powerpoint/2010/main" val="2627905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C0A51711-DED2-D34C-B461-13FD0540F08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5BEDFB13-A423-4AD5-AA55-AA590BB4CB69}"/>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eaLnBrk="1" hangingPunct="1">
              <a:spcBef>
                <a:spcPct val="0"/>
              </a:spcBef>
              <a:defRPr/>
            </a:pPr>
            <a:endParaRPr lang="en-GB" altLang="en-US" dirty="0">
              <a:ea typeface="Calibri" panose="020F0502020204030204" pitchFamily="34" charset="0"/>
              <a:cs typeface="Times New Roman" panose="02020603050405020304" pitchFamily="18" charset="0"/>
            </a:endParaRPr>
          </a:p>
        </p:txBody>
      </p:sp>
      <p:sp>
        <p:nvSpPr>
          <p:cNvPr id="24580" name="Slide Number Placeholder 3">
            <a:extLst>
              <a:ext uri="{FF2B5EF4-FFF2-40B4-BE49-F238E27FC236}">
                <a16:creationId xmlns:a16="http://schemas.microsoft.com/office/drawing/2014/main" id="{E4E06564-B9EC-6B4E-8934-0E551117D39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73772DDC-882F-BE43-ABC0-A9D15F44A2F9}" type="slidenum">
              <a:rPr lang="en-GB" altLang="en-US" sz="1200"/>
              <a:pPr/>
              <a:t>14</a:t>
            </a:fld>
            <a:endParaRPr lang="en-GB" altLang="en-US" sz="1200"/>
          </a:p>
        </p:txBody>
      </p:sp>
    </p:spTree>
    <p:extLst>
      <p:ext uri="{BB962C8B-B14F-4D97-AF65-F5344CB8AC3E}">
        <p14:creationId xmlns:p14="http://schemas.microsoft.com/office/powerpoint/2010/main" val="299663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99EA10D-FB6D-FB46-B2B2-E5842D501F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D12FB49E-1CAB-414C-B0D7-A1B2744D1118}"/>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lnSpc>
                <a:spcPct val="115000"/>
              </a:lnSpc>
              <a:spcAft>
                <a:spcPts val="1000"/>
              </a:spcAft>
              <a:defRPr/>
            </a:pPr>
            <a:endParaRPr lang="en-GB" altLang="en-US" dirty="0">
              <a:ea typeface="Calibri" panose="020F0502020204030204" pitchFamily="34" charset="0"/>
              <a:cs typeface="Times New Roman" panose="02020603050405020304" pitchFamily="18" charset="0"/>
            </a:endParaRPr>
          </a:p>
          <a:p>
            <a:pPr eaLnBrk="1" hangingPunct="1">
              <a:spcBef>
                <a:spcPct val="0"/>
              </a:spcBef>
              <a:defRPr/>
            </a:pPr>
            <a:endParaRPr lang="en-GB" altLang="en-US" dirty="0">
              <a:ea typeface="Calibri" panose="020F0502020204030204" pitchFamily="34" charset="0"/>
              <a:cs typeface="Times New Roman" panose="02020603050405020304" pitchFamily="18" charset="0"/>
            </a:endParaRPr>
          </a:p>
        </p:txBody>
      </p:sp>
      <p:sp>
        <p:nvSpPr>
          <p:cNvPr id="26628" name="Slide Number Placeholder 3">
            <a:extLst>
              <a:ext uri="{FF2B5EF4-FFF2-40B4-BE49-F238E27FC236}">
                <a16:creationId xmlns:a16="http://schemas.microsoft.com/office/drawing/2014/main" id="{E15587F8-BC90-5947-9D88-25291320B3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A9B8B921-C38C-374A-BA80-FD3518AE6BBE}" type="slidenum">
              <a:rPr lang="en-GB" altLang="en-US" sz="1200"/>
              <a:pPr/>
              <a:t>16</a:t>
            </a:fld>
            <a:endParaRPr lang="en-GB" altLang="en-US" sz="1200"/>
          </a:p>
        </p:txBody>
      </p:sp>
    </p:spTree>
    <p:extLst>
      <p:ext uri="{BB962C8B-B14F-4D97-AF65-F5344CB8AC3E}">
        <p14:creationId xmlns:p14="http://schemas.microsoft.com/office/powerpoint/2010/main" val="2109848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3662DCE4-616B-014B-AD4A-5EA574A01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A1A2E8C1-AD6E-BC42-B4E7-C5A679B9A5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8676" name="Slide Number Placeholder 3">
            <a:extLst>
              <a:ext uri="{FF2B5EF4-FFF2-40B4-BE49-F238E27FC236}">
                <a16:creationId xmlns:a16="http://schemas.microsoft.com/office/drawing/2014/main" id="{7B5410E4-B348-E840-8561-344972500D8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E3FCE08A-5AFD-A14C-A594-EBE18B2399DF}" type="slidenum">
              <a:rPr lang="en-GB" altLang="en-US" sz="1200"/>
              <a:pPr/>
              <a:t>17</a:t>
            </a:fld>
            <a:endParaRPr lang="en-GB" altLang="en-US" sz="1200"/>
          </a:p>
        </p:txBody>
      </p:sp>
    </p:spTree>
    <p:extLst>
      <p:ext uri="{BB962C8B-B14F-4D97-AF65-F5344CB8AC3E}">
        <p14:creationId xmlns:p14="http://schemas.microsoft.com/office/powerpoint/2010/main" val="3193006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E0E7A490-AAE0-2345-9CBB-B445E6AF94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4CAE50A2-4788-4BFA-9C6A-633D82E6C8DE}"/>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marL="342900" indent="-342900">
              <a:lnSpc>
                <a:spcPct val="115000"/>
              </a:lnSpc>
              <a:spcAft>
                <a:spcPts val="1000"/>
              </a:spcAft>
              <a:buFont typeface="Symbol"/>
              <a:buChar char=""/>
              <a:defRPr/>
            </a:pPr>
            <a:endParaRPr lang="en-GB" dirty="0">
              <a:ea typeface="Calibri"/>
              <a:cs typeface="Times New Roman"/>
            </a:endParaRPr>
          </a:p>
          <a:p>
            <a:pPr>
              <a:lnSpc>
                <a:spcPct val="115000"/>
              </a:lnSpc>
              <a:spcAft>
                <a:spcPts val="1000"/>
              </a:spcAft>
              <a:defRPr/>
            </a:pPr>
            <a:endParaRPr lang="en-GB" dirty="0">
              <a:ea typeface="Calibri"/>
              <a:cs typeface="Times New Roman"/>
            </a:endParaRPr>
          </a:p>
          <a:p>
            <a:pPr eaLnBrk="1" hangingPunct="1">
              <a:spcBef>
                <a:spcPct val="0"/>
              </a:spcBef>
              <a:defRPr/>
            </a:pPr>
            <a:endParaRPr lang="en-GB" altLang="en-US" dirty="0"/>
          </a:p>
        </p:txBody>
      </p:sp>
      <p:sp>
        <p:nvSpPr>
          <p:cNvPr id="30724" name="Slide Number Placeholder 3">
            <a:extLst>
              <a:ext uri="{FF2B5EF4-FFF2-40B4-BE49-F238E27FC236}">
                <a16:creationId xmlns:a16="http://schemas.microsoft.com/office/drawing/2014/main" id="{9B7505B5-71D5-3349-AE93-1462FECD5D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7356565D-5D7F-E149-BAA2-BCA7B3EA5000}" type="slidenum">
              <a:rPr lang="en-GB" altLang="en-US" sz="1200"/>
              <a:pPr/>
              <a:t>18</a:t>
            </a:fld>
            <a:endParaRPr lang="en-GB" altLang="en-US" sz="1200"/>
          </a:p>
        </p:txBody>
      </p:sp>
    </p:spTree>
    <p:extLst>
      <p:ext uri="{BB962C8B-B14F-4D97-AF65-F5344CB8AC3E}">
        <p14:creationId xmlns:p14="http://schemas.microsoft.com/office/powerpoint/2010/main" val="3313076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D754D133-C412-4541-9CFC-40B1723449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9EB2797D-74FC-4DEE-AB6F-71BC05C68DC2}"/>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marL="342900" indent="-342900">
              <a:lnSpc>
                <a:spcPct val="115000"/>
              </a:lnSpc>
              <a:spcAft>
                <a:spcPts val="1000"/>
              </a:spcAft>
              <a:buFont typeface="Symbol"/>
              <a:buChar char=""/>
              <a:defRPr/>
            </a:pPr>
            <a:endParaRPr lang="en-GB" dirty="0">
              <a:ea typeface="Calibri"/>
              <a:cs typeface="Times New Roman"/>
            </a:endParaRPr>
          </a:p>
          <a:p>
            <a:pPr eaLnBrk="1" hangingPunct="1">
              <a:spcBef>
                <a:spcPct val="0"/>
              </a:spcBef>
              <a:defRPr/>
            </a:pPr>
            <a:endParaRPr lang="en-GB" altLang="en-US" dirty="0"/>
          </a:p>
        </p:txBody>
      </p:sp>
      <p:sp>
        <p:nvSpPr>
          <p:cNvPr id="32772" name="Slide Number Placeholder 3">
            <a:extLst>
              <a:ext uri="{FF2B5EF4-FFF2-40B4-BE49-F238E27FC236}">
                <a16:creationId xmlns:a16="http://schemas.microsoft.com/office/drawing/2014/main" id="{ADB13400-BB92-EC46-BE27-4EF1101148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BA25372B-6F3E-8943-8A26-CD1DFEB20694}" type="slidenum">
              <a:rPr lang="en-GB" altLang="en-US" sz="1200"/>
              <a:pPr/>
              <a:t>19</a:t>
            </a:fld>
            <a:endParaRPr lang="en-GB" altLang="en-US" sz="1200"/>
          </a:p>
        </p:txBody>
      </p:sp>
    </p:spTree>
    <p:extLst>
      <p:ext uri="{BB962C8B-B14F-4D97-AF65-F5344CB8AC3E}">
        <p14:creationId xmlns:p14="http://schemas.microsoft.com/office/powerpoint/2010/main" val="2041807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713C4040-8460-D642-A442-A2796B8477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a:extLst>
              <a:ext uri="{FF2B5EF4-FFF2-40B4-BE49-F238E27FC236}">
                <a16:creationId xmlns:a16="http://schemas.microsoft.com/office/drawing/2014/main" id="{83A365F7-6358-4C6D-885C-DD6A102E0579}"/>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eaLnBrk="1" hangingPunct="1">
              <a:spcBef>
                <a:spcPct val="0"/>
              </a:spcBef>
              <a:defRPr/>
            </a:pPr>
            <a:endParaRPr lang="en-GB" altLang="en-US" dirty="0"/>
          </a:p>
        </p:txBody>
      </p:sp>
      <p:sp>
        <p:nvSpPr>
          <p:cNvPr id="34820" name="Slide Number Placeholder 3">
            <a:extLst>
              <a:ext uri="{FF2B5EF4-FFF2-40B4-BE49-F238E27FC236}">
                <a16:creationId xmlns:a16="http://schemas.microsoft.com/office/drawing/2014/main" id="{C4A2AE56-8F97-A44C-8113-D911C1B26D7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EBD2DB79-BD5E-B949-9A20-25EDC6B35758}" type="slidenum">
              <a:rPr lang="en-GB" altLang="en-US" sz="1200"/>
              <a:pPr/>
              <a:t>20</a:t>
            </a:fld>
            <a:endParaRPr lang="en-GB" altLang="en-US" sz="1200"/>
          </a:p>
        </p:txBody>
      </p:sp>
    </p:spTree>
    <p:extLst>
      <p:ext uri="{BB962C8B-B14F-4D97-AF65-F5344CB8AC3E}">
        <p14:creationId xmlns:p14="http://schemas.microsoft.com/office/powerpoint/2010/main" val="1296040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A7CA16B1-BC7B-1748-9ED7-83ABB17D775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04CFA991-48AC-4F43-95DA-691C8F725D13}"/>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marL="342900" indent="-342900">
              <a:lnSpc>
                <a:spcPct val="115000"/>
              </a:lnSpc>
              <a:spcAft>
                <a:spcPts val="1000"/>
              </a:spcAft>
              <a:buFont typeface="Symbol"/>
              <a:buChar char=""/>
              <a:defRPr/>
            </a:pPr>
            <a:endParaRPr lang="en-GB" dirty="0">
              <a:ea typeface="Calibri"/>
              <a:cs typeface="Times New Roman"/>
            </a:endParaRPr>
          </a:p>
          <a:p>
            <a:pPr>
              <a:lnSpc>
                <a:spcPct val="115000"/>
              </a:lnSpc>
              <a:spcAft>
                <a:spcPts val="1000"/>
              </a:spcAft>
              <a:defRPr/>
            </a:pPr>
            <a:r>
              <a:rPr lang="en-GB" dirty="0">
                <a:ea typeface="Calibri"/>
                <a:cs typeface="Times New Roman"/>
              </a:rPr>
              <a:t> </a:t>
            </a:r>
          </a:p>
          <a:p>
            <a:pPr marL="342900" indent="-342900">
              <a:lnSpc>
                <a:spcPct val="115000"/>
              </a:lnSpc>
              <a:spcAft>
                <a:spcPts val="1000"/>
              </a:spcAft>
              <a:buFont typeface="Symbol"/>
              <a:buChar char=""/>
              <a:defRPr/>
            </a:pPr>
            <a:endParaRPr lang="en-GB" dirty="0">
              <a:ea typeface="Calibri"/>
              <a:cs typeface="Times New Roman"/>
            </a:endParaRPr>
          </a:p>
          <a:p>
            <a:pPr eaLnBrk="1" hangingPunct="1">
              <a:spcBef>
                <a:spcPct val="0"/>
              </a:spcBef>
              <a:defRPr/>
            </a:pPr>
            <a:endParaRPr lang="en-GB" altLang="en-US" dirty="0"/>
          </a:p>
        </p:txBody>
      </p:sp>
      <p:sp>
        <p:nvSpPr>
          <p:cNvPr id="36868" name="Slide Number Placeholder 3">
            <a:extLst>
              <a:ext uri="{FF2B5EF4-FFF2-40B4-BE49-F238E27FC236}">
                <a16:creationId xmlns:a16="http://schemas.microsoft.com/office/drawing/2014/main" id="{EE03A49D-1912-4749-A313-F1D8E94FED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5EE533E1-A88D-9548-880E-9B43616D20D9}" type="slidenum">
              <a:rPr lang="en-GB" altLang="en-US" sz="1200"/>
              <a:pPr/>
              <a:t>21</a:t>
            </a:fld>
            <a:endParaRPr lang="en-GB" altLang="en-US" sz="1200"/>
          </a:p>
        </p:txBody>
      </p:sp>
    </p:spTree>
    <p:extLst>
      <p:ext uri="{BB962C8B-B14F-4D97-AF65-F5344CB8AC3E}">
        <p14:creationId xmlns:p14="http://schemas.microsoft.com/office/powerpoint/2010/main" val="530139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8F3B86F-5E69-8D47-9EA6-17D36D063D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a:extLst>
              <a:ext uri="{FF2B5EF4-FFF2-40B4-BE49-F238E27FC236}">
                <a16:creationId xmlns:a16="http://schemas.microsoft.com/office/drawing/2014/main" id="{BEB1FA96-040D-44BB-B537-EDDEE2C9B3FA}"/>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a:lnSpc>
                <a:spcPct val="115000"/>
              </a:lnSpc>
              <a:spcAft>
                <a:spcPts val="1000"/>
              </a:spcAft>
              <a:defRPr/>
            </a:pPr>
            <a:endParaRPr lang="en-GB" dirty="0">
              <a:ea typeface="Calibri"/>
              <a:cs typeface="Times New Roman"/>
            </a:endParaRPr>
          </a:p>
          <a:p>
            <a:pPr eaLnBrk="1" hangingPunct="1">
              <a:spcBef>
                <a:spcPct val="0"/>
              </a:spcBef>
              <a:defRPr/>
            </a:pPr>
            <a:endParaRPr lang="en-GB" altLang="en-US" dirty="0"/>
          </a:p>
        </p:txBody>
      </p:sp>
      <p:sp>
        <p:nvSpPr>
          <p:cNvPr id="38916" name="Slide Number Placeholder 3">
            <a:extLst>
              <a:ext uri="{FF2B5EF4-FFF2-40B4-BE49-F238E27FC236}">
                <a16:creationId xmlns:a16="http://schemas.microsoft.com/office/drawing/2014/main" id="{ECA570BF-1DA7-DE47-8F30-4C764959BD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F51F2517-EAFD-D448-B991-F38AA05FAAA1}" type="slidenum">
              <a:rPr lang="en-GB" altLang="en-US" sz="1200"/>
              <a:pPr/>
              <a:t>22</a:t>
            </a:fld>
            <a:endParaRPr lang="en-GB" altLang="en-US" sz="1200"/>
          </a:p>
        </p:txBody>
      </p:sp>
    </p:spTree>
    <p:extLst>
      <p:ext uri="{BB962C8B-B14F-4D97-AF65-F5344CB8AC3E}">
        <p14:creationId xmlns:p14="http://schemas.microsoft.com/office/powerpoint/2010/main" val="1699800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2B5A8A71-3180-3C40-891D-BDAC737E38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a:extLst>
              <a:ext uri="{FF2B5EF4-FFF2-40B4-BE49-F238E27FC236}">
                <a16:creationId xmlns:a16="http://schemas.microsoft.com/office/drawing/2014/main" id="{5C5315C8-8268-4900-A126-1C4284F29D2D}"/>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a:bodyPr>
          <a:lstStyle/>
          <a:p>
            <a:pPr eaLnBrk="1" hangingPunct="1">
              <a:spcBef>
                <a:spcPct val="0"/>
              </a:spcBef>
              <a:defRPr/>
            </a:pPr>
            <a:endParaRPr lang="en-GB" altLang="en-US" dirty="0"/>
          </a:p>
        </p:txBody>
      </p:sp>
      <p:sp>
        <p:nvSpPr>
          <p:cNvPr id="40964" name="Slide Number Placeholder 3">
            <a:extLst>
              <a:ext uri="{FF2B5EF4-FFF2-40B4-BE49-F238E27FC236}">
                <a16:creationId xmlns:a16="http://schemas.microsoft.com/office/drawing/2014/main" id="{783FF8A5-5F21-434C-9747-2E8875F445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503BAFCF-67E3-244E-A540-320C54A6FCF3}" type="slidenum">
              <a:rPr lang="en-GB" altLang="en-US" sz="1200"/>
              <a:pPr/>
              <a:t>23</a:t>
            </a:fld>
            <a:endParaRPr lang="en-GB" altLang="en-US" sz="1200"/>
          </a:p>
        </p:txBody>
      </p:sp>
    </p:spTree>
    <p:extLst>
      <p:ext uri="{BB962C8B-B14F-4D97-AF65-F5344CB8AC3E}">
        <p14:creationId xmlns:p14="http://schemas.microsoft.com/office/powerpoint/2010/main" val="6918449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36BC91D2-31B4-F945-8817-0AF98C0AE8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120F46EC-6FD1-E04F-9E87-9D4F00C1BE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5060" name="Slide Number Placeholder 3">
            <a:extLst>
              <a:ext uri="{FF2B5EF4-FFF2-40B4-BE49-F238E27FC236}">
                <a16:creationId xmlns:a16="http://schemas.microsoft.com/office/drawing/2014/main" id="{62CD2016-FCD5-6246-9841-1FBDAB8A8A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fld id="{4EFE7606-8FBF-2E4E-886B-A5CDFDE3F494}" type="slidenum">
              <a:rPr lang="en-GB" altLang="en-US" sz="1200"/>
              <a:pPr/>
              <a:t>25</a:t>
            </a:fld>
            <a:endParaRPr lang="en-GB" altLang="en-US" sz="1200"/>
          </a:p>
        </p:txBody>
      </p:sp>
    </p:spTree>
    <p:extLst>
      <p:ext uri="{BB962C8B-B14F-4D97-AF65-F5344CB8AC3E}">
        <p14:creationId xmlns:p14="http://schemas.microsoft.com/office/powerpoint/2010/main" val="5202677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960286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01/04/2021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3325742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01/04/2021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3897659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01/04/2021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2281016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01/04/2021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56219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01/04/2021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2209780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01/04/2021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279376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01/04/2021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3259962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01/04/2021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759105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01/04/2021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3043782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01/04/2021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14707522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5" name="Text Box 13">
            <a:extLst>
              <a:ext uri="{FF2B5EF4-FFF2-40B4-BE49-F238E27FC236}">
                <a16:creationId xmlns:a16="http://schemas.microsoft.com/office/drawing/2014/main" id="{D52F03D5-5F1B-7349-9A4F-4AD70E673922}"/>
              </a:ext>
            </a:extLst>
          </p:cNvPr>
          <p:cNvSpPr txBox="1">
            <a:spLocks noChangeArrowheads="1"/>
          </p:cNvSpPr>
          <p:nvPr userDrawn="1"/>
        </p:nvSpPr>
        <p:spPr bwMode="auto">
          <a:xfrm>
            <a:off x="0" y="0"/>
            <a:ext cx="806450" cy="21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pPr algn="ctr"/>
            <a:r>
              <a:rPr lang="en-GB" altLang="en-US" sz="800">
                <a:solidFill>
                  <a:srgbClr val="000000"/>
                </a:solidFill>
                <a:latin typeface="Arial" panose="020B0604020202020204" pitchFamily="34" charset="0"/>
              </a:rPr>
              <a:t>Slide 2.</a:t>
            </a:r>
            <a:fld id="{FAB939DD-9F82-5641-A804-B3FEC7429671}" type="slidenum">
              <a:rPr lang="en-GB" altLang="en-US" sz="800">
                <a:solidFill>
                  <a:srgbClr val="000000"/>
                </a:solidFill>
                <a:latin typeface="Arial" panose="020B0604020202020204" pitchFamily="34" charset="0"/>
              </a:rPr>
              <a:pPr algn="ctr"/>
              <a:t>‹#›</a:t>
            </a:fld>
            <a:endParaRPr lang="en-GB" altLang="en-US" sz="800">
              <a:solidFill>
                <a:srgbClr val="000000"/>
              </a:solidFill>
              <a:latin typeface="Times" pitchFamily="2" charset="0"/>
            </a:endParaRPr>
          </a:p>
        </p:txBody>
      </p:sp>
      <p:sp>
        <p:nvSpPr>
          <p:cNvPr id="6" name="Text Box 13">
            <a:extLst>
              <a:ext uri="{FF2B5EF4-FFF2-40B4-BE49-F238E27FC236}">
                <a16:creationId xmlns:a16="http://schemas.microsoft.com/office/drawing/2014/main" id="{F0EA75B3-3B6B-194D-8B3C-E6590A21CFC4}"/>
              </a:ext>
            </a:extLst>
          </p:cNvPr>
          <p:cNvSpPr txBox="1">
            <a:spLocks noChangeArrowheads="1"/>
          </p:cNvSpPr>
          <p:nvPr userDrawn="1"/>
        </p:nvSpPr>
        <p:spPr bwMode="auto">
          <a:xfrm>
            <a:off x="1035050" y="6443663"/>
            <a:ext cx="7713663" cy="414337"/>
          </a:xfrm>
          <a:prstGeom prst="rect">
            <a:avLst/>
          </a:prstGeom>
          <a:noFill/>
          <a:ln>
            <a:noFill/>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defRPr/>
            </a:pPr>
            <a:br>
              <a:rPr lang="en-IN" sz="800" dirty="0"/>
            </a:br>
            <a:r>
              <a:rPr lang="en-IN" sz="800" dirty="0"/>
              <a:t>Johnson, Whittington, </a:t>
            </a:r>
            <a:r>
              <a:rPr lang="en-IN" sz="800" dirty="0" err="1"/>
              <a:t>Scholes</a:t>
            </a:r>
            <a:r>
              <a:rPr lang="en-IN" sz="800" dirty="0"/>
              <a:t>, </a:t>
            </a:r>
            <a:r>
              <a:rPr lang="en-IN" sz="800" dirty="0" err="1"/>
              <a:t>Angwin</a:t>
            </a:r>
            <a:r>
              <a:rPr lang="en-IN" sz="800" dirty="0"/>
              <a:t> and </a:t>
            </a:r>
            <a:r>
              <a:rPr lang="en-IN" sz="800" dirty="0" err="1"/>
              <a:t>Regnér</a:t>
            </a:r>
            <a:r>
              <a:rPr lang="en-IN" sz="800" dirty="0"/>
              <a:t>, </a:t>
            </a:r>
            <a:r>
              <a:rPr lang="en-IN" sz="800" i="1" dirty="0"/>
              <a:t>Exploring Strategy </a:t>
            </a:r>
            <a:r>
              <a:rPr lang="en-IN" sz="800" i="1" dirty="0" err="1"/>
              <a:t>Powerpoints</a:t>
            </a:r>
            <a:r>
              <a:rPr lang="en-IN" sz="800" i="1" dirty="0"/>
              <a:t> on the Web</a:t>
            </a:r>
            <a:r>
              <a:rPr lang="en-IN" sz="800" dirty="0"/>
              <a:t>, 10</a:t>
            </a:r>
            <a:r>
              <a:rPr lang="en-IN" sz="800" baseline="30000" dirty="0"/>
              <a:t>th</a:t>
            </a:r>
            <a:r>
              <a:rPr lang="en-IN" sz="800" dirty="0"/>
              <a:t> edition ©Pearson Education Limited 2014</a:t>
            </a:r>
            <a:endParaRPr lang="en-GB" sz="800" dirty="0"/>
          </a:p>
        </p:txBody>
      </p:sp>
      <p:sp>
        <p:nvSpPr>
          <p:cNvPr id="2" name="Title 1"/>
          <p:cNvSpPr>
            <a:spLocks noGrp="1"/>
          </p:cNvSpPr>
          <p:nvPr>
            <p:ph type="title"/>
          </p:nvPr>
        </p:nvSpPr>
        <p:spPr>
          <a:xfrm>
            <a:off x="457200" y="471488"/>
            <a:ext cx="8229600" cy="747712"/>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3961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512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5"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2956958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932C428-1D1F-CD46-9BB5-7889DF141386}"/>
              </a:ext>
            </a:extLst>
          </p:cNvPr>
          <p:cNvSpPr>
            <a:spLocks noGrp="1"/>
          </p:cNvSpPr>
          <p:nvPr>
            <p:ph type="ctrTitle"/>
          </p:nvPr>
        </p:nvSpPr>
        <p:spPr/>
        <p:txBody>
          <a:bodyPr/>
          <a:lstStyle/>
          <a:p>
            <a:r>
              <a:rPr lang="en-US" altLang="en-US" b="1" dirty="0">
                <a:solidFill>
                  <a:schemeClr val="tx2"/>
                </a:solidFill>
                <a:latin typeface="Calibri" panose="020F0502020204030204" pitchFamily="34" charset="0"/>
              </a:rPr>
              <a:t>The Business Environment</a:t>
            </a:r>
            <a:endParaRPr lang="en-GB" b="1" dirty="0"/>
          </a:p>
        </p:txBody>
      </p:sp>
      <p:sp>
        <p:nvSpPr>
          <p:cNvPr id="2" name="Subtitle 1">
            <a:extLst>
              <a:ext uri="{FF2B5EF4-FFF2-40B4-BE49-F238E27FC236}">
                <a16:creationId xmlns:a16="http://schemas.microsoft.com/office/drawing/2014/main" id="{CC5BED74-69D3-AA48-9ECC-B4AC8E905CFC}"/>
              </a:ext>
            </a:extLst>
          </p:cNvPr>
          <p:cNvSpPr>
            <a:spLocks noGrp="1"/>
          </p:cNvSpPr>
          <p:nvPr>
            <p:ph type="subTitle" idx="1"/>
          </p:nvPr>
        </p:nvSpPr>
        <p:spPr/>
        <p:txBody>
          <a:bodyPr/>
          <a:lstStyle/>
          <a:p>
            <a:r>
              <a:rPr lang="en-GB" dirty="0"/>
              <a:t>Stuart Morgan</a:t>
            </a:r>
          </a:p>
        </p:txBody>
      </p:sp>
      <p:sp>
        <p:nvSpPr>
          <p:cNvPr id="4" name="Slide Number Placeholder 3">
            <a:extLst>
              <a:ext uri="{FF2B5EF4-FFF2-40B4-BE49-F238E27FC236}">
                <a16:creationId xmlns:a16="http://schemas.microsoft.com/office/drawing/2014/main" id="{D00BD286-70ED-4AD6-A9A5-73213FB9AA50}"/>
              </a:ext>
            </a:extLst>
          </p:cNvPr>
          <p:cNvSpPr>
            <a:spLocks noGrp="1"/>
          </p:cNvSpPr>
          <p:nvPr>
            <p:ph type="sldNum" sz="quarter" idx="4294967295"/>
          </p:nvPr>
        </p:nvSpPr>
        <p:spPr>
          <a:xfrm>
            <a:off x="7086600" y="6356350"/>
            <a:ext cx="2057400" cy="365125"/>
          </a:xfrm>
          <a:prstGeom prst="rect">
            <a:avLst/>
          </a:prstGeom>
        </p:spPr>
        <p:txBody>
          <a:bodyPr/>
          <a:lstStyle/>
          <a:p>
            <a:fld id="{F9107607-E324-4BFB-90F7-04D3B077806B}" type="slidenum">
              <a:rPr lang="en-GB" altLang="en-US" smtClean="0"/>
              <a:pPr/>
              <a:t>2</a:t>
            </a:fld>
            <a:endParaRPr lang="en-GB" altLang="en-US"/>
          </a:p>
        </p:txBody>
      </p:sp>
    </p:spTree>
    <p:extLst>
      <p:ext uri="{BB962C8B-B14F-4D97-AF65-F5344CB8AC3E}">
        <p14:creationId xmlns:p14="http://schemas.microsoft.com/office/powerpoint/2010/main" val="2339280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AF2A0C-DD37-433A-B768-0123F48C73AA}"/>
              </a:ext>
            </a:extLst>
          </p:cNvPr>
          <p:cNvSpPr>
            <a:spLocks noGrp="1"/>
          </p:cNvSpPr>
          <p:nvPr>
            <p:ph type="title"/>
          </p:nvPr>
        </p:nvSpPr>
        <p:spPr>
          <a:xfrm>
            <a:off x="457199" y="350535"/>
            <a:ext cx="8229600" cy="1143000"/>
          </a:xfrm>
        </p:spPr>
        <p:txBody>
          <a:bodyPr/>
          <a:lstStyle/>
          <a:p>
            <a:r>
              <a:rPr lang="en-GB" b="1" dirty="0">
                <a:effectLst>
                  <a:outerShdw blurRad="38100" dist="38100" dir="2700000" algn="tl">
                    <a:srgbClr val="000000">
                      <a:alpha val="43137"/>
                    </a:srgbClr>
                  </a:outerShdw>
                </a:effectLst>
              </a:rPr>
              <a:t>Content</a:t>
            </a:r>
          </a:p>
        </p:txBody>
      </p:sp>
      <p:sp>
        <p:nvSpPr>
          <p:cNvPr id="2" name="Content Placeholder 1">
            <a:extLst>
              <a:ext uri="{FF2B5EF4-FFF2-40B4-BE49-F238E27FC236}">
                <a16:creationId xmlns:a16="http://schemas.microsoft.com/office/drawing/2014/main" id="{DE6FDDBB-65DA-C94F-978E-5458794FDE41}"/>
              </a:ext>
            </a:extLst>
          </p:cNvPr>
          <p:cNvSpPr>
            <a:spLocks noGrp="1"/>
          </p:cNvSpPr>
          <p:nvPr>
            <p:ph sz="half" idx="1"/>
          </p:nvPr>
        </p:nvSpPr>
        <p:spPr>
          <a:xfrm>
            <a:off x="400722" y="1746116"/>
            <a:ext cx="8342555" cy="2962071"/>
          </a:xfrm>
        </p:spPr>
        <p:txBody>
          <a:bodyPr/>
          <a:lstStyle/>
          <a:p>
            <a:r>
              <a:rPr lang="en-GB" dirty="0"/>
              <a:t>Learning outcomes</a:t>
            </a:r>
          </a:p>
          <a:p>
            <a:r>
              <a:rPr lang="en-GB" dirty="0"/>
              <a:t>Layers of the business environment</a:t>
            </a:r>
          </a:p>
          <a:p>
            <a:r>
              <a:rPr lang="en-GB" dirty="0"/>
              <a:t>SWOT analysis</a:t>
            </a:r>
          </a:p>
          <a:p>
            <a:r>
              <a:rPr lang="en-GB" dirty="0"/>
              <a:t>PESTLE</a:t>
            </a:r>
          </a:p>
          <a:p>
            <a:r>
              <a:rPr lang="en-GB" dirty="0"/>
              <a:t>Porter’s five forces of competitive advantage</a:t>
            </a:r>
          </a:p>
          <a:p>
            <a:r>
              <a:rPr lang="en-GB" dirty="0"/>
              <a:t>Summary</a:t>
            </a:r>
          </a:p>
          <a:p>
            <a:endParaRPr lang="en-GB" dirty="0"/>
          </a:p>
        </p:txBody>
      </p:sp>
      <p:sp>
        <p:nvSpPr>
          <p:cNvPr id="4" name="Slide Number Placeholder 3">
            <a:extLst>
              <a:ext uri="{FF2B5EF4-FFF2-40B4-BE49-F238E27FC236}">
                <a16:creationId xmlns:a16="http://schemas.microsoft.com/office/drawing/2014/main" id="{D00BD286-70ED-4AD6-A9A5-73213FB9AA50}"/>
              </a:ext>
            </a:extLst>
          </p:cNvPr>
          <p:cNvSpPr>
            <a:spLocks noGrp="1"/>
          </p:cNvSpPr>
          <p:nvPr>
            <p:ph type="sldNum" sz="quarter" idx="12"/>
          </p:nvPr>
        </p:nvSpPr>
        <p:spPr/>
        <p:txBody>
          <a:bodyPr/>
          <a:lstStyle/>
          <a:p>
            <a:fld id="{F9107607-E324-4BFB-90F7-04D3B077806B}" type="slidenum">
              <a:rPr lang="en-GB" altLang="en-US" smtClean="0"/>
              <a:pPr/>
              <a:t>3</a:t>
            </a:fld>
            <a:endParaRPr lang="en-GB" altLang="en-US"/>
          </a:p>
        </p:txBody>
      </p:sp>
    </p:spTree>
    <p:extLst>
      <p:ext uri="{BB962C8B-B14F-4D97-AF65-F5344CB8AC3E}">
        <p14:creationId xmlns:p14="http://schemas.microsoft.com/office/powerpoint/2010/main" val="1638075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122F318-95DE-C24B-ABB1-921417D020AE}"/>
              </a:ext>
            </a:extLst>
          </p:cNvPr>
          <p:cNvSpPr>
            <a:spLocks noGrp="1"/>
          </p:cNvSpPr>
          <p:nvPr>
            <p:ph type="title"/>
          </p:nvPr>
        </p:nvSpPr>
        <p:spPr/>
        <p:txBody>
          <a:bodyPr/>
          <a:lstStyle/>
          <a:p>
            <a:r>
              <a:rPr lang="en-US" altLang="en-US"/>
              <a:t>Learning outcomes</a:t>
            </a:r>
          </a:p>
        </p:txBody>
      </p:sp>
      <p:sp>
        <p:nvSpPr>
          <p:cNvPr id="264195" name="Rectangle 3">
            <a:extLst>
              <a:ext uri="{FF2B5EF4-FFF2-40B4-BE49-F238E27FC236}">
                <a16:creationId xmlns:a16="http://schemas.microsoft.com/office/drawing/2014/main" id="{9CB33D76-5210-AA43-BCA9-0E7729D0E31A}"/>
              </a:ext>
            </a:extLst>
          </p:cNvPr>
          <p:cNvSpPr>
            <a:spLocks noGrp="1"/>
          </p:cNvSpPr>
          <p:nvPr>
            <p:ph idx="1"/>
          </p:nvPr>
        </p:nvSpPr>
        <p:spPr/>
        <p:txBody>
          <a:bodyPr/>
          <a:lstStyle/>
          <a:p>
            <a:r>
              <a:rPr lang="en-GB" altLang="en-US" dirty="0"/>
              <a:t>Analyse the broad macro-environment of organisations in terms of political, economic, social, technological, ecological and legal factors (PESTEL).</a:t>
            </a:r>
          </a:p>
          <a:p>
            <a:r>
              <a:rPr lang="en-GB" altLang="en-US" dirty="0"/>
              <a:t>Use Porter’s five forces analysis in order to define the attractiveness of industries and markets and to identify their potential for change.</a:t>
            </a:r>
          </a:p>
          <a:p>
            <a:r>
              <a:rPr lang="en-GB" altLang="en-US" dirty="0"/>
              <a:t>Use these various concepts and techniques in order to recognise threats and opportunities in the market place.</a:t>
            </a:r>
            <a:endParaRPr lang="en-US" altLang="en-US" dirty="0"/>
          </a:p>
          <a:p>
            <a:endParaRPr lang="en-US" altLang="en-US" dirty="0"/>
          </a:p>
        </p:txBody>
      </p:sp>
    </p:spTree>
    <p:extLst>
      <p:ext uri="{BB962C8B-B14F-4D97-AF65-F5344CB8AC3E}">
        <p14:creationId xmlns:p14="http://schemas.microsoft.com/office/powerpoint/2010/main" val="643710547"/>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64195">
                                            <p:txEl>
                                              <p:pRg st="0" end="0"/>
                                            </p:txEl>
                                          </p:spTgt>
                                        </p:tgtEl>
                                        <p:attrNameLst>
                                          <p:attrName>style.visibility</p:attrName>
                                        </p:attrNameLst>
                                      </p:cBhvr>
                                      <p:to>
                                        <p:strVal val="visible"/>
                                      </p:to>
                                    </p:set>
                                    <p:animEffect transition="in" filter="blinds(horizontal)">
                                      <p:cBhvr>
                                        <p:cTn id="7" dur="500"/>
                                        <p:tgtEl>
                                          <p:spTgt spid="264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64195">
                                            <p:txEl>
                                              <p:pRg st="1" end="1"/>
                                            </p:txEl>
                                          </p:spTgt>
                                        </p:tgtEl>
                                        <p:attrNameLst>
                                          <p:attrName>style.visibility</p:attrName>
                                        </p:attrNameLst>
                                      </p:cBhvr>
                                      <p:to>
                                        <p:strVal val="visible"/>
                                      </p:to>
                                    </p:set>
                                    <p:animEffect transition="in" filter="blinds(horizontal)">
                                      <p:cBhvr>
                                        <p:cTn id="12" dur="500"/>
                                        <p:tgtEl>
                                          <p:spTgt spid="264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64195">
                                            <p:txEl>
                                              <p:pRg st="2" end="2"/>
                                            </p:txEl>
                                          </p:spTgt>
                                        </p:tgtEl>
                                        <p:attrNameLst>
                                          <p:attrName>style.visibility</p:attrName>
                                        </p:attrNameLst>
                                      </p:cBhvr>
                                      <p:to>
                                        <p:strVal val="visible"/>
                                      </p:to>
                                    </p:set>
                                    <p:animEffect transition="in" filter="blinds(horizontal)">
                                      <p:cBhvr>
                                        <p:cTn id="17" dur="500"/>
                                        <p:tgtEl>
                                          <p:spTgt spid="264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5"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4B473-0ACF-DC49-8E13-3110E62A6882}"/>
              </a:ext>
            </a:extLst>
          </p:cNvPr>
          <p:cNvSpPr>
            <a:spLocks noGrp="1"/>
          </p:cNvSpPr>
          <p:nvPr>
            <p:ph type="title"/>
          </p:nvPr>
        </p:nvSpPr>
        <p:spPr/>
        <p:txBody>
          <a:bodyPr/>
          <a:lstStyle/>
          <a:p>
            <a:r>
              <a:rPr lang="en-GB" b="1" dirty="0"/>
              <a:t>Layers of the business environment</a:t>
            </a:r>
          </a:p>
        </p:txBody>
      </p:sp>
      <p:sp>
        <p:nvSpPr>
          <p:cNvPr id="3" name="Text Placeholder 2">
            <a:extLst>
              <a:ext uri="{FF2B5EF4-FFF2-40B4-BE49-F238E27FC236}">
                <a16:creationId xmlns:a16="http://schemas.microsoft.com/office/drawing/2014/main" id="{BED73C57-B5CC-C64D-8A68-097FFC1BC02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8AF1852-6BE2-2447-A3F5-9896A10EDCDD}"/>
              </a:ext>
            </a:extLst>
          </p:cNvPr>
          <p:cNvSpPr>
            <a:spLocks noGrp="1"/>
          </p:cNvSpPr>
          <p:nvPr>
            <p:ph type="sldNum" sz="quarter" idx="12"/>
          </p:nvPr>
        </p:nvSpPr>
        <p:spPr/>
        <p:txBody>
          <a:bodyPr/>
          <a:lstStyle/>
          <a:p>
            <a:pPr>
              <a:defRPr/>
            </a:pPr>
            <a:fld id="{8572781E-558C-4ED7-AD63-D27D44B3968F}" type="slidenum">
              <a:rPr lang="en-GB" smtClean="0"/>
              <a:pPr>
                <a:defRPr/>
              </a:pPr>
              <a:t>5</a:t>
            </a:fld>
            <a:endParaRPr lang="en-GB"/>
          </a:p>
        </p:txBody>
      </p:sp>
    </p:spTree>
    <p:extLst>
      <p:ext uri="{BB962C8B-B14F-4D97-AF65-F5344CB8AC3E}">
        <p14:creationId xmlns:p14="http://schemas.microsoft.com/office/powerpoint/2010/main" val="798526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3314" name="Picture 16">
            <a:extLst>
              <a:ext uri="{FF2B5EF4-FFF2-40B4-BE49-F238E27FC236}">
                <a16:creationId xmlns:a16="http://schemas.microsoft.com/office/drawing/2014/main" id="{341D0429-F466-454C-BC6D-40C58CE531C2}"/>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982662" y="1008063"/>
            <a:ext cx="7589837" cy="5759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Rectangle 3">
            <a:extLst>
              <a:ext uri="{FF2B5EF4-FFF2-40B4-BE49-F238E27FC236}">
                <a16:creationId xmlns:a16="http://schemas.microsoft.com/office/drawing/2014/main" id="{E8012F83-1ECD-944B-AE1C-D7E30C07FE7D}"/>
              </a:ext>
            </a:extLst>
          </p:cNvPr>
          <p:cNvSpPr>
            <a:spLocks noChangeArrowheads="1"/>
          </p:cNvSpPr>
          <p:nvPr/>
        </p:nvSpPr>
        <p:spPr bwMode="auto">
          <a:xfrm>
            <a:off x="314325" y="266700"/>
            <a:ext cx="84963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600">
                <a:solidFill>
                  <a:schemeClr val="tx1"/>
                </a:solidFill>
                <a:latin typeface="Calibri" panose="020F0502020204030204" pitchFamily="34" charset="0"/>
              </a:defRPr>
            </a:lvl1pPr>
            <a:lvl2pPr marL="742950" indent="-285750">
              <a:defRPr sz="2600">
                <a:solidFill>
                  <a:schemeClr val="tx1"/>
                </a:solidFill>
                <a:latin typeface="Calibri" panose="020F0502020204030204" pitchFamily="34" charset="0"/>
              </a:defRPr>
            </a:lvl2pPr>
            <a:lvl3pPr marL="1143000" indent="-228600">
              <a:defRPr sz="2600">
                <a:solidFill>
                  <a:schemeClr val="tx1"/>
                </a:solidFill>
                <a:latin typeface="Calibri" panose="020F0502020204030204" pitchFamily="34" charset="0"/>
              </a:defRPr>
            </a:lvl3pPr>
            <a:lvl4pPr marL="1600200" indent="-228600">
              <a:defRPr sz="2600">
                <a:solidFill>
                  <a:schemeClr val="tx1"/>
                </a:solidFill>
                <a:latin typeface="Calibri" panose="020F0502020204030204" pitchFamily="34" charset="0"/>
              </a:defRPr>
            </a:lvl4pPr>
            <a:lvl5pPr marL="2057400" indent="-228600">
              <a:defRPr sz="2600">
                <a:solidFill>
                  <a:schemeClr val="tx1"/>
                </a:solidFill>
                <a:latin typeface="Calibri" panose="020F050202020403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defRPr>
            </a:lvl9pPr>
          </a:lstStyle>
          <a:p>
            <a:pPr algn="ctr" eaLnBrk="1" hangingPunct="1"/>
            <a:r>
              <a:rPr lang="en-GB" altLang="en-US" sz="3600" b="1">
                <a:solidFill>
                  <a:srgbClr val="000000"/>
                </a:solidFill>
                <a:latin typeface="Arial" panose="020B0604020202020204" pitchFamily="34" charset="0"/>
              </a:rPr>
              <a:t>Layers of the business environment</a:t>
            </a:r>
            <a:endParaRPr lang="en-GB" altLang="en-US" sz="3600" b="1">
              <a:latin typeface="Arial" panose="020B0604020202020204" pitchFamily="34" charset="0"/>
            </a:endParaRPr>
          </a:p>
        </p:txBody>
      </p:sp>
    </p:spTree>
    <p:extLst>
      <p:ext uri="{BB962C8B-B14F-4D97-AF65-F5344CB8AC3E}">
        <p14:creationId xmlns:p14="http://schemas.microsoft.com/office/powerpoint/2010/main" val="1843339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EDD07-C6E1-724A-B151-3367067F4762}"/>
              </a:ext>
            </a:extLst>
          </p:cNvPr>
          <p:cNvSpPr>
            <a:spLocks noGrp="1"/>
          </p:cNvSpPr>
          <p:nvPr>
            <p:ph type="title"/>
          </p:nvPr>
        </p:nvSpPr>
        <p:spPr/>
        <p:txBody>
          <a:bodyPr/>
          <a:lstStyle/>
          <a:p>
            <a:r>
              <a:rPr lang="en-GB" altLang="en-US" sz="4800" b="1" dirty="0"/>
              <a:t>SWOT (Strengths, Weaknesses, Opportunities &amp; Threats)</a:t>
            </a:r>
            <a:endParaRPr lang="en-GB" sz="4800" dirty="0"/>
          </a:p>
        </p:txBody>
      </p:sp>
      <p:sp>
        <p:nvSpPr>
          <p:cNvPr id="3" name="Text Placeholder 2">
            <a:extLst>
              <a:ext uri="{FF2B5EF4-FFF2-40B4-BE49-F238E27FC236}">
                <a16:creationId xmlns:a16="http://schemas.microsoft.com/office/drawing/2014/main" id="{2AA80C75-B416-2242-B54D-4FD5AC501F5B}"/>
              </a:ext>
            </a:extLst>
          </p:cNvPr>
          <p:cNvSpPr>
            <a:spLocks noGrp="1"/>
          </p:cNvSpPr>
          <p:nvPr>
            <p:ph type="body" idx="1"/>
          </p:nvPr>
        </p:nvSpPr>
        <p:spPr/>
        <p:txBody>
          <a:bodyPr/>
          <a:lstStyle/>
          <a:p>
            <a:r>
              <a:rPr lang="en-GB" b="1" dirty="0"/>
              <a:t>(How to evaluate your current situation)</a:t>
            </a:r>
          </a:p>
        </p:txBody>
      </p:sp>
      <p:sp>
        <p:nvSpPr>
          <p:cNvPr id="4" name="Slide Number Placeholder 3">
            <a:extLst>
              <a:ext uri="{FF2B5EF4-FFF2-40B4-BE49-F238E27FC236}">
                <a16:creationId xmlns:a16="http://schemas.microsoft.com/office/drawing/2014/main" id="{FBF70E8C-9553-A549-A557-B02431D15018}"/>
              </a:ext>
            </a:extLst>
          </p:cNvPr>
          <p:cNvSpPr>
            <a:spLocks noGrp="1"/>
          </p:cNvSpPr>
          <p:nvPr>
            <p:ph type="sldNum" sz="quarter" idx="12"/>
          </p:nvPr>
        </p:nvSpPr>
        <p:spPr/>
        <p:txBody>
          <a:bodyPr/>
          <a:lstStyle/>
          <a:p>
            <a:pPr>
              <a:defRPr/>
            </a:pPr>
            <a:fld id="{8572781E-558C-4ED7-AD63-D27D44B3968F}" type="slidenum">
              <a:rPr lang="en-GB" smtClean="0"/>
              <a:pPr>
                <a:defRPr/>
              </a:pPr>
              <a:t>7</a:t>
            </a:fld>
            <a:endParaRPr lang="en-GB"/>
          </a:p>
        </p:txBody>
      </p:sp>
    </p:spTree>
    <p:extLst>
      <p:ext uri="{BB962C8B-B14F-4D97-AF65-F5344CB8AC3E}">
        <p14:creationId xmlns:p14="http://schemas.microsoft.com/office/powerpoint/2010/main" val="1067372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1988" name="Picture 4">
            <a:extLst>
              <a:ext uri="{FF2B5EF4-FFF2-40B4-BE49-F238E27FC236}">
                <a16:creationId xmlns:a16="http://schemas.microsoft.com/office/drawing/2014/main" id="{4C319493-46A9-9849-9A93-7A9C6E03E7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82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7269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47FC2-67B9-6E45-AADA-FC977D9E26E0}"/>
              </a:ext>
            </a:extLst>
          </p:cNvPr>
          <p:cNvSpPr>
            <a:spLocks noGrp="1"/>
          </p:cNvSpPr>
          <p:nvPr>
            <p:ph type="title"/>
          </p:nvPr>
        </p:nvSpPr>
        <p:spPr/>
        <p:txBody>
          <a:bodyPr/>
          <a:lstStyle/>
          <a:p>
            <a:r>
              <a:rPr lang="en-GB" b="1" dirty="0"/>
              <a:t>PESTLE</a:t>
            </a:r>
          </a:p>
        </p:txBody>
      </p:sp>
      <p:sp>
        <p:nvSpPr>
          <p:cNvPr id="3" name="Text Placeholder 2">
            <a:extLst>
              <a:ext uri="{FF2B5EF4-FFF2-40B4-BE49-F238E27FC236}">
                <a16:creationId xmlns:a16="http://schemas.microsoft.com/office/drawing/2014/main" id="{ACE734DD-03D0-0549-B04C-B24298A18490}"/>
              </a:ext>
            </a:extLst>
          </p:cNvPr>
          <p:cNvSpPr>
            <a:spLocks noGrp="1"/>
          </p:cNvSpPr>
          <p:nvPr>
            <p:ph type="body" idx="1"/>
          </p:nvPr>
        </p:nvSpPr>
        <p:spPr/>
        <p:txBody>
          <a:bodyPr/>
          <a:lstStyle/>
          <a:p>
            <a:r>
              <a:rPr lang="en-GB" b="1" dirty="0"/>
              <a:t>How to evaluate the environment affecting the business</a:t>
            </a:r>
          </a:p>
        </p:txBody>
      </p:sp>
      <p:sp>
        <p:nvSpPr>
          <p:cNvPr id="4" name="Slide Number Placeholder 3">
            <a:extLst>
              <a:ext uri="{FF2B5EF4-FFF2-40B4-BE49-F238E27FC236}">
                <a16:creationId xmlns:a16="http://schemas.microsoft.com/office/drawing/2014/main" id="{ED86BB63-818E-F74F-AF12-BB8EEA6AD6DE}"/>
              </a:ext>
            </a:extLst>
          </p:cNvPr>
          <p:cNvSpPr>
            <a:spLocks noGrp="1"/>
          </p:cNvSpPr>
          <p:nvPr>
            <p:ph type="sldNum" sz="quarter" idx="12"/>
          </p:nvPr>
        </p:nvSpPr>
        <p:spPr/>
        <p:txBody>
          <a:bodyPr/>
          <a:lstStyle/>
          <a:p>
            <a:pPr>
              <a:defRPr/>
            </a:pPr>
            <a:fld id="{8572781E-558C-4ED7-AD63-D27D44B3968F}" type="slidenum">
              <a:rPr lang="en-GB" smtClean="0"/>
              <a:pPr>
                <a:defRPr/>
              </a:pPr>
              <a:t>9</a:t>
            </a:fld>
            <a:endParaRPr lang="en-GB"/>
          </a:p>
        </p:txBody>
      </p:sp>
    </p:spTree>
    <p:extLst>
      <p:ext uri="{BB962C8B-B14F-4D97-AF65-F5344CB8AC3E}">
        <p14:creationId xmlns:p14="http://schemas.microsoft.com/office/powerpoint/2010/main" val="1498904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9C487837-40A2-5341-BD56-043207AA0C37}"/>
              </a:ext>
            </a:extLst>
          </p:cNvPr>
          <p:cNvSpPr>
            <a:spLocks noGrp="1"/>
          </p:cNvSpPr>
          <p:nvPr>
            <p:ph type="title" idx="4294967295"/>
          </p:nvPr>
        </p:nvSpPr>
        <p:spPr>
          <a:xfrm>
            <a:off x="457200" y="509588"/>
            <a:ext cx="8229600" cy="595312"/>
          </a:xfrm>
          <a:prstGeom prst="rect">
            <a:avLst/>
          </a:prstGeom>
        </p:spPr>
        <p:txBody>
          <a:bodyPr/>
          <a:lstStyle/>
          <a:p>
            <a:pPr eaLnBrk="1" hangingPunct="1"/>
            <a:r>
              <a:rPr lang="en-GB" altLang="en-US" dirty="0">
                <a:latin typeface="Arial" panose="020B0604020202020204" pitchFamily="34" charset="0"/>
              </a:rPr>
              <a:t>The PESTEL framework</a:t>
            </a:r>
          </a:p>
        </p:txBody>
      </p:sp>
      <p:sp>
        <p:nvSpPr>
          <p:cNvPr id="15363" name="Content Placeholder 5">
            <a:extLst>
              <a:ext uri="{FF2B5EF4-FFF2-40B4-BE49-F238E27FC236}">
                <a16:creationId xmlns:a16="http://schemas.microsoft.com/office/drawing/2014/main" id="{5BFDE9C3-D9E9-C348-875B-0DC42C1A7737}"/>
              </a:ext>
            </a:extLst>
          </p:cNvPr>
          <p:cNvSpPr>
            <a:spLocks noGrp="1"/>
          </p:cNvSpPr>
          <p:nvPr>
            <p:ph idx="4294967295"/>
          </p:nvPr>
        </p:nvSpPr>
        <p:spPr>
          <a:xfrm>
            <a:off x="457200" y="1542733"/>
            <a:ext cx="8229600" cy="4032250"/>
          </a:xfrm>
          <a:prstGeom prst="rect">
            <a:avLst/>
          </a:prstGeom>
        </p:spPr>
        <p:txBody>
          <a:bodyPr/>
          <a:lstStyle/>
          <a:p>
            <a:pPr eaLnBrk="1" hangingPunct="1">
              <a:buFont typeface="Wingdings 2" pitchFamily="2" charset="2"/>
              <a:buNone/>
            </a:pPr>
            <a:r>
              <a:rPr lang="en-GB" altLang="en-US" sz="2800" dirty="0">
                <a:latin typeface="Arial" panose="020B0604020202020204" pitchFamily="34" charset="0"/>
              </a:rPr>
              <a:t>	</a:t>
            </a:r>
            <a:r>
              <a:rPr lang="en-GB" altLang="en-US" sz="2000" dirty="0">
                <a:latin typeface="Arial" panose="020B0604020202020204" pitchFamily="34" charset="0"/>
              </a:rPr>
              <a:t>The </a:t>
            </a:r>
            <a:r>
              <a:rPr lang="en-GB" altLang="en-US" sz="2000" b="1" dirty="0">
                <a:latin typeface="Arial" panose="020B0604020202020204" pitchFamily="34" charset="0"/>
              </a:rPr>
              <a:t>PESTEL</a:t>
            </a:r>
            <a:r>
              <a:rPr lang="en-GB" altLang="en-US" sz="2000" dirty="0">
                <a:latin typeface="Arial" panose="020B0604020202020204" pitchFamily="34" charset="0"/>
              </a:rPr>
              <a:t> framework categorises </a:t>
            </a:r>
            <a:r>
              <a:rPr lang="en-GB" altLang="en-US" sz="2000" b="1" dirty="0">
                <a:latin typeface="Arial" panose="020B0604020202020204" pitchFamily="34" charset="0"/>
              </a:rPr>
              <a:t>environmental factors </a:t>
            </a:r>
            <a:r>
              <a:rPr lang="en-GB" altLang="en-US" sz="2000" dirty="0">
                <a:latin typeface="Arial" panose="020B0604020202020204" pitchFamily="34" charset="0"/>
              </a:rPr>
              <a:t>into six key types:</a:t>
            </a:r>
          </a:p>
          <a:p>
            <a:pPr eaLnBrk="1" hangingPunct="1">
              <a:buFont typeface="Wingdings 2" pitchFamily="2" charset="2"/>
              <a:buNone/>
            </a:pPr>
            <a:endParaRPr lang="en-GB" altLang="en-US" sz="2000" dirty="0">
              <a:latin typeface="Arial" panose="020B0604020202020204" pitchFamily="34" charset="0"/>
            </a:endParaRPr>
          </a:p>
          <a:p>
            <a:pPr eaLnBrk="1" hangingPunct="1">
              <a:buFont typeface="Wingdings 2" pitchFamily="2" charset="2"/>
              <a:buNone/>
            </a:pPr>
            <a:r>
              <a:rPr lang="en-GB" altLang="en-US" sz="2800" dirty="0">
                <a:latin typeface="Arial" panose="020B0604020202020204" pitchFamily="34" charset="0"/>
              </a:rPr>
              <a:t> 	     	</a:t>
            </a:r>
            <a:r>
              <a:rPr lang="en-GB" altLang="en-US" sz="2800" b="1" dirty="0">
                <a:solidFill>
                  <a:schemeClr val="accent1"/>
                </a:solidFill>
                <a:latin typeface="Arial" panose="020B0604020202020204" pitchFamily="34" charset="0"/>
              </a:rPr>
              <a:t>P</a:t>
            </a:r>
            <a:r>
              <a:rPr lang="en-GB" altLang="en-US" sz="2800" b="1" dirty="0">
                <a:solidFill>
                  <a:srgbClr val="0070C0"/>
                </a:solidFill>
                <a:latin typeface="Arial" panose="020B0604020202020204" pitchFamily="34" charset="0"/>
              </a:rPr>
              <a:t>olitical 			Economic </a:t>
            </a:r>
          </a:p>
          <a:p>
            <a:pPr eaLnBrk="1" hangingPunct="1">
              <a:buFont typeface="Wingdings 2" pitchFamily="2" charset="2"/>
              <a:buNone/>
            </a:pPr>
            <a:r>
              <a:rPr lang="en-GB" altLang="en-US" sz="2800" b="1" dirty="0">
                <a:solidFill>
                  <a:srgbClr val="0070C0"/>
                </a:solidFill>
                <a:latin typeface="Arial" panose="020B0604020202020204" pitchFamily="34" charset="0"/>
              </a:rPr>
              <a:t>		Social 			Technological    </a:t>
            </a:r>
          </a:p>
          <a:p>
            <a:pPr eaLnBrk="1" hangingPunct="1">
              <a:buFont typeface="Wingdings 2" pitchFamily="2" charset="2"/>
              <a:buNone/>
            </a:pPr>
            <a:r>
              <a:rPr lang="en-GB" altLang="en-US" sz="2800" b="1" dirty="0">
                <a:solidFill>
                  <a:srgbClr val="0070C0"/>
                </a:solidFill>
                <a:latin typeface="Arial" panose="020B0604020202020204" pitchFamily="34" charset="0"/>
              </a:rPr>
              <a:t>	  	Ecological 		Legal</a:t>
            </a:r>
          </a:p>
          <a:p>
            <a:pPr eaLnBrk="1" hangingPunct="1">
              <a:buFont typeface="Wingdings 2" pitchFamily="2" charset="2"/>
              <a:buNone/>
            </a:pPr>
            <a:r>
              <a:rPr lang="en-GB" altLang="en-US" sz="2800" dirty="0">
                <a:latin typeface="Arial" panose="020B0604020202020204" pitchFamily="34" charset="0"/>
              </a:rPr>
              <a:t>	</a:t>
            </a:r>
          </a:p>
          <a:p>
            <a:pPr eaLnBrk="1" hangingPunct="1">
              <a:buFont typeface="Wingdings 2" pitchFamily="2" charset="2"/>
              <a:buNone/>
            </a:pPr>
            <a:r>
              <a:rPr lang="en-GB" altLang="en-US" sz="2800" dirty="0">
                <a:latin typeface="Arial" panose="020B0604020202020204" pitchFamily="34" charset="0"/>
              </a:rPr>
              <a:t>	</a:t>
            </a:r>
            <a:r>
              <a:rPr lang="en-GB" altLang="en-US" sz="2000" dirty="0">
                <a:latin typeface="Arial" panose="020B0604020202020204" pitchFamily="34" charset="0"/>
              </a:rPr>
              <a:t>PESTEL helps to provide a list of potentially important issues influencing strategy. It is important to assess the impact of each factor.</a:t>
            </a:r>
          </a:p>
        </p:txBody>
      </p:sp>
    </p:spTree>
    <p:extLst>
      <p:ext uri="{BB962C8B-B14F-4D97-AF65-F5344CB8AC3E}">
        <p14:creationId xmlns:p14="http://schemas.microsoft.com/office/powerpoint/2010/main" val="651304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7411" name="Content Placeholder 2">
            <a:extLst>
              <a:ext uri="{FF2B5EF4-FFF2-40B4-BE49-F238E27FC236}">
                <a16:creationId xmlns:a16="http://schemas.microsoft.com/office/drawing/2014/main" id="{C5C5F663-D0AB-4892-BE2C-962FE1113AE1}"/>
              </a:ext>
            </a:extLst>
          </p:cNvPr>
          <p:cNvSpPr>
            <a:spLocks noGrp="1"/>
          </p:cNvSpPr>
          <p:nvPr>
            <p:ph idx="1"/>
          </p:nvPr>
        </p:nvSpPr>
        <p:spPr>
          <a:xfrm>
            <a:off x="457200" y="515144"/>
            <a:ext cx="8229600" cy="5827712"/>
          </a:xfrm>
        </p:spPr>
        <p:txBody>
          <a:bodyPr/>
          <a:lstStyle/>
          <a:p>
            <a:pPr marL="298450" indent="-298450" eaLnBrk="1" hangingPunct="1">
              <a:lnSpc>
                <a:spcPct val="80000"/>
              </a:lnSpc>
              <a:spcBef>
                <a:spcPct val="15000"/>
              </a:spcBef>
              <a:buClr>
                <a:srgbClr val="0F6FC6"/>
              </a:buClr>
              <a:buSzTx/>
              <a:buFontTx/>
              <a:buChar char="•"/>
              <a:defRPr/>
            </a:pPr>
            <a:r>
              <a:rPr lang="en-GB" altLang="en-US" b="1" i="1" dirty="0">
                <a:solidFill>
                  <a:srgbClr val="0070C0"/>
                </a:solidFill>
              </a:rPr>
              <a:t>Political factors:  </a:t>
            </a:r>
            <a:r>
              <a:rPr lang="en-GB" altLang="en-US" dirty="0"/>
              <a:t>The role of the state e.g. as an owner, customer or supplier of businesses. Other political factors include government policies, taxation changes, foreign trade regulations, political risk in foreign markets, changes in trade blocks (e.g. expansion of EU). Lobby groups.</a:t>
            </a:r>
          </a:p>
          <a:p>
            <a:pPr marL="298450" indent="-298450" eaLnBrk="1" hangingPunct="1">
              <a:lnSpc>
                <a:spcPct val="80000"/>
              </a:lnSpc>
              <a:spcBef>
                <a:spcPct val="15000"/>
              </a:spcBef>
              <a:buClr>
                <a:srgbClr val="0F6FC6"/>
              </a:buClr>
              <a:buSzTx/>
              <a:buFontTx/>
              <a:buChar char="•"/>
              <a:defRPr/>
            </a:pPr>
            <a:r>
              <a:rPr lang="en-GB" altLang="en-US" b="1" i="1" dirty="0">
                <a:solidFill>
                  <a:srgbClr val="0070C0"/>
                </a:solidFill>
              </a:rPr>
              <a:t>Economic factors:  </a:t>
            </a:r>
            <a:r>
              <a:rPr lang="en-GB" altLang="en-US" dirty="0"/>
              <a:t>The role of macro-economic factors.</a:t>
            </a:r>
            <a:r>
              <a:rPr lang="en-GB" altLang="en-US" b="1" i="1" dirty="0">
                <a:solidFill>
                  <a:srgbClr val="0070C0"/>
                </a:solidFill>
              </a:rPr>
              <a:t> </a:t>
            </a:r>
            <a:r>
              <a:rPr lang="en-GB" altLang="en-US" dirty="0"/>
              <a:t>This includes business cycles, interest rates, inflation, personal disposable income, exchange rates, unemployment rates, differential growth rates around the world.</a:t>
            </a:r>
          </a:p>
          <a:p>
            <a:pPr eaLnBrk="1" hangingPunct="1">
              <a:buClr>
                <a:srgbClr val="0F6FC6"/>
              </a:buClr>
              <a:buSzTx/>
              <a:buFontTx/>
              <a:buChar char="•"/>
              <a:defRPr/>
            </a:pPr>
            <a:r>
              <a:rPr lang="en-GB" altLang="en-US" b="1" i="1" dirty="0">
                <a:solidFill>
                  <a:srgbClr val="0070C0"/>
                </a:solidFill>
              </a:rPr>
              <a:t>Sociological factors</a:t>
            </a:r>
            <a:r>
              <a:rPr lang="en-GB" altLang="en-US" dirty="0">
                <a:solidFill>
                  <a:prstClr val="black"/>
                </a:solidFill>
              </a:rPr>
              <a:t>:</a:t>
            </a:r>
            <a:r>
              <a:rPr lang="en-GB" altLang="en-US" b="1" i="1" dirty="0">
                <a:solidFill>
                  <a:srgbClr val="0070C0"/>
                </a:solidFill>
              </a:rPr>
              <a:t>  </a:t>
            </a:r>
            <a:r>
              <a:rPr lang="en-GB" altLang="en-US" dirty="0">
                <a:solidFill>
                  <a:prstClr val="black"/>
                </a:solidFill>
              </a:rPr>
              <a:t>Including changing cultures and demographics. Examples are the ageing population in Western societies, income distribution, lifestyle changes, consumerism, changes in culture and fashion.</a:t>
            </a:r>
          </a:p>
          <a:p>
            <a:pPr marL="298450" indent="-298450" eaLnBrk="1" hangingPunct="1">
              <a:lnSpc>
                <a:spcPct val="80000"/>
              </a:lnSpc>
              <a:spcBef>
                <a:spcPct val="15000"/>
              </a:spcBef>
              <a:buClr>
                <a:srgbClr val="0F6FC6"/>
              </a:buClr>
              <a:buSzTx/>
              <a:buFontTx/>
              <a:buChar char="•"/>
              <a:defRPr/>
            </a:pPr>
            <a:endParaRPr lang="en-GB" altLang="en-US" sz="2000" dirty="0">
              <a:latin typeface="Arial" panose="020B0604020202020204" pitchFamily="34" charset="0"/>
            </a:endParaRPr>
          </a:p>
        </p:txBody>
      </p:sp>
    </p:spTree>
    <p:extLst>
      <p:ext uri="{BB962C8B-B14F-4D97-AF65-F5344CB8AC3E}">
        <p14:creationId xmlns:p14="http://schemas.microsoft.com/office/powerpoint/2010/main" val="757465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9458" name="Content Placeholder 2">
            <a:extLst>
              <a:ext uri="{FF2B5EF4-FFF2-40B4-BE49-F238E27FC236}">
                <a16:creationId xmlns:a16="http://schemas.microsoft.com/office/drawing/2014/main" id="{5C8D2BED-9622-9B4B-82CD-AFFE0AFC11CE}"/>
              </a:ext>
            </a:extLst>
          </p:cNvPr>
          <p:cNvSpPr>
            <a:spLocks noGrp="1"/>
          </p:cNvSpPr>
          <p:nvPr>
            <p:ph idx="1"/>
          </p:nvPr>
        </p:nvSpPr>
        <p:spPr>
          <a:xfrm>
            <a:off x="500063" y="1350963"/>
            <a:ext cx="8229600" cy="2579687"/>
          </a:xfrm>
        </p:spPr>
        <p:txBody>
          <a:bodyPr/>
          <a:lstStyle/>
          <a:p>
            <a:pPr>
              <a:buClr>
                <a:srgbClr val="0F6FC6"/>
              </a:buClr>
              <a:buFontTx/>
              <a:buChar char="•"/>
            </a:pPr>
            <a:r>
              <a:rPr lang="en-GB" altLang="en-US" b="1" i="1" dirty="0">
                <a:solidFill>
                  <a:srgbClr val="0070C0"/>
                </a:solidFill>
              </a:rPr>
              <a:t>Technological factors</a:t>
            </a:r>
            <a:r>
              <a:rPr lang="en-GB" altLang="en-US" dirty="0">
                <a:solidFill>
                  <a:prstClr val="black"/>
                </a:solidFill>
              </a:rPr>
              <a:t>:  New discoveries and technology developments. </a:t>
            </a:r>
          </a:p>
          <a:p>
            <a:pPr eaLnBrk="1" hangingPunct="1">
              <a:buClr>
                <a:srgbClr val="0F6FC6"/>
              </a:buClr>
              <a:buSzTx/>
              <a:buFontTx/>
              <a:buChar char="•"/>
            </a:pPr>
            <a:r>
              <a:rPr lang="en-GB" altLang="en-US" b="1" i="1" dirty="0">
                <a:solidFill>
                  <a:srgbClr val="0070C0"/>
                </a:solidFill>
              </a:rPr>
              <a:t>Ecological factors</a:t>
            </a:r>
            <a:r>
              <a:rPr lang="en-GB" altLang="en-US" dirty="0"/>
              <a:t>: </a:t>
            </a:r>
            <a:r>
              <a:rPr lang="en-GB" altLang="en-US" b="1" i="1" dirty="0">
                <a:solidFill>
                  <a:srgbClr val="0070C0"/>
                </a:solidFill>
              </a:rPr>
              <a:t> </a:t>
            </a:r>
            <a:r>
              <a:rPr lang="en-GB" altLang="en-US" dirty="0"/>
              <a:t>This refers to ‘green’ environmental issues, such as pollution waste and climate change. Examples are environmental protection regulations, energy problems, global warming, waste disposal and re-cycling.</a:t>
            </a:r>
          </a:p>
          <a:p>
            <a:pPr eaLnBrk="1" hangingPunct="1">
              <a:buClr>
                <a:srgbClr val="0F6FC6"/>
              </a:buClr>
              <a:buSzTx/>
              <a:buFontTx/>
              <a:buChar char="•"/>
            </a:pPr>
            <a:r>
              <a:rPr lang="en-GB" altLang="en-US" b="1" i="1" dirty="0">
                <a:solidFill>
                  <a:srgbClr val="0070C0"/>
                </a:solidFill>
              </a:rPr>
              <a:t>Legislative factors</a:t>
            </a:r>
            <a:r>
              <a:rPr lang="en-GB" altLang="en-US" dirty="0"/>
              <a:t>: </a:t>
            </a:r>
            <a:r>
              <a:rPr lang="en-GB" altLang="en-US" b="1" i="1" dirty="0">
                <a:solidFill>
                  <a:srgbClr val="0070C0"/>
                </a:solidFill>
              </a:rPr>
              <a:t> </a:t>
            </a:r>
            <a:r>
              <a:rPr lang="en-GB" altLang="en-US" dirty="0"/>
              <a:t>Legislative and regulatory constraints or changes.</a:t>
            </a:r>
            <a:r>
              <a:rPr lang="en-GB" altLang="en-US" b="1" i="1" dirty="0">
                <a:solidFill>
                  <a:srgbClr val="0070C0"/>
                </a:solidFill>
              </a:rPr>
              <a:t> </a:t>
            </a:r>
            <a:r>
              <a:rPr lang="en-GB" altLang="en-US" dirty="0"/>
              <a:t>Examples are IPR, competition law, health and safety law, employment law, liberalisation of trade law. </a:t>
            </a:r>
          </a:p>
        </p:txBody>
      </p:sp>
    </p:spTree>
    <p:extLst>
      <p:ext uri="{BB962C8B-B14F-4D97-AF65-F5344CB8AC3E}">
        <p14:creationId xmlns:p14="http://schemas.microsoft.com/office/powerpoint/2010/main" val="3738227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1507" name="Content Placeholder 2">
            <a:extLst>
              <a:ext uri="{FF2B5EF4-FFF2-40B4-BE49-F238E27FC236}">
                <a16:creationId xmlns:a16="http://schemas.microsoft.com/office/drawing/2014/main" id="{BF1DC19B-2A53-8B40-ABA6-12FB00509C0A}"/>
              </a:ext>
            </a:extLst>
          </p:cNvPr>
          <p:cNvSpPr>
            <a:spLocks noGrp="1"/>
          </p:cNvSpPr>
          <p:nvPr>
            <p:ph idx="1"/>
          </p:nvPr>
        </p:nvSpPr>
        <p:spPr>
          <a:xfrm>
            <a:off x="490538" y="1341438"/>
            <a:ext cx="8474075" cy="2733675"/>
          </a:xfrm>
        </p:spPr>
        <p:txBody>
          <a:bodyPr/>
          <a:lstStyle/>
          <a:p>
            <a:pPr marL="282575" indent="-282575" eaLnBrk="1" hangingPunct="1">
              <a:buFont typeface="Wingdings 2" pitchFamily="2" charset="2"/>
              <a:buNone/>
            </a:pPr>
            <a:r>
              <a:rPr lang="en-GB" altLang="en-US" sz="3000" b="1">
                <a:solidFill>
                  <a:schemeClr val="accent1"/>
                </a:solidFill>
                <a:latin typeface="Arial" panose="020B0604020202020204" pitchFamily="34" charset="0"/>
              </a:rPr>
              <a:t>Key drivers for change:</a:t>
            </a:r>
          </a:p>
          <a:p>
            <a:pPr marL="282575" indent="-282575" eaLnBrk="1" hangingPunct="1">
              <a:buClr>
                <a:schemeClr val="tx1"/>
              </a:buClr>
              <a:buSzTx/>
              <a:buFontTx/>
              <a:buChar char="•"/>
            </a:pPr>
            <a:r>
              <a:rPr lang="en-GB" altLang="en-US" sz="2400">
                <a:latin typeface="Arial" panose="020B0604020202020204" pitchFamily="34" charset="0"/>
              </a:rPr>
              <a:t>The environmental factors likely to have a high impact on the success or failure of strategy. </a:t>
            </a:r>
          </a:p>
          <a:p>
            <a:pPr marL="282575" indent="-282575" eaLnBrk="1" hangingPunct="1">
              <a:buClr>
                <a:schemeClr val="tx1"/>
              </a:buClr>
              <a:buSzTx/>
              <a:buFontTx/>
              <a:buChar char="•"/>
            </a:pPr>
            <a:r>
              <a:rPr lang="en-GB" altLang="en-US" sz="2400">
                <a:latin typeface="Arial" panose="020B0604020202020204" pitchFamily="34" charset="0"/>
              </a:rPr>
              <a:t>Identify opportunities and threats – the main point of the exercise!</a:t>
            </a:r>
          </a:p>
          <a:p>
            <a:pPr marL="282575" indent="-282575" eaLnBrk="1" hangingPunct="1">
              <a:buClr>
                <a:schemeClr val="tx1"/>
              </a:buClr>
              <a:buSzTx/>
              <a:buFontTx/>
              <a:buChar char="•"/>
            </a:pPr>
            <a:endParaRPr lang="en-GB" altLang="en-US" sz="3000">
              <a:latin typeface="Arial" panose="020B0604020202020204" pitchFamily="34" charset="0"/>
            </a:endParaRPr>
          </a:p>
        </p:txBody>
      </p:sp>
    </p:spTree>
    <p:extLst>
      <p:ext uri="{BB962C8B-B14F-4D97-AF65-F5344CB8AC3E}">
        <p14:creationId xmlns:p14="http://schemas.microsoft.com/office/powerpoint/2010/main" val="3586800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999E3F3-446F-1D4C-A63A-AED9D8DD7829}"/>
              </a:ext>
            </a:extLst>
          </p:cNvPr>
          <p:cNvSpPr>
            <a:spLocks noGrp="1"/>
          </p:cNvSpPr>
          <p:nvPr>
            <p:ph type="title"/>
          </p:nvPr>
        </p:nvSpPr>
        <p:spPr>
          <a:xfrm>
            <a:off x="539750" y="269875"/>
            <a:ext cx="8229600" cy="595313"/>
          </a:xfrm>
        </p:spPr>
        <p:txBody>
          <a:bodyPr/>
          <a:lstStyle/>
          <a:p>
            <a:pPr eaLnBrk="1" hangingPunct="1"/>
            <a:r>
              <a:rPr lang="en-GB" altLang="en-US" b="1" dirty="0">
                <a:latin typeface="+mn-lt"/>
              </a:rPr>
              <a:t>Industries, markets and sectors</a:t>
            </a:r>
          </a:p>
        </p:txBody>
      </p:sp>
      <p:sp>
        <p:nvSpPr>
          <p:cNvPr id="23555" name="Content Placeholder 2">
            <a:extLst>
              <a:ext uri="{FF2B5EF4-FFF2-40B4-BE49-F238E27FC236}">
                <a16:creationId xmlns:a16="http://schemas.microsoft.com/office/drawing/2014/main" id="{57CE7EB0-3919-7749-9CAE-2C1BE3E1D3F1}"/>
              </a:ext>
            </a:extLst>
          </p:cNvPr>
          <p:cNvSpPr>
            <a:spLocks noGrp="1"/>
          </p:cNvSpPr>
          <p:nvPr>
            <p:ph idx="1"/>
          </p:nvPr>
        </p:nvSpPr>
        <p:spPr>
          <a:xfrm>
            <a:off x="503238" y="1350963"/>
            <a:ext cx="8455025" cy="5176837"/>
          </a:xfrm>
        </p:spPr>
        <p:txBody>
          <a:bodyPr/>
          <a:lstStyle/>
          <a:p>
            <a:pPr eaLnBrk="1" hangingPunct="1">
              <a:buFont typeface="Wingdings 2" pitchFamily="2" charset="2"/>
              <a:buNone/>
            </a:pPr>
            <a:r>
              <a:rPr lang="en-GB" altLang="en-US" sz="2800" dirty="0"/>
              <a:t>	</a:t>
            </a:r>
            <a:r>
              <a:rPr lang="en-GB" altLang="en-US" sz="2800" b="1" dirty="0"/>
              <a:t>PESTEL</a:t>
            </a:r>
            <a:r>
              <a:rPr lang="en-GB" altLang="en-US" sz="2800" dirty="0"/>
              <a:t> evaluates macro-environmental, which impact on the competitive forces surrounding organisations</a:t>
            </a:r>
            <a:endParaRPr lang="en-GB" altLang="en-US" sz="2800" b="1" i="1" dirty="0">
              <a:solidFill>
                <a:srgbClr val="0070C0"/>
              </a:solidFill>
            </a:endParaRPr>
          </a:p>
          <a:p>
            <a:r>
              <a:rPr lang="en-GB" altLang="en-US" sz="2800" b="1" i="1" dirty="0">
                <a:solidFill>
                  <a:srgbClr val="0070C0"/>
                </a:solidFill>
              </a:rPr>
              <a:t>  An industry </a:t>
            </a:r>
            <a:r>
              <a:rPr lang="en-GB" altLang="en-US" sz="2800" dirty="0"/>
              <a:t>is a group of firms producing products and services that are essentially the same. For example, the automobile industry and the airline industry.</a:t>
            </a:r>
          </a:p>
          <a:p>
            <a:pPr eaLnBrk="1" hangingPunct="1">
              <a:buFont typeface="Wingdings 2" pitchFamily="2" charset="2"/>
              <a:buNone/>
            </a:pPr>
            <a:endParaRPr lang="en-GB" altLang="en-US" sz="2800" dirty="0"/>
          </a:p>
          <a:p>
            <a:r>
              <a:rPr lang="en-GB" altLang="en-US" sz="2800" b="1" i="1" dirty="0">
                <a:solidFill>
                  <a:srgbClr val="0070C0"/>
                </a:solidFill>
              </a:rPr>
              <a:t>A market </a:t>
            </a:r>
            <a:r>
              <a:rPr lang="en-GB" altLang="en-US" sz="2800" dirty="0"/>
              <a:t>is a group of customers for specific products or services that are essentially the same (e.g. the market for luxury cars in Germany).</a:t>
            </a:r>
          </a:p>
          <a:p>
            <a:pPr eaLnBrk="1" hangingPunct="1">
              <a:buFont typeface="Wingdings 2" pitchFamily="2" charset="2"/>
              <a:buNone/>
            </a:pPr>
            <a:r>
              <a:rPr lang="en-GB" altLang="en-US" sz="2800" dirty="0"/>
              <a:t>	</a:t>
            </a:r>
          </a:p>
        </p:txBody>
      </p:sp>
    </p:spTree>
    <p:extLst>
      <p:ext uri="{BB962C8B-B14F-4D97-AF65-F5344CB8AC3E}">
        <p14:creationId xmlns:p14="http://schemas.microsoft.com/office/powerpoint/2010/main" val="1888489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986083-D6F8-0349-8338-9C91E9944EDB}"/>
              </a:ext>
            </a:extLst>
          </p:cNvPr>
          <p:cNvSpPr>
            <a:spLocks noGrp="1"/>
          </p:cNvSpPr>
          <p:nvPr>
            <p:ph type="title"/>
          </p:nvPr>
        </p:nvSpPr>
        <p:spPr/>
        <p:txBody>
          <a:bodyPr/>
          <a:lstStyle/>
          <a:p>
            <a:r>
              <a:rPr lang="en-GB" b="1" dirty="0"/>
              <a:t>Porter’s five forces</a:t>
            </a:r>
          </a:p>
        </p:txBody>
      </p:sp>
      <p:sp>
        <p:nvSpPr>
          <p:cNvPr id="6" name="Text Placeholder 5">
            <a:extLst>
              <a:ext uri="{FF2B5EF4-FFF2-40B4-BE49-F238E27FC236}">
                <a16:creationId xmlns:a16="http://schemas.microsoft.com/office/drawing/2014/main" id="{CCE54DE3-AD76-C244-8668-2214182F10F9}"/>
              </a:ext>
            </a:extLst>
          </p:cNvPr>
          <p:cNvSpPr>
            <a:spLocks noGrp="1"/>
          </p:cNvSpPr>
          <p:nvPr>
            <p:ph type="body" idx="1"/>
          </p:nvPr>
        </p:nvSpPr>
        <p:spPr/>
        <p:txBody>
          <a:bodyPr/>
          <a:lstStyle/>
          <a:p>
            <a:r>
              <a:rPr lang="en-GB" b="1" dirty="0"/>
              <a:t>Porter’s model is used to evaluate the competitive forces that impact on an industry’s structure</a:t>
            </a:r>
          </a:p>
        </p:txBody>
      </p:sp>
      <p:sp>
        <p:nvSpPr>
          <p:cNvPr id="4" name="Slide Number Placeholder 3">
            <a:extLst>
              <a:ext uri="{FF2B5EF4-FFF2-40B4-BE49-F238E27FC236}">
                <a16:creationId xmlns:a16="http://schemas.microsoft.com/office/drawing/2014/main" id="{C6DFD423-7BD1-CC4B-8EE5-B2800DF607AD}"/>
              </a:ext>
            </a:extLst>
          </p:cNvPr>
          <p:cNvSpPr>
            <a:spLocks noGrp="1"/>
          </p:cNvSpPr>
          <p:nvPr>
            <p:ph type="sldNum" sz="quarter" idx="12"/>
          </p:nvPr>
        </p:nvSpPr>
        <p:spPr/>
        <p:txBody>
          <a:bodyPr/>
          <a:lstStyle/>
          <a:p>
            <a:pPr>
              <a:defRPr/>
            </a:pPr>
            <a:fld id="{198FFD23-A562-4633-A2B6-B3E5DF7E1AF8}" type="slidenum">
              <a:rPr lang="en-GB" smtClean="0"/>
              <a:pPr>
                <a:defRPr/>
              </a:pPr>
              <a:t>15</a:t>
            </a:fld>
            <a:endParaRPr lang="en-GB"/>
          </a:p>
        </p:txBody>
      </p:sp>
    </p:spTree>
    <p:extLst>
      <p:ext uri="{BB962C8B-B14F-4D97-AF65-F5344CB8AC3E}">
        <p14:creationId xmlns:p14="http://schemas.microsoft.com/office/powerpoint/2010/main" val="2647494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5603" name="Content Placeholder 2">
            <a:extLst>
              <a:ext uri="{FF2B5EF4-FFF2-40B4-BE49-F238E27FC236}">
                <a16:creationId xmlns:a16="http://schemas.microsoft.com/office/drawing/2014/main" id="{F3FBCD26-83F4-DF48-891B-94EC7334B2A3}"/>
              </a:ext>
            </a:extLst>
          </p:cNvPr>
          <p:cNvSpPr>
            <a:spLocks noGrp="1"/>
          </p:cNvSpPr>
          <p:nvPr>
            <p:ph idx="1"/>
          </p:nvPr>
        </p:nvSpPr>
        <p:spPr>
          <a:xfrm>
            <a:off x="315912" y="1337945"/>
            <a:ext cx="8512175" cy="4487863"/>
          </a:xfrm>
        </p:spPr>
        <p:txBody>
          <a:bodyPr/>
          <a:lstStyle/>
          <a:p>
            <a:pPr marL="0" indent="0" eaLnBrk="1" hangingPunct="1">
              <a:buFont typeface="Wingdings 2" pitchFamily="2" charset="2"/>
              <a:buNone/>
              <a:tabLst>
                <a:tab pos="285750" algn="l"/>
              </a:tabLst>
            </a:pPr>
            <a:r>
              <a:rPr lang="en-GB" altLang="en-US" sz="2800" b="1" dirty="0">
                <a:solidFill>
                  <a:srgbClr val="0070C0"/>
                </a:solidFill>
                <a:latin typeface="Arial" panose="020B0604020202020204" pitchFamily="34" charset="0"/>
              </a:rPr>
              <a:t>Porter’s Five Forces Framework</a:t>
            </a:r>
            <a:r>
              <a:rPr lang="en-GB" altLang="en-US" sz="2800" dirty="0">
                <a:latin typeface="Arial" panose="020B0604020202020204" pitchFamily="34" charset="0"/>
              </a:rPr>
              <a:t> helps identify the attractiveness of an industry in terms of five competitive forces: </a:t>
            </a:r>
          </a:p>
          <a:p>
            <a:pPr marL="0" indent="0" eaLnBrk="1" hangingPunct="1">
              <a:buClr>
                <a:srgbClr val="0F6FC6"/>
              </a:buClr>
              <a:buSzTx/>
              <a:buFontTx/>
              <a:buChar char="•"/>
              <a:tabLst>
                <a:tab pos="285750" algn="l"/>
              </a:tabLst>
            </a:pPr>
            <a:r>
              <a:rPr lang="en-GB" altLang="en-US" sz="2800" b="1" i="1" dirty="0">
                <a:solidFill>
                  <a:srgbClr val="0070C0"/>
                </a:solidFill>
                <a:latin typeface="Arial" panose="020B0604020202020204" pitchFamily="34" charset="0"/>
              </a:rPr>
              <a:t>	The threat of entry </a:t>
            </a:r>
          </a:p>
          <a:p>
            <a:pPr marL="0" indent="0" eaLnBrk="1" hangingPunct="1">
              <a:buClr>
                <a:srgbClr val="0F6FC6"/>
              </a:buClr>
              <a:buSzTx/>
              <a:buFontTx/>
              <a:buChar char="•"/>
              <a:tabLst>
                <a:tab pos="285750" algn="l"/>
              </a:tabLst>
            </a:pPr>
            <a:r>
              <a:rPr lang="en-GB" altLang="en-US" sz="2800" b="1" i="1" dirty="0">
                <a:solidFill>
                  <a:srgbClr val="0070C0"/>
                </a:solidFill>
                <a:latin typeface="Arial" panose="020B0604020202020204" pitchFamily="34" charset="0"/>
              </a:rPr>
              <a:t>	The threat of substitutes </a:t>
            </a:r>
          </a:p>
          <a:p>
            <a:pPr marL="0" indent="0" eaLnBrk="1" hangingPunct="1">
              <a:buClr>
                <a:srgbClr val="0F6FC6"/>
              </a:buClr>
              <a:buSzTx/>
              <a:buFontTx/>
              <a:buChar char="•"/>
              <a:tabLst>
                <a:tab pos="285750" algn="l"/>
              </a:tabLst>
            </a:pPr>
            <a:r>
              <a:rPr lang="en-GB" altLang="en-US" sz="2800" b="1" i="1" dirty="0">
                <a:solidFill>
                  <a:srgbClr val="0070C0"/>
                </a:solidFill>
                <a:latin typeface="Arial" panose="020B0604020202020204" pitchFamily="34" charset="0"/>
              </a:rPr>
              <a:t>	The bargaining power of buyers</a:t>
            </a:r>
          </a:p>
          <a:p>
            <a:pPr marL="0" indent="0" eaLnBrk="1" hangingPunct="1">
              <a:buClr>
                <a:srgbClr val="0F6FC6"/>
              </a:buClr>
              <a:buSzTx/>
              <a:buFontTx/>
              <a:buChar char="•"/>
              <a:tabLst>
                <a:tab pos="285750" algn="l"/>
              </a:tabLst>
            </a:pPr>
            <a:r>
              <a:rPr lang="en-GB" altLang="en-US" sz="2800" b="1" i="1" dirty="0">
                <a:solidFill>
                  <a:srgbClr val="0070C0"/>
                </a:solidFill>
                <a:latin typeface="Arial" panose="020B0604020202020204" pitchFamily="34" charset="0"/>
              </a:rPr>
              <a:t>	The bargaining power of suppliers and</a:t>
            </a:r>
          </a:p>
          <a:p>
            <a:pPr marL="0" indent="0" eaLnBrk="1" hangingPunct="1">
              <a:buClr>
                <a:srgbClr val="0F6FC6"/>
              </a:buClr>
              <a:buSzTx/>
              <a:buFontTx/>
              <a:buChar char="•"/>
              <a:tabLst>
                <a:tab pos="285750" algn="l"/>
              </a:tabLst>
            </a:pPr>
            <a:r>
              <a:rPr lang="en-GB" altLang="en-US" sz="2800" b="1" i="1" dirty="0">
                <a:solidFill>
                  <a:srgbClr val="0070C0"/>
                </a:solidFill>
                <a:latin typeface="Arial" panose="020B0604020202020204" pitchFamily="34" charset="0"/>
              </a:rPr>
              <a:t>	The extent of rivalry between competitors. </a:t>
            </a:r>
            <a:endParaRPr lang="en-GB" altLang="en-US" sz="2800" dirty="0">
              <a:latin typeface="Arial" panose="020B0604020202020204" pitchFamily="34" charset="0"/>
            </a:endParaRPr>
          </a:p>
          <a:p>
            <a:pPr marL="0" indent="0" eaLnBrk="1" hangingPunct="1">
              <a:buFont typeface="Wingdings 2" pitchFamily="2" charset="2"/>
              <a:buNone/>
              <a:tabLst>
                <a:tab pos="285750" algn="l"/>
              </a:tabLst>
            </a:pPr>
            <a:r>
              <a:rPr lang="en-GB" altLang="en-US" sz="2800" dirty="0">
                <a:latin typeface="Arial" panose="020B0604020202020204" pitchFamily="34" charset="0"/>
              </a:rPr>
              <a:t>The five forces constitute an industry’s ‘structure’.</a:t>
            </a:r>
          </a:p>
        </p:txBody>
      </p:sp>
    </p:spTree>
    <p:extLst>
      <p:ext uri="{BB962C8B-B14F-4D97-AF65-F5344CB8AC3E}">
        <p14:creationId xmlns:p14="http://schemas.microsoft.com/office/powerpoint/2010/main" val="4184667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27651" name="Content Placeholder 3">
            <a:extLst>
              <a:ext uri="{FF2B5EF4-FFF2-40B4-BE49-F238E27FC236}">
                <a16:creationId xmlns:a16="http://schemas.microsoft.com/office/drawing/2014/main" id="{13BF999C-E21A-9243-9693-E73FB2AAAE74}"/>
              </a:ext>
            </a:extLst>
          </p:cNvPr>
          <p:cNvPicPr>
            <a:picLocks noGrp="1" noChangeArrowheads="1"/>
          </p:cNvPicPr>
          <p:nvPr>
            <p:ph idx="1"/>
          </p:nvPr>
        </p:nvPicPr>
        <p:blipFill>
          <a:blip r:embed="rId3">
            <a:extLst>
              <a:ext uri="{BEBA8EAE-BF5A-486C-A8C5-ECC9F3942E4B}">
                <a14:imgProps xmlns:a14="http://schemas.microsoft.com/office/drawing/2010/main">
                  <a14:imgLayer r:embed="rId4">
                    <a14:imgEffect>
                      <a14:brightnessContrast contrast="19000"/>
                    </a14:imgEffect>
                  </a14:imgLayer>
                </a14:imgProps>
              </a:ext>
              <a:ext uri="{28A0092B-C50C-407E-A947-70E740481C1C}">
                <a14:useLocalDpi xmlns:a14="http://schemas.microsoft.com/office/drawing/2010/main" val="0"/>
              </a:ext>
            </a:extLst>
          </a:blip>
          <a:srcRect/>
          <a:stretch>
            <a:fillRect/>
          </a:stretch>
        </p:blipFill>
        <p:spPr>
          <a:xfrm>
            <a:off x="1252061" y="123508"/>
            <a:ext cx="6639878" cy="6062980"/>
          </a:xfrm>
        </p:spPr>
      </p:pic>
      <p:sp>
        <p:nvSpPr>
          <p:cNvPr id="5" name="Text Box 4">
            <a:extLst>
              <a:ext uri="{FF2B5EF4-FFF2-40B4-BE49-F238E27FC236}">
                <a16:creationId xmlns:a16="http://schemas.microsoft.com/office/drawing/2014/main" id="{82394F3C-8C63-4826-B260-614FE1C214FD}"/>
              </a:ext>
            </a:extLst>
          </p:cNvPr>
          <p:cNvSpPr txBox="1">
            <a:spLocks noChangeArrowheads="1"/>
          </p:cNvSpPr>
          <p:nvPr/>
        </p:nvSpPr>
        <p:spPr bwMode="auto">
          <a:xfrm>
            <a:off x="284163" y="6186488"/>
            <a:ext cx="8534400" cy="338137"/>
          </a:xfrm>
          <a:prstGeom prst="rect">
            <a:avLst/>
          </a:prstGeom>
          <a:noFill/>
          <a:ln w="9525">
            <a:noFill/>
            <a:miter lim="800000"/>
            <a:headEnd/>
            <a:tailEnd/>
          </a:ln>
          <a:effectLst/>
        </p:spPr>
        <p:txBody>
          <a:bodyPr>
            <a:spAutoFit/>
          </a:bodyPr>
          <a:lstStyle/>
          <a:p>
            <a:pPr fontAlgn="auto">
              <a:spcBef>
                <a:spcPct val="50000"/>
              </a:spcBef>
              <a:spcAft>
                <a:spcPts val="0"/>
              </a:spcAft>
              <a:defRPr/>
            </a:pPr>
            <a:r>
              <a:rPr lang="en-IN" sz="800" i="1" kern="0" dirty="0">
                <a:solidFill>
                  <a:sysClr val="windowText" lastClr="000000"/>
                </a:solidFill>
                <a:latin typeface="Arial" pitchFamily="34" charset="0"/>
                <a:cs typeface="Arial" pitchFamily="34" charset="0"/>
              </a:rPr>
              <a:t>Source</a:t>
            </a:r>
            <a:r>
              <a:rPr lang="en-IN" sz="800" kern="0" dirty="0">
                <a:solidFill>
                  <a:sysClr val="windowText" lastClr="000000"/>
                </a:solidFill>
                <a:latin typeface="Arial" pitchFamily="34" charset="0"/>
                <a:cs typeface="Arial" pitchFamily="34" charset="0"/>
              </a:rPr>
              <a:t>: Adapted from </a:t>
            </a:r>
            <a:r>
              <a:rPr lang="en-IN" sz="800" i="1" kern="0" dirty="0">
                <a:solidFill>
                  <a:sysClr val="windowText" lastClr="000000"/>
                </a:solidFill>
                <a:latin typeface="Arial" pitchFamily="34" charset="0"/>
                <a:cs typeface="Arial" pitchFamily="34" charset="0"/>
              </a:rPr>
              <a:t>Competitive Strategy: Techniques for </a:t>
            </a:r>
            <a:r>
              <a:rPr lang="en-IN" sz="800" i="1" kern="0" dirty="0" err="1">
                <a:solidFill>
                  <a:sysClr val="windowText" lastClr="000000"/>
                </a:solidFill>
                <a:latin typeface="Arial" pitchFamily="34" charset="0"/>
                <a:cs typeface="Arial" pitchFamily="34" charset="0"/>
              </a:rPr>
              <a:t>Analyzing</a:t>
            </a:r>
            <a:r>
              <a:rPr lang="en-IN" sz="800" i="1" kern="0" dirty="0">
                <a:solidFill>
                  <a:sysClr val="windowText" lastClr="000000"/>
                </a:solidFill>
                <a:latin typeface="Arial" pitchFamily="34" charset="0"/>
                <a:cs typeface="Arial" pitchFamily="34" charset="0"/>
              </a:rPr>
              <a:t> Industries and Competitors</a:t>
            </a:r>
            <a:r>
              <a:rPr lang="en-IN" sz="800" kern="0" dirty="0">
                <a:solidFill>
                  <a:sysClr val="windowText" lastClr="000000"/>
                </a:solidFill>
                <a:latin typeface="Arial" pitchFamily="34" charset="0"/>
                <a:cs typeface="Arial" pitchFamily="34" charset="0"/>
              </a:rPr>
              <a:t> The Free Press by Michael E. Porter, copyright © 1980, 1998 by The Free Press. </a:t>
            </a:r>
            <a:br>
              <a:rPr lang="en-IN" sz="800" kern="0" dirty="0">
                <a:solidFill>
                  <a:sysClr val="windowText" lastClr="000000"/>
                </a:solidFill>
                <a:latin typeface="Arial" pitchFamily="34" charset="0"/>
                <a:cs typeface="Arial" pitchFamily="34" charset="0"/>
              </a:rPr>
            </a:br>
            <a:r>
              <a:rPr lang="en-IN" sz="800" kern="0" dirty="0">
                <a:solidFill>
                  <a:sysClr val="windowText" lastClr="000000"/>
                </a:solidFill>
                <a:latin typeface="Arial" pitchFamily="34" charset="0"/>
                <a:cs typeface="Arial" pitchFamily="34" charset="0"/>
              </a:rPr>
              <a:t>All rights reserved.</a:t>
            </a:r>
          </a:p>
        </p:txBody>
      </p:sp>
    </p:spTree>
    <p:extLst>
      <p:ext uri="{BB962C8B-B14F-4D97-AF65-F5344CB8AC3E}">
        <p14:creationId xmlns:p14="http://schemas.microsoft.com/office/powerpoint/2010/main" val="1331410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B9BEAD0-DFA7-2342-BCB6-CF4E87DB76ED}"/>
              </a:ext>
            </a:extLst>
          </p:cNvPr>
          <p:cNvSpPr>
            <a:spLocks noGrp="1"/>
          </p:cNvSpPr>
          <p:nvPr>
            <p:ph type="title"/>
          </p:nvPr>
        </p:nvSpPr>
        <p:spPr>
          <a:xfrm>
            <a:off x="457200" y="260350"/>
            <a:ext cx="8229600" cy="601663"/>
          </a:xfrm>
        </p:spPr>
        <p:txBody>
          <a:bodyPr/>
          <a:lstStyle/>
          <a:p>
            <a:pPr eaLnBrk="1" hangingPunct="1"/>
            <a:r>
              <a:rPr lang="en-GB" altLang="en-US" dirty="0">
                <a:latin typeface="Arial" panose="020B0604020202020204" pitchFamily="34" charset="0"/>
              </a:rPr>
              <a:t>The Five Forces framework</a:t>
            </a:r>
          </a:p>
        </p:txBody>
      </p:sp>
      <p:sp>
        <p:nvSpPr>
          <p:cNvPr id="29699" name="Content Placeholder 2">
            <a:extLst>
              <a:ext uri="{FF2B5EF4-FFF2-40B4-BE49-F238E27FC236}">
                <a16:creationId xmlns:a16="http://schemas.microsoft.com/office/drawing/2014/main" id="{7768819B-ADC4-8046-AE8D-31D57151B539}"/>
              </a:ext>
            </a:extLst>
          </p:cNvPr>
          <p:cNvSpPr>
            <a:spLocks noGrp="1"/>
          </p:cNvSpPr>
          <p:nvPr>
            <p:ph idx="1"/>
          </p:nvPr>
        </p:nvSpPr>
        <p:spPr>
          <a:xfrm>
            <a:off x="210343" y="964565"/>
            <a:ext cx="8723313" cy="4740275"/>
          </a:xfrm>
        </p:spPr>
        <p:txBody>
          <a:bodyPr/>
          <a:lstStyle/>
          <a:p>
            <a:pPr algn="ctr" eaLnBrk="1" hangingPunct="1">
              <a:buFont typeface="Wingdings 2" pitchFamily="2" charset="2"/>
              <a:buNone/>
            </a:pPr>
            <a:r>
              <a:rPr lang="en-GB" altLang="en-US" b="1" i="1" dirty="0">
                <a:solidFill>
                  <a:srgbClr val="0070C0"/>
                </a:solidFill>
                <a:latin typeface="Arial" panose="020B0604020202020204" pitchFamily="34" charset="0"/>
              </a:rPr>
              <a:t>Rivalry between existing competitors</a:t>
            </a:r>
          </a:p>
          <a:p>
            <a:pPr eaLnBrk="1" hangingPunct="1">
              <a:buFont typeface="Wingdings 2" pitchFamily="2" charset="2"/>
              <a:buNone/>
            </a:pPr>
            <a:r>
              <a:rPr lang="en-GB" altLang="en-US" sz="2400" dirty="0">
                <a:latin typeface="Arial" panose="020B0604020202020204" pitchFamily="34" charset="0"/>
              </a:rPr>
              <a:t>	Competitive rivals are organisations with similar products and services aimed at the same customer group and are direct competitors in the same industry/market (distinct from substitutes).</a:t>
            </a:r>
          </a:p>
          <a:p>
            <a:pPr eaLnBrk="1" hangingPunct="1">
              <a:buFont typeface="Wingdings 2" pitchFamily="2" charset="2"/>
              <a:buNone/>
            </a:pPr>
            <a:r>
              <a:rPr lang="en-GB" altLang="en-US" sz="2400" dirty="0">
                <a:latin typeface="Arial" panose="020B0604020202020204" pitchFamily="34" charset="0"/>
              </a:rPr>
              <a:t>	The degree of rivalry increases when:</a:t>
            </a:r>
          </a:p>
          <a:p>
            <a:pPr marL="565150" lvl="1" indent="-290513" eaLnBrk="1" hangingPunct="1">
              <a:buFont typeface="Wingdings" pitchFamily="2" charset="2"/>
              <a:buChar char="Ø"/>
            </a:pPr>
            <a:r>
              <a:rPr lang="en-GB" altLang="en-US" sz="2000" dirty="0">
                <a:latin typeface="Arial" panose="020B0604020202020204" pitchFamily="34" charset="0"/>
              </a:rPr>
              <a:t>Competitors are of roughly equal size</a:t>
            </a:r>
          </a:p>
          <a:p>
            <a:pPr marL="565150" lvl="1" indent="-290513" eaLnBrk="1" hangingPunct="1">
              <a:buFont typeface="Wingdings" pitchFamily="2" charset="2"/>
              <a:buChar char="Ø"/>
            </a:pPr>
            <a:r>
              <a:rPr lang="en-GB" altLang="en-US" sz="2000" dirty="0">
                <a:latin typeface="Arial" panose="020B0604020202020204" pitchFamily="34" charset="0"/>
              </a:rPr>
              <a:t>Competitors are aggressive in seeking leadership</a:t>
            </a:r>
          </a:p>
          <a:p>
            <a:pPr marL="565150" lvl="1" indent="-290513" eaLnBrk="1" hangingPunct="1">
              <a:buFont typeface="Wingdings" pitchFamily="2" charset="2"/>
              <a:buChar char="Ø"/>
            </a:pPr>
            <a:r>
              <a:rPr lang="en-GB" altLang="en-US" sz="2000" dirty="0">
                <a:latin typeface="Arial" panose="020B0604020202020204" pitchFamily="34" charset="0"/>
              </a:rPr>
              <a:t>The market is mature or declining</a:t>
            </a:r>
          </a:p>
          <a:p>
            <a:pPr marL="565150" lvl="1" indent="-290513" eaLnBrk="1" hangingPunct="1">
              <a:buFont typeface="Wingdings" pitchFamily="2" charset="2"/>
              <a:buChar char="Ø"/>
            </a:pPr>
            <a:r>
              <a:rPr lang="en-GB" altLang="en-US" sz="2000" dirty="0">
                <a:latin typeface="Arial" panose="020B0604020202020204" pitchFamily="34" charset="0"/>
              </a:rPr>
              <a:t>There are high fixed costs</a:t>
            </a:r>
          </a:p>
          <a:p>
            <a:pPr marL="565150" lvl="1" indent="-290513" eaLnBrk="1" hangingPunct="1">
              <a:buFont typeface="Wingdings" pitchFamily="2" charset="2"/>
              <a:buChar char="Ø"/>
            </a:pPr>
            <a:r>
              <a:rPr lang="en-GB" altLang="en-US" sz="2000" dirty="0">
                <a:latin typeface="Arial" panose="020B0604020202020204" pitchFamily="34" charset="0"/>
              </a:rPr>
              <a:t>The exit barriers are high</a:t>
            </a:r>
          </a:p>
          <a:p>
            <a:pPr marL="565150" lvl="1" indent="-290513" eaLnBrk="1" hangingPunct="1">
              <a:buFont typeface="Wingdings" pitchFamily="2" charset="2"/>
              <a:buChar char="Ø"/>
            </a:pPr>
            <a:r>
              <a:rPr lang="en-GB" altLang="en-US" sz="2000" dirty="0">
                <a:latin typeface="Arial" panose="020B0604020202020204" pitchFamily="34" charset="0"/>
              </a:rPr>
              <a:t>There is a low level of differentiation. </a:t>
            </a:r>
          </a:p>
        </p:txBody>
      </p:sp>
    </p:spTree>
    <p:extLst>
      <p:ext uri="{BB962C8B-B14F-4D97-AF65-F5344CB8AC3E}">
        <p14:creationId xmlns:p14="http://schemas.microsoft.com/office/powerpoint/2010/main" val="411191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724BB9F8-E56B-D941-9A5A-A794F7CF6F47}"/>
              </a:ext>
            </a:extLst>
          </p:cNvPr>
          <p:cNvSpPr>
            <a:spLocks noGrp="1"/>
          </p:cNvSpPr>
          <p:nvPr>
            <p:ph type="title"/>
          </p:nvPr>
        </p:nvSpPr>
        <p:spPr>
          <a:xfrm>
            <a:off x="457200" y="260350"/>
            <a:ext cx="8229600" cy="600075"/>
          </a:xfrm>
        </p:spPr>
        <p:txBody>
          <a:bodyPr/>
          <a:lstStyle/>
          <a:p>
            <a:pPr eaLnBrk="1" hangingPunct="1"/>
            <a:r>
              <a:rPr lang="en-GB" altLang="en-US" dirty="0">
                <a:latin typeface="Arial" panose="020B0604020202020204" pitchFamily="34" charset="0"/>
              </a:rPr>
              <a:t>The Five Forces framework</a:t>
            </a:r>
          </a:p>
        </p:txBody>
      </p:sp>
      <p:sp>
        <p:nvSpPr>
          <p:cNvPr id="5" name="Content Placeholder 5">
            <a:extLst>
              <a:ext uri="{FF2B5EF4-FFF2-40B4-BE49-F238E27FC236}">
                <a16:creationId xmlns:a16="http://schemas.microsoft.com/office/drawing/2014/main" id="{FED37931-D1A0-4B18-A2B0-272517D9669A}"/>
              </a:ext>
            </a:extLst>
          </p:cNvPr>
          <p:cNvSpPr>
            <a:spLocks noGrp="1"/>
          </p:cNvSpPr>
          <p:nvPr>
            <p:ph idx="1"/>
          </p:nvPr>
        </p:nvSpPr>
        <p:spPr>
          <a:xfrm>
            <a:off x="457200" y="1263650"/>
            <a:ext cx="8229600" cy="5048250"/>
          </a:xfrm>
        </p:spPr>
        <p:txBody>
          <a:bodyPr/>
          <a:lstStyle/>
          <a:p>
            <a:pPr marL="292100" indent="-292100" algn="ctr" eaLnBrk="1" hangingPunct="1">
              <a:buFont typeface="Wingdings 2" panose="05020102010507070707" pitchFamily="18" charset="2"/>
              <a:buNone/>
              <a:defRPr/>
            </a:pPr>
            <a:r>
              <a:rPr lang="en-US" b="1" i="1" dirty="0">
                <a:solidFill>
                  <a:srgbClr val="0070C0"/>
                </a:solidFill>
              </a:rPr>
              <a:t>The threat of entry</a:t>
            </a:r>
            <a:endParaRPr lang="en-GB" b="1" i="1" dirty="0">
              <a:solidFill>
                <a:srgbClr val="0070C0"/>
              </a:solidFill>
            </a:endParaRPr>
          </a:p>
          <a:p>
            <a:pPr marL="325438" indent="-325438" eaLnBrk="1" hangingPunct="1">
              <a:buClr>
                <a:srgbClr val="0F6FC6"/>
              </a:buClr>
              <a:buSzTx/>
              <a:buFont typeface="Wingdings 2" panose="05020102010507070707" pitchFamily="18" charset="2"/>
              <a:buNone/>
              <a:defRPr/>
            </a:pPr>
            <a:r>
              <a:rPr lang="en-GB" dirty="0"/>
              <a:t>	</a:t>
            </a:r>
            <a:r>
              <a:rPr lang="en-GB" sz="2400" dirty="0"/>
              <a:t>Barriers to entry are the factors that need to be overcome by new entrants if they are to compete. The threat of entry is low when the barriers to entry are high and vice versa.</a:t>
            </a:r>
          </a:p>
          <a:p>
            <a:pPr marL="325438" indent="-288925" eaLnBrk="1" hangingPunct="1">
              <a:buClr>
                <a:srgbClr val="0F6FC6"/>
              </a:buClr>
              <a:buSzTx/>
              <a:buFontTx/>
              <a:buChar char="•"/>
              <a:defRPr/>
            </a:pPr>
            <a:r>
              <a:rPr lang="en-GB" sz="2400" dirty="0"/>
              <a:t>The main barriers to entry are:</a:t>
            </a:r>
          </a:p>
          <a:p>
            <a:pPr lvl="1" indent="-346075" eaLnBrk="1" hangingPunct="1">
              <a:buFont typeface="Wingdings" pitchFamily="2" charset="2"/>
              <a:buChar char="Ø"/>
              <a:defRPr/>
            </a:pPr>
            <a:r>
              <a:rPr lang="en-GB" sz="2000" dirty="0"/>
              <a:t>Economies of scale/high fixed costs</a:t>
            </a:r>
          </a:p>
          <a:p>
            <a:pPr lvl="1" indent="-346075" eaLnBrk="1" hangingPunct="1">
              <a:buFont typeface="Wingdings" pitchFamily="2" charset="2"/>
              <a:buChar char="Ø"/>
              <a:defRPr/>
            </a:pPr>
            <a:r>
              <a:rPr lang="en-GB" sz="2000" dirty="0"/>
              <a:t>Experience and learning</a:t>
            </a:r>
          </a:p>
          <a:p>
            <a:pPr lvl="1" indent="-346075" eaLnBrk="1" hangingPunct="1">
              <a:buFont typeface="Wingdings" pitchFamily="2" charset="2"/>
              <a:buChar char="Ø"/>
              <a:defRPr/>
            </a:pPr>
            <a:r>
              <a:rPr lang="en-GB" sz="2000" dirty="0"/>
              <a:t>Access to supply and distribution channels</a:t>
            </a:r>
          </a:p>
          <a:p>
            <a:pPr lvl="1" indent="-346075" eaLnBrk="1" hangingPunct="1">
              <a:buFont typeface="Wingdings" pitchFamily="2" charset="2"/>
              <a:buChar char="Ø"/>
              <a:defRPr/>
            </a:pPr>
            <a:r>
              <a:rPr lang="en-GB" sz="2000" dirty="0"/>
              <a:t>Differentiation and market penetration costs</a:t>
            </a:r>
          </a:p>
          <a:p>
            <a:pPr lvl="1" indent="-346075" eaLnBrk="1" hangingPunct="1">
              <a:buFont typeface="Wingdings" pitchFamily="2" charset="2"/>
              <a:buChar char="Ø"/>
              <a:defRPr/>
            </a:pPr>
            <a:r>
              <a:rPr lang="en-GB" sz="2000" dirty="0"/>
              <a:t>Legislation or government restrictions (e.g. licensing, patents, tariffs)</a:t>
            </a:r>
          </a:p>
          <a:p>
            <a:pPr lvl="1" indent="-346075" eaLnBrk="1" hangingPunct="1">
              <a:buFont typeface="Wingdings" pitchFamily="2" charset="2"/>
              <a:buChar char="Ø"/>
              <a:defRPr/>
            </a:pPr>
            <a:r>
              <a:rPr lang="en-GB" sz="2000" dirty="0"/>
              <a:t>Expected retaliation from incumbents.</a:t>
            </a:r>
          </a:p>
        </p:txBody>
      </p:sp>
    </p:spTree>
    <p:extLst>
      <p:ext uri="{BB962C8B-B14F-4D97-AF65-F5344CB8AC3E}">
        <p14:creationId xmlns:p14="http://schemas.microsoft.com/office/powerpoint/2010/main" val="1948894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3795" name="Content Placeholder 2">
            <a:extLst>
              <a:ext uri="{FF2B5EF4-FFF2-40B4-BE49-F238E27FC236}">
                <a16:creationId xmlns:a16="http://schemas.microsoft.com/office/drawing/2014/main" id="{A5CA389A-7953-4CF0-BB8C-8483FC452544}"/>
              </a:ext>
            </a:extLst>
          </p:cNvPr>
          <p:cNvSpPr>
            <a:spLocks noGrp="1"/>
          </p:cNvSpPr>
          <p:nvPr>
            <p:ph idx="1"/>
          </p:nvPr>
        </p:nvSpPr>
        <p:spPr>
          <a:xfrm>
            <a:off x="457200" y="1294765"/>
            <a:ext cx="8229600" cy="3344863"/>
          </a:xfrm>
        </p:spPr>
        <p:txBody>
          <a:bodyPr/>
          <a:lstStyle/>
          <a:p>
            <a:pPr marL="9525" indent="-9525" algn="ctr" eaLnBrk="1" hangingPunct="1">
              <a:lnSpc>
                <a:spcPct val="95000"/>
              </a:lnSpc>
              <a:spcBef>
                <a:spcPct val="15000"/>
              </a:spcBef>
              <a:buFont typeface="Wingdings 2" panose="05020102010507070707" pitchFamily="18" charset="2"/>
              <a:buNone/>
              <a:tabLst>
                <a:tab pos="304800" algn="l"/>
              </a:tabLst>
              <a:defRPr/>
            </a:pPr>
            <a:r>
              <a:rPr lang="en-GB" sz="2400" b="1" i="1" dirty="0">
                <a:solidFill>
                  <a:srgbClr val="0070C0"/>
                </a:solidFill>
              </a:rPr>
              <a:t>Threat of substitutes</a:t>
            </a:r>
          </a:p>
          <a:p>
            <a:pPr marL="53975" indent="-53975" eaLnBrk="1" hangingPunct="1">
              <a:lnSpc>
                <a:spcPct val="95000"/>
              </a:lnSpc>
              <a:spcBef>
                <a:spcPct val="15000"/>
              </a:spcBef>
              <a:buFont typeface="Wingdings 2" panose="05020102010507070707" pitchFamily="18" charset="2"/>
              <a:buNone/>
              <a:tabLst>
                <a:tab pos="304800" algn="l"/>
              </a:tabLst>
              <a:defRPr/>
            </a:pPr>
            <a:r>
              <a:rPr lang="en-GB" sz="2400" dirty="0"/>
              <a:t>	</a:t>
            </a:r>
            <a:r>
              <a:rPr lang="en-GB" sz="2400" b="1" i="1" dirty="0">
                <a:solidFill>
                  <a:srgbClr val="0070C0"/>
                </a:solidFill>
              </a:rPr>
              <a:t>Substitutes</a:t>
            </a:r>
            <a:r>
              <a:rPr lang="en-GB" sz="2400" dirty="0"/>
              <a:t> are products or services that offer a similar benefit to an industry’s products or services, but have a different nature i.e. they are from outside the industry.</a:t>
            </a:r>
          </a:p>
          <a:p>
            <a:pPr marL="53975" indent="-53975" eaLnBrk="1" hangingPunct="1">
              <a:lnSpc>
                <a:spcPct val="95000"/>
              </a:lnSpc>
              <a:spcBef>
                <a:spcPct val="15000"/>
              </a:spcBef>
              <a:buFont typeface="Wingdings 2" panose="05020102010507070707" pitchFamily="18" charset="2"/>
              <a:buNone/>
              <a:tabLst>
                <a:tab pos="304800" algn="l"/>
              </a:tabLst>
              <a:defRPr/>
            </a:pPr>
            <a:r>
              <a:rPr lang="en-GB" sz="2400" dirty="0"/>
              <a:t>	Customers will switch to alternatives (and thus the threat increases) if: </a:t>
            </a:r>
            <a:r>
              <a:rPr lang="en-GB" sz="2000" dirty="0">
                <a:solidFill>
                  <a:prstClr val="black"/>
                </a:solidFill>
              </a:rPr>
              <a:t>Tablet is a substitute to a laptop</a:t>
            </a:r>
            <a:endParaRPr lang="en-GB" sz="2400" dirty="0"/>
          </a:p>
          <a:p>
            <a:pPr marL="53975" indent="0" eaLnBrk="1" hangingPunct="1">
              <a:lnSpc>
                <a:spcPct val="95000"/>
              </a:lnSpc>
              <a:spcBef>
                <a:spcPct val="15000"/>
              </a:spcBef>
              <a:buClr>
                <a:srgbClr val="0F6FC6"/>
              </a:buClr>
              <a:buSzTx/>
              <a:buFontTx/>
              <a:buChar char="•"/>
              <a:tabLst>
                <a:tab pos="304800" algn="l"/>
              </a:tabLst>
              <a:defRPr/>
            </a:pPr>
            <a:r>
              <a:rPr lang="en-GB" sz="2400" dirty="0"/>
              <a:t>	</a:t>
            </a:r>
            <a:r>
              <a:rPr lang="en-GB" sz="2000" b="1" i="1" dirty="0">
                <a:solidFill>
                  <a:schemeClr val="accent1"/>
                </a:solidFill>
              </a:rPr>
              <a:t>The price/performance ratio </a:t>
            </a:r>
            <a:r>
              <a:rPr lang="en-GB" sz="2000" dirty="0"/>
              <a:t>of the substitute is superior </a:t>
            </a:r>
          </a:p>
          <a:p>
            <a:pPr marL="53975" indent="0" eaLnBrk="1" hangingPunct="1">
              <a:lnSpc>
                <a:spcPct val="95000"/>
              </a:lnSpc>
              <a:spcBef>
                <a:spcPct val="15000"/>
              </a:spcBef>
              <a:buClr>
                <a:srgbClr val="0F6FC6"/>
              </a:buClr>
              <a:buSzTx/>
              <a:buFontTx/>
              <a:buChar char="•"/>
              <a:tabLst>
                <a:tab pos="304800" algn="l"/>
              </a:tabLst>
              <a:defRPr/>
            </a:pPr>
            <a:r>
              <a:rPr lang="en-GB" sz="2000" dirty="0"/>
              <a:t>	The substitute </a:t>
            </a:r>
            <a:r>
              <a:rPr lang="en-GB" sz="2000" b="1" i="1" dirty="0">
                <a:solidFill>
                  <a:schemeClr val="accent1"/>
                </a:solidFill>
              </a:rPr>
              <a:t>benefits from an innovation </a:t>
            </a:r>
            <a:r>
              <a:rPr lang="en-GB" sz="2000" dirty="0"/>
              <a:t>that improves customer satisfaction</a:t>
            </a:r>
          </a:p>
        </p:txBody>
      </p:sp>
      <p:sp>
        <p:nvSpPr>
          <p:cNvPr id="2" name="Title 1">
            <a:extLst>
              <a:ext uri="{FF2B5EF4-FFF2-40B4-BE49-F238E27FC236}">
                <a16:creationId xmlns:a16="http://schemas.microsoft.com/office/drawing/2014/main" id="{B89FBA3B-EDE1-3B43-86BC-0F2A29D07484}"/>
              </a:ext>
            </a:extLst>
          </p:cNvPr>
          <p:cNvSpPr>
            <a:spLocks noGrp="1"/>
          </p:cNvSpPr>
          <p:nvPr>
            <p:ph type="title"/>
          </p:nvPr>
        </p:nvSpPr>
        <p:spPr>
          <a:xfrm>
            <a:off x="457200" y="260350"/>
            <a:ext cx="8229600" cy="600075"/>
          </a:xfrm>
        </p:spPr>
        <p:txBody>
          <a:bodyPr/>
          <a:lstStyle/>
          <a:p>
            <a:pPr eaLnBrk="1" hangingPunct="1"/>
            <a:r>
              <a:rPr lang="en-GB" altLang="en-US" dirty="0">
                <a:latin typeface="Arial" panose="020B0604020202020204" pitchFamily="34" charset="0"/>
              </a:rPr>
              <a:t>The Five Forces framework</a:t>
            </a:r>
          </a:p>
        </p:txBody>
      </p:sp>
    </p:spTree>
    <p:extLst>
      <p:ext uri="{BB962C8B-B14F-4D97-AF65-F5344CB8AC3E}">
        <p14:creationId xmlns:p14="http://schemas.microsoft.com/office/powerpoint/2010/main" val="2561881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5842" name="Content Placeholder 2">
            <a:extLst>
              <a:ext uri="{FF2B5EF4-FFF2-40B4-BE49-F238E27FC236}">
                <a16:creationId xmlns:a16="http://schemas.microsoft.com/office/drawing/2014/main" id="{AE0F9C19-629C-3D44-AA5F-D733547B9EFE}"/>
              </a:ext>
            </a:extLst>
          </p:cNvPr>
          <p:cNvSpPr>
            <a:spLocks noGrp="1"/>
          </p:cNvSpPr>
          <p:nvPr>
            <p:ph idx="1"/>
          </p:nvPr>
        </p:nvSpPr>
        <p:spPr>
          <a:xfrm>
            <a:off x="457200" y="1422400"/>
            <a:ext cx="8229600" cy="4013200"/>
          </a:xfrm>
        </p:spPr>
        <p:txBody>
          <a:bodyPr/>
          <a:lstStyle/>
          <a:p>
            <a:pPr algn="ctr" eaLnBrk="1" hangingPunct="1">
              <a:buFont typeface="Wingdings 2" pitchFamily="2" charset="2"/>
              <a:buNone/>
            </a:pPr>
            <a:r>
              <a:rPr lang="en-GB" altLang="en-US" b="1" i="1" dirty="0">
                <a:solidFill>
                  <a:srgbClr val="0070C0"/>
                </a:solidFill>
                <a:latin typeface="Arial" panose="020B0604020202020204" pitchFamily="34" charset="0"/>
              </a:rPr>
              <a:t>The bargaining power of buyers</a:t>
            </a:r>
          </a:p>
          <a:p>
            <a:pPr eaLnBrk="1" hangingPunct="1">
              <a:buFont typeface="Wingdings 2" pitchFamily="2" charset="2"/>
              <a:buNone/>
            </a:pPr>
            <a:r>
              <a:rPr lang="en-GB" altLang="en-US" dirty="0">
                <a:latin typeface="Arial" panose="020B0604020202020204" pitchFamily="34" charset="0"/>
              </a:rPr>
              <a:t>	</a:t>
            </a:r>
            <a:r>
              <a:rPr lang="en-GB" altLang="en-US" sz="2400" b="1" i="1" dirty="0">
                <a:solidFill>
                  <a:srgbClr val="0070C0"/>
                </a:solidFill>
                <a:latin typeface="Arial" panose="020B0604020202020204" pitchFamily="34" charset="0"/>
              </a:rPr>
              <a:t>Buyers</a:t>
            </a:r>
            <a:r>
              <a:rPr lang="en-GB" altLang="en-US" sz="2400" dirty="0">
                <a:latin typeface="Arial" panose="020B0604020202020204" pitchFamily="34" charset="0"/>
              </a:rPr>
              <a:t> are the organisation’s immediate customers, not necessarily the ultimate consumers. </a:t>
            </a:r>
          </a:p>
          <a:p>
            <a:pPr eaLnBrk="1" hangingPunct="1">
              <a:buFont typeface="Wingdings 2" pitchFamily="2" charset="2"/>
              <a:buNone/>
            </a:pPr>
            <a:r>
              <a:rPr lang="en-GB" altLang="en-US" sz="2400" dirty="0">
                <a:latin typeface="Arial" panose="020B0604020202020204" pitchFamily="34" charset="0"/>
              </a:rPr>
              <a:t>	If buyers are powerful, then they can demand cheap prices or product/service improvements to reduce profits.</a:t>
            </a:r>
          </a:p>
          <a:p>
            <a:pPr eaLnBrk="1" hangingPunct="1">
              <a:buFont typeface="Wingdings 2" pitchFamily="2" charset="2"/>
              <a:buNone/>
            </a:pPr>
            <a:r>
              <a:rPr lang="en-GB" altLang="en-US" sz="2400" dirty="0">
                <a:latin typeface="Arial" panose="020B0604020202020204" pitchFamily="34" charset="0"/>
              </a:rPr>
              <a:t>	Buyer power is likely to be high when:</a:t>
            </a:r>
          </a:p>
          <a:p>
            <a:pPr marL="569913" lvl="1" indent="-295275" eaLnBrk="1" hangingPunct="1">
              <a:buFont typeface="Arial" panose="020B0604020202020204" pitchFamily="34" charset="0"/>
              <a:buChar char="•"/>
            </a:pPr>
            <a:r>
              <a:rPr lang="en-GB" altLang="en-US" sz="2000" b="1" i="1" dirty="0">
                <a:solidFill>
                  <a:srgbClr val="0070C0"/>
                </a:solidFill>
                <a:latin typeface="Arial" panose="020B0604020202020204" pitchFamily="34" charset="0"/>
              </a:rPr>
              <a:t>Buyers are concentrated – </a:t>
            </a:r>
          </a:p>
          <a:p>
            <a:pPr marL="569913" lvl="1" indent="-295275" eaLnBrk="1" hangingPunct="1">
              <a:buFont typeface="Arial" panose="020B0604020202020204" pitchFamily="34" charset="0"/>
              <a:buChar char="•"/>
            </a:pPr>
            <a:r>
              <a:rPr lang="en-GB" altLang="en-US" sz="2000" b="1" i="1" dirty="0">
                <a:solidFill>
                  <a:srgbClr val="0070C0"/>
                </a:solidFill>
                <a:latin typeface="Arial" panose="020B0604020202020204" pitchFamily="34" charset="0"/>
              </a:rPr>
              <a:t>Buyers have low switching costs </a:t>
            </a:r>
          </a:p>
          <a:p>
            <a:pPr marL="569913" lvl="1" indent="-295275" eaLnBrk="1" hangingPunct="1">
              <a:buFont typeface="Arial" panose="020B0604020202020204" pitchFamily="34" charset="0"/>
              <a:buChar char="•"/>
            </a:pPr>
            <a:r>
              <a:rPr lang="en-GB" altLang="en-US" sz="2000" b="1" i="1" dirty="0">
                <a:solidFill>
                  <a:srgbClr val="0070C0"/>
                </a:solidFill>
                <a:latin typeface="Arial" panose="020B0604020202020204" pitchFamily="34" charset="0"/>
              </a:rPr>
              <a:t>Buyers can supply their own inputs (backward vertical integration).</a:t>
            </a:r>
          </a:p>
        </p:txBody>
      </p:sp>
      <p:sp>
        <p:nvSpPr>
          <p:cNvPr id="35843" name="Title 1">
            <a:extLst>
              <a:ext uri="{FF2B5EF4-FFF2-40B4-BE49-F238E27FC236}">
                <a16:creationId xmlns:a16="http://schemas.microsoft.com/office/drawing/2014/main" id="{4D7868AA-3748-3044-A7BE-A6A9EC5A43FA}"/>
              </a:ext>
            </a:extLst>
          </p:cNvPr>
          <p:cNvSpPr>
            <a:spLocks noGrp="1"/>
          </p:cNvSpPr>
          <p:nvPr>
            <p:ph type="title"/>
          </p:nvPr>
        </p:nvSpPr>
        <p:spPr>
          <a:xfrm>
            <a:off x="457200" y="260350"/>
            <a:ext cx="8229600" cy="600075"/>
          </a:xfrm>
        </p:spPr>
        <p:txBody>
          <a:bodyPr/>
          <a:lstStyle/>
          <a:p>
            <a:pPr eaLnBrk="1" hangingPunct="1"/>
            <a:r>
              <a:rPr lang="en-GB" altLang="en-US" dirty="0">
                <a:latin typeface="Arial" panose="020B0604020202020204" pitchFamily="34" charset="0"/>
              </a:rPr>
              <a:t>The Five Forces framework</a:t>
            </a:r>
          </a:p>
        </p:txBody>
      </p:sp>
    </p:spTree>
    <p:extLst>
      <p:ext uri="{BB962C8B-B14F-4D97-AF65-F5344CB8AC3E}">
        <p14:creationId xmlns:p14="http://schemas.microsoft.com/office/powerpoint/2010/main" val="23731574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C5317A6-DB75-8041-B3D4-02B4094C2957}"/>
              </a:ext>
            </a:extLst>
          </p:cNvPr>
          <p:cNvSpPr>
            <a:spLocks noGrp="1"/>
          </p:cNvSpPr>
          <p:nvPr>
            <p:ph type="title"/>
          </p:nvPr>
        </p:nvSpPr>
        <p:spPr>
          <a:xfrm>
            <a:off x="457200" y="260350"/>
            <a:ext cx="8229600" cy="600075"/>
          </a:xfrm>
        </p:spPr>
        <p:txBody>
          <a:bodyPr/>
          <a:lstStyle/>
          <a:p>
            <a:pPr eaLnBrk="1" hangingPunct="1"/>
            <a:r>
              <a:rPr lang="en-GB" altLang="en-US" dirty="0">
                <a:latin typeface="Arial" panose="020B0604020202020204" pitchFamily="34" charset="0"/>
              </a:rPr>
              <a:t>The Five Forces framework</a:t>
            </a:r>
          </a:p>
        </p:txBody>
      </p:sp>
      <p:sp>
        <p:nvSpPr>
          <p:cNvPr id="37891" name="Content Placeholder 2">
            <a:extLst>
              <a:ext uri="{FF2B5EF4-FFF2-40B4-BE49-F238E27FC236}">
                <a16:creationId xmlns:a16="http://schemas.microsoft.com/office/drawing/2014/main" id="{09A2B0DE-3B80-ED42-B6A9-12BE2D407606}"/>
              </a:ext>
            </a:extLst>
          </p:cNvPr>
          <p:cNvSpPr>
            <a:spLocks noGrp="1"/>
          </p:cNvSpPr>
          <p:nvPr>
            <p:ph idx="1"/>
          </p:nvPr>
        </p:nvSpPr>
        <p:spPr>
          <a:xfrm>
            <a:off x="242888" y="1112838"/>
            <a:ext cx="8229600" cy="4438650"/>
          </a:xfrm>
        </p:spPr>
        <p:txBody>
          <a:bodyPr/>
          <a:lstStyle/>
          <a:p>
            <a:pPr marL="263525" indent="-263525" algn="ctr" eaLnBrk="1" hangingPunct="1">
              <a:buFont typeface="Wingdings 2" pitchFamily="2" charset="2"/>
              <a:buNone/>
            </a:pPr>
            <a:r>
              <a:rPr lang="en-GB" altLang="en-US" b="1" i="1">
                <a:solidFill>
                  <a:srgbClr val="0070C0"/>
                </a:solidFill>
                <a:latin typeface="Arial" panose="020B0604020202020204" pitchFamily="34" charset="0"/>
              </a:rPr>
              <a:t>The bargaining power of suppliers</a:t>
            </a:r>
          </a:p>
          <a:p>
            <a:pPr marL="263525" indent="-263525" eaLnBrk="1" hangingPunct="1">
              <a:buFont typeface="Wingdings 2" pitchFamily="2" charset="2"/>
              <a:buNone/>
            </a:pPr>
            <a:r>
              <a:rPr lang="en-GB" altLang="en-US">
                <a:latin typeface="Arial" panose="020B0604020202020204" pitchFamily="34" charset="0"/>
              </a:rPr>
              <a:t>	</a:t>
            </a:r>
            <a:r>
              <a:rPr lang="en-GB" altLang="en-US" sz="2400" b="1" i="1">
                <a:solidFill>
                  <a:srgbClr val="0070C0"/>
                </a:solidFill>
                <a:latin typeface="Arial" panose="020B0604020202020204" pitchFamily="34" charset="0"/>
              </a:rPr>
              <a:t>Suppliers</a:t>
            </a:r>
            <a:r>
              <a:rPr lang="en-GB" altLang="en-US" sz="2400">
                <a:latin typeface="Arial" panose="020B0604020202020204" pitchFamily="34" charset="0"/>
              </a:rPr>
              <a:t> are those who supply what organisations need to produce (raw materials, fuel, labour etc.) the product or service. Powerful suppliers can reduce an organisation’s profits. </a:t>
            </a:r>
          </a:p>
          <a:p>
            <a:pPr marL="263525" indent="-263525" eaLnBrk="1" hangingPunct="1">
              <a:buFont typeface="Wingdings 2" pitchFamily="2" charset="2"/>
              <a:buNone/>
            </a:pPr>
            <a:r>
              <a:rPr lang="en-GB" altLang="en-US" sz="2400">
                <a:latin typeface="Arial" panose="020B0604020202020204" pitchFamily="34" charset="0"/>
              </a:rPr>
              <a:t>	Supplier power is likely to be high when:</a:t>
            </a:r>
          </a:p>
          <a:p>
            <a:pPr marL="546100" lvl="1" indent="-280988" eaLnBrk="1" hangingPunct="1">
              <a:buFont typeface="Arial" panose="020B0604020202020204" pitchFamily="34" charset="0"/>
              <a:buChar char="•"/>
            </a:pPr>
            <a:r>
              <a:rPr lang="en-GB" altLang="en-US" sz="2000">
                <a:latin typeface="Arial" panose="020B0604020202020204" pitchFamily="34" charset="0"/>
              </a:rPr>
              <a:t>The suppliers are concentrated (few of them) </a:t>
            </a:r>
          </a:p>
          <a:p>
            <a:pPr marL="546100" lvl="1" indent="-280988" eaLnBrk="1" hangingPunct="1">
              <a:buFont typeface="Arial" panose="020B0604020202020204" pitchFamily="34" charset="0"/>
              <a:buChar char="•"/>
            </a:pPr>
            <a:r>
              <a:rPr lang="en-GB" altLang="en-US" sz="2000">
                <a:latin typeface="Arial" panose="020B0604020202020204" pitchFamily="34" charset="0"/>
              </a:rPr>
              <a:t>Suppliers provide a specialist or rare input</a:t>
            </a:r>
          </a:p>
          <a:p>
            <a:pPr marL="546100" lvl="1" indent="-280988" eaLnBrk="1" hangingPunct="1">
              <a:buFont typeface="Arial" panose="020B0604020202020204" pitchFamily="34" charset="0"/>
              <a:buChar char="•"/>
            </a:pPr>
            <a:r>
              <a:rPr lang="en-GB" altLang="en-US" sz="2000">
                <a:latin typeface="Arial" panose="020B0604020202020204" pitchFamily="34" charset="0"/>
              </a:rPr>
              <a:t>Switching costs are high (it is disruptive or expensive to change suppliers) </a:t>
            </a:r>
          </a:p>
          <a:p>
            <a:pPr marL="546100" lvl="1" indent="-280988" eaLnBrk="1" hangingPunct="1">
              <a:buFont typeface="Arial" panose="020B0604020202020204" pitchFamily="34" charset="0"/>
              <a:buChar char="•"/>
            </a:pPr>
            <a:r>
              <a:rPr lang="en-GB" altLang="en-US" sz="2000">
                <a:latin typeface="Arial" panose="020B0604020202020204" pitchFamily="34" charset="0"/>
              </a:rPr>
              <a:t>Suppliers can integrate forwards</a:t>
            </a:r>
          </a:p>
        </p:txBody>
      </p:sp>
    </p:spTree>
    <p:extLst>
      <p:ext uri="{BB962C8B-B14F-4D97-AF65-F5344CB8AC3E}">
        <p14:creationId xmlns:p14="http://schemas.microsoft.com/office/powerpoint/2010/main" val="2175264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D978DD52-6BDE-2744-92FD-29A9159D6B72}"/>
              </a:ext>
            </a:extLst>
          </p:cNvPr>
          <p:cNvSpPr>
            <a:spLocks noGrp="1"/>
          </p:cNvSpPr>
          <p:nvPr>
            <p:ph type="title"/>
          </p:nvPr>
        </p:nvSpPr>
        <p:spPr>
          <a:xfrm>
            <a:off x="457200" y="269875"/>
            <a:ext cx="8229600" cy="595313"/>
          </a:xfrm>
        </p:spPr>
        <p:txBody>
          <a:bodyPr/>
          <a:lstStyle/>
          <a:p>
            <a:pPr eaLnBrk="1" hangingPunct="1"/>
            <a:r>
              <a:rPr lang="en-GB" altLang="en-US" b="1" dirty="0">
                <a:latin typeface="Arial" panose="020B0604020202020204" pitchFamily="34" charset="0"/>
              </a:rPr>
              <a:t>Implications of Five Forces analysis</a:t>
            </a:r>
          </a:p>
        </p:txBody>
      </p:sp>
      <p:sp>
        <p:nvSpPr>
          <p:cNvPr id="39939" name="Content Placeholder 2">
            <a:extLst>
              <a:ext uri="{FF2B5EF4-FFF2-40B4-BE49-F238E27FC236}">
                <a16:creationId xmlns:a16="http://schemas.microsoft.com/office/drawing/2014/main" id="{EB14807F-C7E9-2C4D-826A-908C7308879E}"/>
              </a:ext>
            </a:extLst>
          </p:cNvPr>
          <p:cNvSpPr>
            <a:spLocks noGrp="1"/>
          </p:cNvSpPr>
          <p:nvPr>
            <p:ph idx="1"/>
          </p:nvPr>
        </p:nvSpPr>
        <p:spPr>
          <a:xfrm>
            <a:off x="311150" y="2017078"/>
            <a:ext cx="8521700" cy="3194050"/>
          </a:xfrm>
        </p:spPr>
        <p:txBody>
          <a:bodyPr/>
          <a:lstStyle/>
          <a:p>
            <a:pPr marL="271463" indent="-271463" eaLnBrk="1" hangingPunct="1">
              <a:buClr>
                <a:schemeClr val="tx1"/>
              </a:buClr>
              <a:buSzTx/>
              <a:buFontTx/>
              <a:buChar char="•"/>
            </a:pPr>
            <a:r>
              <a:rPr lang="en-GB" altLang="en-US" sz="2400" b="1" i="1" dirty="0">
                <a:solidFill>
                  <a:schemeClr val="accent1"/>
                </a:solidFill>
                <a:latin typeface="Arial" panose="020B0604020202020204" pitchFamily="34" charset="0"/>
              </a:rPr>
              <a:t>Which industries/markets to enter or leave</a:t>
            </a:r>
            <a:r>
              <a:rPr lang="en-GB" altLang="en-US" sz="2400" i="1" dirty="0">
                <a:solidFill>
                  <a:schemeClr val="accent1"/>
                </a:solidFill>
                <a:latin typeface="Arial" panose="020B0604020202020204" pitchFamily="34" charset="0"/>
              </a:rPr>
              <a:t> </a:t>
            </a:r>
            <a:r>
              <a:rPr lang="en-GB" altLang="en-US" sz="2400" dirty="0">
                <a:latin typeface="Arial" panose="020B0604020202020204" pitchFamily="34" charset="0"/>
              </a:rPr>
              <a:t>–</a:t>
            </a:r>
            <a:r>
              <a:rPr lang="en-GB" altLang="en-US" sz="2400" i="1" dirty="0">
                <a:solidFill>
                  <a:schemeClr val="accent1"/>
                </a:solidFill>
                <a:latin typeface="Arial" panose="020B0604020202020204" pitchFamily="34" charset="0"/>
              </a:rPr>
              <a:t> </a:t>
            </a:r>
            <a:r>
              <a:rPr lang="en-GB" altLang="en-US" sz="2400" dirty="0">
                <a:latin typeface="Arial" panose="020B0604020202020204" pitchFamily="34" charset="0"/>
              </a:rPr>
              <a:t>it</a:t>
            </a:r>
            <a:r>
              <a:rPr lang="en-GB" altLang="en-US" sz="2400" dirty="0">
                <a:solidFill>
                  <a:schemeClr val="accent1"/>
                </a:solidFill>
                <a:latin typeface="Arial" panose="020B0604020202020204" pitchFamily="34" charset="0"/>
              </a:rPr>
              <a:t> </a:t>
            </a:r>
            <a:r>
              <a:rPr lang="en-GB" altLang="en-US" sz="2400" dirty="0">
                <a:latin typeface="Arial" panose="020B0604020202020204" pitchFamily="34" charset="0"/>
              </a:rPr>
              <a:t>helps</a:t>
            </a:r>
            <a:r>
              <a:rPr lang="en-GB" altLang="en-US" sz="2400" i="1" dirty="0">
                <a:solidFill>
                  <a:schemeClr val="accent1"/>
                </a:solidFill>
                <a:latin typeface="Arial" panose="020B0604020202020204" pitchFamily="34" charset="0"/>
              </a:rPr>
              <a:t> </a:t>
            </a:r>
            <a:r>
              <a:rPr lang="en-GB" altLang="en-US" sz="2400" dirty="0">
                <a:latin typeface="Arial" panose="020B0604020202020204" pitchFamily="34" charset="0"/>
              </a:rPr>
              <a:t>identify the attractiveness of industries.</a:t>
            </a:r>
          </a:p>
          <a:p>
            <a:pPr marL="271463" indent="-271463" eaLnBrk="1" hangingPunct="1">
              <a:buClr>
                <a:schemeClr val="tx1"/>
              </a:buClr>
              <a:buSzTx/>
              <a:buFontTx/>
              <a:buChar char="•"/>
            </a:pPr>
            <a:r>
              <a:rPr lang="en-GB" altLang="en-US" sz="2400" b="1" i="1" dirty="0">
                <a:solidFill>
                  <a:schemeClr val="accent1"/>
                </a:solidFill>
                <a:latin typeface="Arial" panose="020B0604020202020204" pitchFamily="34" charset="0"/>
              </a:rPr>
              <a:t>What influence can be exerted?</a:t>
            </a:r>
            <a:r>
              <a:rPr lang="en-GB" altLang="en-US" sz="2400" dirty="0">
                <a:latin typeface="Arial" panose="020B0604020202020204" pitchFamily="34" charset="0"/>
              </a:rPr>
              <a:t> Identifies strategies that can influence the impact of the five forces. E.g. building barriers to entry by becoming more vertically integrated.</a:t>
            </a:r>
          </a:p>
          <a:p>
            <a:pPr marL="271463" indent="-271463" eaLnBrk="1" hangingPunct="1">
              <a:buClr>
                <a:schemeClr val="tx1"/>
              </a:buClr>
              <a:buSzTx/>
              <a:buFontTx/>
              <a:buChar char="•"/>
            </a:pPr>
            <a:r>
              <a:rPr lang="en-GB" altLang="en-US" sz="2400" dirty="0">
                <a:latin typeface="Arial" panose="020B0604020202020204" pitchFamily="34" charset="0"/>
              </a:rPr>
              <a:t>The forces may have a </a:t>
            </a:r>
            <a:r>
              <a:rPr lang="en-GB" altLang="en-US" sz="2400" b="1" i="1" dirty="0">
                <a:solidFill>
                  <a:srgbClr val="0070C0"/>
                </a:solidFill>
                <a:latin typeface="Arial" panose="020B0604020202020204" pitchFamily="34" charset="0"/>
              </a:rPr>
              <a:t>different impact on different organisations</a:t>
            </a:r>
            <a:r>
              <a:rPr lang="en-GB" altLang="en-US" sz="2400" dirty="0">
                <a:solidFill>
                  <a:srgbClr val="0070C0"/>
                </a:solidFill>
                <a:latin typeface="Arial" panose="020B0604020202020204" pitchFamily="34" charset="0"/>
              </a:rPr>
              <a:t>.</a:t>
            </a:r>
            <a:r>
              <a:rPr lang="en-GB" altLang="en-US" sz="2400" i="1" dirty="0">
                <a:solidFill>
                  <a:srgbClr val="0070C0"/>
                </a:solidFill>
                <a:latin typeface="Arial" panose="020B0604020202020204" pitchFamily="34" charset="0"/>
              </a:rPr>
              <a:t> </a:t>
            </a:r>
            <a:r>
              <a:rPr lang="en-GB" altLang="en-US" sz="2400" dirty="0">
                <a:latin typeface="Arial" panose="020B0604020202020204" pitchFamily="34" charset="0"/>
              </a:rPr>
              <a:t>E.g. large firms can deal with barriers to entry more easily than small firms. </a:t>
            </a:r>
          </a:p>
        </p:txBody>
      </p:sp>
    </p:spTree>
    <p:extLst>
      <p:ext uri="{BB962C8B-B14F-4D97-AF65-F5344CB8AC3E}">
        <p14:creationId xmlns:p14="http://schemas.microsoft.com/office/powerpoint/2010/main" val="42818931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6812958"/>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b="1" dirty="0">
                <a:solidFill>
                  <a:srgbClr val="FFFF00"/>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sz="2400" dirty="0">
                <a:solidFill>
                  <a:srgbClr val="FFFF00"/>
                </a:solidFill>
              </a:rPr>
              <a:t>Take 5 minutes to reflect upon today’s presentation – what have you learnt?  </a:t>
            </a:r>
          </a:p>
          <a:p>
            <a:r>
              <a:rPr lang="en-GB" sz="2400" dirty="0">
                <a:solidFill>
                  <a:srgbClr val="FFFF00"/>
                </a:solidFill>
              </a:rPr>
              <a:t>Any key areas you want to research further? </a:t>
            </a:r>
          </a:p>
          <a:p>
            <a:r>
              <a:rPr lang="en-GB" sz="2400" dirty="0">
                <a:solidFill>
                  <a:srgbClr val="FFFF00"/>
                </a:solidFill>
              </a:rPr>
              <a:t>What can help you with your assignment?</a:t>
            </a:r>
          </a:p>
          <a:p>
            <a:r>
              <a:rPr lang="en-GB" sz="2400" dirty="0">
                <a:solidFill>
                  <a:srgbClr val="FFFF00"/>
                </a:solidFill>
              </a:rPr>
              <a:t>What can help you in your career?</a:t>
            </a:r>
          </a:p>
          <a:p>
            <a:r>
              <a:rPr lang="en-GB" sz="2400" dirty="0">
                <a:solidFill>
                  <a:srgbClr val="FFFF00"/>
                </a:solidFill>
              </a:rPr>
              <a:t>Engage with your tutor on the topics</a:t>
            </a:r>
          </a:p>
          <a:p>
            <a:endParaRPr lang="en-GB" dirty="0">
              <a:solidFill>
                <a:srgbClr val="FFFF00"/>
              </a:solidFill>
            </a:endParaRPr>
          </a:p>
        </p:txBody>
      </p:sp>
    </p:spTree>
    <p:extLst>
      <p:ext uri="{BB962C8B-B14F-4D97-AF65-F5344CB8AC3E}">
        <p14:creationId xmlns:p14="http://schemas.microsoft.com/office/powerpoint/2010/main" val="2058534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56D192E4-B1E3-2A45-BBBE-6B7899A36D91}"/>
              </a:ext>
            </a:extLst>
          </p:cNvPr>
          <p:cNvSpPr>
            <a:spLocks noGrp="1"/>
          </p:cNvSpPr>
          <p:nvPr>
            <p:ph type="title"/>
          </p:nvPr>
        </p:nvSpPr>
        <p:spPr>
          <a:xfrm>
            <a:off x="457200" y="269875"/>
            <a:ext cx="8229600" cy="595313"/>
          </a:xfrm>
        </p:spPr>
        <p:txBody>
          <a:bodyPr/>
          <a:lstStyle/>
          <a:p>
            <a:pPr eaLnBrk="1" hangingPunct="1"/>
            <a:r>
              <a:rPr lang="en-GB" altLang="en-US">
                <a:latin typeface="Arial" panose="020B0604020202020204" pitchFamily="34" charset="0"/>
              </a:rPr>
              <a:t>Summary</a:t>
            </a:r>
          </a:p>
        </p:txBody>
      </p:sp>
      <p:sp>
        <p:nvSpPr>
          <p:cNvPr id="55299" name="Content Placeholder 2">
            <a:extLst>
              <a:ext uri="{FF2B5EF4-FFF2-40B4-BE49-F238E27FC236}">
                <a16:creationId xmlns:a16="http://schemas.microsoft.com/office/drawing/2014/main" id="{19A5FFFA-88E1-4970-B589-DC913996ADE0}"/>
              </a:ext>
            </a:extLst>
          </p:cNvPr>
          <p:cNvSpPr>
            <a:spLocks noGrp="1"/>
          </p:cNvSpPr>
          <p:nvPr>
            <p:ph idx="1"/>
          </p:nvPr>
        </p:nvSpPr>
        <p:spPr>
          <a:xfrm>
            <a:off x="457200" y="1265237"/>
            <a:ext cx="8229600" cy="4327525"/>
          </a:xfrm>
        </p:spPr>
        <p:txBody>
          <a:bodyPr/>
          <a:lstStyle/>
          <a:p>
            <a:pPr marL="280988" indent="-280988" eaLnBrk="1" hangingPunct="1">
              <a:buClr>
                <a:schemeClr val="tx1"/>
              </a:buClr>
              <a:buSzTx/>
              <a:buFontTx/>
              <a:buChar char="•"/>
              <a:defRPr/>
            </a:pPr>
            <a:r>
              <a:rPr lang="en-GB" altLang="en-US" dirty="0"/>
              <a:t>Environmental influences can be thought of as </a:t>
            </a:r>
            <a:r>
              <a:rPr lang="en-GB" altLang="en-US" b="1" i="1" dirty="0">
                <a:solidFill>
                  <a:srgbClr val="0070C0"/>
                </a:solidFill>
              </a:rPr>
              <a:t>layers</a:t>
            </a:r>
            <a:r>
              <a:rPr lang="en-GB" altLang="en-US" dirty="0"/>
              <a:t> around an organisation, with the outer layer making up the</a:t>
            </a:r>
            <a:r>
              <a:rPr lang="en-GB" altLang="en-US" b="1" i="1" dirty="0">
                <a:solidFill>
                  <a:srgbClr val="0070C0"/>
                </a:solidFill>
              </a:rPr>
              <a:t> macro-environment</a:t>
            </a:r>
            <a:r>
              <a:rPr lang="en-GB" altLang="en-US" dirty="0"/>
              <a:t>, the middle layer making up the </a:t>
            </a:r>
            <a:r>
              <a:rPr lang="en-GB" altLang="en-US" b="1" i="1" dirty="0">
                <a:solidFill>
                  <a:srgbClr val="0070C0"/>
                </a:solidFill>
              </a:rPr>
              <a:t>industry or sector </a:t>
            </a:r>
            <a:r>
              <a:rPr lang="en-GB" altLang="en-US" dirty="0"/>
              <a:t>and the inner layer </a:t>
            </a:r>
            <a:r>
              <a:rPr lang="en-GB" altLang="en-US" b="1" i="1" dirty="0">
                <a:solidFill>
                  <a:srgbClr val="0070C0"/>
                </a:solidFill>
              </a:rPr>
              <a:t>strategic groups </a:t>
            </a:r>
            <a:r>
              <a:rPr lang="en-GB" altLang="en-US" dirty="0"/>
              <a:t>and </a:t>
            </a:r>
            <a:r>
              <a:rPr lang="en-GB" altLang="en-US" b="1" i="1" dirty="0">
                <a:solidFill>
                  <a:srgbClr val="0070C0"/>
                </a:solidFill>
              </a:rPr>
              <a:t>market segments</a:t>
            </a:r>
            <a:r>
              <a:rPr lang="en-GB" altLang="en-US" dirty="0"/>
              <a:t>.</a:t>
            </a:r>
          </a:p>
          <a:p>
            <a:pPr marL="280988" indent="-280988" eaLnBrk="1" hangingPunct="1">
              <a:buClr>
                <a:schemeClr val="tx1"/>
              </a:buClr>
              <a:buSzTx/>
              <a:buFontTx/>
              <a:buChar char="•"/>
              <a:defRPr/>
            </a:pPr>
            <a:r>
              <a:rPr lang="en-GB" altLang="en-US" dirty="0"/>
              <a:t>The macro-environment can be analysed in terms of the </a:t>
            </a:r>
            <a:r>
              <a:rPr lang="en-GB" altLang="en-US" b="1" i="1" dirty="0">
                <a:solidFill>
                  <a:srgbClr val="0070C0"/>
                </a:solidFill>
              </a:rPr>
              <a:t>PESTEL factors</a:t>
            </a:r>
            <a:r>
              <a:rPr lang="en-GB" altLang="en-US" dirty="0"/>
              <a:t>,.</a:t>
            </a:r>
          </a:p>
          <a:p>
            <a:pPr marL="280988" indent="-280988" eaLnBrk="1" hangingPunct="1">
              <a:buClr>
                <a:schemeClr val="tx1"/>
              </a:buClr>
              <a:buSzTx/>
              <a:buFontTx/>
              <a:buChar char="•"/>
              <a:defRPr/>
            </a:pPr>
            <a:r>
              <a:rPr lang="en-GB" altLang="en-US" dirty="0"/>
              <a:t>Industries and sectors can be analysed in terms of </a:t>
            </a:r>
            <a:r>
              <a:rPr lang="en-GB" altLang="en-US" b="1" i="1" dirty="0">
                <a:solidFill>
                  <a:srgbClr val="0070C0"/>
                </a:solidFill>
              </a:rPr>
              <a:t>Porter’s five forces</a:t>
            </a:r>
            <a:r>
              <a:rPr lang="en-GB" altLang="en-US" b="1" dirty="0"/>
              <a:t> </a:t>
            </a:r>
            <a:r>
              <a:rPr lang="en-GB" altLang="en-US" dirty="0"/>
              <a:t>– barriers to entry, substitutes, buyer power, supplier power and rivalry. </a:t>
            </a:r>
            <a:endParaRPr lang="en-GB" dirty="0">
              <a:solidFill>
                <a:prstClr val="black"/>
              </a:solidFill>
            </a:endParaRPr>
          </a:p>
          <a:p>
            <a:pPr marL="280988" indent="-280988" eaLnBrk="1" hangingPunct="1">
              <a:buClr>
                <a:schemeClr val="tx1"/>
              </a:buClr>
              <a:buSzTx/>
              <a:buFontTx/>
              <a:buChar char="•"/>
              <a:defRPr/>
            </a:pPr>
            <a:endParaRPr lang="en-GB" altLang="en-US" sz="2400" dirty="0"/>
          </a:p>
        </p:txBody>
      </p:sp>
    </p:spTree>
    <p:extLst>
      <p:ext uri="{BB962C8B-B14F-4D97-AF65-F5344CB8AC3E}">
        <p14:creationId xmlns:p14="http://schemas.microsoft.com/office/powerpoint/2010/main" val="21974244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2844394317"/>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4" id="{E6D5AE2C-086B-774F-A69A-6A88DC6A1FCB}" vid="{CC09B566-A2B4-1640-8727-D279FA1BA5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0C79BF-683B-4DE5-A916-DEB227ADA4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D93EC8-DE63-4AC0-8251-4B3310C363AD}">
  <ds:schemaRefs>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http://purl.org/dc/dcmitype/"/>
    <ds:schemaRef ds:uri="http://purl.org/dc/terms/"/>
    <ds:schemaRef ds:uri="http://schemas.openxmlformats.org/package/2006/metadata/core-properties"/>
    <ds:schemaRef ds:uri="http://purl.org/dc/elements/1.1/"/>
    <ds:schemaRef ds:uri="f66716c4-314f-46c1-b01e-5a44c61897d8"/>
    <ds:schemaRef ds:uri="a908d394-d138-480e-87a3-ff44c37f991a"/>
  </ds:schemaRefs>
</ds:datastoreItem>
</file>

<file path=customXml/itemProps3.xml><?xml version="1.0" encoding="utf-8"?>
<ds:datastoreItem xmlns:ds="http://schemas.openxmlformats.org/officeDocument/2006/customXml" ds:itemID="{6A3427B9-DD9A-4EB8-8599-0CA53D962D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Custom Design</Template>
  <TotalTime>28</TotalTime>
  <Words>1274</Words>
  <Application>Microsoft Macintosh PowerPoint</Application>
  <PresentationFormat>On-screen Show (4:3)</PresentationFormat>
  <Paragraphs>134</Paragraphs>
  <Slides>26</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Calibri Light</vt:lpstr>
      <vt:lpstr>Symbol</vt:lpstr>
      <vt:lpstr>Times</vt:lpstr>
      <vt:lpstr>Wingdings</vt:lpstr>
      <vt:lpstr>Wingdings 2</vt:lpstr>
      <vt:lpstr>Custom Design</vt:lpstr>
      <vt:lpstr>PowerPoint Presentation</vt:lpstr>
      <vt:lpstr>The Business Environment</vt:lpstr>
      <vt:lpstr>Content</vt:lpstr>
      <vt:lpstr>Learning outcomes</vt:lpstr>
      <vt:lpstr>Layers of the business environment</vt:lpstr>
      <vt:lpstr>PowerPoint Presentation</vt:lpstr>
      <vt:lpstr>SWOT (Strengths, Weaknesses, Opportunities &amp; Threats)</vt:lpstr>
      <vt:lpstr>PowerPoint Presentation</vt:lpstr>
      <vt:lpstr>PESTLE</vt:lpstr>
      <vt:lpstr>The PESTEL framework</vt:lpstr>
      <vt:lpstr>PowerPoint Presentation</vt:lpstr>
      <vt:lpstr>PowerPoint Presentation</vt:lpstr>
      <vt:lpstr>PowerPoint Presentation</vt:lpstr>
      <vt:lpstr>Industries, markets and sectors</vt:lpstr>
      <vt:lpstr>Porter’s five forces</vt:lpstr>
      <vt:lpstr>PowerPoint Presentation</vt:lpstr>
      <vt:lpstr>PowerPoint Presentation</vt:lpstr>
      <vt:lpstr>The Five Forces framework</vt:lpstr>
      <vt:lpstr>The Five Forces framework</vt:lpstr>
      <vt:lpstr>The Five Forces framework</vt:lpstr>
      <vt:lpstr>The Five Forces framework</vt:lpstr>
      <vt:lpstr>The Five Forces framework</vt:lpstr>
      <vt:lpstr>Implications of Five Forces analysis</vt:lpstr>
      <vt:lpstr>Summary</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Business Environment</dc:title>
  <dc:creator>Stuart Morgan</dc:creator>
  <cp:lastModifiedBy>Stuart Morgan</cp:lastModifiedBy>
  <cp:revision>3</cp:revision>
  <cp:lastPrinted>2021-01-19T13:47:47Z</cp:lastPrinted>
  <dcterms:created xsi:type="dcterms:W3CDTF">2021-04-01T11:17:35Z</dcterms:created>
  <dcterms:modified xsi:type="dcterms:W3CDTF">2021-04-01T11:46:33Z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