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9" r:id="rId1"/>
  </p:sldMasterIdLst>
  <p:notesMasterIdLst>
    <p:notesMasterId r:id="rId10"/>
  </p:notesMasterIdLst>
  <p:sldIdLst>
    <p:sldId id="256" r:id="rId2"/>
    <p:sldId id="262" r:id="rId3"/>
    <p:sldId id="257" r:id="rId4"/>
    <p:sldId id="258" r:id="rId5"/>
    <p:sldId id="259" r:id="rId6"/>
    <p:sldId id="260" r:id="rId7"/>
    <p:sldId id="261"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654"/>
    <p:restoredTop sz="48286"/>
  </p:normalViewPr>
  <p:slideViewPr>
    <p:cSldViewPr snapToGrid="0" snapToObjects="1">
      <p:cViewPr varScale="1">
        <p:scale>
          <a:sx n="39" d="100"/>
          <a:sy n="39" d="100"/>
        </p:scale>
        <p:origin x="116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864892-6B22-8B4B-BBE3-AE52D8EFEB5E}" type="datetimeFigureOut">
              <a:rPr lang="en-US" smtClean="0"/>
              <a:t>11/6/19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69D81F-935E-3C44-B2F8-E6CCBA2E6DDE}" type="slidenum">
              <a:rPr lang="en-US" smtClean="0"/>
              <a:t>‹#›</a:t>
            </a:fld>
            <a:endParaRPr lang="en-US"/>
          </a:p>
        </p:txBody>
      </p:sp>
    </p:spTree>
    <p:extLst>
      <p:ext uri="{BB962C8B-B14F-4D97-AF65-F5344CB8AC3E}">
        <p14:creationId xmlns:p14="http://schemas.microsoft.com/office/powerpoint/2010/main" val="3906936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469D81F-935E-3C44-B2F8-E6CCBA2E6DDE}" type="slidenum">
              <a:rPr lang="en-US" smtClean="0"/>
              <a:t>1</a:t>
            </a:fld>
            <a:endParaRPr lang="en-US"/>
          </a:p>
        </p:txBody>
      </p:sp>
    </p:spTree>
    <p:extLst>
      <p:ext uri="{BB962C8B-B14F-4D97-AF65-F5344CB8AC3E}">
        <p14:creationId xmlns:p14="http://schemas.microsoft.com/office/powerpoint/2010/main" val="1445349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key issue that needs to be addressed is that the recall is the fault of our organisation, as the packaging was designed in a way that does not display all relevant information that it should. The main issues with not all ingredients being listed on our packaging is the potential allergen issue, consumers with allergies could have fatal reactions after eating our product which would be an extremely damaging situation for our company. It needs to be ensured the batch of products is recalled quickly and effectively so to minimize any risk, then have a spokesperson to speak on behalf of the company with a clear message to deal with all social media and press interest. It is essential to get out a clear communication message over our communication channels to keep our customers up-to-date and retain customer loyalty, by keeping our customers up-to-date it shows we value how they view us as a company.</a:t>
            </a:r>
          </a:p>
        </p:txBody>
      </p:sp>
      <p:sp>
        <p:nvSpPr>
          <p:cNvPr id="4" name="Slide Number Placeholder 3"/>
          <p:cNvSpPr>
            <a:spLocks noGrp="1"/>
          </p:cNvSpPr>
          <p:nvPr>
            <p:ph type="sldNum" sz="quarter" idx="5"/>
          </p:nvPr>
        </p:nvSpPr>
        <p:spPr/>
        <p:txBody>
          <a:bodyPr/>
          <a:lstStyle/>
          <a:p>
            <a:fld id="{7469D81F-935E-3C44-B2F8-E6CCBA2E6DDE}" type="slidenum">
              <a:rPr lang="en-US" smtClean="0"/>
              <a:t>3</a:t>
            </a:fld>
            <a:endParaRPr lang="en-US"/>
          </a:p>
        </p:txBody>
      </p:sp>
    </p:spTree>
    <p:extLst>
      <p:ext uri="{BB962C8B-B14F-4D97-AF65-F5344CB8AC3E}">
        <p14:creationId xmlns:p14="http://schemas.microsoft.com/office/powerpoint/2010/main" val="11482088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Shareholders will need to be effectively communicated with as they will be interested in the impact this recall will have on their dividends in relation to possible loss of growth on their shares for the foreseeable short term future. Customer and supplier communication will also need to be monitored as there will be many complaints and the reputation of the organisation as a whole could be at stake, our suppliers will need to be contacted also as we will need to stop further supply orders until our packaging can be redesigned and contain the relevant information. If this recall causes a large negative impact on the business employees may fear job security, so will need to be kept in know of all relevant information which links to trade unions. If job security is a threat then will need to be prepared for backlash from trade unions representing the interest of employees. Due to recent incidents occurring in other organisations from not correctly labelling ingredients in products there have been allergen-related deaths which has led to an increase in pressure/interest on the food and beverage industry, this means we will need to be prepared for potential heavy media coverage in relation to this area.</a:t>
            </a:r>
          </a:p>
        </p:txBody>
      </p:sp>
      <p:sp>
        <p:nvSpPr>
          <p:cNvPr id="4" name="Slide Number Placeholder 3"/>
          <p:cNvSpPr>
            <a:spLocks noGrp="1"/>
          </p:cNvSpPr>
          <p:nvPr>
            <p:ph type="sldNum" sz="quarter" idx="5"/>
          </p:nvPr>
        </p:nvSpPr>
        <p:spPr/>
        <p:txBody>
          <a:bodyPr/>
          <a:lstStyle/>
          <a:p>
            <a:fld id="{7469D81F-935E-3C44-B2F8-E6CCBA2E6DDE}" type="slidenum">
              <a:rPr lang="en-US" smtClean="0"/>
              <a:t>4</a:t>
            </a:fld>
            <a:endParaRPr lang="en-US"/>
          </a:p>
        </p:txBody>
      </p:sp>
    </p:spTree>
    <p:extLst>
      <p:ext uri="{BB962C8B-B14F-4D97-AF65-F5344CB8AC3E}">
        <p14:creationId xmlns:p14="http://schemas.microsoft.com/office/powerpoint/2010/main" val="25538670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choosing the communication channels that would best suit our brand and the type of information we want to share we need to release our own information from our spokesperson who will be fully trained in dealing with aggressive media coverage, it is inevitable that there will be bad publicity surrounding our organisation following the recall however being the first to get the full-storied, fact-based information out immediately can give us the upper-hand in dealing with it. </a:t>
            </a:r>
          </a:p>
          <a:p>
            <a:r>
              <a:rPr lang="en-US" dirty="0"/>
              <a:t>Social media is a powerful tool to use as many of our brand loyal customers will follow at least one of our social profiles whether it be our Instagram, Twitter or Facebook. Posting on our social media about our chocolate bar recall will get directly to the people who we need to see it first. Our personal brand website would also be a great page to put up information as this would be one of the first places customers would visit for in-depth information. We could also use radio and TV adverts, although they are not so direct to our immediate customers who follow our social media profiles, they would help to spread word about the recall effectively and quickly so to reduce the risk of customers consuming the products labelled with incorrect information. Another useful communication channel which could be effective would be news channels or newspapers to again spread the word about the recall to a wider audience, our spokesperson would be the person to pass on the message we want to share and if we use all of these communication channels the message needs to be clear and in line with our brand identity. </a:t>
            </a:r>
          </a:p>
        </p:txBody>
      </p:sp>
      <p:sp>
        <p:nvSpPr>
          <p:cNvPr id="4" name="Slide Number Placeholder 3"/>
          <p:cNvSpPr>
            <a:spLocks noGrp="1"/>
          </p:cNvSpPr>
          <p:nvPr>
            <p:ph type="sldNum" sz="quarter" idx="5"/>
          </p:nvPr>
        </p:nvSpPr>
        <p:spPr/>
        <p:txBody>
          <a:bodyPr/>
          <a:lstStyle/>
          <a:p>
            <a:fld id="{7469D81F-935E-3C44-B2F8-E6CCBA2E6DDE}" type="slidenum">
              <a:rPr lang="en-US" smtClean="0"/>
              <a:t>5</a:t>
            </a:fld>
            <a:endParaRPr lang="en-US"/>
          </a:p>
        </p:txBody>
      </p:sp>
    </p:spTree>
    <p:extLst>
      <p:ext uri="{BB962C8B-B14F-4D97-AF65-F5344CB8AC3E}">
        <p14:creationId xmlns:p14="http://schemas.microsoft.com/office/powerpoint/2010/main" val="34321412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Tools that our organisation could use to monitor our recall could begin with social media monitoring and measurement; there are so many ways that using social media monitoring can be used through measuring engagement with our brand based on likes, retweets, comments, replies and shares. Through monitoring engagements like this it becomes possible to see how consumers are reacting to the recall, which can prepare us and help us plan for the future of the business. </a:t>
            </a:r>
          </a:p>
          <a:p>
            <a:r>
              <a:rPr lang="en-US" dirty="0"/>
              <a:t>We could also measure website traffic to see how many people are interested in viewing our page containing the information about our recall, it’s possible to see exact demographics of who is viewing the page and which social media networks create the most website traffic which could allow us to see whether our communication channels are reaching the audience we are targeting.</a:t>
            </a:r>
          </a:p>
          <a:p>
            <a:r>
              <a:rPr lang="en-US" dirty="0"/>
              <a:t>Using market surveying tools could collect information on consumer attitudes and perceptions our brand if any differently from before, information on whether all the people we were trying to communicate to heard about our recall and what levels of awareness they had about it.</a:t>
            </a:r>
          </a:p>
          <a:p>
            <a:r>
              <a:rPr lang="en-US" dirty="0"/>
              <a:t>Another tool that would be useful to use is media monitoring; there are tools such as Google Alerts and </a:t>
            </a:r>
            <a:r>
              <a:rPr lang="en-US" dirty="0" err="1"/>
              <a:t>TweetDeck</a:t>
            </a:r>
            <a:r>
              <a:rPr lang="en-US" dirty="0"/>
              <a:t> that allow this easily. Google Alerts would allow us to monitor several different keyword searches to view what is being said about our recall, it can also provide notifications in real time. </a:t>
            </a:r>
            <a:r>
              <a:rPr lang="en-US" dirty="0" err="1"/>
              <a:t>TweetDeck</a:t>
            </a:r>
            <a:r>
              <a:rPr lang="en-US" dirty="0"/>
              <a:t> is another method that could be used to track any brand mentions made over Twitter and display them all in one place to make monitoring comments and replies easier.</a:t>
            </a:r>
          </a:p>
        </p:txBody>
      </p:sp>
      <p:sp>
        <p:nvSpPr>
          <p:cNvPr id="4" name="Slide Number Placeholder 3"/>
          <p:cNvSpPr>
            <a:spLocks noGrp="1"/>
          </p:cNvSpPr>
          <p:nvPr>
            <p:ph type="sldNum" sz="quarter" idx="5"/>
          </p:nvPr>
        </p:nvSpPr>
        <p:spPr/>
        <p:txBody>
          <a:bodyPr/>
          <a:lstStyle/>
          <a:p>
            <a:fld id="{7469D81F-935E-3C44-B2F8-E6CCBA2E6DDE}" type="slidenum">
              <a:rPr lang="en-US" smtClean="0"/>
              <a:t>6</a:t>
            </a:fld>
            <a:endParaRPr lang="en-US"/>
          </a:p>
        </p:txBody>
      </p:sp>
    </p:spTree>
    <p:extLst>
      <p:ext uri="{BB962C8B-B14F-4D97-AF65-F5344CB8AC3E}">
        <p14:creationId xmlns:p14="http://schemas.microsoft.com/office/powerpoint/2010/main" val="5400012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Repositioning is the last step in the PR recall process discussed in this presentation; where we need to set some last steps to ensure we change any negative customer opinions and perceptions to make sure we retain customers. From reviewing information gathered from the tools used for monitoring an appropriate repositioning message or apology could be sent out over the most effective communication channels</a:t>
            </a:r>
            <a:r>
              <a:rPr lang="en-US"/>
              <a:t>. </a:t>
            </a:r>
          </a:p>
          <a:p>
            <a:r>
              <a:rPr lang="en-US"/>
              <a:t>The </a:t>
            </a:r>
            <a:r>
              <a:rPr lang="en-US" dirty="0"/>
              <a:t>chocolate bar will definitely need different and correctly labelled packaging in order to go back on sale, to completely attempt to move on from this recall it would be positive to also change the name of the chocolate bar and recreate all marketing materials and campaigns for it with a different look and feel. The information gathered from our communication channels and monitoring tools could help in the most effective ways to re-market this product after the recall process is over and we have recovered and are ready to move on. </a:t>
            </a:r>
          </a:p>
        </p:txBody>
      </p:sp>
      <p:sp>
        <p:nvSpPr>
          <p:cNvPr id="4" name="Slide Number Placeholder 3"/>
          <p:cNvSpPr>
            <a:spLocks noGrp="1"/>
          </p:cNvSpPr>
          <p:nvPr>
            <p:ph type="sldNum" sz="quarter" idx="5"/>
          </p:nvPr>
        </p:nvSpPr>
        <p:spPr/>
        <p:txBody>
          <a:bodyPr/>
          <a:lstStyle/>
          <a:p>
            <a:fld id="{7469D81F-935E-3C44-B2F8-E6CCBA2E6DDE}" type="slidenum">
              <a:rPr lang="en-US" smtClean="0"/>
              <a:t>7</a:t>
            </a:fld>
            <a:endParaRPr lang="en-US"/>
          </a:p>
        </p:txBody>
      </p:sp>
    </p:spTree>
    <p:extLst>
      <p:ext uri="{BB962C8B-B14F-4D97-AF65-F5344CB8AC3E}">
        <p14:creationId xmlns:p14="http://schemas.microsoft.com/office/powerpoint/2010/main" val="18002078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469D81F-935E-3C44-B2F8-E6CCBA2E6DDE}" type="slidenum">
              <a:rPr lang="en-US" smtClean="0"/>
              <a:t>8</a:t>
            </a:fld>
            <a:endParaRPr lang="en-US"/>
          </a:p>
        </p:txBody>
      </p:sp>
    </p:spTree>
    <p:extLst>
      <p:ext uri="{BB962C8B-B14F-4D97-AF65-F5344CB8AC3E}">
        <p14:creationId xmlns:p14="http://schemas.microsoft.com/office/powerpoint/2010/main" val="21279600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7E7077A-6152-6D40-919B-4A30F137DD98}" type="datetimeFigureOut">
              <a:rPr lang="en-US" smtClean="0"/>
              <a:t>11/6/19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BDAAB6-5600-8346-9644-96507FAE8FBD}" type="slidenum">
              <a:rPr lang="en-US" smtClean="0"/>
              <a:t>‹#›</a:t>
            </a:fld>
            <a:endParaRPr lang="en-US"/>
          </a:p>
        </p:txBody>
      </p:sp>
    </p:spTree>
    <p:extLst>
      <p:ext uri="{BB962C8B-B14F-4D97-AF65-F5344CB8AC3E}">
        <p14:creationId xmlns:p14="http://schemas.microsoft.com/office/powerpoint/2010/main" val="18962460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E7077A-6152-6D40-919B-4A30F137DD98}" type="datetimeFigureOut">
              <a:rPr lang="en-US" smtClean="0"/>
              <a:t>11/6/19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BDAAB6-5600-8346-9644-96507FAE8FBD}" type="slidenum">
              <a:rPr lang="en-US" smtClean="0"/>
              <a:t>‹#›</a:t>
            </a:fld>
            <a:endParaRPr lang="en-US"/>
          </a:p>
        </p:txBody>
      </p:sp>
    </p:spTree>
    <p:extLst>
      <p:ext uri="{BB962C8B-B14F-4D97-AF65-F5344CB8AC3E}">
        <p14:creationId xmlns:p14="http://schemas.microsoft.com/office/powerpoint/2010/main" val="31252939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7E7077A-6152-6D40-919B-4A30F137DD98}" type="datetimeFigureOut">
              <a:rPr lang="en-US" smtClean="0"/>
              <a:t>11/6/19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BDAAB6-5600-8346-9644-96507FAE8FBD}" type="slidenum">
              <a:rPr lang="en-US" smtClean="0"/>
              <a:t>‹#›</a:t>
            </a:fld>
            <a:endParaRPr lang="en-US"/>
          </a:p>
        </p:txBody>
      </p:sp>
    </p:spTree>
    <p:extLst>
      <p:ext uri="{BB962C8B-B14F-4D97-AF65-F5344CB8AC3E}">
        <p14:creationId xmlns:p14="http://schemas.microsoft.com/office/powerpoint/2010/main" val="352593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7E7077A-6152-6D40-919B-4A30F137DD98}" type="datetimeFigureOut">
              <a:rPr lang="en-US" smtClean="0"/>
              <a:t>11/6/19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BDAAB6-5600-8346-9644-96507FAE8FBD}" type="slidenum">
              <a:rPr lang="en-US" smtClean="0"/>
              <a:t>‹#›</a:t>
            </a:fld>
            <a:endParaRPr lang="en-US"/>
          </a:p>
        </p:txBody>
      </p:sp>
    </p:spTree>
    <p:extLst>
      <p:ext uri="{BB962C8B-B14F-4D97-AF65-F5344CB8AC3E}">
        <p14:creationId xmlns:p14="http://schemas.microsoft.com/office/powerpoint/2010/main" val="13057108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E7077A-6152-6D40-919B-4A30F137DD98}" type="datetimeFigureOut">
              <a:rPr lang="en-US" smtClean="0"/>
              <a:t>11/6/19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0BDAAB6-5600-8346-9644-96507FAE8FBD}" type="slidenum">
              <a:rPr lang="en-US" smtClean="0"/>
              <a:t>‹#›</a:t>
            </a:fld>
            <a:endParaRPr lang="en-US"/>
          </a:p>
        </p:txBody>
      </p:sp>
    </p:spTree>
    <p:extLst>
      <p:ext uri="{BB962C8B-B14F-4D97-AF65-F5344CB8AC3E}">
        <p14:creationId xmlns:p14="http://schemas.microsoft.com/office/powerpoint/2010/main" val="2251770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7E7077A-6152-6D40-919B-4A30F137DD98}" type="datetimeFigureOut">
              <a:rPr lang="en-US" smtClean="0"/>
              <a:t>11/6/19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0BDAAB6-5600-8346-9644-96507FAE8FBD}" type="slidenum">
              <a:rPr lang="en-US" smtClean="0"/>
              <a:t>‹#›</a:t>
            </a:fld>
            <a:endParaRPr lang="en-US"/>
          </a:p>
        </p:txBody>
      </p:sp>
    </p:spTree>
    <p:extLst>
      <p:ext uri="{BB962C8B-B14F-4D97-AF65-F5344CB8AC3E}">
        <p14:creationId xmlns:p14="http://schemas.microsoft.com/office/powerpoint/2010/main" val="2607611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E7077A-6152-6D40-919B-4A30F137DD98}" type="datetimeFigureOut">
              <a:rPr lang="en-US" smtClean="0"/>
              <a:t>11/6/19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0BDAAB6-5600-8346-9644-96507FAE8FBD}" type="slidenum">
              <a:rPr lang="en-US" smtClean="0"/>
              <a:t>‹#›</a:t>
            </a:fld>
            <a:endParaRPr lang="en-US"/>
          </a:p>
        </p:txBody>
      </p:sp>
    </p:spTree>
    <p:extLst>
      <p:ext uri="{BB962C8B-B14F-4D97-AF65-F5344CB8AC3E}">
        <p14:creationId xmlns:p14="http://schemas.microsoft.com/office/powerpoint/2010/main" val="24203103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7E7077A-6152-6D40-919B-4A30F137DD98}" type="datetimeFigureOut">
              <a:rPr lang="en-US" smtClean="0"/>
              <a:t>11/6/19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BDAAB6-5600-8346-9644-96507FAE8FBD}" type="slidenum">
              <a:rPr lang="en-US" smtClean="0"/>
              <a:t>‹#›</a:t>
            </a:fld>
            <a:endParaRPr lang="en-US"/>
          </a:p>
        </p:txBody>
      </p:sp>
    </p:spTree>
    <p:extLst>
      <p:ext uri="{BB962C8B-B14F-4D97-AF65-F5344CB8AC3E}">
        <p14:creationId xmlns:p14="http://schemas.microsoft.com/office/powerpoint/2010/main" val="10837312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7E7077A-6152-6D40-919B-4A30F137DD98}" type="datetimeFigureOut">
              <a:rPr lang="en-US" smtClean="0"/>
              <a:t>11/6/19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BDAAB6-5600-8346-9644-96507FAE8FBD}" type="slidenum">
              <a:rPr lang="en-US" smtClean="0"/>
              <a:t>‹#›</a:t>
            </a:fld>
            <a:endParaRPr lang="en-US"/>
          </a:p>
        </p:txBody>
      </p:sp>
    </p:spTree>
    <p:extLst>
      <p:ext uri="{BB962C8B-B14F-4D97-AF65-F5344CB8AC3E}">
        <p14:creationId xmlns:p14="http://schemas.microsoft.com/office/powerpoint/2010/main" val="30199360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7E7077A-6152-6D40-919B-4A30F137DD98}" type="datetimeFigureOut">
              <a:rPr lang="en-US" smtClean="0"/>
              <a:t>11/6/19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BDAAB6-5600-8346-9644-96507FAE8FBD}" type="slidenum">
              <a:rPr lang="en-US" smtClean="0"/>
              <a:t>‹#›</a:t>
            </a:fld>
            <a:endParaRPr lang="en-US"/>
          </a:p>
        </p:txBody>
      </p:sp>
    </p:spTree>
    <p:extLst>
      <p:ext uri="{BB962C8B-B14F-4D97-AF65-F5344CB8AC3E}">
        <p14:creationId xmlns:p14="http://schemas.microsoft.com/office/powerpoint/2010/main" val="3556976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7E7077A-6152-6D40-919B-4A30F137DD98}" type="datetimeFigureOut">
              <a:rPr lang="en-US" smtClean="0"/>
              <a:t>11/6/19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BDAAB6-5600-8346-9644-96507FAE8FBD}"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6342557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7E7077A-6152-6D40-919B-4A30F137DD98}" type="datetimeFigureOut">
              <a:rPr lang="en-US" smtClean="0"/>
              <a:t>11/6/19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BDAAB6-5600-8346-9644-96507FAE8FBD}" type="slidenum">
              <a:rPr lang="en-US" smtClean="0"/>
              <a:t>‹#›</a:t>
            </a:fld>
            <a:endParaRPr lang="en-US"/>
          </a:p>
        </p:txBody>
      </p:sp>
    </p:spTree>
    <p:extLst>
      <p:ext uri="{BB962C8B-B14F-4D97-AF65-F5344CB8AC3E}">
        <p14:creationId xmlns:p14="http://schemas.microsoft.com/office/powerpoint/2010/main" val="1270206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7E7077A-6152-6D40-919B-4A30F137DD98}" type="datetimeFigureOut">
              <a:rPr lang="en-US" smtClean="0"/>
              <a:t>11/6/19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BDAAB6-5600-8346-9644-96507FAE8FBD}"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063029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7E7077A-6152-6D40-919B-4A30F137DD98}" type="datetimeFigureOut">
              <a:rPr lang="en-US" smtClean="0"/>
              <a:t>11/6/19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BDAAB6-5600-8346-9644-96507FAE8FBD}" type="slidenum">
              <a:rPr lang="en-US" smtClean="0"/>
              <a:t>‹#›</a:t>
            </a:fld>
            <a:endParaRPr lang="en-US"/>
          </a:p>
        </p:txBody>
      </p:sp>
    </p:spTree>
    <p:extLst>
      <p:ext uri="{BB962C8B-B14F-4D97-AF65-F5344CB8AC3E}">
        <p14:creationId xmlns:p14="http://schemas.microsoft.com/office/powerpoint/2010/main" val="15135949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E7077A-6152-6D40-919B-4A30F137DD98}" type="datetimeFigureOut">
              <a:rPr lang="en-US" smtClean="0"/>
              <a:t>11/6/19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BDAAB6-5600-8346-9644-96507FAE8FBD}" type="slidenum">
              <a:rPr lang="en-US" smtClean="0"/>
              <a:t>‹#›</a:t>
            </a:fld>
            <a:endParaRPr lang="en-US"/>
          </a:p>
        </p:txBody>
      </p:sp>
    </p:spTree>
    <p:extLst>
      <p:ext uri="{BB962C8B-B14F-4D97-AF65-F5344CB8AC3E}">
        <p14:creationId xmlns:p14="http://schemas.microsoft.com/office/powerpoint/2010/main" val="11450851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E7077A-6152-6D40-919B-4A30F137DD98}" type="datetimeFigureOut">
              <a:rPr lang="en-US" smtClean="0"/>
              <a:t>11/6/19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BDAAB6-5600-8346-9644-96507FAE8FBD}" type="slidenum">
              <a:rPr lang="en-US" smtClean="0"/>
              <a:t>‹#›</a:t>
            </a:fld>
            <a:endParaRPr lang="en-US"/>
          </a:p>
        </p:txBody>
      </p:sp>
    </p:spTree>
    <p:extLst>
      <p:ext uri="{BB962C8B-B14F-4D97-AF65-F5344CB8AC3E}">
        <p14:creationId xmlns:p14="http://schemas.microsoft.com/office/powerpoint/2010/main" val="38276288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7E7077A-6152-6D40-919B-4A30F137DD98}" type="datetimeFigureOut">
              <a:rPr lang="en-US" smtClean="0"/>
              <a:t>11/6/19</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0BDAAB6-5600-8346-9644-96507FAE8FBD}" type="slidenum">
              <a:rPr lang="en-US" smtClean="0"/>
              <a:t>‹#›</a:t>
            </a:fld>
            <a:endParaRPr lang="en-US"/>
          </a:p>
        </p:txBody>
      </p:sp>
    </p:spTree>
    <p:extLst>
      <p:ext uri="{BB962C8B-B14F-4D97-AF65-F5344CB8AC3E}">
        <p14:creationId xmlns:p14="http://schemas.microsoft.com/office/powerpoint/2010/main" val="3269099075"/>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 id="2147483741" r:id="rId12"/>
    <p:sldLayoutId id="2147483742" r:id="rId13"/>
    <p:sldLayoutId id="2147483743" r:id="rId14"/>
    <p:sldLayoutId id="2147483744" r:id="rId15"/>
    <p:sldLayoutId id="214748374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7968D-2E01-3F4A-BD2B-5E98AE68132E}"/>
              </a:ext>
            </a:extLst>
          </p:cNvPr>
          <p:cNvSpPr>
            <a:spLocks noGrp="1"/>
          </p:cNvSpPr>
          <p:nvPr>
            <p:ph type="ctrTitle"/>
          </p:nvPr>
        </p:nvSpPr>
        <p:spPr/>
        <p:txBody>
          <a:bodyPr/>
          <a:lstStyle/>
          <a:p>
            <a:r>
              <a:rPr lang="en-US" sz="7200" b="1" dirty="0"/>
              <a:t>PR Presentation</a:t>
            </a:r>
          </a:p>
        </p:txBody>
      </p:sp>
      <p:sp>
        <p:nvSpPr>
          <p:cNvPr id="3" name="Subtitle 2">
            <a:extLst>
              <a:ext uri="{FF2B5EF4-FFF2-40B4-BE49-F238E27FC236}">
                <a16:creationId xmlns:a16="http://schemas.microsoft.com/office/drawing/2014/main" id="{D595998E-418E-AE45-B4CC-9965C54E25FE}"/>
              </a:ext>
            </a:extLst>
          </p:cNvPr>
          <p:cNvSpPr>
            <a:spLocks noGrp="1"/>
          </p:cNvSpPr>
          <p:nvPr>
            <p:ph type="subTitle" idx="1"/>
          </p:nvPr>
        </p:nvSpPr>
        <p:spPr/>
        <p:txBody>
          <a:bodyPr>
            <a:normAutofit/>
          </a:bodyPr>
          <a:lstStyle/>
          <a:p>
            <a:r>
              <a:rPr lang="en-US" sz="2400" b="1" dirty="0"/>
              <a:t>Marsha Thomas </a:t>
            </a:r>
          </a:p>
          <a:p>
            <a:r>
              <a:rPr lang="en-US" sz="2400" b="1" dirty="0"/>
              <a:t>1802118</a:t>
            </a:r>
          </a:p>
        </p:txBody>
      </p:sp>
    </p:spTree>
    <p:extLst>
      <p:ext uri="{BB962C8B-B14F-4D97-AF65-F5344CB8AC3E}">
        <p14:creationId xmlns:p14="http://schemas.microsoft.com/office/powerpoint/2010/main" val="26531764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4085C-BC5A-6644-9521-AAD8EEB3B168}"/>
              </a:ext>
            </a:extLst>
          </p:cNvPr>
          <p:cNvSpPr>
            <a:spLocks noGrp="1"/>
          </p:cNvSpPr>
          <p:nvPr>
            <p:ph type="title"/>
          </p:nvPr>
        </p:nvSpPr>
        <p:spPr/>
        <p:txBody>
          <a:bodyPr/>
          <a:lstStyle/>
          <a:p>
            <a:r>
              <a:rPr lang="en-US" b="1" dirty="0"/>
              <a:t>Introduction</a:t>
            </a:r>
          </a:p>
        </p:txBody>
      </p:sp>
      <p:sp>
        <p:nvSpPr>
          <p:cNvPr id="3" name="Content Placeholder 2">
            <a:extLst>
              <a:ext uri="{FF2B5EF4-FFF2-40B4-BE49-F238E27FC236}">
                <a16:creationId xmlns:a16="http://schemas.microsoft.com/office/drawing/2014/main" id="{9AD9220A-3EEF-734B-912D-FB74F7A826C9}"/>
              </a:ext>
            </a:extLst>
          </p:cNvPr>
          <p:cNvSpPr>
            <a:spLocks noGrp="1"/>
          </p:cNvSpPr>
          <p:nvPr>
            <p:ph idx="1"/>
          </p:nvPr>
        </p:nvSpPr>
        <p:spPr/>
        <p:txBody>
          <a:bodyPr>
            <a:normAutofit/>
          </a:bodyPr>
          <a:lstStyle/>
          <a:p>
            <a:r>
              <a:rPr lang="en-US" sz="2000" dirty="0"/>
              <a:t>This PowerPoint Presentation will detail how the PR team is going to deal with negative PR from the recall of a batch of our chocolate bars.</a:t>
            </a:r>
          </a:p>
          <a:p>
            <a:r>
              <a:rPr lang="en-US" sz="2000" dirty="0"/>
              <a:t>It will address: </a:t>
            </a:r>
          </a:p>
          <a:p>
            <a:pPr marL="514350" indent="-514350">
              <a:buFont typeface="+mj-lt"/>
              <a:buAutoNum type="arabicPeriod"/>
            </a:pPr>
            <a:r>
              <a:rPr lang="en-US" sz="2000" dirty="0"/>
              <a:t>Identification of key issues and stakeholders involved</a:t>
            </a:r>
          </a:p>
          <a:p>
            <a:pPr marL="514350" indent="-514350">
              <a:buFont typeface="+mj-lt"/>
              <a:buAutoNum type="arabicPeriod"/>
            </a:pPr>
            <a:r>
              <a:rPr lang="en-US" sz="2000" dirty="0"/>
              <a:t>Key messages for the recall</a:t>
            </a:r>
          </a:p>
          <a:p>
            <a:pPr marL="514350" indent="-514350">
              <a:buFont typeface="+mj-lt"/>
              <a:buAutoNum type="arabicPeriod"/>
            </a:pPr>
            <a:r>
              <a:rPr lang="en-US" sz="2000" dirty="0"/>
              <a:t>Communication channels</a:t>
            </a:r>
          </a:p>
          <a:p>
            <a:pPr marL="514350" indent="-514350">
              <a:buFont typeface="+mj-lt"/>
              <a:buAutoNum type="arabicPeriod"/>
            </a:pPr>
            <a:r>
              <a:rPr lang="en-US" sz="2000" dirty="0"/>
              <a:t>Tools for monitoring</a:t>
            </a:r>
          </a:p>
          <a:p>
            <a:pPr marL="514350" indent="-514350">
              <a:buFont typeface="+mj-lt"/>
              <a:buAutoNum type="arabicPeriod"/>
            </a:pPr>
            <a:r>
              <a:rPr lang="en-US" sz="2000" dirty="0"/>
              <a:t>Repositioning message</a:t>
            </a:r>
          </a:p>
        </p:txBody>
      </p:sp>
    </p:spTree>
    <p:extLst>
      <p:ext uri="{BB962C8B-B14F-4D97-AF65-F5344CB8AC3E}">
        <p14:creationId xmlns:p14="http://schemas.microsoft.com/office/powerpoint/2010/main" val="32743408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D5C94-97C9-684A-B4A9-1D461390BE19}"/>
              </a:ext>
            </a:extLst>
          </p:cNvPr>
          <p:cNvSpPr>
            <a:spLocks noGrp="1"/>
          </p:cNvSpPr>
          <p:nvPr>
            <p:ph type="title"/>
          </p:nvPr>
        </p:nvSpPr>
        <p:spPr>
          <a:xfrm>
            <a:off x="677334" y="609600"/>
            <a:ext cx="8596668" cy="1320800"/>
          </a:xfrm>
        </p:spPr>
        <p:txBody>
          <a:bodyPr/>
          <a:lstStyle/>
          <a:p>
            <a:r>
              <a:rPr lang="en-US" b="1" dirty="0"/>
              <a:t>Key Issues</a:t>
            </a:r>
          </a:p>
        </p:txBody>
      </p:sp>
      <p:sp>
        <p:nvSpPr>
          <p:cNvPr id="3" name="Content Placeholder 2">
            <a:extLst>
              <a:ext uri="{FF2B5EF4-FFF2-40B4-BE49-F238E27FC236}">
                <a16:creationId xmlns:a16="http://schemas.microsoft.com/office/drawing/2014/main" id="{B5520E5F-6CF4-9544-8352-27C68E78164F}"/>
              </a:ext>
            </a:extLst>
          </p:cNvPr>
          <p:cNvSpPr>
            <a:spLocks noGrp="1"/>
          </p:cNvSpPr>
          <p:nvPr>
            <p:ph idx="1"/>
          </p:nvPr>
        </p:nvSpPr>
        <p:spPr/>
        <p:txBody>
          <a:bodyPr>
            <a:normAutofit/>
          </a:bodyPr>
          <a:lstStyle/>
          <a:p>
            <a:r>
              <a:rPr lang="en-US" sz="2400" dirty="0"/>
              <a:t>Packaging faults</a:t>
            </a:r>
          </a:p>
          <a:p>
            <a:r>
              <a:rPr lang="en-US" sz="2400" dirty="0"/>
              <a:t>Not all ingredients being listed</a:t>
            </a:r>
          </a:p>
          <a:p>
            <a:r>
              <a:rPr lang="en-US" sz="2400" dirty="0"/>
              <a:t>Allergen issue</a:t>
            </a:r>
          </a:p>
          <a:p>
            <a:r>
              <a:rPr lang="en-US" sz="2400" dirty="0"/>
              <a:t>Recall of batch of products</a:t>
            </a:r>
          </a:p>
          <a:p>
            <a:r>
              <a:rPr lang="en-US" sz="2400" dirty="0"/>
              <a:t>Customer loyalty</a:t>
            </a:r>
          </a:p>
          <a:p>
            <a:r>
              <a:rPr lang="en-US" sz="2400" dirty="0"/>
              <a:t>Customer retention</a:t>
            </a:r>
          </a:p>
        </p:txBody>
      </p:sp>
    </p:spTree>
    <p:extLst>
      <p:ext uri="{BB962C8B-B14F-4D97-AF65-F5344CB8AC3E}">
        <p14:creationId xmlns:p14="http://schemas.microsoft.com/office/powerpoint/2010/main" val="5832837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FFC03-1BBE-6F4B-A5C2-7399D801808C}"/>
              </a:ext>
            </a:extLst>
          </p:cNvPr>
          <p:cNvSpPr>
            <a:spLocks noGrp="1"/>
          </p:cNvSpPr>
          <p:nvPr>
            <p:ph type="title"/>
          </p:nvPr>
        </p:nvSpPr>
        <p:spPr/>
        <p:txBody>
          <a:bodyPr/>
          <a:lstStyle/>
          <a:p>
            <a:r>
              <a:rPr lang="en-US" b="1" dirty="0"/>
              <a:t>Stakeholders</a:t>
            </a:r>
          </a:p>
        </p:txBody>
      </p:sp>
      <p:sp>
        <p:nvSpPr>
          <p:cNvPr id="3" name="Content Placeholder 2">
            <a:extLst>
              <a:ext uri="{FF2B5EF4-FFF2-40B4-BE49-F238E27FC236}">
                <a16:creationId xmlns:a16="http://schemas.microsoft.com/office/drawing/2014/main" id="{21631379-49C6-424D-BDBA-1AD4C510B9CB}"/>
              </a:ext>
            </a:extLst>
          </p:cNvPr>
          <p:cNvSpPr>
            <a:spLocks noGrp="1"/>
          </p:cNvSpPr>
          <p:nvPr>
            <p:ph idx="1"/>
          </p:nvPr>
        </p:nvSpPr>
        <p:spPr/>
        <p:txBody>
          <a:bodyPr/>
          <a:lstStyle/>
          <a:p>
            <a:r>
              <a:rPr lang="en-US" sz="2400" dirty="0"/>
              <a:t>Shareholders</a:t>
            </a:r>
          </a:p>
          <a:p>
            <a:r>
              <a:rPr lang="en-US" sz="2400" dirty="0"/>
              <a:t>Customers and suppliers</a:t>
            </a:r>
          </a:p>
          <a:p>
            <a:r>
              <a:rPr lang="en-US" sz="2400" dirty="0"/>
              <a:t>Employees</a:t>
            </a:r>
          </a:p>
          <a:p>
            <a:r>
              <a:rPr lang="en-US" sz="2400" dirty="0"/>
              <a:t>Trade Unions</a:t>
            </a:r>
          </a:p>
          <a:p>
            <a:r>
              <a:rPr lang="en-US" sz="2400" dirty="0"/>
              <a:t>Pressure Groups</a:t>
            </a:r>
          </a:p>
          <a:p>
            <a:endParaRPr lang="en-US" dirty="0"/>
          </a:p>
        </p:txBody>
      </p:sp>
    </p:spTree>
    <p:extLst>
      <p:ext uri="{BB962C8B-B14F-4D97-AF65-F5344CB8AC3E}">
        <p14:creationId xmlns:p14="http://schemas.microsoft.com/office/powerpoint/2010/main" val="28046607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BD174-157D-4544-98A2-051AD6B573DA}"/>
              </a:ext>
            </a:extLst>
          </p:cNvPr>
          <p:cNvSpPr>
            <a:spLocks noGrp="1"/>
          </p:cNvSpPr>
          <p:nvPr>
            <p:ph type="title"/>
          </p:nvPr>
        </p:nvSpPr>
        <p:spPr/>
        <p:txBody>
          <a:bodyPr/>
          <a:lstStyle/>
          <a:p>
            <a:r>
              <a:rPr lang="en-US" b="1" dirty="0"/>
              <a:t>Communication Channels</a:t>
            </a:r>
          </a:p>
        </p:txBody>
      </p:sp>
      <p:sp>
        <p:nvSpPr>
          <p:cNvPr id="3" name="Content Placeholder 2">
            <a:extLst>
              <a:ext uri="{FF2B5EF4-FFF2-40B4-BE49-F238E27FC236}">
                <a16:creationId xmlns:a16="http://schemas.microsoft.com/office/drawing/2014/main" id="{13D8F2E7-67D4-A646-9474-B6C6211560E5}"/>
              </a:ext>
            </a:extLst>
          </p:cNvPr>
          <p:cNvSpPr>
            <a:spLocks noGrp="1"/>
          </p:cNvSpPr>
          <p:nvPr>
            <p:ph idx="1"/>
          </p:nvPr>
        </p:nvSpPr>
        <p:spPr/>
        <p:txBody>
          <a:bodyPr>
            <a:normAutofit/>
          </a:bodyPr>
          <a:lstStyle/>
          <a:p>
            <a:r>
              <a:rPr lang="en-US" sz="2400" dirty="0"/>
              <a:t>Communication channels are what methods we will use to share information about the recall:</a:t>
            </a:r>
          </a:p>
          <a:p>
            <a:r>
              <a:rPr lang="en-US" sz="2400" dirty="0"/>
              <a:t>Social Media </a:t>
            </a:r>
          </a:p>
          <a:p>
            <a:r>
              <a:rPr lang="en-US" sz="2400" dirty="0"/>
              <a:t>Brand website</a:t>
            </a:r>
          </a:p>
          <a:p>
            <a:r>
              <a:rPr lang="en-US" sz="2400" dirty="0"/>
              <a:t>Radio</a:t>
            </a:r>
          </a:p>
          <a:p>
            <a:r>
              <a:rPr lang="en-US" sz="2400" dirty="0"/>
              <a:t>TV adverts </a:t>
            </a:r>
          </a:p>
          <a:p>
            <a:r>
              <a:rPr lang="en-US" sz="2400" dirty="0"/>
              <a:t>News channels or newspapers</a:t>
            </a:r>
          </a:p>
          <a:p>
            <a:pPr marL="0" indent="0">
              <a:buNone/>
            </a:pPr>
            <a:endParaRPr lang="en-US" sz="2800" dirty="0"/>
          </a:p>
          <a:p>
            <a:pPr marL="0" indent="0">
              <a:buNone/>
            </a:pPr>
            <a:endParaRPr lang="en-US" sz="2000" dirty="0"/>
          </a:p>
        </p:txBody>
      </p:sp>
    </p:spTree>
    <p:extLst>
      <p:ext uri="{BB962C8B-B14F-4D97-AF65-F5344CB8AC3E}">
        <p14:creationId xmlns:p14="http://schemas.microsoft.com/office/powerpoint/2010/main" val="7972284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6D873-5CE6-0146-AADE-AC54ADAB1814}"/>
              </a:ext>
            </a:extLst>
          </p:cNvPr>
          <p:cNvSpPr>
            <a:spLocks noGrp="1"/>
          </p:cNvSpPr>
          <p:nvPr>
            <p:ph type="title"/>
          </p:nvPr>
        </p:nvSpPr>
        <p:spPr/>
        <p:txBody>
          <a:bodyPr/>
          <a:lstStyle/>
          <a:p>
            <a:r>
              <a:rPr lang="en-US" b="1" dirty="0"/>
              <a:t>Tools for Monitoring</a:t>
            </a:r>
          </a:p>
        </p:txBody>
      </p:sp>
      <p:sp>
        <p:nvSpPr>
          <p:cNvPr id="3" name="Content Placeholder 2">
            <a:extLst>
              <a:ext uri="{FF2B5EF4-FFF2-40B4-BE49-F238E27FC236}">
                <a16:creationId xmlns:a16="http://schemas.microsoft.com/office/drawing/2014/main" id="{4CBD8475-AB18-FF46-8F15-C18E19156E2C}"/>
              </a:ext>
            </a:extLst>
          </p:cNvPr>
          <p:cNvSpPr>
            <a:spLocks noGrp="1"/>
          </p:cNvSpPr>
          <p:nvPr>
            <p:ph idx="1"/>
          </p:nvPr>
        </p:nvSpPr>
        <p:spPr/>
        <p:txBody>
          <a:bodyPr>
            <a:normAutofit/>
          </a:bodyPr>
          <a:lstStyle/>
          <a:p>
            <a:r>
              <a:rPr lang="en-US" sz="2400" dirty="0"/>
              <a:t>Social Media monitoring and measurement </a:t>
            </a:r>
          </a:p>
          <a:p>
            <a:r>
              <a:rPr lang="en-US" sz="2400" dirty="0"/>
              <a:t>Website traffic </a:t>
            </a:r>
          </a:p>
          <a:p>
            <a:r>
              <a:rPr lang="en-US" sz="2400" dirty="0"/>
              <a:t>Market surveys</a:t>
            </a:r>
          </a:p>
          <a:p>
            <a:r>
              <a:rPr lang="en-US" sz="2400" dirty="0"/>
              <a:t>Media monitoring: </a:t>
            </a:r>
          </a:p>
          <a:p>
            <a:r>
              <a:rPr lang="en-US" sz="2400" dirty="0"/>
              <a:t>Google Alerts</a:t>
            </a:r>
          </a:p>
          <a:p>
            <a:r>
              <a:rPr lang="en-US" sz="2400" dirty="0" err="1"/>
              <a:t>TweetDeck</a:t>
            </a:r>
            <a:endParaRPr lang="en-US" sz="2400" dirty="0"/>
          </a:p>
          <a:p>
            <a:pPr marL="0" indent="0">
              <a:buNone/>
            </a:pPr>
            <a:endParaRPr lang="en-US" sz="2400" dirty="0"/>
          </a:p>
        </p:txBody>
      </p:sp>
    </p:spTree>
    <p:extLst>
      <p:ext uri="{BB962C8B-B14F-4D97-AF65-F5344CB8AC3E}">
        <p14:creationId xmlns:p14="http://schemas.microsoft.com/office/powerpoint/2010/main" val="10817354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903E8-5415-CD41-81FD-7BFD203C4445}"/>
              </a:ext>
            </a:extLst>
          </p:cNvPr>
          <p:cNvSpPr>
            <a:spLocks noGrp="1"/>
          </p:cNvSpPr>
          <p:nvPr>
            <p:ph type="title"/>
          </p:nvPr>
        </p:nvSpPr>
        <p:spPr/>
        <p:txBody>
          <a:bodyPr/>
          <a:lstStyle/>
          <a:p>
            <a:r>
              <a:rPr lang="en-US" b="1" dirty="0"/>
              <a:t>Repositioning </a:t>
            </a:r>
          </a:p>
        </p:txBody>
      </p:sp>
      <p:sp>
        <p:nvSpPr>
          <p:cNvPr id="3" name="Content Placeholder 2">
            <a:extLst>
              <a:ext uri="{FF2B5EF4-FFF2-40B4-BE49-F238E27FC236}">
                <a16:creationId xmlns:a16="http://schemas.microsoft.com/office/drawing/2014/main" id="{192A0959-83F1-8645-A874-1CE1C94E3BB8}"/>
              </a:ext>
            </a:extLst>
          </p:cNvPr>
          <p:cNvSpPr>
            <a:spLocks noGrp="1"/>
          </p:cNvSpPr>
          <p:nvPr>
            <p:ph idx="1"/>
          </p:nvPr>
        </p:nvSpPr>
        <p:spPr/>
        <p:txBody>
          <a:bodyPr>
            <a:normAutofit/>
          </a:bodyPr>
          <a:lstStyle/>
          <a:p>
            <a:r>
              <a:rPr lang="en-US" sz="2400" dirty="0"/>
              <a:t>Final steps in this PR recall</a:t>
            </a:r>
          </a:p>
          <a:p>
            <a:r>
              <a:rPr lang="en-US" sz="2400" dirty="0"/>
              <a:t>How to change customer opinion and repair our brand</a:t>
            </a:r>
          </a:p>
          <a:p>
            <a:r>
              <a:rPr lang="en-US" sz="2400" dirty="0"/>
              <a:t>Review tools used for monitoring </a:t>
            </a:r>
          </a:p>
          <a:p>
            <a:r>
              <a:rPr lang="en-US" sz="2400" dirty="0"/>
              <a:t>Change packaging for chocolate bar</a:t>
            </a:r>
          </a:p>
          <a:p>
            <a:r>
              <a:rPr lang="en-US" sz="2400" dirty="0"/>
              <a:t>Potentially change name of chocolate bar</a:t>
            </a:r>
          </a:p>
          <a:p>
            <a:r>
              <a:rPr lang="en-US" sz="2400" dirty="0"/>
              <a:t>New campaigns for new launch of new product</a:t>
            </a:r>
          </a:p>
          <a:p>
            <a:endParaRPr lang="en-US" sz="2400" dirty="0"/>
          </a:p>
        </p:txBody>
      </p:sp>
    </p:spTree>
    <p:extLst>
      <p:ext uri="{BB962C8B-B14F-4D97-AF65-F5344CB8AC3E}">
        <p14:creationId xmlns:p14="http://schemas.microsoft.com/office/powerpoint/2010/main" val="9395542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9718C-0D29-594F-B64C-3228003D0CF3}"/>
              </a:ext>
            </a:extLst>
          </p:cNvPr>
          <p:cNvSpPr>
            <a:spLocks noGrp="1"/>
          </p:cNvSpPr>
          <p:nvPr>
            <p:ph type="title"/>
          </p:nvPr>
        </p:nvSpPr>
        <p:spPr>
          <a:xfrm>
            <a:off x="677334" y="609599"/>
            <a:ext cx="10768432" cy="5633546"/>
          </a:xfrm>
        </p:spPr>
        <p:txBody>
          <a:bodyPr>
            <a:normAutofit/>
          </a:bodyPr>
          <a:lstStyle/>
          <a:p>
            <a:r>
              <a:rPr lang="en-US" sz="9600" b="1" dirty="0"/>
              <a:t>Thankyou for Listening.</a:t>
            </a:r>
            <a:br>
              <a:rPr lang="en-US" sz="9600" b="1" dirty="0"/>
            </a:br>
            <a:br>
              <a:rPr lang="en-US" sz="9600" b="1" dirty="0"/>
            </a:br>
            <a:r>
              <a:rPr lang="en-US" sz="2400" b="1" dirty="0">
                <a:solidFill>
                  <a:schemeClr val="tx1">
                    <a:lumMod val="50000"/>
                    <a:lumOff val="50000"/>
                  </a:schemeClr>
                </a:solidFill>
              </a:rPr>
              <a:t>Marsha Thomas 1802118</a:t>
            </a:r>
          </a:p>
        </p:txBody>
      </p:sp>
    </p:spTree>
    <p:extLst>
      <p:ext uri="{BB962C8B-B14F-4D97-AF65-F5344CB8AC3E}">
        <p14:creationId xmlns:p14="http://schemas.microsoft.com/office/powerpoint/2010/main" val="4023978248"/>
      </p:ext>
    </p:extLst>
  </p:cSld>
  <p:clrMapOvr>
    <a:masterClrMapping/>
  </p:clrMapOvr>
</p:sld>
</file>

<file path=ppt/theme/theme1.xml><?xml version="1.0" encoding="utf-8"?>
<a:theme xmlns:a="http://schemas.openxmlformats.org/drawingml/2006/main" name="Facet">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{1AAAF0FD-689E-0049-A035-8671BB0538BD}tf10001060</Template>
  <TotalTime>677</TotalTime>
  <Words>1289</Words>
  <Application>Microsoft Macintosh PowerPoint</Application>
  <PresentationFormat>Widescreen</PresentationFormat>
  <Paragraphs>63</Paragraphs>
  <Slides>8</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Trebuchet MS</vt:lpstr>
      <vt:lpstr>Wingdings 3</vt:lpstr>
      <vt:lpstr>Facet</vt:lpstr>
      <vt:lpstr>PR Presentation</vt:lpstr>
      <vt:lpstr>Introduction</vt:lpstr>
      <vt:lpstr>Key Issues</vt:lpstr>
      <vt:lpstr>Stakeholders</vt:lpstr>
      <vt:lpstr>Communication Channels</vt:lpstr>
      <vt:lpstr>Tools for Monitoring</vt:lpstr>
      <vt:lpstr>Repositioning </vt:lpstr>
      <vt:lpstr>Thankyou for Listening.  Marsha Thomas 1802118</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 Presentation</dc:title>
  <dc:creator>Marsha Thomas</dc:creator>
  <cp:lastModifiedBy>Marsha Thomas</cp:lastModifiedBy>
  <cp:revision>26</cp:revision>
  <dcterms:created xsi:type="dcterms:W3CDTF">2019-10-22T13:17:21Z</dcterms:created>
  <dcterms:modified xsi:type="dcterms:W3CDTF">2019-11-06T19:48:05Z</dcterms:modified>
</cp:coreProperties>
</file>