
<file path=[Content_Types].xml><?xml version="1.0" encoding="utf-8"?>
<Types xmlns="http://schemas.openxmlformats.org/package/2006/content-types">
  <Default Extension="gif" ContentType="video/unknown"/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2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00" autoAdjust="0"/>
    <p:restoredTop sz="94660"/>
  </p:normalViewPr>
  <p:slideViewPr>
    <p:cSldViewPr snapToGrid="0">
      <p:cViewPr varScale="1">
        <p:scale>
          <a:sx n="68" d="100"/>
          <a:sy n="68" d="100"/>
        </p:scale>
        <p:origin x="84" y="27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A08A8780-20FC-4E46-9DC3-C0042BC4CC1B}" type="doc">
      <dgm:prSet loTypeId="urn:microsoft.com/office/officeart/2005/8/layout/venn2" loCatId="relationship" qsTypeId="urn:microsoft.com/office/officeart/2005/8/quickstyle/3d1" qsCatId="3D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D4F93068-6EAD-432F-9DC6-3F473D1C5253}">
      <dgm:prSet phldrT="[Text]" custT="1"/>
      <dgm:spPr/>
      <dgm:t>
        <a:bodyPr/>
        <a:lstStyle/>
        <a:p>
          <a:r>
            <a:rPr lang="en-GB" sz="1400" b="1">
              <a:latin typeface="Arial" panose="020B0604020202020204" pitchFamily="34" charset="0"/>
              <a:cs typeface="Arial" panose="020B0604020202020204" pitchFamily="34" charset="0"/>
            </a:rPr>
            <a:t>Open the Twin Bridges Hotel, his first motor hotel, and that was his beginning in the Hotel Industry</a:t>
          </a:r>
          <a:endParaRPr lang="en-GB" sz="1400" b="1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7001DC24-B5D4-47FD-8962-580C33444B26}" type="parTrans" cxnId="{DE3273C8-BCEC-416F-98D2-EBFFB788DA58}">
      <dgm:prSet/>
      <dgm:spPr/>
      <dgm:t>
        <a:bodyPr/>
        <a:lstStyle/>
        <a:p>
          <a:endParaRPr lang="en-GB"/>
        </a:p>
      </dgm:t>
    </dgm:pt>
    <dgm:pt modelId="{666C89B1-891A-458F-A40B-0F13970EC9AA}" type="sibTrans" cxnId="{DE3273C8-BCEC-416F-98D2-EBFFB788DA58}">
      <dgm:prSet/>
      <dgm:spPr/>
      <dgm:t>
        <a:bodyPr/>
        <a:lstStyle/>
        <a:p>
          <a:endParaRPr lang="en-GB"/>
        </a:p>
      </dgm:t>
    </dgm:pt>
    <dgm:pt modelId="{FA1C2B7E-4F3D-4718-8B45-8FD8AC8E237B}">
      <dgm:prSet phldrT="[Text]" custT="1"/>
      <dgm:spPr/>
      <dgm:t>
        <a:bodyPr/>
        <a:lstStyle/>
        <a:p>
          <a:r>
            <a:rPr lang="en-GB" sz="1400" b="1">
              <a:latin typeface="Arial" panose="020B0604020202020204" pitchFamily="34" charset="0"/>
              <a:cs typeface="Arial" panose="020B0604020202020204" pitchFamily="34" charset="0"/>
            </a:rPr>
            <a:t>The first to have the idea to offer in-flight pre-box lunch</a:t>
          </a:r>
          <a:endParaRPr lang="en-GB" sz="1400" b="1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B7071540-C159-4AA4-B101-3F2C5B18EA94}" type="parTrans" cxnId="{07BDD1A6-41CE-4213-8219-2272E3310790}">
      <dgm:prSet/>
      <dgm:spPr/>
      <dgm:t>
        <a:bodyPr/>
        <a:lstStyle/>
        <a:p>
          <a:endParaRPr lang="en-GB"/>
        </a:p>
      </dgm:t>
    </dgm:pt>
    <dgm:pt modelId="{912539BC-804C-46B8-B65B-13E8A4DD9E68}" type="sibTrans" cxnId="{07BDD1A6-41CE-4213-8219-2272E3310790}">
      <dgm:prSet/>
      <dgm:spPr/>
      <dgm:t>
        <a:bodyPr/>
        <a:lstStyle/>
        <a:p>
          <a:endParaRPr lang="en-GB"/>
        </a:p>
      </dgm:t>
    </dgm:pt>
    <dgm:pt modelId="{A0B86B52-0FFC-428C-AA64-9B4278339243}">
      <dgm:prSet phldrT="[Text]" custT="1"/>
      <dgm:spPr/>
      <dgm:t>
        <a:bodyPr/>
        <a:lstStyle/>
        <a:p>
          <a:r>
            <a:rPr lang="en-GB" sz="1400" b="1">
              <a:latin typeface="Arial" panose="020B0604020202020204" pitchFamily="34" charset="0"/>
              <a:cs typeface="Arial" panose="020B0604020202020204" pitchFamily="34" charset="0"/>
            </a:rPr>
            <a:t>First drive-in service on East Coast</a:t>
          </a:r>
          <a:endParaRPr lang="en-GB" sz="1400" b="1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1E08A3CF-11DB-4565-AC5F-375859A584CF}" type="parTrans" cxnId="{9C3CB318-8179-4147-A532-8A695300E857}">
      <dgm:prSet/>
      <dgm:spPr/>
      <dgm:t>
        <a:bodyPr/>
        <a:lstStyle/>
        <a:p>
          <a:endParaRPr lang="en-GB"/>
        </a:p>
      </dgm:t>
    </dgm:pt>
    <dgm:pt modelId="{58C54F55-7FFC-486C-AFB3-2065495EE299}" type="sibTrans" cxnId="{9C3CB318-8179-4147-A532-8A695300E857}">
      <dgm:prSet/>
      <dgm:spPr/>
      <dgm:t>
        <a:bodyPr/>
        <a:lstStyle/>
        <a:p>
          <a:endParaRPr lang="en-GB"/>
        </a:p>
      </dgm:t>
    </dgm:pt>
    <dgm:pt modelId="{ECFCA56E-2D58-45C4-B04C-13B4476D9C2B}">
      <dgm:prSet phldrT="[Text]" custT="1"/>
      <dgm:spPr/>
      <dgm:t>
        <a:bodyPr/>
        <a:lstStyle/>
        <a:p>
          <a:r>
            <a:rPr lang="en-GB" sz="1400" b="1">
              <a:latin typeface="Arial" panose="020B0604020202020204" pitchFamily="34" charset="0"/>
              <a:cs typeface="Arial" panose="020B0604020202020204" pitchFamily="34" charset="0"/>
            </a:rPr>
            <a:t>Started with a root beer stand </a:t>
          </a:r>
        </a:p>
        <a:p>
          <a:r>
            <a:rPr lang="en-GB" sz="1400" b="1">
              <a:latin typeface="Arial" panose="020B0604020202020204" pitchFamily="34" charset="0"/>
              <a:cs typeface="Arial" panose="020B0604020202020204" pitchFamily="34" charset="0"/>
            </a:rPr>
            <a:t>Transformed in Hot Shoppes later  </a:t>
          </a:r>
          <a:endParaRPr lang="en-GB" sz="1400" b="1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65E274F9-6071-4957-AC0D-886479D1CC7C}" type="parTrans" cxnId="{FEBE0E97-9F50-4696-9B57-D40911090373}">
      <dgm:prSet/>
      <dgm:spPr/>
      <dgm:t>
        <a:bodyPr/>
        <a:lstStyle/>
        <a:p>
          <a:endParaRPr lang="en-GB"/>
        </a:p>
      </dgm:t>
    </dgm:pt>
    <dgm:pt modelId="{ABD38247-8933-42DF-926C-17EF8424E7E2}" type="sibTrans" cxnId="{FEBE0E97-9F50-4696-9B57-D40911090373}">
      <dgm:prSet/>
      <dgm:spPr/>
      <dgm:t>
        <a:bodyPr/>
        <a:lstStyle/>
        <a:p>
          <a:endParaRPr lang="en-GB"/>
        </a:p>
      </dgm:t>
    </dgm:pt>
    <dgm:pt modelId="{E723BF3A-CCE5-4B5D-8456-862FD36B8CB9}" type="pres">
      <dgm:prSet presAssocID="{A08A8780-20FC-4E46-9DC3-C0042BC4CC1B}" presName="Name0" presStyleCnt="0">
        <dgm:presLayoutVars>
          <dgm:chMax val="7"/>
          <dgm:resizeHandles val="exact"/>
        </dgm:presLayoutVars>
      </dgm:prSet>
      <dgm:spPr/>
    </dgm:pt>
    <dgm:pt modelId="{CFB852A6-70C4-4894-9053-08903D6C6D9F}" type="pres">
      <dgm:prSet presAssocID="{A08A8780-20FC-4E46-9DC3-C0042BC4CC1B}" presName="comp1" presStyleCnt="0"/>
      <dgm:spPr/>
    </dgm:pt>
    <dgm:pt modelId="{A40C5F64-76E0-4C19-9343-682FE2F7C5C5}" type="pres">
      <dgm:prSet presAssocID="{A08A8780-20FC-4E46-9DC3-C0042BC4CC1B}" presName="circle1" presStyleLbl="node1" presStyleIdx="0" presStyleCnt="4" custScaleX="146976" custLinFactNeighborY="-576"/>
      <dgm:spPr/>
    </dgm:pt>
    <dgm:pt modelId="{B2836913-300E-4DE0-A20A-9652670B412C}" type="pres">
      <dgm:prSet presAssocID="{A08A8780-20FC-4E46-9DC3-C0042BC4CC1B}" presName="c1text" presStyleLbl="node1" presStyleIdx="0" presStyleCnt="4">
        <dgm:presLayoutVars>
          <dgm:bulletEnabled val="1"/>
        </dgm:presLayoutVars>
      </dgm:prSet>
      <dgm:spPr/>
    </dgm:pt>
    <dgm:pt modelId="{877C2B71-355F-4C72-B2C1-C280FF076F98}" type="pres">
      <dgm:prSet presAssocID="{A08A8780-20FC-4E46-9DC3-C0042BC4CC1B}" presName="comp2" presStyleCnt="0"/>
      <dgm:spPr/>
    </dgm:pt>
    <dgm:pt modelId="{073293D6-B4F5-489E-A508-EAF68D1034F5}" type="pres">
      <dgm:prSet presAssocID="{A08A8780-20FC-4E46-9DC3-C0042BC4CC1B}" presName="circle2" presStyleLbl="node1" presStyleIdx="1" presStyleCnt="4" custScaleX="128229" custLinFactNeighborX="-2296" custLinFactNeighborY="292"/>
      <dgm:spPr/>
    </dgm:pt>
    <dgm:pt modelId="{31C8C30E-4F76-4A79-9AA1-9D2D05C1EBC6}" type="pres">
      <dgm:prSet presAssocID="{A08A8780-20FC-4E46-9DC3-C0042BC4CC1B}" presName="c2text" presStyleLbl="node1" presStyleIdx="1" presStyleCnt="4">
        <dgm:presLayoutVars>
          <dgm:bulletEnabled val="1"/>
        </dgm:presLayoutVars>
      </dgm:prSet>
      <dgm:spPr/>
    </dgm:pt>
    <dgm:pt modelId="{211A3E12-00AB-4E9C-B88E-6C42323A397F}" type="pres">
      <dgm:prSet presAssocID="{A08A8780-20FC-4E46-9DC3-C0042BC4CC1B}" presName="comp3" presStyleCnt="0"/>
      <dgm:spPr/>
    </dgm:pt>
    <dgm:pt modelId="{262AE13D-14C2-40F2-A77F-A4ED0EB1A644}" type="pres">
      <dgm:prSet presAssocID="{A08A8780-20FC-4E46-9DC3-C0042BC4CC1B}" presName="circle3" presStyleLbl="node1" presStyleIdx="2" presStyleCnt="4" custScaleX="122686"/>
      <dgm:spPr/>
    </dgm:pt>
    <dgm:pt modelId="{956B817E-6036-4766-88C9-A2E1E7F3C221}" type="pres">
      <dgm:prSet presAssocID="{A08A8780-20FC-4E46-9DC3-C0042BC4CC1B}" presName="c3text" presStyleLbl="node1" presStyleIdx="2" presStyleCnt="4">
        <dgm:presLayoutVars>
          <dgm:bulletEnabled val="1"/>
        </dgm:presLayoutVars>
      </dgm:prSet>
      <dgm:spPr/>
    </dgm:pt>
    <dgm:pt modelId="{BD76E35F-4EE7-47EA-8846-6CA2D113A0B4}" type="pres">
      <dgm:prSet presAssocID="{A08A8780-20FC-4E46-9DC3-C0042BC4CC1B}" presName="comp4" presStyleCnt="0"/>
      <dgm:spPr/>
    </dgm:pt>
    <dgm:pt modelId="{14FFE420-E425-4BA2-B8D4-A92384B748D3}" type="pres">
      <dgm:prSet presAssocID="{A08A8780-20FC-4E46-9DC3-C0042BC4CC1B}" presName="circle4" presStyleLbl="node1" presStyleIdx="3" presStyleCnt="4"/>
      <dgm:spPr/>
    </dgm:pt>
    <dgm:pt modelId="{DE208A1D-1928-4B5C-BD40-C144CB943896}" type="pres">
      <dgm:prSet presAssocID="{A08A8780-20FC-4E46-9DC3-C0042BC4CC1B}" presName="c4text" presStyleLbl="node1" presStyleIdx="3" presStyleCnt="4">
        <dgm:presLayoutVars>
          <dgm:bulletEnabled val="1"/>
        </dgm:presLayoutVars>
      </dgm:prSet>
      <dgm:spPr/>
    </dgm:pt>
  </dgm:ptLst>
  <dgm:cxnLst>
    <dgm:cxn modelId="{9C3CB318-8179-4147-A532-8A695300E857}" srcId="{A08A8780-20FC-4E46-9DC3-C0042BC4CC1B}" destId="{A0B86B52-0FFC-428C-AA64-9B4278339243}" srcOrd="2" destOrd="0" parTransId="{1E08A3CF-11DB-4565-AC5F-375859A584CF}" sibTransId="{58C54F55-7FFC-486C-AFB3-2065495EE299}"/>
    <dgm:cxn modelId="{7143CB38-B6B6-44F5-B3D2-E6A635B16797}" type="presOf" srcId="{A08A8780-20FC-4E46-9DC3-C0042BC4CC1B}" destId="{E723BF3A-CCE5-4B5D-8456-862FD36B8CB9}" srcOrd="0" destOrd="0" presId="urn:microsoft.com/office/officeart/2005/8/layout/venn2"/>
    <dgm:cxn modelId="{65C52539-CCA9-4BBD-841B-1C6D445D55C5}" type="presOf" srcId="{D4F93068-6EAD-432F-9DC6-3F473D1C5253}" destId="{A40C5F64-76E0-4C19-9343-682FE2F7C5C5}" srcOrd="0" destOrd="0" presId="urn:microsoft.com/office/officeart/2005/8/layout/venn2"/>
    <dgm:cxn modelId="{C072A13F-9C56-4208-8698-4FB912E74170}" type="presOf" srcId="{FA1C2B7E-4F3D-4718-8B45-8FD8AC8E237B}" destId="{31C8C30E-4F76-4A79-9AA1-9D2D05C1EBC6}" srcOrd="1" destOrd="0" presId="urn:microsoft.com/office/officeart/2005/8/layout/venn2"/>
    <dgm:cxn modelId="{F9F74042-44CC-43CF-8C88-CB991EAE9061}" type="presOf" srcId="{A0B86B52-0FFC-428C-AA64-9B4278339243}" destId="{262AE13D-14C2-40F2-A77F-A4ED0EB1A644}" srcOrd="0" destOrd="0" presId="urn:microsoft.com/office/officeart/2005/8/layout/venn2"/>
    <dgm:cxn modelId="{00CBD776-7BB3-4A01-A09E-591460072230}" type="presOf" srcId="{FA1C2B7E-4F3D-4718-8B45-8FD8AC8E237B}" destId="{073293D6-B4F5-489E-A508-EAF68D1034F5}" srcOrd="0" destOrd="0" presId="urn:microsoft.com/office/officeart/2005/8/layout/venn2"/>
    <dgm:cxn modelId="{2030D389-FFA0-4D7F-8392-AFC89D4E3FAB}" type="presOf" srcId="{ECFCA56E-2D58-45C4-B04C-13B4476D9C2B}" destId="{DE208A1D-1928-4B5C-BD40-C144CB943896}" srcOrd="1" destOrd="0" presId="urn:microsoft.com/office/officeart/2005/8/layout/venn2"/>
    <dgm:cxn modelId="{FEBE0E97-9F50-4696-9B57-D40911090373}" srcId="{A08A8780-20FC-4E46-9DC3-C0042BC4CC1B}" destId="{ECFCA56E-2D58-45C4-B04C-13B4476D9C2B}" srcOrd="3" destOrd="0" parTransId="{65E274F9-6071-4957-AC0D-886479D1CC7C}" sibTransId="{ABD38247-8933-42DF-926C-17EF8424E7E2}"/>
    <dgm:cxn modelId="{DBE5D3A1-2564-49D4-80DB-DC9C43EEAF38}" type="presOf" srcId="{A0B86B52-0FFC-428C-AA64-9B4278339243}" destId="{956B817E-6036-4766-88C9-A2E1E7F3C221}" srcOrd="1" destOrd="0" presId="urn:microsoft.com/office/officeart/2005/8/layout/venn2"/>
    <dgm:cxn modelId="{07BDD1A6-41CE-4213-8219-2272E3310790}" srcId="{A08A8780-20FC-4E46-9DC3-C0042BC4CC1B}" destId="{FA1C2B7E-4F3D-4718-8B45-8FD8AC8E237B}" srcOrd="1" destOrd="0" parTransId="{B7071540-C159-4AA4-B101-3F2C5B18EA94}" sibTransId="{912539BC-804C-46B8-B65B-13E8A4DD9E68}"/>
    <dgm:cxn modelId="{29E04AAA-984F-4D5C-AD50-6F07FF8CD3A7}" type="presOf" srcId="{D4F93068-6EAD-432F-9DC6-3F473D1C5253}" destId="{B2836913-300E-4DE0-A20A-9652670B412C}" srcOrd="1" destOrd="0" presId="urn:microsoft.com/office/officeart/2005/8/layout/venn2"/>
    <dgm:cxn modelId="{DE3273C8-BCEC-416F-98D2-EBFFB788DA58}" srcId="{A08A8780-20FC-4E46-9DC3-C0042BC4CC1B}" destId="{D4F93068-6EAD-432F-9DC6-3F473D1C5253}" srcOrd="0" destOrd="0" parTransId="{7001DC24-B5D4-47FD-8962-580C33444B26}" sibTransId="{666C89B1-891A-458F-A40B-0F13970EC9AA}"/>
    <dgm:cxn modelId="{CE0BE1EF-B5DC-45E6-BA75-B442BCF3FD14}" type="presOf" srcId="{ECFCA56E-2D58-45C4-B04C-13B4476D9C2B}" destId="{14FFE420-E425-4BA2-B8D4-A92384B748D3}" srcOrd="0" destOrd="0" presId="urn:microsoft.com/office/officeart/2005/8/layout/venn2"/>
    <dgm:cxn modelId="{2CAE4C78-C4AF-4A49-B517-C9C3E03F18A7}" type="presParOf" srcId="{E723BF3A-CCE5-4B5D-8456-862FD36B8CB9}" destId="{CFB852A6-70C4-4894-9053-08903D6C6D9F}" srcOrd="0" destOrd="0" presId="urn:microsoft.com/office/officeart/2005/8/layout/venn2"/>
    <dgm:cxn modelId="{AA7223D8-D361-412F-9107-444A04792481}" type="presParOf" srcId="{CFB852A6-70C4-4894-9053-08903D6C6D9F}" destId="{A40C5F64-76E0-4C19-9343-682FE2F7C5C5}" srcOrd="0" destOrd="0" presId="urn:microsoft.com/office/officeart/2005/8/layout/venn2"/>
    <dgm:cxn modelId="{A250B410-336F-4514-9038-67FBC1CC70A2}" type="presParOf" srcId="{CFB852A6-70C4-4894-9053-08903D6C6D9F}" destId="{B2836913-300E-4DE0-A20A-9652670B412C}" srcOrd="1" destOrd="0" presId="urn:microsoft.com/office/officeart/2005/8/layout/venn2"/>
    <dgm:cxn modelId="{7A0ED665-5A29-48DA-92DC-5ACDCDE01772}" type="presParOf" srcId="{E723BF3A-CCE5-4B5D-8456-862FD36B8CB9}" destId="{877C2B71-355F-4C72-B2C1-C280FF076F98}" srcOrd="1" destOrd="0" presId="urn:microsoft.com/office/officeart/2005/8/layout/venn2"/>
    <dgm:cxn modelId="{2B207381-DDF0-4B1E-84BD-C7C453303274}" type="presParOf" srcId="{877C2B71-355F-4C72-B2C1-C280FF076F98}" destId="{073293D6-B4F5-489E-A508-EAF68D1034F5}" srcOrd="0" destOrd="0" presId="urn:microsoft.com/office/officeart/2005/8/layout/venn2"/>
    <dgm:cxn modelId="{BBE269AC-D351-4365-B654-40491DB24867}" type="presParOf" srcId="{877C2B71-355F-4C72-B2C1-C280FF076F98}" destId="{31C8C30E-4F76-4A79-9AA1-9D2D05C1EBC6}" srcOrd="1" destOrd="0" presId="urn:microsoft.com/office/officeart/2005/8/layout/venn2"/>
    <dgm:cxn modelId="{641CDE3B-B42F-4F5E-BF6D-44D6537B4A1D}" type="presParOf" srcId="{E723BF3A-CCE5-4B5D-8456-862FD36B8CB9}" destId="{211A3E12-00AB-4E9C-B88E-6C42323A397F}" srcOrd="2" destOrd="0" presId="urn:microsoft.com/office/officeart/2005/8/layout/venn2"/>
    <dgm:cxn modelId="{7634DA7A-C3E2-4F14-8318-D7BA92FC9F95}" type="presParOf" srcId="{211A3E12-00AB-4E9C-B88E-6C42323A397F}" destId="{262AE13D-14C2-40F2-A77F-A4ED0EB1A644}" srcOrd="0" destOrd="0" presId="urn:microsoft.com/office/officeart/2005/8/layout/venn2"/>
    <dgm:cxn modelId="{55E829F6-0597-464C-85D6-51473D345240}" type="presParOf" srcId="{211A3E12-00AB-4E9C-B88E-6C42323A397F}" destId="{956B817E-6036-4766-88C9-A2E1E7F3C221}" srcOrd="1" destOrd="0" presId="urn:microsoft.com/office/officeart/2005/8/layout/venn2"/>
    <dgm:cxn modelId="{77245853-ED2D-452E-9329-0637447270B4}" type="presParOf" srcId="{E723BF3A-CCE5-4B5D-8456-862FD36B8CB9}" destId="{BD76E35F-4EE7-47EA-8846-6CA2D113A0B4}" srcOrd="3" destOrd="0" presId="urn:microsoft.com/office/officeart/2005/8/layout/venn2"/>
    <dgm:cxn modelId="{F7FB137A-1974-4F4C-A42E-51C3429D8385}" type="presParOf" srcId="{BD76E35F-4EE7-47EA-8846-6CA2D113A0B4}" destId="{14FFE420-E425-4BA2-B8D4-A92384B748D3}" srcOrd="0" destOrd="0" presId="urn:microsoft.com/office/officeart/2005/8/layout/venn2"/>
    <dgm:cxn modelId="{5D993CF6-F879-40FB-9A32-CEEBF4402DFF}" type="presParOf" srcId="{BD76E35F-4EE7-47EA-8846-6CA2D113A0B4}" destId="{DE208A1D-1928-4B5C-BD40-C144CB943896}" srcOrd="1" destOrd="0" presId="urn:microsoft.com/office/officeart/2005/8/layout/venn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40C5F64-76E0-4C19-9343-682FE2F7C5C5}">
      <dsp:nvSpPr>
        <dsp:cNvPr id="0" name=""/>
        <dsp:cNvSpPr/>
      </dsp:nvSpPr>
      <dsp:spPr>
        <a:xfrm>
          <a:off x="1318005" y="0"/>
          <a:ext cx="7879589" cy="5361140"/>
        </a:xfrm>
        <a:prstGeom prst="ellipse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8000"/>
                <a:lumMod val="114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0000"/>
                <a:lumMod val="8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45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9568" tIns="99568" rIns="99568" bIns="99568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1" kern="1200">
              <a:latin typeface="Arial" panose="020B0604020202020204" pitchFamily="34" charset="0"/>
              <a:cs typeface="Arial" panose="020B0604020202020204" pitchFamily="34" charset="0"/>
            </a:rPr>
            <a:t>Open the Twin Bridges Hotel, his first motor hotel, and that was his beginning in the Hotel Industry</a:t>
          </a:r>
          <a:endParaRPr lang="en-GB" sz="1400" b="1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4156233" y="268056"/>
        <a:ext cx="2203133" cy="804171"/>
      </dsp:txXfrm>
    </dsp:sp>
    <dsp:sp modelId="{073293D6-B4F5-489E-A508-EAF68D1034F5}">
      <dsp:nvSpPr>
        <dsp:cNvPr id="0" name=""/>
        <dsp:cNvSpPr/>
      </dsp:nvSpPr>
      <dsp:spPr>
        <a:xfrm>
          <a:off x="2409512" y="1072227"/>
          <a:ext cx="5499628" cy="4288912"/>
        </a:xfrm>
        <a:prstGeom prst="ellipse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8000"/>
                <a:lumMod val="114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0000"/>
                <a:lumMod val="8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45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9568" tIns="99568" rIns="99568" bIns="99568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1" kern="1200">
              <a:latin typeface="Arial" panose="020B0604020202020204" pitchFamily="34" charset="0"/>
              <a:cs typeface="Arial" panose="020B0604020202020204" pitchFamily="34" charset="0"/>
            </a:rPr>
            <a:t>The first to have the idea to offer in-flight pre-box lunch</a:t>
          </a:r>
          <a:endParaRPr lang="en-GB" sz="1400" b="1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4198266" y="1329562"/>
        <a:ext cx="1922120" cy="772004"/>
      </dsp:txXfrm>
    </dsp:sp>
    <dsp:sp modelId="{262AE13D-14C2-40F2-A77F-A4ED0EB1A644}">
      <dsp:nvSpPr>
        <dsp:cNvPr id="0" name=""/>
        <dsp:cNvSpPr/>
      </dsp:nvSpPr>
      <dsp:spPr>
        <a:xfrm>
          <a:off x="3284589" y="2144455"/>
          <a:ext cx="3946420" cy="3216684"/>
        </a:xfrm>
        <a:prstGeom prst="ellipse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8000"/>
                <a:lumMod val="114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0000"/>
                <a:lumMod val="8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45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9568" tIns="99568" rIns="99568" bIns="99568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1" kern="1200">
              <a:latin typeface="Arial" panose="020B0604020202020204" pitchFamily="34" charset="0"/>
              <a:cs typeface="Arial" panose="020B0604020202020204" pitchFamily="34" charset="0"/>
            </a:rPr>
            <a:t>First drive-in service on East Coast</a:t>
          </a:r>
          <a:endParaRPr lang="en-GB" sz="1400" b="1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4338283" y="2385707"/>
        <a:ext cx="1839032" cy="723753"/>
      </dsp:txXfrm>
    </dsp:sp>
    <dsp:sp modelId="{14FFE420-E425-4BA2-B8D4-A92384B748D3}">
      <dsp:nvSpPr>
        <dsp:cNvPr id="0" name=""/>
        <dsp:cNvSpPr/>
      </dsp:nvSpPr>
      <dsp:spPr>
        <a:xfrm>
          <a:off x="4185572" y="3216683"/>
          <a:ext cx="2144456" cy="2144456"/>
        </a:xfrm>
        <a:prstGeom prst="ellipse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8000"/>
                <a:lumMod val="114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0000"/>
                <a:lumMod val="8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45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9568" tIns="99568" rIns="99568" bIns="99568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1" kern="1200">
              <a:latin typeface="Arial" panose="020B0604020202020204" pitchFamily="34" charset="0"/>
              <a:cs typeface="Arial" panose="020B0604020202020204" pitchFamily="34" charset="0"/>
            </a:rPr>
            <a:t>Started with a root beer stand </a:t>
          </a:r>
        </a:p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1" kern="1200">
              <a:latin typeface="Arial" panose="020B0604020202020204" pitchFamily="34" charset="0"/>
              <a:cs typeface="Arial" panose="020B0604020202020204" pitchFamily="34" charset="0"/>
            </a:rPr>
            <a:t>Transformed in Hot Shoppes later  </a:t>
          </a:r>
          <a:endParaRPr lang="en-GB" sz="1400" b="1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4499620" y="3752797"/>
        <a:ext cx="1516359" cy="1072228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enn2">
  <dgm:title val=""/>
  <dgm:desc val=""/>
  <dgm:catLst>
    <dgm:cat type="relationship" pri="30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chMax val="7"/>
      <dgm:resizeHandles val="exact"/>
    </dgm:varLst>
    <dgm:alg type="composite">
      <dgm:param type="ar" val="1"/>
    </dgm:alg>
    <dgm:shape xmlns:r="http://schemas.openxmlformats.org/officeDocument/2006/relationships" r:blip="">
      <dgm:adjLst/>
    </dgm:shape>
    <dgm:presOf/>
    <dgm:choose name="Name1">
      <dgm:if name="Name2" axis="ch" ptType="node" func="cnt" op="lte" val="3">
        <dgm:constrLst>
          <dgm:constr type="w" for="ch" forName="comp1" refType="w"/>
          <dgm:constr type="h" for="ch" forName="comp1" refType="w" refFor="ch" refForName="comp1"/>
          <dgm:constr type="w" for="ch" forName="comp2" refType="w" fact="0.75"/>
          <dgm:constr type="h" for="ch" forName="comp2" refType="w" refFor="ch" refForName="comp2"/>
          <dgm:constr type="ctrX" for="ch" forName="comp2" refType="ctrX" refFor="ch" refForName="comp1"/>
          <dgm:constr type="b" for="ch" forName="comp2" refType="b" refFor="ch" refForName="comp1"/>
          <dgm:constr type="w" for="ch" forName="comp3" refType="w" fact="0.5"/>
          <dgm:constr type="h" for="ch" forName="comp3" refType="w" refFor="ch" refForName="comp3"/>
          <dgm:constr type="ctrX" for="ch" forName="comp3" refType="ctrX" refFor="ch" refForName="comp1"/>
          <dgm:constr type="b" for="ch" forName="comp3" refType="b" refFor="ch" refForName="comp1"/>
          <dgm:constr type="primFontSz" for="des" ptType="node" op="equ" val="65"/>
        </dgm:constrLst>
      </dgm:if>
      <dgm:if name="Name3" axis="ch" ptType="node" func="cnt" op="equ" val="4">
        <dgm:constrLst>
          <dgm:constr type="w" for="ch" forName="comp1" refType="w"/>
          <dgm:constr type="h" for="ch" forName="comp1" refType="w" refFor="ch" refForName="comp1"/>
          <dgm:constr type="w" for="ch" forName="comp2" refType="w" fact="0.8"/>
          <dgm:constr type="h" for="ch" forName="comp2" refType="w" refFor="ch" refForName="comp2"/>
          <dgm:constr type="ctrX" for="ch" forName="comp2" refType="ctrX" refFor="ch" refForName="comp1"/>
          <dgm:constr type="b" for="ch" forName="comp2" refType="b" refFor="ch" refForName="comp1"/>
          <dgm:constr type="w" for="ch" forName="comp3" refType="w" fact="0.6"/>
          <dgm:constr type="h" for="ch" forName="comp3" refType="w" refFor="ch" refForName="comp3"/>
          <dgm:constr type="ctrX" for="ch" forName="comp3" refType="ctrX" refFor="ch" refForName="comp1"/>
          <dgm:constr type="b" for="ch" forName="comp3" refType="b" refFor="ch" refForName="comp1"/>
          <dgm:constr type="w" for="ch" forName="comp4" refType="w" fact="0.4"/>
          <dgm:constr type="h" for="ch" forName="comp4" refType="w" refFor="ch" refForName="comp4"/>
          <dgm:constr type="ctrX" for="ch" forName="comp4" refType="ctrX" refFor="ch" refForName="comp1"/>
          <dgm:constr type="b" for="ch" forName="comp4" refType="b" refFor="ch" refForName="comp1"/>
          <dgm:constr type="primFontSz" for="des" ptType="node" op="equ" val="65"/>
        </dgm:constrLst>
      </dgm:if>
      <dgm:else name="Name4">
        <dgm:constrLst>
          <dgm:constr type="w" for="ch" forName="comp1" refType="w"/>
          <dgm:constr type="h" for="ch" forName="comp1" refType="w" refFor="ch" refForName="comp1"/>
          <dgm:constr type="w" for="ch" forName="comp2" refType="w" fact="0.85"/>
          <dgm:constr type="h" for="ch" forName="comp2" refType="w" refFor="ch" refForName="comp2"/>
          <dgm:constr type="ctrX" for="ch" forName="comp2" refType="ctrX" refFor="ch" refForName="comp1"/>
          <dgm:constr type="b" for="ch" forName="comp2" refType="b" refFor="ch" refForName="comp1"/>
          <dgm:constr type="w" for="ch" forName="comp3" refType="w" fact="0.7"/>
          <dgm:constr type="h" for="ch" forName="comp3" refType="w" refFor="ch" refForName="comp3"/>
          <dgm:constr type="ctrX" for="ch" forName="comp3" refType="ctrX" refFor="ch" refForName="comp1"/>
          <dgm:constr type="b" for="ch" forName="comp3" refType="b" refFor="ch" refForName="comp1"/>
          <dgm:constr type="w" for="ch" forName="comp4" refType="w" fact="0.55"/>
          <dgm:constr type="h" for="ch" forName="comp4" refType="w" refFor="ch" refForName="comp4"/>
          <dgm:constr type="ctrX" for="ch" forName="comp4" refType="ctrX" refFor="ch" refForName="comp1"/>
          <dgm:constr type="b" for="ch" forName="comp4" refType="b" refFor="ch" refForName="comp1"/>
          <dgm:constr type="w" for="ch" forName="comp5" refType="w" fact="0.4"/>
          <dgm:constr type="h" for="ch" forName="comp5" refType="w" refFor="ch" refForName="comp5"/>
          <dgm:constr type="ctrX" for="ch" forName="comp5" refType="ctrX" refFor="ch" refForName="comp1"/>
          <dgm:constr type="b" for="ch" forName="comp5" refType="b" refFor="ch" refForName="comp1"/>
          <dgm:constr type="w" for="ch" forName="comp6" refType="w" fact="0.25"/>
          <dgm:constr type="h" for="ch" forName="comp6" refType="w" refFor="ch" refForName="comp6"/>
          <dgm:constr type="ctrX" for="ch" forName="comp6" refType="ctrX" refFor="ch" refForName="comp1"/>
          <dgm:constr type="b" for="ch" forName="comp6" refType="b" refFor="ch" refForName="comp1"/>
          <dgm:constr type="w" for="ch" forName="comp7" refType="w" fact="0.15"/>
          <dgm:constr type="h" for="ch" forName="comp7" refType="w" refFor="ch" refForName="comp7"/>
          <dgm:constr type="ctrX" for="ch" forName="comp7" refType="ctrX" refFor="ch" refForName="comp1"/>
          <dgm:constr type="b" for="ch" forName="comp7" refType="b" refFor="ch" refForName="comp1"/>
          <dgm:constr type="primFontSz" for="des" ptType="node" op="equ" val="65"/>
        </dgm:constrLst>
      </dgm:else>
    </dgm:choose>
    <dgm:ruleLst/>
    <dgm:choose name="Name5">
      <dgm:if name="Name6" axis="ch" ptType="node" func="cnt" op="gte" val="1">
        <dgm:layoutNode name="comp1">
          <dgm:alg type="composite"/>
          <dgm:shape xmlns:r="http://schemas.openxmlformats.org/officeDocument/2006/relationships" r:blip="">
            <dgm:adjLst/>
          </dgm:shape>
          <dgm:presOf/>
          <dgm:choose name="Name7">
            <dgm:if name="Name8" axis="ch" ptType="node" func="cnt" op="equ" val="1">
              <dgm:constrLst>
                <dgm:constr type="w" for="ch" forName="circle1" refType="w"/>
                <dgm:constr type="h" for="ch" forName="circle1" refType="h"/>
                <dgm:constr type="ctrX" for="ch" forName="circle1" refType="w" fact="0.5"/>
                <dgm:constr type="ctrY" for="ch" forName="circle1" refType="h" fact="0.5"/>
                <dgm:constr type="ctrX" for="ch" forName="c1text" refType="w" fact="0.5"/>
                <dgm:constr type="ctrY" for="ch" forName="c1text" refType="h" fact="0.5"/>
                <dgm:constr type="w" for="ch" forName="c1text" refType="w" refFor="ch" refForName="circle1" fact="0.70711"/>
                <dgm:constr type="h" for="ch" forName="c1text" refType="h" refFor="ch" refForName="circle1" fact="0.5"/>
              </dgm:constrLst>
            </dgm:if>
            <dgm:if name="Name9" axis="ch" ptType="node" func="cnt" op="equ" val="2">
              <dgm:constrLst>
                <dgm:constr type="w" for="ch" forName="circle1" refType="w"/>
                <dgm:constr type="h" for="ch" forName="circle1" refType="h"/>
                <dgm:constr type="ctrX" for="ch" forName="circle1" refType="w" fact="0.5"/>
                <dgm:constr type="ctrY" for="ch" forName="circle1" refType="h" fact="0.5"/>
                <dgm:constr type="ctrX" for="ch" forName="c1text" refType="w" fact="0.5"/>
                <dgm:constr type="ctrY" for="ch" forName="c1text" refType="h" fact="0.16"/>
                <dgm:constr type="w" for="ch" forName="c1text" refType="w" refFor="ch" refForName="circle1" fact="0.525"/>
                <dgm:constr type="h" for="ch" forName="c1text" refType="h" refFor="ch" refForName="circle1" fact="0.17"/>
              </dgm:constrLst>
            </dgm:if>
            <dgm:if name="Name10" axis="ch" ptType="node" func="cnt" op="equ" val="3">
              <dgm:constrLst>
                <dgm:constr type="w" for="ch" forName="circle1" refType="w"/>
                <dgm:constr type="h" for="ch" forName="circle1" refType="h"/>
                <dgm:constr type="ctrX" for="ch" forName="circle1" refType="w" fact="0.5"/>
                <dgm:constr type="ctrY" for="ch" forName="circle1" refType="h" fact="0.5"/>
                <dgm:constr type="ctrX" for="ch" forName="c1text" refType="w" fact="0.5"/>
                <dgm:constr type="ctrY" for="ch" forName="c1text" refType="h" fact="0.125"/>
                <dgm:constr type="w" for="ch" forName="c1text" refType="w" refFor="ch" refForName="circle1" fact="0.3495"/>
                <dgm:constr type="h" for="ch" forName="c1text" refType="h" refFor="ch" refForName="circle1" fact="0.15"/>
              </dgm:constrLst>
            </dgm:if>
            <dgm:if name="Name11" axis="ch" ptType="node" func="cnt" op="equ" val="4">
              <dgm:constrLst>
                <dgm:constr type="w" for="ch" forName="circle1" refType="w"/>
                <dgm:constr type="h" for="ch" forName="circle1" refType="h"/>
                <dgm:constr type="ctrX" for="ch" forName="circle1" refType="w" fact="0.5"/>
                <dgm:constr type="ctrY" for="ch" forName="circle1" refType="h" fact="0.5"/>
                <dgm:constr type="ctrX" for="ch" forName="c1text" refType="w" fact="0.5"/>
                <dgm:constr type="ctrY" for="ch" forName="c1text" refType="h" fact="0.125"/>
                <dgm:constr type="w" for="ch" forName="c1text" refType="w" refFor="ch" refForName="circle1" fact="0.2796"/>
                <dgm:constr type="h" for="ch" forName="c1text" refType="h" refFor="ch" refForName="circle1" fact="0.15"/>
              </dgm:constrLst>
            </dgm:if>
            <dgm:if name="Name12" axis="ch" ptType="node" func="cnt" op="gte" val="5">
              <dgm:constrLst>
                <dgm:constr type="w" for="ch" forName="circle1" refType="w"/>
                <dgm:constr type="h" for="ch" forName="circle1" refType="h"/>
                <dgm:constr type="ctrX" for="ch" forName="circle1" refType="w" fact="0.5"/>
                <dgm:constr type="ctrY" for="ch" forName="circle1" refType="h" fact="0.5"/>
                <dgm:constr type="ctrX" for="ch" forName="c1text" refType="w" fact="0.5"/>
                <dgm:constr type="ctrY" for="ch" forName="c1text" refType="h" fact="0.1"/>
                <dgm:constr type="w" for="ch" forName="c1text" refType="w" refFor="ch" refForName="circle1" fact="0.375"/>
                <dgm:constr type="h" for="ch" forName="c1text" refType="h" refFor="ch" refForName="circle1" fact="0.1"/>
              </dgm:constrLst>
            </dgm:if>
            <dgm:else name="Name13"/>
          </dgm:choose>
          <dgm:ruleLst/>
          <dgm:layoutNode name="circle1" styleLbl="node1">
            <dgm:alg type="sp"/>
            <dgm:shape xmlns:r="http://schemas.openxmlformats.org/officeDocument/2006/relationships" type="ellipse" r:blip="">
              <dgm:adjLst/>
            </dgm:shape>
            <dgm:presOf axis="ch desOrSelf" ptType="node node" st="1 1" cnt="1 0"/>
            <dgm:constrLst>
              <dgm:constr type="h" refType="w"/>
            </dgm:constrLst>
            <dgm:ruleLst/>
          </dgm:layoutNode>
          <dgm:layoutNode name="c1text">
            <dgm:varLst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ch desOrSelf" ptType="node node" st="1 1" cnt="1 0"/>
            <dgm:constrLst/>
            <dgm:ruleLst>
              <dgm:rule type="primFontSz" val="5" fact="NaN" max="NaN"/>
            </dgm:ruleLst>
          </dgm:layoutNode>
        </dgm:layoutNode>
      </dgm:if>
      <dgm:else name="Name14"/>
    </dgm:choose>
    <dgm:choose name="Name15">
      <dgm:if name="Name16" axis="ch" ptType="node" func="cnt" op="gte" val="2">
        <dgm:layoutNode name="comp2">
          <dgm:alg type="composite"/>
          <dgm:shape xmlns:r="http://schemas.openxmlformats.org/officeDocument/2006/relationships" r:blip="">
            <dgm:adjLst/>
          </dgm:shape>
          <dgm:presOf/>
          <dgm:choose name="Name17">
            <dgm:if name="Name18" axis="ch" ptType="node" func="cnt" op="equ" val="2">
              <dgm:constrLst>
                <dgm:constr type="w" for="ch" forName="circle2" refType="w"/>
                <dgm:constr type="h" for="ch" forName="circle2" refType="h"/>
                <dgm:constr type="ctrX" for="ch" forName="circle2" refType="w" fact="0.5"/>
                <dgm:constr type="ctrY" for="ch" forName="circle2" refType="h" fact="0.5"/>
                <dgm:constr type="ctrX" for="ch" forName="c2text" refType="w" fact="0.5"/>
                <dgm:constr type="ctrY" for="ch" forName="c2text" refType="h" fact="0.5"/>
                <dgm:constr type="w" for="ch" forName="c2text" refType="w" refFor="ch" refForName="circle2" fact="0.70711"/>
                <dgm:constr type="h" for="ch" forName="c2text" refType="h" refFor="ch" refForName="circle2" fact="0.5"/>
              </dgm:constrLst>
            </dgm:if>
            <dgm:if name="Name19" axis="ch" ptType="node" func="cnt" op="equ" val="3">
              <dgm:constrLst>
                <dgm:constr type="w" for="ch" forName="circle2" refType="w"/>
                <dgm:constr type="h" for="ch" forName="circle2" refType="h"/>
                <dgm:constr type="ctrX" for="ch" forName="circle2" refType="w" fact="0.5"/>
                <dgm:constr type="ctrY" for="ch" forName="circle2" refType="h" fact="0.5"/>
                <dgm:constr type="ctrX" for="ch" forName="c2text" refType="w" fact="0.5"/>
                <dgm:constr type="ctrY" for="ch" forName="c2text" refType="h" fact="0.15625"/>
                <dgm:constr type="w" for="ch" forName="c2text" refType="w" refFor="ch" refForName="circle2" fact="0.466"/>
                <dgm:constr type="h" for="ch" forName="c2text" refType="h" refFor="ch" refForName="circle2" fact="0.1875"/>
              </dgm:constrLst>
            </dgm:if>
            <dgm:if name="Name20" axis="ch" ptType="node" func="cnt" op="equ" val="4">
              <dgm:constrLst>
                <dgm:constr type="w" for="ch" forName="circle2" refType="w"/>
                <dgm:constr type="h" for="ch" forName="circle2" refType="h"/>
                <dgm:constr type="ctrX" for="ch" forName="circle2" refType="w" fact="0.5"/>
                <dgm:constr type="ctrY" for="ch" forName="circle2" refType="h" fact="0.5"/>
                <dgm:constr type="ctrX" for="ch" forName="c2text" refType="w" fact="0.5"/>
                <dgm:constr type="ctrY" for="ch" forName="c2text" refType="h" fact="0.15"/>
                <dgm:constr type="w" for="ch" forName="c2text" refType="w" refFor="ch" refForName="circle2" fact="0.3495"/>
                <dgm:constr type="h" for="ch" forName="c2text" refType="h" refFor="ch" refForName="circle2" fact="0.18"/>
              </dgm:constrLst>
            </dgm:if>
            <dgm:if name="Name21" axis="ch" ptType="node" func="cnt" op="gte" val="5">
              <dgm:constrLst>
                <dgm:constr type="w" for="ch" forName="circle2" refType="w"/>
                <dgm:constr type="h" for="ch" forName="circle2" refType="h"/>
                <dgm:constr type="ctrX" for="ch" forName="circle2" refType="w" fact="0.5"/>
                <dgm:constr type="ctrY" for="ch" forName="circle2" refType="h" fact="0.5"/>
                <dgm:constr type="ctrX" for="ch" forName="c2text" refType="w" fact="0.5"/>
                <dgm:constr type="ctrY" for="ch" forName="c2text" refType="h" fact="0.115"/>
                <dgm:constr type="w" for="ch" forName="c2text" refType="w" refFor="ch" refForName="circle2" fact="0.43125"/>
                <dgm:constr type="h" for="ch" forName="c2text" refType="h" refFor="ch" refForName="circle2" fact="0.115"/>
              </dgm:constrLst>
            </dgm:if>
            <dgm:else name="Name22"/>
          </dgm:choose>
          <dgm:ruleLst/>
          <dgm:layoutNode name="circle2" styleLbl="node1">
            <dgm:alg type="sp"/>
            <dgm:shape xmlns:r="http://schemas.openxmlformats.org/officeDocument/2006/relationships" type="ellipse" r:blip="">
              <dgm:adjLst/>
            </dgm:shape>
            <dgm:presOf axis="ch desOrSelf" ptType="node node" st="2 1" cnt="1 0"/>
            <dgm:constrLst>
              <dgm:constr type="h" refType="w"/>
            </dgm:constrLst>
            <dgm:ruleLst/>
          </dgm:layoutNode>
          <dgm:layoutNode name="c2text">
            <dgm:varLst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ch desOrSelf" ptType="node node" st="2 1" cnt="1 0"/>
            <dgm:constrLst/>
            <dgm:ruleLst>
              <dgm:rule type="primFontSz" val="5" fact="NaN" max="NaN"/>
            </dgm:ruleLst>
          </dgm:layoutNode>
        </dgm:layoutNode>
      </dgm:if>
      <dgm:else name="Name23"/>
    </dgm:choose>
    <dgm:choose name="Name24">
      <dgm:if name="Name25" axis="ch" ptType="node" func="cnt" op="gte" val="3">
        <dgm:layoutNode name="comp3">
          <dgm:alg type="composite"/>
          <dgm:shape xmlns:r="http://schemas.openxmlformats.org/officeDocument/2006/relationships" r:blip="">
            <dgm:adjLst/>
          </dgm:shape>
          <dgm:presOf/>
          <dgm:choose name="Name26">
            <dgm:if name="Name27" axis="ch" ptType="node" func="cnt" op="equ" val="3">
              <dgm:constrLst>
                <dgm:constr type="w" for="ch" forName="circle3" refType="w"/>
                <dgm:constr type="h" for="ch" forName="circle3" refType="h"/>
                <dgm:constr type="ctrX" for="ch" forName="circle3" refType="w" fact="0.5"/>
                <dgm:constr type="ctrY" for="ch" forName="circle3" refType="h" fact="0.5"/>
                <dgm:constr type="ctrX" for="ch" forName="c3text" refType="w" fact="0.5"/>
                <dgm:constr type="ctrY" for="ch" forName="c3text" refType="h" fact="0.5"/>
                <dgm:constr type="w" for="ch" forName="c3text" refType="w" refFor="ch" refForName="circle3" fact="0.70711"/>
                <dgm:constr type="h" for="ch" forName="c3text" refType="h" refFor="ch" refForName="circle3" fact="0.5"/>
              </dgm:constrLst>
            </dgm:if>
            <dgm:if name="Name28" axis="ch" ptType="node" func="cnt" op="equ" val="4">
              <dgm:constrLst>
                <dgm:constr type="w" for="ch" forName="circle3" refType="w"/>
                <dgm:constr type="h" for="ch" forName="circle3" refType="h"/>
                <dgm:constr type="ctrX" for="ch" forName="circle3" refType="w" fact="0.5"/>
                <dgm:constr type="ctrY" for="ch" forName="circle3" refType="h" fact="0.5"/>
                <dgm:constr type="ctrX" for="ch" forName="c3text" refType="w" fact="0.5"/>
                <dgm:constr type="ctrY" for="ch" forName="c3text" refType="h" fact="0.1875"/>
                <dgm:constr type="w" for="ch" forName="c3text" refType="w" refFor="ch" refForName="circle3" fact="0.466"/>
                <dgm:constr type="h" for="ch" forName="c3text" refType="h" refFor="ch" refForName="circle3" fact="0.225"/>
              </dgm:constrLst>
            </dgm:if>
            <dgm:if name="Name29" axis="ch" ptType="node" func="cnt" op="gte" val="5">
              <dgm:constrLst>
                <dgm:constr type="w" for="ch" forName="circle3" refType="w"/>
                <dgm:constr type="h" for="ch" forName="circle3" refType="h"/>
                <dgm:constr type="ctrX" for="ch" forName="circle3" refType="w" fact="0.5"/>
                <dgm:constr type="ctrY" for="ch" forName="circle3" refType="h" fact="0.5"/>
                <dgm:constr type="ctrX" for="ch" forName="c3text" refType="w" fact="0.5"/>
                <dgm:constr type="ctrY" for="ch" forName="c3text" refType="h" fact="0.138"/>
                <dgm:constr type="w" for="ch" forName="c3text" refType="w" refFor="ch" refForName="circle3" fact="0.5175"/>
                <dgm:constr type="h" for="ch" forName="c3text" refType="h" refFor="ch" refForName="circle3" fact="0.138"/>
              </dgm:constrLst>
            </dgm:if>
            <dgm:else name="Name30"/>
          </dgm:choose>
          <dgm:ruleLst/>
          <dgm:layoutNode name="circle3" styleLbl="node1">
            <dgm:alg type="sp"/>
            <dgm:shape xmlns:r="http://schemas.openxmlformats.org/officeDocument/2006/relationships" type="ellipse" r:blip="">
              <dgm:adjLst/>
            </dgm:shape>
            <dgm:presOf axis="ch desOrSelf" ptType="node node" st="3 1" cnt="1 0"/>
            <dgm:constrLst>
              <dgm:constr type="h" refType="w"/>
            </dgm:constrLst>
            <dgm:ruleLst/>
          </dgm:layoutNode>
          <dgm:layoutNode name="c3text">
            <dgm:varLst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ch desOrSelf" ptType="node node" st="3 1" cnt="1 0"/>
            <dgm:constrLst/>
            <dgm:ruleLst>
              <dgm:rule type="primFontSz" val="5" fact="NaN" max="NaN"/>
            </dgm:ruleLst>
          </dgm:layoutNode>
        </dgm:layoutNode>
      </dgm:if>
      <dgm:else name="Name31"/>
    </dgm:choose>
    <dgm:choose name="Name32">
      <dgm:if name="Name33" axis="ch" ptType="node" func="cnt" op="gte" val="4">
        <dgm:layoutNode name="comp4">
          <dgm:alg type="composite"/>
          <dgm:shape xmlns:r="http://schemas.openxmlformats.org/officeDocument/2006/relationships" r:blip="">
            <dgm:adjLst/>
          </dgm:shape>
          <dgm:presOf/>
          <dgm:choose name="Name34">
            <dgm:if name="Name35" axis="ch" ptType="node" func="cnt" op="equ" val="4">
              <dgm:constrLst>
                <dgm:constr type="w" for="ch" forName="circle4" refType="w"/>
                <dgm:constr type="h" for="ch" forName="circle4" refType="h"/>
                <dgm:constr type="ctrX" for="ch" forName="circle4" refType="w" fact="0.5"/>
                <dgm:constr type="ctrY" for="ch" forName="circle4" refType="h" fact="0.5"/>
                <dgm:constr type="ctrX" for="ch" forName="c4text" refType="w" fact="0.5"/>
                <dgm:constr type="ctrY" for="ch" forName="c4text" refType="h" fact="0.5"/>
                <dgm:constr type="w" for="ch" forName="c4text" refType="w" refFor="ch" refForName="circle4" fact="0.70711"/>
                <dgm:constr type="h" for="ch" forName="c4text" refType="h" refFor="ch" refForName="circle4" fact="0.5"/>
              </dgm:constrLst>
            </dgm:if>
            <dgm:if name="Name36" axis="ch" ptType="node" func="cnt" op="gte" val="5">
              <dgm:constrLst>
                <dgm:constr type="w" for="ch" forName="circle4" refType="w"/>
                <dgm:constr type="h" for="ch" forName="circle4" refType="h"/>
                <dgm:constr type="ctrX" for="ch" forName="circle4" refType="w" fact="0.5"/>
                <dgm:constr type="ctrY" for="ch" forName="circle4" refType="h" fact="0.5"/>
                <dgm:constr type="ctrX" for="ch" forName="c4text" refType="w" fact="0.5"/>
                <dgm:constr type="ctrY" for="ch" forName="c4text" refType="h" fact="0.18"/>
                <dgm:constr type="w" for="ch" forName="c4text" refType="w" refFor="ch" refForName="circle4" fact="0.54"/>
                <dgm:constr type="h" for="ch" forName="c4text" refType="h" refFor="ch" refForName="circle4" fact="0.18"/>
              </dgm:constrLst>
            </dgm:if>
            <dgm:else name="Name37"/>
          </dgm:choose>
          <dgm:ruleLst/>
          <dgm:layoutNode name="circle4" styleLbl="node1">
            <dgm:alg type="sp"/>
            <dgm:shape xmlns:r="http://schemas.openxmlformats.org/officeDocument/2006/relationships" type="ellipse" r:blip="">
              <dgm:adjLst/>
            </dgm:shape>
            <dgm:presOf axis="ch desOrSelf" ptType="node node" st="4 1" cnt="1 0"/>
            <dgm:constrLst>
              <dgm:constr type="h" refType="w"/>
            </dgm:constrLst>
            <dgm:ruleLst/>
          </dgm:layoutNode>
          <dgm:layoutNode name="c4text">
            <dgm:varLst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ch desOrSelf" ptType="node node" st="4 1" cnt="1 0"/>
            <dgm:constrLst/>
            <dgm:ruleLst>
              <dgm:rule type="primFontSz" val="5" fact="NaN" max="NaN"/>
            </dgm:ruleLst>
          </dgm:layoutNode>
        </dgm:layoutNode>
      </dgm:if>
      <dgm:else name="Name38"/>
    </dgm:choose>
    <dgm:choose name="Name39">
      <dgm:if name="Name40" axis="ch" ptType="node" func="cnt" op="gte" val="5">
        <dgm:layoutNode name="comp5">
          <dgm:alg type="composite"/>
          <dgm:shape xmlns:r="http://schemas.openxmlformats.org/officeDocument/2006/relationships" r:blip="">
            <dgm:adjLst/>
          </dgm:shape>
          <dgm:presOf/>
          <dgm:choose name="Name41">
            <dgm:if name="Name42" axis="ch" ptType="node" func="cnt" op="equ" val="5">
              <dgm:constrLst>
                <dgm:constr type="w" for="ch" forName="circle5" refType="w"/>
                <dgm:constr type="h" for="ch" forName="circle5" refType="h"/>
                <dgm:constr type="ctrX" for="ch" forName="circle5" refType="w" fact="0.5"/>
                <dgm:constr type="ctrY" for="ch" forName="circle5" refType="h" fact="0.5"/>
                <dgm:constr type="ctrX" for="ch" forName="c5text" refType="w" fact="0.5"/>
                <dgm:constr type="ctrY" for="ch" forName="c5text" refType="h" fact="0.5"/>
                <dgm:constr type="w" for="ch" forName="c5text" refType="w" refFor="ch" refForName="circle5" fact="0.70711"/>
                <dgm:constr type="h" for="ch" forName="c5text" refType="h" refFor="ch" refForName="circle5" fact="0.5"/>
              </dgm:constrLst>
            </dgm:if>
            <dgm:if name="Name43" axis="ch" ptType="node" func="cnt" op="gte" val="6">
              <dgm:constrLst>
                <dgm:constr type="w" for="ch" forName="circle5" refType="w"/>
                <dgm:constr type="h" for="ch" forName="circle5" refType="h"/>
                <dgm:constr type="ctrX" for="ch" forName="circle5" refType="w" fact="0.5"/>
                <dgm:constr type="ctrY" for="ch" forName="circle5" refType="h" fact="0.5"/>
                <dgm:constr type="ctrX" for="ch" forName="c5text" refType="w" fact="0.5"/>
                <dgm:constr type="ctrY" for="ch" forName="c5text" refType="h" fact="0.25"/>
                <dgm:constr type="w" for="ch" forName="c5text" refType="w" refFor="ch" refForName="circle5" fact="0.65"/>
                <dgm:constr type="h" for="ch" forName="c5text" refType="h" refFor="ch" refForName="circle5" fact="0.25"/>
              </dgm:constrLst>
            </dgm:if>
            <dgm:else name="Name44"/>
          </dgm:choose>
          <dgm:ruleLst/>
          <dgm:layoutNode name="circle5" styleLbl="node1">
            <dgm:alg type="sp"/>
            <dgm:shape xmlns:r="http://schemas.openxmlformats.org/officeDocument/2006/relationships" type="ellipse" r:blip="">
              <dgm:adjLst/>
            </dgm:shape>
            <dgm:presOf axis="ch desOrSelf" ptType="node node" st="5 1" cnt="1 0"/>
            <dgm:constrLst>
              <dgm:constr type="h" refType="w"/>
            </dgm:constrLst>
            <dgm:ruleLst/>
          </dgm:layoutNode>
          <dgm:layoutNode name="c5text">
            <dgm:varLst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ch desOrSelf" ptType="node node" st="5 1" cnt="1 0"/>
            <dgm:constrLst/>
            <dgm:ruleLst>
              <dgm:rule type="primFontSz" val="5" fact="NaN" max="NaN"/>
            </dgm:ruleLst>
          </dgm:layoutNode>
        </dgm:layoutNode>
      </dgm:if>
      <dgm:else name="Name45"/>
    </dgm:choose>
    <dgm:choose name="Name46">
      <dgm:if name="Name47" axis="ch" ptType="node" func="cnt" op="gte" val="6">
        <dgm:layoutNode name="comp6">
          <dgm:alg type="composite"/>
          <dgm:shape xmlns:r="http://schemas.openxmlformats.org/officeDocument/2006/relationships" r:blip="">
            <dgm:adjLst/>
          </dgm:shape>
          <dgm:presOf/>
          <dgm:choose name="Name48">
            <dgm:if name="Name49" axis="ch" ptType="node" func="cnt" op="equ" val="6">
              <dgm:constrLst>
                <dgm:constr type="w" for="ch" forName="circle6" refType="w"/>
                <dgm:constr type="h" for="ch" forName="circle6" refType="h"/>
                <dgm:constr type="ctrX" for="ch" forName="circle6" refType="w" fact="0.5"/>
                <dgm:constr type="ctrY" for="ch" forName="circle6" refType="h" fact="0.5"/>
                <dgm:constr type="ctrX" for="ch" forName="c6text" refType="w" fact="0.5"/>
                <dgm:constr type="ctrY" for="ch" forName="c6text" refType="h" fact="0.5"/>
                <dgm:constr type="w" for="ch" forName="c6text" refType="w" refFor="ch" refForName="circle6" fact="0.70711"/>
                <dgm:constr type="h" for="ch" forName="c6text" refType="h" refFor="ch" refForName="circle6" fact="0.5"/>
              </dgm:constrLst>
            </dgm:if>
            <dgm:if name="Name50" axis="ch" ptType="node" func="cnt" op="gte" val="7">
              <dgm:constrLst>
                <dgm:constr type="w" for="ch" forName="circle6" refType="w"/>
                <dgm:constr type="h" for="ch" forName="circle6" refType="h"/>
                <dgm:constr type="ctrX" for="ch" forName="circle6" refType="w" fact="0.5"/>
                <dgm:constr type="ctrY" for="ch" forName="circle6" refType="h" fact="0.5"/>
                <dgm:constr type="ctrX" for="ch" forName="c6text" refType="w" fact="0.5"/>
                <dgm:constr type="ctrY" for="ch" forName="c6text" refType="h" fact="0.27"/>
                <dgm:constr type="w" for="ch" forName="c6text" refType="w" refFor="ch" refForName="circle6" fact="0.68"/>
                <dgm:constr type="h" for="ch" forName="c6text" refType="h" refFor="ch" refForName="circle6" fact="0.241"/>
              </dgm:constrLst>
            </dgm:if>
            <dgm:else name="Name51"/>
          </dgm:choose>
          <dgm:ruleLst/>
          <dgm:layoutNode name="circle6" styleLbl="node1">
            <dgm:alg type="sp"/>
            <dgm:shape xmlns:r="http://schemas.openxmlformats.org/officeDocument/2006/relationships" type="ellipse" r:blip="">
              <dgm:adjLst/>
            </dgm:shape>
            <dgm:presOf axis="ch desOrSelf" ptType="node node" st="6 1" cnt="1 0"/>
            <dgm:constrLst>
              <dgm:constr type="h" refType="w"/>
            </dgm:constrLst>
            <dgm:ruleLst/>
          </dgm:layoutNode>
          <dgm:layoutNode name="c6text">
            <dgm:varLst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ch desOrSelf" ptType="node node" st="6 1" cnt="1 0"/>
            <dgm:constrLst/>
            <dgm:ruleLst>
              <dgm:rule type="primFontSz" val="5" fact="NaN" max="NaN"/>
            </dgm:ruleLst>
          </dgm:layoutNode>
        </dgm:layoutNode>
      </dgm:if>
      <dgm:else name="Name52"/>
    </dgm:choose>
    <dgm:choose name="Name53">
      <dgm:if name="Name54" axis="ch" ptType="node" func="cnt" op="gte" val="7">
        <dgm:layoutNode name="comp7">
          <dgm:alg type="composite"/>
          <dgm:shape xmlns:r="http://schemas.openxmlformats.org/officeDocument/2006/relationships" r:blip="">
            <dgm:adjLst/>
          </dgm:shape>
          <dgm:presOf/>
          <dgm:constrLst>
            <dgm:constr type="w" for="ch" forName="circle7" refType="w"/>
            <dgm:constr type="h" for="ch" forName="circle7" refType="h"/>
            <dgm:constr type="ctrX" for="ch" forName="circle7" refType="w" fact="0.5"/>
            <dgm:constr type="ctrY" for="ch" forName="circle7" refType="h" fact="0.5"/>
            <dgm:constr type="ctrX" for="ch" forName="c7text" refType="w" fact="0.5"/>
            <dgm:constr type="ctrY" for="ch" forName="c7text" refType="h" fact="0.5"/>
            <dgm:constr type="w" for="ch" forName="c7text" refType="w" refFor="ch" refForName="circle7" fact="0.70711"/>
            <dgm:constr type="h" for="ch" forName="c7text" refType="h" refFor="ch" refForName="circle7" fact="0.5"/>
          </dgm:constrLst>
          <dgm:ruleLst/>
          <dgm:layoutNode name="circle7" styleLbl="node1">
            <dgm:alg type="sp"/>
            <dgm:shape xmlns:r="http://schemas.openxmlformats.org/officeDocument/2006/relationships" type="ellipse" r:blip="">
              <dgm:adjLst/>
            </dgm:shape>
            <dgm:presOf axis="ch desOrSelf" ptType="node node" st="7 1" cnt="1 0"/>
            <dgm:constrLst>
              <dgm:constr type="h" refType="w"/>
            </dgm:constrLst>
            <dgm:ruleLst/>
          </dgm:layoutNode>
          <dgm:layoutNode name="c7text">
            <dgm:varLst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ch desOrSelf" ptType="node node" st="7 1" cnt="1 0"/>
            <dgm:constrLst/>
            <dgm:ruleLst>
              <dgm:rule type="primFontSz" val="5" fact="NaN" max="NaN"/>
            </dgm:ruleLst>
          </dgm:layoutNode>
        </dgm:layoutNode>
      </dgm:if>
      <dgm:else name="Name55"/>
    </dgm:choos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1">
  <dgm:title val=""/>
  <dgm:desc val=""/>
  <dgm:catLst>
    <dgm:cat type="3D" pri="111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flat" dir="t"/>
    </dgm:scene3d>
    <dgm:sp3d z="1270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flat" dir="t"/>
    </dgm:scene3d>
    <dgm:sp3d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flat" dir="t"/>
    </dgm:scene3d>
    <dgm:sp3d z="-1905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flat" dir="t"/>
    </dgm:scene3d>
    <dgm:sp3d z="-80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flat" dir="t"/>
    </dgm:scene3d>
    <dgm:sp3d z="127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flat" dir="t"/>
    </dgm:scene3d>
    <dgm:sp3d z="-1905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flat" dir="t"/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flat" dir="t"/>
    </dgm:scene3d>
    <dgm:sp3d z="-10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FollowNode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flat" dir="t"/>
    </dgm:scene3d>
    <dgm:sp3d z="-190500" extrusionH="127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z="190500"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9" name="Rectangle 8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0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2099733"/>
            <a:ext cx="8825658" cy="2677648"/>
          </a:xfrm>
        </p:spPr>
        <p:txBody>
          <a:bodyPr anchor="b"/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 bwMode="gray"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 bwMode="gray">
          <a:xfrm rot="5400000">
            <a:off x="10158984" y="1792224"/>
            <a:ext cx="990599" cy="304799"/>
          </a:xfrm>
        </p:spPr>
        <p:txBody>
          <a:bodyPr anchor="t"/>
          <a:lstStyle>
            <a:lvl1pPr algn="l">
              <a:defRPr b="0" i="0">
                <a:solidFill>
                  <a:schemeClr val="bg1">
                    <a:alpha val="60000"/>
                  </a:schemeClr>
                </a:solidFill>
              </a:defRPr>
            </a:lvl1pPr>
          </a:lstStyle>
          <a:p>
            <a:fld id="{6113C411-AD6D-4175-840C-71A1520D1481}" type="datetimeFigureOut">
              <a:rPr lang="en-GB" smtClean="0"/>
              <a:t>19/06/2020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 bwMode="gray">
          <a:xfrm rot="5400000">
            <a:off x="8951976" y="3227832"/>
            <a:ext cx="3859795" cy="304801"/>
          </a:xfrm>
        </p:spPr>
        <p:txBody>
          <a:bodyPr/>
          <a:lstStyle>
            <a:lvl1pPr>
              <a:defRPr b="0" i="0">
                <a:solidFill>
                  <a:schemeClr val="bg1">
                    <a:alpha val="6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11" name="Rectangle 10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2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352540" y="295729"/>
            <a:ext cx="838199" cy="767687"/>
          </a:xfrm>
        </p:spPr>
        <p:txBody>
          <a:bodyPr/>
          <a:lstStyle/>
          <a:p>
            <a:fld id="{0DD1882F-97ED-41E8-B52B-93BBA913552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8157765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54954" y="2603500"/>
            <a:ext cx="8825659" cy="34163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13C411-AD6D-4175-840C-71A1520D1481}" type="datetimeFigureOut">
              <a:rPr lang="en-GB" smtClean="0"/>
              <a:t>19/06/2020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D1882F-97ED-41E8-B52B-93BBA913552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991628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0" name="Rectangle 9"/>
            <p:cNvSpPr/>
            <p:nvPr/>
          </p:nvSpPr>
          <p:spPr bwMode="gray">
            <a:xfrm>
              <a:off x="7289800" y="402165"/>
              <a:ext cx="4478865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Freeform 5"/>
            <p:cNvSpPr/>
            <p:nvPr/>
          </p:nvSpPr>
          <p:spPr bwMode="gray">
            <a:xfrm rot="16200000">
              <a:off x="3787244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5922489">
              <a:off x="4698352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2677645"/>
            <a:ext cx="4351025" cy="2283824"/>
          </a:xfrm>
        </p:spPr>
        <p:txBody>
          <a:bodyPr anchor="ctr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95559" y="2677644"/>
            <a:ext cx="3757545" cy="2283824"/>
          </a:xfrm>
        </p:spPr>
        <p:txBody>
          <a:bodyPr anchor="ctr"/>
          <a:lstStyle>
            <a:lvl1pPr marL="0" indent="0" algn="l">
              <a:buNone/>
              <a:defRPr sz="2000" cap="all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13C411-AD6D-4175-840C-71A1520D1481}" type="datetimeFigureOut">
              <a:rPr lang="en-GB" smtClean="0"/>
              <a:t>19/06/2020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D1882F-97ED-41E8-B52B-93BBA913552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4166873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54954" y="2603500"/>
            <a:ext cx="4825158" cy="3416301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08712" y="2603500"/>
            <a:ext cx="4825159" cy="3416300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13C411-AD6D-4175-840C-71A1520D1481}" type="datetimeFigureOut">
              <a:rPr lang="en-GB" smtClean="0"/>
              <a:t>19/06/2020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D1882F-97ED-41E8-B52B-93BBA913552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7979145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0"/>
            <a:ext cx="4825157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4954" y="3179762"/>
            <a:ext cx="4825158" cy="2840039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08712" y="2603500"/>
            <a:ext cx="482515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08712" y="3179762"/>
            <a:ext cx="4825159" cy="28400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13C411-AD6D-4175-840C-71A1520D1481}" type="datetimeFigureOut">
              <a:rPr lang="en-GB" smtClean="0"/>
              <a:t>19/06/2020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D1882F-97ED-41E8-B52B-93BBA913552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4882091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761413" cy="706964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13C411-AD6D-4175-840C-71A1520D1481}" type="datetimeFigureOut">
              <a:rPr lang="en-GB" smtClean="0"/>
              <a:t>19/06/2020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D1882F-97ED-41E8-B52B-93BBA913552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9931181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13C411-AD6D-4175-840C-71A1520D1481}" type="datetimeFigureOut">
              <a:rPr lang="en-GB" smtClean="0"/>
              <a:t>19/06/2020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Rectangle 6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D1882F-97ED-41E8-B52B-93BBA913552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3906633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Oval 21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Rectangle 10"/>
            <p:cNvSpPr/>
            <p:nvPr/>
          </p:nvSpPr>
          <p:spPr bwMode="gray">
            <a:xfrm>
              <a:off x="5713412" y="402165"/>
              <a:ext cx="6055253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Freeform 5"/>
            <p:cNvSpPr/>
            <p:nvPr/>
          </p:nvSpPr>
          <p:spPr bwMode="gray">
            <a:xfrm rot="15922489">
              <a:off x="3140485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6200000">
              <a:off x="2229377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5" y="1295400"/>
            <a:ext cx="2793158" cy="16002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781146" y="1447800"/>
            <a:ext cx="5190066" cy="4572000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 bwMode="gray">
          <a:xfrm>
            <a:off x="1154954" y="3129280"/>
            <a:ext cx="2793158" cy="2895599"/>
          </a:xfrm>
        </p:spPr>
        <p:txBody>
          <a:bodyPr/>
          <a:lstStyle>
            <a:lvl1pPr marL="0" indent="0">
              <a:buNone/>
              <a:defRPr sz="14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13C411-AD6D-4175-840C-71A1520D1481}" type="datetimeFigureOut">
              <a:rPr lang="en-GB" smtClean="0"/>
              <a:t>19/06/2020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D1882F-97ED-41E8-B52B-93BBA913552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3152814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Rectangle 10"/>
            <p:cNvSpPr/>
            <p:nvPr/>
          </p:nvSpPr>
          <p:spPr bwMode="gray">
            <a:xfrm>
              <a:off x="6172200" y="402165"/>
              <a:ext cx="5596465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Freeform 5"/>
            <p:cNvSpPr/>
            <p:nvPr/>
          </p:nvSpPr>
          <p:spPr bwMode="gray">
            <a:xfrm rot="15922489">
              <a:off x="4203594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6200000">
              <a:off x="3295432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5" y="1693333"/>
            <a:ext cx="3865134" cy="1735667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547870" y="1143000"/>
            <a:ext cx="3227193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marL="0" lvl="0" indent="0" algn="ctr">
              <a:buNone/>
            </a:pPr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 bwMode="gray">
          <a:xfrm>
            <a:off x="1154954" y="3657600"/>
            <a:ext cx="3859212" cy="1371600"/>
          </a:xfrm>
        </p:spPr>
        <p:txBody>
          <a:bodyPr>
            <a:normAutofit/>
          </a:bodyPr>
          <a:lstStyle>
            <a:lvl1pPr marL="0" indent="0">
              <a:buNone/>
              <a:defRPr sz="14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13C411-AD6D-4175-840C-71A1520D1481}" type="datetimeFigureOut">
              <a:rPr lang="en-GB" smtClean="0"/>
              <a:t>19/06/2020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D1882F-97ED-41E8-B52B-93BBA913552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1880735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3" name="Rectangle 12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Freeform 5"/>
            <p:cNvSpPr/>
            <p:nvPr/>
          </p:nvSpPr>
          <p:spPr bwMode="gray">
            <a:xfrm rot="10371525">
              <a:off x="263767" y="4438254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1" name="Freeform 5"/>
            <p:cNvSpPr/>
            <p:nvPr/>
          </p:nvSpPr>
          <p:spPr bwMode="gray">
            <a:xfrm rot="10800000">
              <a:off x="459506" y="321130"/>
              <a:ext cx="11277600" cy="4533900"/>
            </a:xfrm>
            <a:custGeom>
              <a:avLst/>
              <a:gdLst/>
              <a:ahLst/>
              <a:cxnLst/>
              <a:rect l="0" t="0" r="r" b="b"/>
              <a:pathLst>
                <a:path w="7104" h="2856">
                  <a:moveTo>
                    <a:pt x="0" y="0"/>
                  </a:moveTo>
                  <a:lnTo>
                    <a:pt x="0" y="2856"/>
                  </a:lnTo>
                  <a:lnTo>
                    <a:pt x="7104" y="2856"/>
                  </a:lnTo>
                  <a:lnTo>
                    <a:pt x="7104" y="1"/>
                  </a:lnTo>
                  <a:lnTo>
                    <a:pt x="7104" y="1"/>
                  </a:lnTo>
                  <a:lnTo>
                    <a:pt x="6943" y="26"/>
                  </a:lnTo>
                  <a:lnTo>
                    <a:pt x="6782" y="50"/>
                  </a:lnTo>
                  <a:lnTo>
                    <a:pt x="6621" y="73"/>
                  </a:lnTo>
                  <a:lnTo>
                    <a:pt x="6459" y="93"/>
                  </a:lnTo>
                  <a:lnTo>
                    <a:pt x="6298" y="113"/>
                  </a:lnTo>
                  <a:lnTo>
                    <a:pt x="6136" y="132"/>
                  </a:lnTo>
                  <a:lnTo>
                    <a:pt x="5976" y="148"/>
                  </a:lnTo>
                  <a:lnTo>
                    <a:pt x="5814" y="163"/>
                  </a:lnTo>
                  <a:lnTo>
                    <a:pt x="5653" y="177"/>
                  </a:lnTo>
                  <a:lnTo>
                    <a:pt x="5494" y="189"/>
                  </a:lnTo>
                  <a:lnTo>
                    <a:pt x="5334" y="201"/>
                  </a:lnTo>
                  <a:lnTo>
                    <a:pt x="5175" y="211"/>
                  </a:lnTo>
                  <a:lnTo>
                    <a:pt x="5017" y="219"/>
                  </a:lnTo>
                  <a:lnTo>
                    <a:pt x="4859" y="227"/>
                  </a:lnTo>
                  <a:lnTo>
                    <a:pt x="4703" y="234"/>
                  </a:lnTo>
                  <a:lnTo>
                    <a:pt x="4548" y="239"/>
                  </a:lnTo>
                  <a:lnTo>
                    <a:pt x="4393" y="243"/>
                  </a:lnTo>
                  <a:lnTo>
                    <a:pt x="4240" y="247"/>
                  </a:lnTo>
                  <a:lnTo>
                    <a:pt x="4088" y="249"/>
                  </a:lnTo>
                  <a:lnTo>
                    <a:pt x="3937" y="251"/>
                  </a:lnTo>
                  <a:lnTo>
                    <a:pt x="3788" y="252"/>
                  </a:lnTo>
                  <a:lnTo>
                    <a:pt x="3640" y="251"/>
                  </a:lnTo>
                  <a:lnTo>
                    <a:pt x="3494" y="251"/>
                  </a:lnTo>
                  <a:lnTo>
                    <a:pt x="3349" y="249"/>
                  </a:lnTo>
                  <a:lnTo>
                    <a:pt x="3207" y="246"/>
                  </a:lnTo>
                  <a:lnTo>
                    <a:pt x="3066" y="243"/>
                  </a:lnTo>
                  <a:lnTo>
                    <a:pt x="2928" y="240"/>
                  </a:lnTo>
                  <a:lnTo>
                    <a:pt x="2791" y="235"/>
                  </a:lnTo>
                  <a:lnTo>
                    <a:pt x="2656" y="230"/>
                  </a:lnTo>
                  <a:lnTo>
                    <a:pt x="2524" y="225"/>
                  </a:lnTo>
                  <a:lnTo>
                    <a:pt x="2266" y="212"/>
                  </a:lnTo>
                  <a:lnTo>
                    <a:pt x="2019" y="198"/>
                  </a:lnTo>
                  <a:lnTo>
                    <a:pt x="1782" y="183"/>
                  </a:lnTo>
                  <a:lnTo>
                    <a:pt x="1557" y="167"/>
                  </a:lnTo>
                  <a:lnTo>
                    <a:pt x="1343" y="150"/>
                  </a:lnTo>
                  <a:lnTo>
                    <a:pt x="1144" y="132"/>
                  </a:lnTo>
                  <a:lnTo>
                    <a:pt x="957" y="114"/>
                  </a:lnTo>
                  <a:lnTo>
                    <a:pt x="785" y="96"/>
                  </a:lnTo>
                  <a:lnTo>
                    <a:pt x="627" y="79"/>
                  </a:lnTo>
                  <a:lnTo>
                    <a:pt x="487" y="63"/>
                  </a:lnTo>
                  <a:lnTo>
                    <a:pt x="361" y="48"/>
                  </a:lnTo>
                  <a:lnTo>
                    <a:pt x="254" y="35"/>
                  </a:lnTo>
                  <a:lnTo>
                    <a:pt x="165" y="23"/>
                  </a:lnTo>
                  <a:lnTo>
                    <a:pt x="42" y="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4969927"/>
            <a:ext cx="8825659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4" y="685800"/>
            <a:ext cx="8825659" cy="3429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5536665"/>
            <a:ext cx="8825658" cy="493712"/>
          </a:xfrm>
        </p:spPr>
        <p:txBody>
          <a:bodyPr>
            <a:normAutofit/>
          </a:bodyPr>
          <a:lstStyle>
            <a:lvl1pPr marL="0" indent="0">
              <a:buNone/>
              <a:defRPr sz="12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13C411-AD6D-4175-840C-71A1520D1481}" type="datetimeFigureOut">
              <a:rPr lang="en-GB" smtClean="0"/>
              <a:t>19/06/2020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D1882F-97ED-41E8-B52B-93BBA913552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744306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1" name="Rectangle 10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Oval 13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Freeform 5"/>
            <p:cNvSpPr/>
            <p:nvPr/>
          </p:nvSpPr>
          <p:spPr bwMode="gray">
            <a:xfrm rot="21010068">
              <a:off x="8490951" y="2714874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7" name="Freeform 5"/>
            <p:cNvSpPr/>
            <p:nvPr/>
          </p:nvSpPr>
          <p:spPr bwMode="gray">
            <a:xfrm>
              <a:off x="455612" y="2801319"/>
              <a:ext cx="11277600" cy="3602637"/>
            </a:xfrm>
            <a:custGeom>
              <a:avLst/>
              <a:gdLst/>
              <a:ahLst/>
              <a:cxnLst/>
              <a:rect l="l" t="t" r="r" b="b"/>
              <a:pathLst>
                <a:path w="10000" h="7946">
                  <a:moveTo>
                    <a:pt x="0" y="0"/>
                  </a:moveTo>
                  <a:lnTo>
                    <a:pt x="0" y="7945"/>
                  </a:lnTo>
                  <a:lnTo>
                    <a:pt x="10000" y="7946"/>
                  </a:lnTo>
                  <a:lnTo>
                    <a:pt x="10000" y="4"/>
                  </a:lnTo>
                  <a:lnTo>
                    <a:pt x="10000" y="4"/>
                  </a:lnTo>
                  <a:lnTo>
                    <a:pt x="9773" y="91"/>
                  </a:lnTo>
                  <a:lnTo>
                    <a:pt x="9547" y="175"/>
                  </a:lnTo>
                  <a:lnTo>
                    <a:pt x="9320" y="256"/>
                  </a:lnTo>
                  <a:lnTo>
                    <a:pt x="9092" y="326"/>
                  </a:lnTo>
                  <a:lnTo>
                    <a:pt x="8865" y="396"/>
                  </a:lnTo>
                  <a:lnTo>
                    <a:pt x="8637" y="462"/>
                  </a:lnTo>
                  <a:lnTo>
                    <a:pt x="8412" y="518"/>
                  </a:lnTo>
                  <a:lnTo>
                    <a:pt x="8184" y="571"/>
                  </a:lnTo>
                  <a:lnTo>
                    <a:pt x="7957" y="620"/>
                  </a:lnTo>
                  <a:lnTo>
                    <a:pt x="7734" y="662"/>
                  </a:lnTo>
                  <a:lnTo>
                    <a:pt x="7508" y="704"/>
                  </a:lnTo>
                  <a:lnTo>
                    <a:pt x="7285" y="739"/>
                  </a:lnTo>
                  <a:lnTo>
                    <a:pt x="7062" y="767"/>
                  </a:lnTo>
                  <a:lnTo>
                    <a:pt x="6840" y="795"/>
                  </a:lnTo>
                  <a:lnTo>
                    <a:pt x="6620" y="819"/>
                  </a:lnTo>
                  <a:lnTo>
                    <a:pt x="6402" y="837"/>
                  </a:lnTo>
                  <a:lnTo>
                    <a:pt x="6184" y="851"/>
                  </a:lnTo>
                  <a:lnTo>
                    <a:pt x="5968" y="865"/>
                  </a:lnTo>
                  <a:lnTo>
                    <a:pt x="5755" y="872"/>
                  </a:lnTo>
                  <a:lnTo>
                    <a:pt x="5542" y="879"/>
                  </a:lnTo>
                  <a:lnTo>
                    <a:pt x="5332" y="882"/>
                  </a:lnTo>
                  <a:lnTo>
                    <a:pt x="5124" y="879"/>
                  </a:lnTo>
                  <a:lnTo>
                    <a:pt x="4918" y="879"/>
                  </a:lnTo>
                  <a:lnTo>
                    <a:pt x="4714" y="872"/>
                  </a:lnTo>
                  <a:lnTo>
                    <a:pt x="4514" y="861"/>
                  </a:lnTo>
                  <a:lnTo>
                    <a:pt x="4316" y="851"/>
                  </a:lnTo>
                  <a:lnTo>
                    <a:pt x="4122" y="840"/>
                  </a:lnTo>
                  <a:lnTo>
                    <a:pt x="3929" y="823"/>
                  </a:lnTo>
                  <a:lnTo>
                    <a:pt x="3739" y="805"/>
                  </a:lnTo>
                  <a:lnTo>
                    <a:pt x="3553" y="788"/>
                  </a:lnTo>
                  <a:lnTo>
                    <a:pt x="3190" y="742"/>
                  </a:lnTo>
                  <a:lnTo>
                    <a:pt x="2842" y="693"/>
                  </a:lnTo>
                  <a:lnTo>
                    <a:pt x="2508" y="641"/>
                  </a:lnTo>
                  <a:lnTo>
                    <a:pt x="2192" y="585"/>
                  </a:lnTo>
                  <a:lnTo>
                    <a:pt x="1890" y="525"/>
                  </a:lnTo>
                  <a:lnTo>
                    <a:pt x="1610" y="462"/>
                  </a:lnTo>
                  <a:lnTo>
                    <a:pt x="1347" y="399"/>
                  </a:lnTo>
                  <a:lnTo>
                    <a:pt x="1105" y="336"/>
                  </a:lnTo>
                  <a:lnTo>
                    <a:pt x="883" y="277"/>
                  </a:lnTo>
                  <a:lnTo>
                    <a:pt x="686" y="221"/>
                  </a:lnTo>
                  <a:lnTo>
                    <a:pt x="508" y="168"/>
                  </a:lnTo>
                  <a:lnTo>
                    <a:pt x="358" y="123"/>
                  </a:lnTo>
                  <a:lnTo>
                    <a:pt x="232" y="81"/>
                  </a:lnTo>
                  <a:lnTo>
                    <a:pt x="59" y="21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8798" y="1063417"/>
            <a:ext cx="8831816" cy="1372986"/>
          </a:xfrm>
        </p:spPr>
        <p:txBody>
          <a:bodyPr/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543300"/>
            <a:ext cx="8825659" cy="24765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13C411-AD6D-4175-840C-71A1520D1481}" type="datetimeFigureOut">
              <a:rPr lang="en-GB" smtClean="0"/>
              <a:t>19/06/2020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3" name="Rectangle 12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D1882F-97ED-41E8-B52B-93BBA913552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44791508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Group 2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7" name="Rectangle 16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Oval 21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Oval 22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Oval 23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Oval 24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Freeform 5"/>
            <p:cNvSpPr/>
            <p:nvPr/>
          </p:nvSpPr>
          <p:spPr bwMode="gray">
            <a:xfrm rot="21010068">
              <a:off x="8490951" y="418511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>
              <a:off x="455612" y="4241801"/>
              <a:ext cx="11277600" cy="2337161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8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16" name="TextBox 15"/>
          <p:cNvSpPr txBox="1"/>
          <p:nvPr/>
        </p:nvSpPr>
        <p:spPr bwMode="gray">
          <a:xfrm>
            <a:off x="881566" y="607336"/>
            <a:ext cx="80191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9600" b="0" i="0" dirty="0"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  <a:cs typeface="Arial"/>
              </a:rPr>
              <a:t>“</a:t>
            </a:r>
          </a:p>
        </p:txBody>
      </p:sp>
      <p:sp>
        <p:nvSpPr>
          <p:cNvPr id="13" name="TextBox 12"/>
          <p:cNvSpPr txBox="1"/>
          <p:nvPr/>
        </p:nvSpPr>
        <p:spPr bwMode="gray">
          <a:xfrm>
            <a:off x="9884458" y="2613787"/>
            <a:ext cx="652763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9600" b="0" i="0" dirty="0"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  <a:cs typeface="Arial"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81878" y="982134"/>
            <a:ext cx="8453906" cy="2696632"/>
          </a:xfrm>
        </p:spPr>
        <p:txBody>
          <a:bodyPr/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4" name="Text Placeholder 3"/>
          <p:cNvSpPr>
            <a:spLocks noGrp="1"/>
          </p:cNvSpPr>
          <p:nvPr>
            <p:ph type="body" sz="half" idx="13"/>
          </p:nvPr>
        </p:nvSpPr>
        <p:spPr bwMode="gray">
          <a:xfrm>
            <a:off x="1945945" y="3678766"/>
            <a:ext cx="7731219" cy="342174"/>
          </a:xfrm>
        </p:spPr>
        <p:txBody>
          <a:bodyPr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accent1">
                    <a:lumMod val="60000"/>
                    <a:lumOff val="40000"/>
                  </a:schemeClr>
                </a:solidFill>
                <a:latin typeface="+mn-lt"/>
                <a:ea typeface="+mn-ea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5029199"/>
            <a:ext cx="9244897" cy="997857"/>
          </a:xfrm>
        </p:spPr>
        <p:txBody>
          <a:bodyPr anchor="ctr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13C411-AD6D-4175-840C-71A1520D1481}" type="datetimeFigureOut">
              <a:rPr lang="en-GB" smtClean="0"/>
              <a:t>19/06/2020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9" name="Rectangle 18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D1882F-97ED-41E8-B52B-93BBA913552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35081859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1" name="Rectangle 10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Freeform 5"/>
            <p:cNvSpPr/>
            <p:nvPr/>
          </p:nvSpPr>
          <p:spPr bwMode="gray">
            <a:xfrm rot="21010068">
              <a:off x="8490951" y="4193583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8" name="Freeform 5"/>
            <p:cNvSpPr/>
            <p:nvPr/>
          </p:nvSpPr>
          <p:spPr bwMode="gray">
            <a:xfrm>
              <a:off x="455612" y="4241801"/>
              <a:ext cx="11277600" cy="2337161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2370667"/>
            <a:ext cx="8825660" cy="1822514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5024967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13C411-AD6D-4175-840C-71A1520D1481}" type="datetimeFigureOut">
              <a:rPr lang="en-GB" smtClean="0"/>
              <a:t>19/06/2020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D1882F-97ED-41E8-B52B-93BBA913552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2502112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2"/>
            <a:ext cx="314187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1154953" y="3179764"/>
            <a:ext cx="3141879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12721" y="2603500"/>
            <a:ext cx="314700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4512721" y="3179763"/>
            <a:ext cx="3147009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888135" y="2603501"/>
            <a:ext cx="314573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888329" y="3179762"/>
            <a:ext cx="3145536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440397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777240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13C411-AD6D-4175-840C-71A1520D1481}" type="datetimeFigureOut">
              <a:rPr lang="en-GB" smtClean="0"/>
              <a:t>19/06/2020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D1882F-97ED-41E8-B52B-93BBA913552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919098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4532844"/>
            <a:ext cx="30504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1334553" y="2603500"/>
            <a:ext cx="2691242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1154954" y="5109106"/>
            <a:ext cx="3050438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68865" y="4532844"/>
            <a:ext cx="3050438" cy="576263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1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748462" y="2603500"/>
            <a:ext cx="2691243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4570172" y="5109105"/>
            <a:ext cx="3050438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82775" y="4532845"/>
            <a:ext cx="305109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2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8163031" y="2603500"/>
            <a:ext cx="2691242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982775" y="5109104"/>
            <a:ext cx="3051096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43" name="Straight Connector 42"/>
          <p:cNvCxnSpPr/>
          <p:nvPr/>
        </p:nvCxnSpPr>
        <p:spPr>
          <a:xfrm>
            <a:off x="440583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44" name="Straight Connector 43"/>
          <p:cNvCxnSpPr/>
          <p:nvPr/>
        </p:nvCxnSpPr>
        <p:spPr>
          <a:xfrm>
            <a:off x="7797802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13C411-AD6D-4175-840C-71A1520D1481}" type="datetimeFigureOut">
              <a:rPr lang="en-GB" smtClean="0"/>
              <a:t>19/06/2020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>
          <a:xfrm>
            <a:off x="561111" y="6391838"/>
            <a:ext cx="3644282" cy="304801"/>
          </a:xfrm>
        </p:spPr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D1882F-97ED-41E8-B52B-93BBA913552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39865876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54954" y="2603500"/>
            <a:ext cx="8825659" cy="3416300"/>
          </a:xfrm>
        </p:spPr>
        <p:txBody>
          <a:bodyPr vert="eaVert" anchor="t" anchorCtr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0695439" y="6391838"/>
            <a:ext cx="990599" cy="304799"/>
          </a:xfrm>
        </p:spPr>
        <p:txBody>
          <a:bodyPr/>
          <a:lstStyle/>
          <a:p>
            <a:fld id="{6113C411-AD6D-4175-840C-71A1520D1481}" type="datetimeFigureOut">
              <a:rPr lang="en-GB" smtClean="0"/>
              <a:t>19/06/2020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D1882F-97ED-41E8-B52B-93BBA913552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0672425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2" name="Rectangle 11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7" name="Rectangle 6"/>
            <p:cNvSpPr/>
            <p:nvPr/>
          </p:nvSpPr>
          <p:spPr bwMode="gray">
            <a:xfrm>
              <a:off x="414867" y="402165"/>
              <a:ext cx="6510866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Freeform 5"/>
            <p:cNvSpPr/>
            <p:nvPr/>
          </p:nvSpPr>
          <p:spPr bwMode="gray">
            <a:xfrm rot="5101749">
              <a:off x="6294738" y="457773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0" name="Freeform 5"/>
            <p:cNvSpPr/>
            <p:nvPr/>
          </p:nvSpPr>
          <p:spPr bwMode="gray">
            <a:xfrm rot="5400000">
              <a:off x="4449232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3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585235" y="1278467"/>
            <a:ext cx="1409965" cy="4748590"/>
          </a:xfrm>
        </p:spPr>
        <p:txBody>
          <a:bodyPr vert="eaVert" anchor="b" anchorCtr="0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54954" y="1278467"/>
            <a:ext cx="6256025" cy="474859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0653104" y="6391838"/>
            <a:ext cx="992135" cy="304799"/>
          </a:xfrm>
        </p:spPr>
        <p:txBody>
          <a:bodyPr/>
          <a:lstStyle/>
          <a:p>
            <a:fld id="{6113C411-AD6D-4175-840C-71A1520D1481}" type="datetimeFigureOut">
              <a:rPr lang="en-GB" smtClean="0"/>
              <a:t>19/06/2020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D1882F-97ED-41E8-B52B-93BBA913552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9026392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jpe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7" name="Rectangle 6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19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Oval 12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Freeform 5"/>
            <p:cNvSpPr/>
            <p:nvPr/>
          </p:nvSpPr>
          <p:spPr bwMode="gray">
            <a:xfrm rot="21010068">
              <a:off x="8490951" y="179751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9" name="Freeform 5"/>
            <p:cNvSpPr/>
            <p:nvPr/>
          </p:nvSpPr>
          <p:spPr bwMode="gray">
            <a:xfrm>
              <a:off x="459506" y="1866405"/>
              <a:ext cx="11277600" cy="4533900"/>
            </a:xfrm>
            <a:custGeom>
              <a:avLst/>
              <a:gdLst/>
              <a:ahLst/>
              <a:cxnLst/>
              <a:rect l="0" t="0" r="r" b="b"/>
              <a:pathLst>
                <a:path w="7104" h="2856">
                  <a:moveTo>
                    <a:pt x="0" y="0"/>
                  </a:moveTo>
                  <a:lnTo>
                    <a:pt x="0" y="2856"/>
                  </a:lnTo>
                  <a:lnTo>
                    <a:pt x="7104" y="2856"/>
                  </a:lnTo>
                  <a:lnTo>
                    <a:pt x="7104" y="1"/>
                  </a:lnTo>
                  <a:lnTo>
                    <a:pt x="7104" y="1"/>
                  </a:lnTo>
                  <a:lnTo>
                    <a:pt x="6943" y="26"/>
                  </a:lnTo>
                  <a:lnTo>
                    <a:pt x="6782" y="50"/>
                  </a:lnTo>
                  <a:lnTo>
                    <a:pt x="6621" y="73"/>
                  </a:lnTo>
                  <a:lnTo>
                    <a:pt x="6459" y="93"/>
                  </a:lnTo>
                  <a:lnTo>
                    <a:pt x="6298" y="113"/>
                  </a:lnTo>
                  <a:lnTo>
                    <a:pt x="6136" y="132"/>
                  </a:lnTo>
                  <a:lnTo>
                    <a:pt x="5976" y="148"/>
                  </a:lnTo>
                  <a:lnTo>
                    <a:pt x="5814" y="163"/>
                  </a:lnTo>
                  <a:lnTo>
                    <a:pt x="5653" y="177"/>
                  </a:lnTo>
                  <a:lnTo>
                    <a:pt x="5494" y="189"/>
                  </a:lnTo>
                  <a:lnTo>
                    <a:pt x="5334" y="201"/>
                  </a:lnTo>
                  <a:lnTo>
                    <a:pt x="5175" y="211"/>
                  </a:lnTo>
                  <a:lnTo>
                    <a:pt x="5017" y="219"/>
                  </a:lnTo>
                  <a:lnTo>
                    <a:pt x="4859" y="227"/>
                  </a:lnTo>
                  <a:lnTo>
                    <a:pt x="4703" y="234"/>
                  </a:lnTo>
                  <a:lnTo>
                    <a:pt x="4548" y="239"/>
                  </a:lnTo>
                  <a:lnTo>
                    <a:pt x="4393" y="243"/>
                  </a:lnTo>
                  <a:lnTo>
                    <a:pt x="4240" y="247"/>
                  </a:lnTo>
                  <a:lnTo>
                    <a:pt x="4088" y="249"/>
                  </a:lnTo>
                  <a:lnTo>
                    <a:pt x="3937" y="251"/>
                  </a:lnTo>
                  <a:lnTo>
                    <a:pt x="3788" y="252"/>
                  </a:lnTo>
                  <a:lnTo>
                    <a:pt x="3640" y="251"/>
                  </a:lnTo>
                  <a:lnTo>
                    <a:pt x="3494" y="251"/>
                  </a:lnTo>
                  <a:lnTo>
                    <a:pt x="3349" y="249"/>
                  </a:lnTo>
                  <a:lnTo>
                    <a:pt x="3207" y="246"/>
                  </a:lnTo>
                  <a:lnTo>
                    <a:pt x="3066" y="243"/>
                  </a:lnTo>
                  <a:lnTo>
                    <a:pt x="2928" y="240"/>
                  </a:lnTo>
                  <a:lnTo>
                    <a:pt x="2791" y="235"/>
                  </a:lnTo>
                  <a:lnTo>
                    <a:pt x="2656" y="230"/>
                  </a:lnTo>
                  <a:lnTo>
                    <a:pt x="2524" y="225"/>
                  </a:lnTo>
                  <a:lnTo>
                    <a:pt x="2266" y="212"/>
                  </a:lnTo>
                  <a:lnTo>
                    <a:pt x="2019" y="198"/>
                  </a:lnTo>
                  <a:lnTo>
                    <a:pt x="1782" y="183"/>
                  </a:lnTo>
                  <a:lnTo>
                    <a:pt x="1557" y="167"/>
                  </a:lnTo>
                  <a:lnTo>
                    <a:pt x="1343" y="150"/>
                  </a:lnTo>
                  <a:lnTo>
                    <a:pt x="1144" y="132"/>
                  </a:lnTo>
                  <a:lnTo>
                    <a:pt x="957" y="114"/>
                  </a:lnTo>
                  <a:lnTo>
                    <a:pt x="785" y="96"/>
                  </a:lnTo>
                  <a:lnTo>
                    <a:pt x="627" y="79"/>
                  </a:lnTo>
                  <a:lnTo>
                    <a:pt x="487" y="63"/>
                  </a:lnTo>
                  <a:lnTo>
                    <a:pt x="361" y="48"/>
                  </a:lnTo>
                  <a:lnTo>
                    <a:pt x="254" y="35"/>
                  </a:lnTo>
                  <a:lnTo>
                    <a:pt x="165" y="23"/>
                  </a:lnTo>
                  <a:lnTo>
                    <a:pt x="42" y="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4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 bwMode="gray">
          <a:xfrm>
            <a:off x="1154954" y="973668"/>
            <a:ext cx="8761413" cy="706964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0"/>
            <a:ext cx="8761413" cy="34163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653104" y="6391838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1" i="0">
                <a:solidFill>
                  <a:schemeClr val="accent1"/>
                </a:solidFill>
              </a:defRPr>
            </a:lvl1pPr>
          </a:lstStyle>
          <a:p>
            <a:fld id="{6113C411-AD6D-4175-840C-71A1520D1481}" type="datetimeFigureOut">
              <a:rPr lang="en-GB" smtClean="0"/>
              <a:t>19/06/2020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561110" y="6391838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1" i="0">
                <a:solidFill>
                  <a:schemeClr val="accent1"/>
                </a:solidFill>
              </a:defRPr>
            </a:lvl1pPr>
          </a:lstStyle>
          <a:p>
            <a:endParaRPr lang="en-GB"/>
          </a:p>
        </p:txBody>
      </p:sp>
      <p:sp>
        <p:nvSpPr>
          <p:cNvPr id="21" name="Rectangle 20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bg1"/>
                </a:solidFill>
              </a:defRPr>
            </a:lvl1pPr>
          </a:lstStyle>
          <a:p>
            <a:fld id="{0DD1882F-97ED-41E8-B52B-93BBA913552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2406374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3" r:id="rId1"/>
    <p:sldLayoutId id="2147483704" r:id="rId2"/>
    <p:sldLayoutId id="2147483705" r:id="rId3"/>
    <p:sldLayoutId id="2147483706" r:id="rId4"/>
    <p:sldLayoutId id="2147483707" r:id="rId5"/>
    <p:sldLayoutId id="2147483708" r:id="rId6"/>
    <p:sldLayoutId id="2147483709" r:id="rId7"/>
    <p:sldLayoutId id="2147483710" r:id="rId8"/>
    <p:sldLayoutId id="2147483711" r:id="rId9"/>
    <p:sldLayoutId id="2147483712" r:id="rId10"/>
    <p:sldLayoutId id="2147483713" r:id="rId11"/>
    <p:sldLayoutId id="2147483714" r:id="rId12"/>
    <p:sldLayoutId id="2147483715" r:id="rId13"/>
    <p:sldLayoutId id="2147483716" r:id="rId14"/>
    <p:sldLayoutId id="2147483717" r:id="rId15"/>
    <p:sldLayoutId id="2147483718" r:id="rId16"/>
    <p:sldLayoutId id="2147483719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3600" b="0" i="0" kern="1200">
          <a:solidFill>
            <a:schemeClr val="bg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1.gif"/><Relationship Id="rId1" Type="http://schemas.microsoft.com/office/2007/relationships/media" Target="../media/media1.gif"/><Relationship Id="rId4" Type="http://schemas.openxmlformats.org/officeDocument/2006/relationships/image" Target="../media/image2.png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png"/><Relationship Id="rId3" Type="http://schemas.openxmlformats.org/officeDocument/2006/relationships/image" Target="../media/image4.svg"/><Relationship Id="rId7" Type="http://schemas.openxmlformats.org/officeDocument/2006/relationships/image" Target="../media/image8.sv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png"/><Relationship Id="rId11" Type="http://schemas.openxmlformats.org/officeDocument/2006/relationships/image" Target="../media/image12.svg"/><Relationship Id="rId5" Type="http://schemas.openxmlformats.org/officeDocument/2006/relationships/image" Target="../media/image6.svg"/><Relationship Id="rId10" Type="http://schemas.openxmlformats.org/officeDocument/2006/relationships/image" Target="../media/image11.png"/><Relationship Id="rId4" Type="http://schemas.openxmlformats.org/officeDocument/2006/relationships/image" Target="../media/image5.png"/><Relationship Id="rId9" Type="http://schemas.openxmlformats.org/officeDocument/2006/relationships/image" Target="../media/image10.sv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5.jpeg"/><Relationship Id="rId4" Type="http://schemas.openxmlformats.org/officeDocument/2006/relationships/image" Target="../media/image14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8.jpeg"/><Relationship Id="rId4" Type="http://schemas.openxmlformats.org/officeDocument/2006/relationships/image" Target="../media/image17.jpeg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svg"/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giphy.com/explore/marriott-bonvoy" TargetMode="External"/><Relationship Id="rId5" Type="http://schemas.openxmlformats.org/officeDocument/2006/relationships/hyperlink" Target="https://www.entrepreneur.com/article/197668" TargetMode="External"/><Relationship Id="rId4" Type="http://schemas.openxmlformats.org/officeDocument/2006/relationships/hyperlink" Target="https://www.marriott.co.uk/about/culture-and-values/history.mi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 5">
            <a:extLst>
              <a:ext uri="{FF2B5EF4-FFF2-40B4-BE49-F238E27FC236}">
                <a16:creationId xmlns:a16="http://schemas.microsoft.com/office/drawing/2014/main" id="{D22D1B95-2B54-43E9-85D9-B489F6C5DD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 rot="21010068">
            <a:off x="8490951" y="4185117"/>
            <a:ext cx="3299407" cy="440924"/>
          </a:xfrm>
          <a:custGeom>
            <a:avLst/>
            <a:gdLst/>
            <a:ahLst/>
            <a:cxnLst/>
            <a:rect l="l" t="t" r="r" b="b"/>
            <a:pathLst>
              <a:path w="10000" h="5291">
                <a:moveTo>
                  <a:pt x="85" y="2532"/>
                </a:moveTo>
                <a:cubicBezTo>
                  <a:pt x="1736" y="3911"/>
                  <a:pt x="7524" y="5298"/>
                  <a:pt x="9958" y="5291"/>
                </a:cubicBezTo>
                <a:cubicBezTo>
                  <a:pt x="9989" y="1958"/>
                  <a:pt x="9969" y="3333"/>
                  <a:pt x="10000" y="0"/>
                </a:cubicBezTo>
                <a:lnTo>
                  <a:pt x="10000" y="0"/>
                </a:lnTo>
                <a:lnTo>
                  <a:pt x="9667" y="204"/>
                </a:lnTo>
                <a:lnTo>
                  <a:pt x="9334" y="400"/>
                </a:lnTo>
                <a:lnTo>
                  <a:pt x="9001" y="590"/>
                </a:lnTo>
                <a:lnTo>
                  <a:pt x="8667" y="753"/>
                </a:lnTo>
                <a:lnTo>
                  <a:pt x="8333" y="917"/>
                </a:lnTo>
                <a:lnTo>
                  <a:pt x="7999" y="1071"/>
                </a:lnTo>
                <a:lnTo>
                  <a:pt x="7669" y="1202"/>
                </a:lnTo>
                <a:lnTo>
                  <a:pt x="7333" y="1325"/>
                </a:lnTo>
                <a:lnTo>
                  <a:pt x="7000" y="1440"/>
                </a:lnTo>
                <a:lnTo>
                  <a:pt x="6673" y="1538"/>
                </a:lnTo>
                <a:lnTo>
                  <a:pt x="6340" y="1636"/>
                </a:lnTo>
                <a:lnTo>
                  <a:pt x="6013" y="1719"/>
                </a:lnTo>
                <a:lnTo>
                  <a:pt x="5686" y="1784"/>
                </a:lnTo>
                <a:lnTo>
                  <a:pt x="5359" y="1850"/>
                </a:lnTo>
                <a:lnTo>
                  <a:pt x="5036" y="1906"/>
                </a:lnTo>
                <a:lnTo>
                  <a:pt x="4717" y="1948"/>
                </a:lnTo>
                <a:lnTo>
                  <a:pt x="4396" y="1980"/>
                </a:lnTo>
                <a:lnTo>
                  <a:pt x="4079" y="2013"/>
                </a:lnTo>
                <a:lnTo>
                  <a:pt x="3766" y="2029"/>
                </a:lnTo>
                <a:lnTo>
                  <a:pt x="3454" y="2046"/>
                </a:lnTo>
                <a:lnTo>
                  <a:pt x="3145" y="2053"/>
                </a:lnTo>
                <a:lnTo>
                  <a:pt x="2839" y="2046"/>
                </a:lnTo>
                <a:lnTo>
                  <a:pt x="2537" y="2046"/>
                </a:lnTo>
                <a:lnTo>
                  <a:pt x="2238" y="2029"/>
                </a:lnTo>
                <a:lnTo>
                  <a:pt x="1943" y="2004"/>
                </a:lnTo>
                <a:lnTo>
                  <a:pt x="1653" y="1980"/>
                </a:lnTo>
                <a:lnTo>
                  <a:pt x="1368" y="1955"/>
                </a:lnTo>
                <a:lnTo>
                  <a:pt x="1085" y="1915"/>
                </a:lnTo>
                <a:lnTo>
                  <a:pt x="806" y="1873"/>
                </a:lnTo>
                <a:lnTo>
                  <a:pt x="533" y="1833"/>
                </a:lnTo>
                <a:lnTo>
                  <a:pt x="0" y="1726"/>
                </a:lnTo>
                <a:cubicBezTo>
                  <a:pt x="28" y="1995"/>
                  <a:pt x="57" y="2263"/>
                  <a:pt x="85" y="2532"/>
                </a:cubicBezTo>
                <a:close/>
              </a:path>
            </a:pathLst>
          </a:custGeom>
          <a:solidFill>
            <a:schemeClr val="bg1">
              <a:alpha val="20000"/>
            </a:schemeClr>
          </a:solidFill>
          <a:ln>
            <a:noFill/>
          </a:ln>
        </p:spPr>
      </p:sp>
      <p:sp>
        <p:nvSpPr>
          <p:cNvPr id="10" name="Freeform 5">
            <a:extLst>
              <a:ext uri="{FF2B5EF4-FFF2-40B4-BE49-F238E27FC236}">
                <a16:creationId xmlns:a16="http://schemas.microsoft.com/office/drawing/2014/main" id="{7D0F3F6D-A49D-4406-8D61-1C4F8D792F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>
            <a:off x="455612" y="4241801"/>
            <a:ext cx="11277600" cy="2337161"/>
          </a:xfrm>
          <a:custGeom>
            <a:avLst/>
            <a:gdLst/>
            <a:ahLst/>
            <a:cxnLst/>
            <a:rect l="l" t="t" r="r" b="b"/>
            <a:pathLst>
              <a:path w="10000" h="8000">
                <a:moveTo>
                  <a:pt x="0" y="0"/>
                </a:moveTo>
                <a:lnTo>
                  <a:pt x="0" y="7970"/>
                </a:lnTo>
                <a:lnTo>
                  <a:pt x="10000" y="8000"/>
                </a:lnTo>
                <a:lnTo>
                  <a:pt x="10000" y="7"/>
                </a:lnTo>
                <a:lnTo>
                  <a:pt x="10000" y="7"/>
                </a:lnTo>
                <a:lnTo>
                  <a:pt x="9773" y="156"/>
                </a:lnTo>
                <a:lnTo>
                  <a:pt x="9547" y="298"/>
                </a:lnTo>
                <a:lnTo>
                  <a:pt x="9320" y="437"/>
                </a:lnTo>
                <a:lnTo>
                  <a:pt x="9092" y="556"/>
                </a:lnTo>
                <a:lnTo>
                  <a:pt x="8865" y="676"/>
                </a:lnTo>
                <a:lnTo>
                  <a:pt x="8637" y="788"/>
                </a:lnTo>
                <a:lnTo>
                  <a:pt x="8412" y="884"/>
                </a:lnTo>
                <a:lnTo>
                  <a:pt x="8184" y="975"/>
                </a:lnTo>
                <a:lnTo>
                  <a:pt x="7957" y="1058"/>
                </a:lnTo>
                <a:lnTo>
                  <a:pt x="7734" y="1130"/>
                </a:lnTo>
                <a:lnTo>
                  <a:pt x="7508" y="1202"/>
                </a:lnTo>
                <a:lnTo>
                  <a:pt x="7285" y="1262"/>
                </a:lnTo>
                <a:lnTo>
                  <a:pt x="7062" y="1309"/>
                </a:lnTo>
                <a:lnTo>
                  <a:pt x="6840" y="1358"/>
                </a:lnTo>
                <a:lnTo>
                  <a:pt x="6620" y="1399"/>
                </a:lnTo>
                <a:lnTo>
                  <a:pt x="6402" y="1428"/>
                </a:lnTo>
                <a:lnTo>
                  <a:pt x="6184" y="1453"/>
                </a:lnTo>
                <a:lnTo>
                  <a:pt x="5968" y="1477"/>
                </a:lnTo>
                <a:lnTo>
                  <a:pt x="5755" y="1488"/>
                </a:lnTo>
                <a:lnTo>
                  <a:pt x="5542" y="1500"/>
                </a:lnTo>
                <a:lnTo>
                  <a:pt x="5332" y="1506"/>
                </a:lnTo>
                <a:lnTo>
                  <a:pt x="5124" y="1500"/>
                </a:lnTo>
                <a:lnTo>
                  <a:pt x="4918" y="1500"/>
                </a:lnTo>
                <a:lnTo>
                  <a:pt x="4714" y="1488"/>
                </a:lnTo>
                <a:lnTo>
                  <a:pt x="4514" y="1470"/>
                </a:lnTo>
                <a:lnTo>
                  <a:pt x="4316" y="1453"/>
                </a:lnTo>
                <a:lnTo>
                  <a:pt x="4122" y="1434"/>
                </a:lnTo>
                <a:lnTo>
                  <a:pt x="3929" y="1405"/>
                </a:lnTo>
                <a:lnTo>
                  <a:pt x="3739" y="1374"/>
                </a:lnTo>
                <a:lnTo>
                  <a:pt x="3553" y="1346"/>
                </a:lnTo>
                <a:lnTo>
                  <a:pt x="3190" y="1267"/>
                </a:lnTo>
                <a:lnTo>
                  <a:pt x="2842" y="1183"/>
                </a:lnTo>
                <a:lnTo>
                  <a:pt x="2508" y="1095"/>
                </a:lnTo>
                <a:lnTo>
                  <a:pt x="2192" y="998"/>
                </a:lnTo>
                <a:lnTo>
                  <a:pt x="1890" y="897"/>
                </a:lnTo>
                <a:lnTo>
                  <a:pt x="1610" y="788"/>
                </a:lnTo>
                <a:lnTo>
                  <a:pt x="1347" y="681"/>
                </a:lnTo>
                <a:lnTo>
                  <a:pt x="1105" y="574"/>
                </a:lnTo>
                <a:lnTo>
                  <a:pt x="883" y="473"/>
                </a:lnTo>
                <a:lnTo>
                  <a:pt x="686" y="377"/>
                </a:lnTo>
                <a:lnTo>
                  <a:pt x="508" y="286"/>
                </a:lnTo>
                <a:lnTo>
                  <a:pt x="358" y="210"/>
                </a:lnTo>
                <a:lnTo>
                  <a:pt x="232" y="138"/>
                </a:lnTo>
                <a:lnTo>
                  <a:pt x="59" y="35"/>
                </a:lnTo>
                <a:lnTo>
                  <a:pt x="0" y="0"/>
                </a:lnTo>
                <a:lnTo>
                  <a:pt x="0" y="0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</p:sp>
      <p:sp>
        <p:nvSpPr>
          <p:cNvPr id="12" name="Freeform 5">
            <a:extLst>
              <a:ext uri="{FF2B5EF4-FFF2-40B4-BE49-F238E27FC236}">
                <a16:creationId xmlns:a16="http://schemas.microsoft.com/office/drawing/2014/main" id="{D953A318-DA8D-4405-9536-D889E45C5E3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>
            <a:off x="0" y="1587"/>
            <a:ext cx="12192000" cy="6856413"/>
          </a:xfrm>
          <a:custGeom>
            <a:avLst/>
            <a:gdLst/>
            <a:ahLst/>
            <a:cxnLst/>
            <a:rect l="0" t="0" r="r" b="b"/>
            <a:pathLst>
              <a:path w="15356" h="8638">
                <a:moveTo>
                  <a:pt x="0" y="0"/>
                </a:moveTo>
                <a:lnTo>
                  <a:pt x="0" y="8638"/>
                </a:lnTo>
                <a:lnTo>
                  <a:pt x="15356" y="8638"/>
                </a:lnTo>
                <a:lnTo>
                  <a:pt x="15356" y="0"/>
                </a:lnTo>
                <a:lnTo>
                  <a:pt x="0" y="0"/>
                </a:lnTo>
                <a:close/>
                <a:moveTo>
                  <a:pt x="14748" y="8038"/>
                </a:moveTo>
                <a:lnTo>
                  <a:pt x="600" y="8038"/>
                </a:lnTo>
                <a:lnTo>
                  <a:pt x="600" y="592"/>
                </a:lnTo>
                <a:lnTo>
                  <a:pt x="14748" y="592"/>
                </a:lnTo>
                <a:lnTo>
                  <a:pt x="14748" y="8038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9E382A3D-2F90-475C-8DF2-F666FEA342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9DE4EA2-8679-43C0-8CB5-B1EAFB147DC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683171" y="1143000"/>
            <a:ext cx="8825658" cy="3389217"/>
          </a:xfrm>
        </p:spPr>
        <p:txBody>
          <a:bodyPr anchor="ctr">
            <a:normAutofit/>
          </a:bodyPr>
          <a:lstStyle/>
          <a:p>
            <a:pPr algn="ctr"/>
            <a:r>
              <a:rPr lang="en-GB" sz="6600">
                <a:solidFill>
                  <a:srgbClr val="FFFFFF"/>
                </a:solidFill>
              </a:rPr>
              <a:t>Entrepreneurship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56F9775-05FA-4076-92BF-7AF0F8A4DF9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683171" y="5240851"/>
            <a:ext cx="8825658" cy="828932"/>
          </a:xfrm>
        </p:spPr>
        <p:txBody>
          <a:bodyPr>
            <a:normAutofit/>
          </a:bodyPr>
          <a:lstStyle/>
          <a:p>
            <a:pPr algn="ctr">
              <a:lnSpc>
                <a:spcPct val="90000"/>
              </a:lnSpc>
            </a:pPr>
            <a:r>
              <a:rPr lang="en-GB" sz="110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Lecturer: David Jenkins</a:t>
            </a:r>
          </a:p>
          <a:p>
            <a:pPr algn="ctr">
              <a:lnSpc>
                <a:spcPct val="90000"/>
              </a:lnSpc>
            </a:pPr>
            <a:r>
              <a:rPr lang="en-GB" sz="110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Student: Maria Vrincianu</a:t>
            </a:r>
          </a:p>
          <a:p>
            <a:pPr algn="ctr">
              <a:lnSpc>
                <a:spcPct val="90000"/>
              </a:lnSpc>
            </a:pPr>
            <a:r>
              <a:rPr lang="en-GB" sz="110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Student number: 1815243</a:t>
            </a:r>
          </a:p>
        </p:txBody>
      </p:sp>
    </p:spTree>
    <p:extLst>
      <p:ext uri="{BB962C8B-B14F-4D97-AF65-F5344CB8AC3E}">
        <p14:creationId xmlns:p14="http://schemas.microsoft.com/office/powerpoint/2010/main" val="19391273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ctangle 12">
            <a:extLst>
              <a:ext uri="{FF2B5EF4-FFF2-40B4-BE49-F238E27FC236}">
                <a16:creationId xmlns:a16="http://schemas.microsoft.com/office/drawing/2014/main" id="{38ABDB68-E3D5-448E-97D3-06FFEF6801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5" name="Freeform 5">
            <a:extLst>
              <a:ext uri="{FF2B5EF4-FFF2-40B4-BE49-F238E27FC236}">
                <a16:creationId xmlns:a16="http://schemas.microsoft.com/office/drawing/2014/main" id="{B8DD7FEB-D9F3-4F5B-982C-36B0664D02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 rot="15922489">
            <a:off x="5376762" y="1826078"/>
            <a:ext cx="3299407" cy="440924"/>
          </a:xfrm>
          <a:custGeom>
            <a:avLst/>
            <a:gdLst/>
            <a:ahLst/>
            <a:cxnLst/>
            <a:rect l="l" t="t" r="r" b="b"/>
            <a:pathLst>
              <a:path w="10000" h="5291">
                <a:moveTo>
                  <a:pt x="85" y="2532"/>
                </a:moveTo>
                <a:cubicBezTo>
                  <a:pt x="1736" y="3911"/>
                  <a:pt x="7524" y="5298"/>
                  <a:pt x="9958" y="5291"/>
                </a:cubicBezTo>
                <a:cubicBezTo>
                  <a:pt x="9989" y="1958"/>
                  <a:pt x="9969" y="3333"/>
                  <a:pt x="10000" y="0"/>
                </a:cubicBezTo>
                <a:lnTo>
                  <a:pt x="10000" y="0"/>
                </a:lnTo>
                <a:lnTo>
                  <a:pt x="9667" y="204"/>
                </a:lnTo>
                <a:lnTo>
                  <a:pt x="9334" y="400"/>
                </a:lnTo>
                <a:lnTo>
                  <a:pt x="9001" y="590"/>
                </a:lnTo>
                <a:lnTo>
                  <a:pt x="8667" y="753"/>
                </a:lnTo>
                <a:lnTo>
                  <a:pt x="8333" y="917"/>
                </a:lnTo>
                <a:lnTo>
                  <a:pt x="7999" y="1071"/>
                </a:lnTo>
                <a:lnTo>
                  <a:pt x="7669" y="1202"/>
                </a:lnTo>
                <a:lnTo>
                  <a:pt x="7333" y="1325"/>
                </a:lnTo>
                <a:lnTo>
                  <a:pt x="7000" y="1440"/>
                </a:lnTo>
                <a:lnTo>
                  <a:pt x="6673" y="1538"/>
                </a:lnTo>
                <a:lnTo>
                  <a:pt x="6340" y="1636"/>
                </a:lnTo>
                <a:lnTo>
                  <a:pt x="6013" y="1719"/>
                </a:lnTo>
                <a:lnTo>
                  <a:pt x="5686" y="1784"/>
                </a:lnTo>
                <a:lnTo>
                  <a:pt x="5359" y="1850"/>
                </a:lnTo>
                <a:lnTo>
                  <a:pt x="5036" y="1906"/>
                </a:lnTo>
                <a:lnTo>
                  <a:pt x="4717" y="1948"/>
                </a:lnTo>
                <a:lnTo>
                  <a:pt x="4396" y="1980"/>
                </a:lnTo>
                <a:lnTo>
                  <a:pt x="4079" y="2013"/>
                </a:lnTo>
                <a:lnTo>
                  <a:pt x="3766" y="2029"/>
                </a:lnTo>
                <a:lnTo>
                  <a:pt x="3454" y="2046"/>
                </a:lnTo>
                <a:lnTo>
                  <a:pt x="3145" y="2053"/>
                </a:lnTo>
                <a:lnTo>
                  <a:pt x="2839" y="2046"/>
                </a:lnTo>
                <a:lnTo>
                  <a:pt x="2537" y="2046"/>
                </a:lnTo>
                <a:lnTo>
                  <a:pt x="2238" y="2029"/>
                </a:lnTo>
                <a:lnTo>
                  <a:pt x="1943" y="2004"/>
                </a:lnTo>
                <a:lnTo>
                  <a:pt x="1653" y="1980"/>
                </a:lnTo>
                <a:lnTo>
                  <a:pt x="1368" y="1955"/>
                </a:lnTo>
                <a:lnTo>
                  <a:pt x="1085" y="1915"/>
                </a:lnTo>
                <a:lnTo>
                  <a:pt x="806" y="1873"/>
                </a:lnTo>
                <a:lnTo>
                  <a:pt x="533" y="1833"/>
                </a:lnTo>
                <a:lnTo>
                  <a:pt x="0" y="1726"/>
                </a:lnTo>
                <a:cubicBezTo>
                  <a:pt x="28" y="1995"/>
                  <a:pt x="57" y="2263"/>
                  <a:pt x="85" y="2532"/>
                </a:cubicBezTo>
                <a:close/>
              </a:path>
            </a:pathLst>
          </a:custGeom>
          <a:solidFill>
            <a:schemeClr val="tx1">
              <a:alpha val="20000"/>
            </a:schemeClr>
          </a:solidFill>
          <a:ln>
            <a:noFill/>
          </a:ln>
        </p:spPr>
      </p:sp>
      <p:sp>
        <p:nvSpPr>
          <p:cNvPr id="17" name="Freeform 5">
            <a:extLst>
              <a:ext uri="{FF2B5EF4-FFF2-40B4-BE49-F238E27FC236}">
                <a16:creationId xmlns:a16="http://schemas.microsoft.com/office/drawing/2014/main" id="{96BA11E4-0636-4FA9-A836-2A4FB176449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>
            <a:off x="0" y="1587"/>
            <a:ext cx="12192000" cy="6856413"/>
          </a:xfrm>
          <a:custGeom>
            <a:avLst/>
            <a:gdLst/>
            <a:ahLst/>
            <a:cxnLst/>
            <a:rect l="0" t="0" r="r" b="b"/>
            <a:pathLst>
              <a:path w="15356" h="8638">
                <a:moveTo>
                  <a:pt x="0" y="0"/>
                </a:moveTo>
                <a:lnTo>
                  <a:pt x="0" y="8638"/>
                </a:lnTo>
                <a:lnTo>
                  <a:pt x="15356" y="8638"/>
                </a:lnTo>
                <a:lnTo>
                  <a:pt x="15356" y="0"/>
                </a:lnTo>
                <a:lnTo>
                  <a:pt x="0" y="0"/>
                </a:lnTo>
                <a:close/>
                <a:moveTo>
                  <a:pt x="14748" y="8038"/>
                </a:moveTo>
                <a:lnTo>
                  <a:pt x="600" y="8038"/>
                </a:lnTo>
                <a:lnTo>
                  <a:pt x="600" y="592"/>
                </a:lnTo>
                <a:lnTo>
                  <a:pt x="14748" y="592"/>
                </a:lnTo>
                <a:lnTo>
                  <a:pt x="14748" y="8038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B306A86-1D16-40C8-BF29-CF014B83AAB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9098" y="629265"/>
            <a:ext cx="6072776" cy="1622322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EBEBEB"/>
                </a:solidFill>
              </a:rPr>
              <a:t>J.Willard Marriott</a:t>
            </a:r>
          </a:p>
        </p:txBody>
      </p:sp>
      <p:sp>
        <p:nvSpPr>
          <p:cNvPr id="19" name="Freeform: Shape 18">
            <a:extLst>
              <a:ext uri="{FF2B5EF4-FFF2-40B4-BE49-F238E27FC236}">
                <a16:creationId xmlns:a16="http://schemas.microsoft.com/office/drawing/2014/main" id="{5681882E-BDD0-4311-AF62-E801962852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 rot="16200000">
            <a:off x="6290102" y="977273"/>
            <a:ext cx="6053670" cy="4903455"/>
          </a:xfrm>
          <a:custGeom>
            <a:avLst/>
            <a:gdLst>
              <a:gd name="connsiteX0" fmla="*/ 6053670 w 6053670"/>
              <a:gd name="connsiteY0" fmla="*/ 1098 h 4903455"/>
              <a:gd name="connsiteX1" fmla="*/ 6053670 w 6053670"/>
              <a:gd name="connsiteY1" fmla="*/ 424590 h 4903455"/>
              <a:gd name="connsiteX2" fmla="*/ 6053670 w 6053670"/>
              <a:gd name="connsiteY2" fmla="*/ 1254558 h 4903455"/>
              <a:gd name="connsiteX3" fmla="*/ 6053670 w 6053670"/>
              <a:gd name="connsiteY3" fmla="*/ 4903455 h 4903455"/>
              <a:gd name="connsiteX4" fmla="*/ 0 w 6053670"/>
              <a:gd name="connsiteY4" fmla="*/ 4903455 h 4903455"/>
              <a:gd name="connsiteX5" fmla="*/ 0 w 6053670"/>
              <a:gd name="connsiteY5" fmla="*/ 1249853 h 4903455"/>
              <a:gd name="connsiteX6" fmla="*/ 0 w 6053670"/>
              <a:gd name="connsiteY6" fmla="*/ 424590 h 4903455"/>
              <a:gd name="connsiteX7" fmla="*/ 0 w 6053670"/>
              <a:gd name="connsiteY7" fmla="*/ 0 h 4903455"/>
              <a:gd name="connsiteX8" fmla="*/ 35717 w 6053670"/>
              <a:gd name="connsiteY8" fmla="*/ 5488 h 4903455"/>
              <a:gd name="connsiteX9" fmla="*/ 140445 w 6053670"/>
              <a:gd name="connsiteY9" fmla="*/ 21641 h 4903455"/>
              <a:gd name="connsiteX10" fmla="*/ 216722 w 6053670"/>
              <a:gd name="connsiteY10" fmla="*/ 32932 h 4903455"/>
              <a:gd name="connsiteX11" fmla="*/ 307527 w 6053670"/>
              <a:gd name="connsiteY11" fmla="*/ 44850 h 4903455"/>
              <a:gd name="connsiteX12" fmla="*/ 415282 w 6053670"/>
              <a:gd name="connsiteY12" fmla="*/ 59121 h 4903455"/>
              <a:gd name="connsiteX13" fmla="*/ 534539 w 6053670"/>
              <a:gd name="connsiteY13" fmla="*/ 74175 h 4903455"/>
              <a:gd name="connsiteX14" fmla="*/ 668931 w 6053670"/>
              <a:gd name="connsiteY14" fmla="*/ 90014 h 4903455"/>
              <a:gd name="connsiteX15" fmla="*/ 815430 w 6053670"/>
              <a:gd name="connsiteY15" fmla="*/ 106794 h 4903455"/>
              <a:gd name="connsiteX16" fmla="*/ 974641 w 6053670"/>
              <a:gd name="connsiteY16" fmla="*/ 123574 h 4903455"/>
              <a:gd name="connsiteX17" fmla="*/ 1144144 w 6053670"/>
              <a:gd name="connsiteY17" fmla="*/ 140667 h 4903455"/>
              <a:gd name="connsiteX18" fmla="*/ 1326965 w 6053670"/>
              <a:gd name="connsiteY18" fmla="*/ 156506 h 4903455"/>
              <a:gd name="connsiteX19" fmla="*/ 1518261 w 6053670"/>
              <a:gd name="connsiteY19" fmla="*/ 171717 h 4903455"/>
              <a:gd name="connsiteX20" fmla="*/ 1720453 w 6053670"/>
              <a:gd name="connsiteY20" fmla="*/ 185518 h 4903455"/>
              <a:gd name="connsiteX21" fmla="*/ 1931121 w 6053670"/>
              <a:gd name="connsiteY21" fmla="*/ 198690 h 4903455"/>
              <a:gd name="connsiteX22" fmla="*/ 2150869 w 6053670"/>
              <a:gd name="connsiteY22" fmla="*/ 211079 h 4903455"/>
              <a:gd name="connsiteX23" fmla="*/ 2263467 w 6053670"/>
              <a:gd name="connsiteY23" fmla="*/ 215470 h 4903455"/>
              <a:gd name="connsiteX24" fmla="*/ 2378487 w 6053670"/>
              <a:gd name="connsiteY24" fmla="*/ 220332 h 4903455"/>
              <a:gd name="connsiteX25" fmla="*/ 2495323 w 6053670"/>
              <a:gd name="connsiteY25" fmla="*/ 224879 h 4903455"/>
              <a:gd name="connsiteX26" fmla="*/ 2612764 w 6053670"/>
              <a:gd name="connsiteY26" fmla="*/ 227859 h 4903455"/>
              <a:gd name="connsiteX27" fmla="*/ 2732627 w 6053670"/>
              <a:gd name="connsiteY27" fmla="*/ 230525 h 4903455"/>
              <a:gd name="connsiteX28" fmla="*/ 2853700 w 6053670"/>
              <a:gd name="connsiteY28" fmla="*/ 233348 h 4903455"/>
              <a:gd name="connsiteX29" fmla="*/ 2977195 w 6053670"/>
              <a:gd name="connsiteY29" fmla="*/ 235229 h 4903455"/>
              <a:gd name="connsiteX30" fmla="*/ 3101900 w 6053670"/>
              <a:gd name="connsiteY30" fmla="*/ 235229 h 4903455"/>
              <a:gd name="connsiteX31" fmla="*/ 3227817 w 6053670"/>
              <a:gd name="connsiteY31" fmla="*/ 236170 h 4903455"/>
              <a:gd name="connsiteX32" fmla="*/ 3354944 w 6053670"/>
              <a:gd name="connsiteY32" fmla="*/ 235229 h 4903455"/>
              <a:gd name="connsiteX33" fmla="*/ 3483887 w 6053670"/>
              <a:gd name="connsiteY33" fmla="*/ 233348 h 4903455"/>
              <a:gd name="connsiteX34" fmla="*/ 3612830 w 6053670"/>
              <a:gd name="connsiteY34" fmla="*/ 231623 h 4903455"/>
              <a:gd name="connsiteX35" fmla="*/ 3743589 w 6053670"/>
              <a:gd name="connsiteY35" fmla="*/ 227859 h 4903455"/>
              <a:gd name="connsiteX36" fmla="*/ 3875559 w 6053670"/>
              <a:gd name="connsiteY36" fmla="*/ 223938 h 4903455"/>
              <a:gd name="connsiteX37" fmla="*/ 4007529 w 6053670"/>
              <a:gd name="connsiteY37" fmla="*/ 219391 h 4903455"/>
              <a:gd name="connsiteX38" fmla="*/ 4140710 w 6053670"/>
              <a:gd name="connsiteY38" fmla="*/ 212961 h 4903455"/>
              <a:gd name="connsiteX39" fmla="*/ 4275102 w 6053670"/>
              <a:gd name="connsiteY39" fmla="*/ 205277 h 4903455"/>
              <a:gd name="connsiteX40" fmla="*/ 4410098 w 6053670"/>
              <a:gd name="connsiteY40" fmla="*/ 197907 h 4903455"/>
              <a:gd name="connsiteX41" fmla="*/ 4545096 w 6053670"/>
              <a:gd name="connsiteY41" fmla="*/ 188498 h 4903455"/>
              <a:gd name="connsiteX42" fmla="*/ 4681909 w 6053670"/>
              <a:gd name="connsiteY42" fmla="*/ 177207 h 4903455"/>
              <a:gd name="connsiteX43" fmla="*/ 4816905 w 6053670"/>
              <a:gd name="connsiteY43" fmla="*/ 165916 h 4903455"/>
              <a:gd name="connsiteX44" fmla="*/ 4954323 w 6053670"/>
              <a:gd name="connsiteY44" fmla="*/ 152899 h 4903455"/>
              <a:gd name="connsiteX45" fmla="*/ 5092347 w 6053670"/>
              <a:gd name="connsiteY45" fmla="*/ 138629 h 4903455"/>
              <a:gd name="connsiteX46" fmla="*/ 5228555 w 6053670"/>
              <a:gd name="connsiteY46" fmla="*/ 123574 h 4903455"/>
              <a:gd name="connsiteX47" fmla="*/ 5366578 w 6053670"/>
              <a:gd name="connsiteY47" fmla="*/ 106010 h 4903455"/>
              <a:gd name="connsiteX48" fmla="*/ 5503997 w 6053670"/>
              <a:gd name="connsiteY48" fmla="*/ 87192 h 4903455"/>
              <a:gd name="connsiteX49" fmla="*/ 5642020 w 6053670"/>
              <a:gd name="connsiteY49" fmla="*/ 68530 h 4903455"/>
              <a:gd name="connsiteX50" fmla="*/ 5779438 w 6053670"/>
              <a:gd name="connsiteY50" fmla="*/ 46733 h 4903455"/>
              <a:gd name="connsiteX51" fmla="*/ 5916251 w 6053670"/>
              <a:gd name="connsiteY51" fmla="*/ 24464 h 490345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</a:cxnLst>
            <a:rect l="l" t="t" r="r" b="b"/>
            <a:pathLst>
              <a:path w="6053670" h="4903455">
                <a:moveTo>
                  <a:pt x="6053670" y="1098"/>
                </a:moveTo>
                <a:lnTo>
                  <a:pt x="6053670" y="424590"/>
                </a:lnTo>
                <a:lnTo>
                  <a:pt x="6053670" y="1254558"/>
                </a:lnTo>
                <a:lnTo>
                  <a:pt x="6053670" y="4903455"/>
                </a:lnTo>
                <a:lnTo>
                  <a:pt x="0" y="4903455"/>
                </a:lnTo>
                <a:lnTo>
                  <a:pt x="0" y="1249853"/>
                </a:lnTo>
                <a:lnTo>
                  <a:pt x="0" y="424590"/>
                </a:lnTo>
                <a:lnTo>
                  <a:pt x="0" y="0"/>
                </a:lnTo>
                <a:lnTo>
                  <a:pt x="35717" y="5488"/>
                </a:lnTo>
                <a:lnTo>
                  <a:pt x="140445" y="21641"/>
                </a:lnTo>
                <a:lnTo>
                  <a:pt x="216722" y="32932"/>
                </a:lnTo>
                <a:lnTo>
                  <a:pt x="307527" y="44850"/>
                </a:lnTo>
                <a:lnTo>
                  <a:pt x="415282" y="59121"/>
                </a:lnTo>
                <a:lnTo>
                  <a:pt x="534539" y="74175"/>
                </a:lnTo>
                <a:lnTo>
                  <a:pt x="668931" y="90014"/>
                </a:lnTo>
                <a:lnTo>
                  <a:pt x="815430" y="106794"/>
                </a:lnTo>
                <a:lnTo>
                  <a:pt x="974641" y="123574"/>
                </a:lnTo>
                <a:lnTo>
                  <a:pt x="1144144" y="140667"/>
                </a:lnTo>
                <a:lnTo>
                  <a:pt x="1326965" y="156506"/>
                </a:lnTo>
                <a:lnTo>
                  <a:pt x="1518261" y="171717"/>
                </a:lnTo>
                <a:lnTo>
                  <a:pt x="1720453" y="185518"/>
                </a:lnTo>
                <a:lnTo>
                  <a:pt x="1931121" y="198690"/>
                </a:lnTo>
                <a:lnTo>
                  <a:pt x="2150869" y="211079"/>
                </a:lnTo>
                <a:lnTo>
                  <a:pt x="2263467" y="215470"/>
                </a:lnTo>
                <a:lnTo>
                  <a:pt x="2378487" y="220332"/>
                </a:lnTo>
                <a:lnTo>
                  <a:pt x="2495323" y="224879"/>
                </a:lnTo>
                <a:lnTo>
                  <a:pt x="2612764" y="227859"/>
                </a:lnTo>
                <a:lnTo>
                  <a:pt x="2732627" y="230525"/>
                </a:lnTo>
                <a:lnTo>
                  <a:pt x="2853700" y="233348"/>
                </a:lnTo>
                <a:lnTo>
                  <a:pt x="2977195" y="235229"/>
                </a:lnTo>
                <a:lnTo>
                  <a:pt x="3101900" y="235229"/>
                </a:lnTo>
                <a:lnTo>
                  <a:pt x="3227817" y="236170"/>
                </a:lnTo>
                <a:lnTo>
                  <a:pt x="3354944" y="235229"/>
                </a:lnTo>
                <a:lnTo>
                  <a:pt x="3483887" y="233348"/>
                </a:lnTo>
                <a:lnTo>
                  <a:pt x="3612830" y="231623"/>
                </a:lnTo>
                <a:lnTo>
                  <a:pt x="3743589" y="227859"/>
                </a:lnTo>
                <a:lnTo>
                  <a:pt x="3875559" y="223938"/>
                </a:lnTo>
                <a:lnTo>
                  <a:pt x="4007529" y="219391"/>
                </a:lnTo>
                <a:lnTo>
                  <a:pt x="4140710" y="212961"/>
                </a:lnTo>
                <a:lnTo>
                  <a:pt x="4275102" y="205277"/>
                </a:lnTo>
                <a:lnTo>
                  <a:pt x="4410098" y="197907"/>
                </a:lnTo>
                <a:lnTo>
                  <a:pt x="4545096" y="188498"/>
                </a:lnTo>
                <a:lnTo>
                  <a:pt x="4681909" y="177207"/>
                </a:lnTo>
                <a:lnTo>
                  <a:pt x="4816905" y="165916"/>
                </a:lnTo>
                <a:lnTo>
                  <a:pt x="4954323" y="152899"/>
                </a:lnTo>
                <a:lnTo>
                  <a:pt x="5092347" y="138629"/>
                </a:lnTo>
                <a:lnTo>
                  <a:pt x="5228555" y="123574"/>
                </a:lnTo>
                <a:lnTo>
                  <a:pt x="5366578" y="106010"/>
                </a:lnTo>
                <a:lnTo>
                  <a:pt x="5503997" y="87192"/>
                </a:lnTo>
                <a:lnTo>
                  <a:pt x="5642020" y="68530"/>
                </a:lnTo>
                <a:lnTo>
                  <a:pt x="5779438" y="46733"/>
                </a:lnTo>
                <a:lnTo>
                  <a:pt x="5916251" y="24464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</p:sp>
      <p:pic>
        <p:nvPicPr>
          <p:cNvPr id="8" name="giphy">
            <a:hlinkClick r:id="" action="ppaction://media"/>
            <a:extLst>
              <a:ext uri="{FF2B5EF4-FFF2-40B4-BE49-F238E27FC236}">
                <a16:creationId xmlns:a16="http://schemas.microsoft.com/office/drawing/2014/main" id="{6F0F3CA9-AF4E-48DB-920E-ADA96E133E01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7418226" y="2277545"/>
            <a:ext cx="4125317" cy="2320490"/>
          </a:xfrm>
          <a:prstGeom prst="rect">
            <a:avLst/>
          </a:prstGeom>
        </p:spPr>
      </p:pic>
      <p:sp>
        <p:nvSpPr>
          <p:cNvPr id="21" name="Rectangle 20">
            <a:extLst>
              <a:ext uri="{FF2B5EF4-FFF2-40B4-BE49-F238E27FC236}">
                <a16:creationId xmlns:a16="http://schemas.microsoft.com/office/drawing/2014/main" id="{EADD3260-4BDA-459B-A162-5E1B897E38F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3" name="Oval 22">
            <a:extLst>
              <a:ext uri="{FF2B5EF4-FFF2-40B4-BE49-F238E27FC236}">
                <a16:creationId xmlns:a16="http://schemas.microsoft.com/office/drawing/2014/main" id="{283DA7DD-CA37-4ED7-8710-48E56B063B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667000"/>
            <a:ext cx="4191000" cy="4191000"/>
          </a:xfrm>
          <a:prstGeom prst="ellipse">
            <a:avLst/>
          </a:prstGeom>
          <a:gradFill flip="none" rotWithShape="1">
            <a:gsLst>
              <a:gs pos="0">
                <a:schemeClr val="accent5">
                  <a:alpha val="11000"/>
                </a:schemeClr>
              </a:gs>
              <a:gs pos="75000">
                <a:schemeClr val="accent5">
                  <a:alpha val="0"/>
                </a:schemeClr>
              </a:gs>
              <a:gs pos="36000">
                <a:schemeClr val="accent5">
                  <a:alpha val="1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5" name="Oval 24">
            <a:extLst>
              <a:ext uri="{FF2B5EF4-FFF2-40B4-BE49-F238E27FC236}">
                <a16:creationId xmlns:a16="http://schemas.microsoft.com/office/drawing/2014/main" id="{B92F2E3C-66CD-4DEB-BA14-2A5912B65A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895600"/>
            <a:ext cx="2362200" cy="2362200"/>
          </a:xfrm>
          <a:prstGeom prst="ellipse">
            <a:avLst/>
          </a:prstGeom>
          <a:gradFill flip="none" rotWithShape="1">
            <a:gsLst>
              <a:gs pos="0">
                <a:schemeClr val="accent5">
                  <a:alpha val="8000"/>
                </a:schemeClr>
              </a:gs>
              <a:gs pos="72000">
                <a:schemeClr val="accent5">
                  <a:alpha val="0"/>
                </a:schemeClr>
              </a:gs>
              <a:gs pos="36000">
                <a:schemeClr val="accent5">
                  <a:alpha val="8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299DBA0-9E1A-4138-BAA0-39353B05C3C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9098" y="2418735"/>
            <a:ext cx="6072776" cy="3811740"/>
          </a:xfrm>
        </p:spPr>
        <p:txBody>
          <a:bodyPr anchor="ctr"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"Success seems to be connected to action. Successful people keep moving. They make mistakes, but they never quit."-</a:t>
            </a:r>
            <a:r>
              <a:rPr lang="en-GB" i="1">
                <a:solidFill>
                  <a:srgbClr val="FFFFFF"/>
                </a:solidFill>
              </a:rPr>
              <a:t>J. Willard Marriott</a:t>
            </a:r>
          </a:p>
          <a:p>
            <a:endParaRPr lang="en-GB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7604827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740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8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0AFB6CC-7C12-4864-8949-0B6677A4A6F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Type of entrepreneur</a:t>
            </a:r>
          </a:p>
        </p:txBody>
      </p:sp>
      <p:sp>
        <p:nvSpPr>
          <p:cNvPr id="7" name="Callout: Left-Right Arrow 6" descr="J.W. Marriott can be put in 2 types of entrepreneur if we look at his business and determination during his jurney">
            <a:extLst>
              <a:ext uri="{FF2B5EF4-FFF2-40B4-BE49-F238E27FC236}">
                <a16:creationId xmlns:a16="http://schemas.microsoft.com/office/drawing/2014/main" id="{34328E78-26BC-4299-90BC-02685709561F}"/>
              </a:ext>
              <a:ext uri="{C183D7F6-B498-43B3-948B-1728B52AA6E4}">
                <adec:decorative xmlns:adec="http://schemas.microsoft.com/office/drawing/2017/decorative" val="0"/>
              </a:ext>
            </a:extLst>
          </p:cNvPr>
          <p:cNvSpPr/>
          <p:nvPr/>
        </p:nvSpPr>
        <p:spPr>
          <a:xfrm>
            <a:off x="5025024" y="2066794"/>
            <a:ext cx="2141951" cy="4791205"/>
          </a:xfrm>
          <a:prstGeom prst="leftRightArrowCallout">
            <a:avLst/>
          </a:prstGeom>
          <a:solidFill>
            <a:schemeClr val="tx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Callout: Right Arrow 8">
            <a:extLst>
              <a:ext uri="{FF2B5EF4-FFF2-40B4-BE49-F238E27FC236}">
                <a16:creationId xmlns:a16="http://schemas.microsoft.com/office/drawing/2014/main" id="{BF569D94-4B8F-4BBC-88F0-BF1B13CD1E72}"/>
              </a:ext>
            </a:extLst>
          </p:cNvPr>
          <p:cNvSpPr/>
          <p:nvPr/>
        </p:nvSpPr>
        <p:spPr>
          <a:xfrm>
            <a:off x="1202499" y="2066795"/>
            <a:ext cx="3822525" cy="4791205"/>
          </a:xfrm>
          <a:prstGeom prst="rightArrowCallout">
            <a:avLst/>
          </a:prstGeom>
          <a:solidFill>
            <a:schemeClr val="accent5">
              <a:lumMod val="60000"/>
              <a:lumOff val="40000"/>
            </a:schemeClr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1" name="Callout: Left Arrow 10">
            <a:extLst>
              <a:ext uri="{FF2B5EF4-FFF2-40B4-BE49-F238E27FC236}">
                <a16:creationId xmlns:a16="http://schemas.microsoft.com/office/drawing/2014/main" id="{BFCE2AC2-9B69-47F3-B915-1C9DEBE7A982}"/>
              </a:ext>
            </a:extLst>
          </p:cNvPr>
          <p:cNvSpPr/>
          <p:nvPr/>
        </p:nvSpPr>
        <p:spPr>
          <a:xfrm>
            <a:off x="7166975" y="2066791"/>
            <a:ext cx="3605409" cy="4791205"/>
          </a:xfrm>
          <a:prstGeom prst="leftArrowCallout">
            <a:avLst/>
          </a:prstGeom>
          <a:solidFill>
            <a:schemeClr val="accent5">
              <a:lumMod val="40000"/>
              <a:lumOff val="60000"/>
            </a:schemeClr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53C4E060-8CB0-44C1-822F-DF5D59EBC263}"/>
              </a:ext>
            </a:extLst>
          </p:cNvPr>
          <p:cNvSpPr txBox="1"/>
          <p:nvPr/>
        </p:nvSpPr>
        <p:spPr>
          <a:xfrm>
            <a:off x="5611661" y="3090708"/>
            <a:ext cx="110229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J.W. Marriott   had 2 types  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EA1233BD-CFE3-4B03-8C2D-F18A7733B7C2}"/>
              </a:ext>
            </a:extLst>
          </p:cNvPr>
          <p:cNvSpPr txBox="1"/>
          <p:nvPr/>
        </p:nvSpPr>
        <p:spPr>
          <a:xfrm>
            <a:off x="1315233" y="2066795"/>
            <a:ext cx="2141951" cy="424731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Determined :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dirty="0"/>
              <a:t>Success without copying- he had new ideas 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dirty="0"/>
              <a:t>Does everything to grow his business- he expand more and more and in different areas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dirty="0"/>
              <a:t>They do not quit- almost losing the shop during WW II </a:t>
            </a:r>
          </a:p>
          <a:p>
            <a:endParaRPr lang="en-GB" dirty="0"/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4596DBEE-6B9D-49F5-B496-0D643EB08F46}"/>
              </a:ext>
            </a:extLst>
          </p:cNvPr>
          <p:cNvSpPr txBox="1"/>
          <p:nvPr/>
        </p:nvSpPr>
        <p:spPr>
          <a:xfrm>
            <a:off x="8630433" y="2066795"/>
            <a:ext cx="1954060" cy="39703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Accomplished:</a:t>
            </a:r>
          </a:p>
          <a:p>
            <a:pPr marL="285750" indent="-285750">
              <a:buFont typeface="Wingdings" panose="05000000000000000000" pitchFamily="2" charset="2"/>
              <a:buChar char="ü"/>
            </a:pPr>
            <a:r>
              <a:rPr lang="en-GB" dirty="0"/>
              <a:t>Gone thru all the stages- had nothing and achieve a flourish business</a:t>
            </a:r>
          </a:p>
          <a:p>
            <a:pPr marL="285750" indent="-285750">
              <a:buFont typeface="Wingdings" panose="05000000000000000000" pitchFamily="2" charset="2"/>
              <a:buChar char="ü"/>
            </a:pPr>
            <a:r>
              <a:rPr lang="en-GB" dirty="0"/>
              <a:t>Reached success-  had expand in more business and succeed </a:t>
            </a:r>
          </a:p>
          <a:p>
            <a:pPr marL="285750" indent="-285750">
              <a:buFont typeface="Wingdings" panose="05000000000000000000" pitchFamily="2" charset="2"/>
              <a:buChar char="ü"/>
            </a:pPr>
            <a:r>
              <a:rPr lang="en-GB" dirty="0"/>
              <a:t>Left a legacy- Marriott Hotels</a:t>
            </a:r>
          </a:p>
        </p:txBody>
      </p:sp>
    </p:spTree>
    <p:extLst>
      <p:ext uri="{BB962C8B-B14F-4D97-AF65-F5344CB8AC3E}">
        <p14:creationId xmlns:p14="http://schemas.microsoft.com/office/powerpoint/2010/main" val="256113772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299AD6-818F-4661-9CB9-7CD1E8BCC14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About J.W. Marriott</a:t>
            </a:r>
          </a:p>
        </p:txBody>
      </p:sp>
      <p:pic>
        <p:nvPicPr>
          <p:cNvPr id="6" name="Content Placeholder 5" descr="Baby">
            <a:extLst>
              <a:ext uri="{FF2B5EF4-FFF2-40B4-BE49-F238E27FC236}">
                <a16:creationId xmlns:a16="http://schemas.microsoft.com/office/drawing/2014/main" id="{2D14CA43-AA56-4CAC-8705-AEB2179738D9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357554" y="2854412"/>
            <a:ext cx="914400" cy="914400"/>
          </a:xfr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EB53D9A7-FD95-4406-B8B2-61BF1B891931}"/>
              </a:ext>
            </a:extLst>
          </p:cNvPr>
          <p:cNvSpPr txBox="1"/>
          <p:nvPr/>
        </p:nvSpPr>
        <p:spPr>
          <a:xfrm>
            <a:off x="1391529" y="3059668"/>
            <a:ext cx="32918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Son of a Mormon Sheepherder</a:t>
            </a:r>
          </a:p>
        </p:txBody>
      </p:sp>
      <p:pic>
        <p:nvPicPr>
          <p:cNvPr id="9" name="Graphic 8" descr="Sheep">
            <a:extLst>
              <a:ext uri="{FF2B5EF4-FFF2-40B4-BE49-F238E27FC236}">
                <a16:creationId xmlns:a16="http://schemas.microsoft.com/office/drawing/2014/main" id="{84982D66-8308-41F9-B4F1-8075AF3AE2B9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365759" y="4126527"/>
            <a:ext cx="914400" cy="914400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947E319C-AC92-4F68-9EED-1E7B37C9CDC6}"/>
              </a:ext>
            </a:extLst>
          </p:cNvPr>
          <p:cNvSpPr txBox="1"/>
          <p:nvPr/>
        </p:nvSpPr>
        <p:spPr>
          <a:xfrm>
            <a:off x="1271954" y="4305720"/>
            <a:ext cx="385337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Tending his father’s flock at 8 years old</a:t>
            </a:r>
          </a:p>
        </p:txBody>
      </p:sp>
      <p:pic>
        <p:nvPicPr>
          <p:cNvPr id="12" name="Graphic 11" descr="Train">
            <a:extLst>
              <a:ext uri="{FF2B5EF4-FFF2-40B4-BE49-F238E27FC236}">
                <a16:creationId xmlns:a16="http://schemas.microsoft.com/office/drawing/2014/main" id="{1AC4657B-7A06-4366-8367-0F0B7500BF46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357554" y="5427132"/>
            <a:ext cx="914400" cy="914400"/>
          </a:xfrm>
          <a:prstGeom prst="rect">
            <a:avLst/>
          </a:prstGeom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6E65D2D4-01DC-4150-B8FA-70451D5E4E1E}"/>
              </a:ext>
            </a:extLst>
          </p:cNvPr>
          <p:cNvSpPr txBox="1"/>
          <p:nvPr/>
        </p:nvSpPr>
        <p:spPr>
          <a:xfrm>
            <a:off x="1391529" y="5561166"/>
            <a:ext cx="341844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Taking sheep by rail to further cities by 14 years old</a:t>
            </a:r>
          </a:p>
        </p:txBody>
      </p:sp>
      <p:pic>
        <p:nvPicPr>
          <p:cNvPr id="15" name="Graphic 14" descr="Luggage">
            <a:extLst>
              <a:ext uri="{FF2B5EF4-FFF2-40B4-BE49-F238E27FC236}">
                <a16:creationId xmlns:a16="http://schemas.microsoft.com/office/drawing/2014/main" id="{276EECFB-8E52-4F6F-B9E8-FFB1C70BA0F5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9"/>
              </a:ext>
            </a:extLst>
          </a:blip>
          <a:stretch>
            <a:fillRect/>
          </a:stretch>
        </p:blipFill>
        <p:spPr>
          <a:xfrm>
            <a:off x="7011574" y="3817100"/>
            <a:ext cx="914400" cy="914400"/>
          </a:xfrm>
          <a:prstGeom prst="rect">
            <a:avLst/>
          </a:prstGeom>
        </p:spPr>
      </p:pic>
      <p:sp>
        <p:nvSpPr>
          <p:cNvPr id="16" name="TextBox 15">
            <a:extLst>
              <a:ext uri="{FF2B5EF4-FFF2-40B4-BE49-F238E27FC236}">
                <a16:creationId xmlns:a16="http://schemas.microsoft.com/office/drawing/2014/main" id="{7E052D57-043A-4B9D-B6A8-F0DDE8CD298C}"/>
              </a:ext>
            </a:extLst>
          </p:cNvPr>
          <p:cNvSpPr txBox="1"/>
          <p:nvPr/>
        </p:nvSpPr>
        <p:spPr>
          <a:xfrm>
            <a:off x="7859739" y="3941861"/>
            <a:ext cx="385337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Travel to preach Gospel at 19 years old</a:t>
            </a:r>
          </a:p>
        </p:txBody>
      </p:sp>
      <p:pic>
        <p:nvPicPr>
          <p:cNvPr id="18" name="Graphic 17" descr="Graduation cap">
            <a:extLst>
              <a:ext uri="{FF2B5EF4-FFF2-40B4-BE49-F238E27FC236}">
                <a16:creationId xmlns:a16="http://schemas.microsoft.com/office/drawing/2014/main" id="{EA602211-1E9B-4072-B64C-178DDC186A9F}"/>
              </a:ext>
            </a:extLst>
          </p:cNvPr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1"/>
              </a:ext>
            </a:extLst>
          </a:blip>
          <a:stretch>
            <a:fillRect/>
          </a:stretch>
        </p:blipFill>
        <p:spPr>
          <a:xfrm>
            <a:off x="7043228" y="5407100"/>
            <a:ext cx="914400" cy="914400"/>
          </a:xfrm>
          <a:prstGeom prst="rect">
            <a:avLst/>
          </a:prstGeom>
        </p:spPr>
      </p:pic>
      <p:sp>
        <p:nvSpPr>
          <p:cNvPr id="19" name="TextBox 18">
            <a:extLst>
              <a:ext uri="{FF2B5EF4-FFF2-40B4-BE49-F238E27FC236}">
                <a16:creationId xmlns:a16="http://schemas.microsoft.com/office/drawing/2014/main" id="{9047216B-40F0-4CF9-AD6B-DD74C2EF1DF4}"/>
              </a:ext>
            </a:extLst>
          </p:cNvPr>
          <p:cNvSpPr txBox="1"/>
          <p:nvPr/>
        </p:nvSpPr>
        <p:spPr>
          <a:xfrm>
            <a:off x="7957628" y="5699666"/>
            <a:ext cx="365759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University</a:t>
            </a:r>
          </a:p>
        </p:txBody>
      </p:sp>
    </p:spTree>
    <p:extLst>
      <p:ext uri="{BB962C8B-B14F-4D97-AF65-F5344CB8AC3E}">
        <p14:creationId xmlns:p14="http://schemas.microsoft.com/office/powerpoint/2010/main" val="83942634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0DFD0FA-057C-4631-9D07-AE93F0FA6CB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9726" y="18255"/>
            <a:ext cx="10515600" cy="1325563"/>
          </a:xfrm>
        </p:spPr>
        <p:txBody>
          <a:bodyPr/>
          <a:lstStyle/>
          <a:p>
            <a:r>
              <a:rPr lang="en-GB"/>
              <a:t>His business path</a:t>
            </a:r>
            <a:endParaRPr lang="en-GB" dirty="0"/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CD799582-AEE8-4210-9497-49C13E6143C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046254758"/>
              </p:ext>
            </p:extLst>
          </p:nvPr>
        </p:nvGraphicFramePr>
        <p:xfrm>
          <a:off x="936674" y="1302707"/>
          <a:ext cx="10515600" cy="536114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24618916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2" name="Group 25">
            <a:extLst>
              <a:ext uri="{FF2B5EF4-FFF2-40B4-BE49-F238E27FC236}">
                <a16:creationId xmlns:a16="http://schemas.microsoft.com/office/drawing/2014/main" id="{EAFCDBC4-4B1B-411C-B98F-3BEA15E378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27" name="Rectangle 26">
              <a:extLst>
                <a:ext uri="{FF2B5EF4-FFF2-40B4-BE49-F238E27FC236}">
                  <a16:creationId xmlns:a16="http://schemas.microsoft.com/office/drawing/2014/main" id="{9F0CD04C-4A8C-4FE0-B8DE-2DC2ECE5586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Freeform 5">
              <a:extLst>
                <a:ext uri="{FF2B5EF4-FFF2-40B4-BE49-F238E27FC236}">
                  <a16:creationId xmlns:a16="http://schemas.microsoft.com/office/drawing/2014/main" id="{F0FBB6E0-3B9D-4C56-B391-B43BF8D592F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43" name="Rectangle 29">
            <a:extLst>
              <a:ext uri="{FF2B5EF4-FFF2-40B4-BE49-F238E27FC236}">
                <a16:creationId xmlns:a16="http://schemas.microsoft.com/office/drawing/2014/main" id="{6A1F9196-C052-4485-9213-4FA3068506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7A5B383-B596-45DE-87A5-6CAEB6B3784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60730" y="599921"/>
            <a:ext cx="4529666" cy="1885524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5100"/>
              <a:t>First achivements</a:t>
            </a:r>
            <a:endParaRPr lang="en-US" sz="5100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0991A02C-2F71-48A5-8C2A-36709367BC17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9385" r="3" b="9389"/>
          <a:stretch/>
        </p:blipFill>
        <p:spPr>
          <a:xfrm>
            <a:off x="877972" y="3387297"/>
            <a:ext cx="4986235" cy="2693409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F05A0151-0BBA-45EB-9D2B-17BEC1576A79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r="9450"/>
          <a:stretch/>
        </p:blipFill>
        <p:spPr>
          <a:xfrm>
            <a:off x="2234742" y="657357"/>
            <a:ext cx="3629465" cy="2459508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2050" name="Picture 2" descr="1927 Hot Shoppes">
            <a:extLst>
              <a:ext uri="{FF2B5EF4-FFF2-40B4-BE49-F238E27FC236}">
                <a16:creationId xmlns:a16="http://schemas.microsoft.com/office/drawing/2014/main" id="{AB642C91-54A8-496D-B7CB-D8A1DE86314E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04229" y="2664406"/>
            <a:ext cx="5137293" cy="34163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4" name="Arrow: Left-Up 13">
            <a:extLst>
              <a:ext uri="{FF2B5EF4-FFF2-40B4-BE49-F238E27FC236}">
                <a16:creationId xmlns:a16="http://schemas.microsoft.com/office/drawing/2014/main" id="{90A7693D-4195-41BF-85BC-1E9107F0E1CA}"/>
              </a:ext>
            </a:extLst>
          </p:cNvPr>
          <p:cNvSpPr/>
          <p:nvPr/>
        </p:nvSpPr>
        <p:spPr>
          <a:xfrm rot="10800000">
            <a:off x="662526" y="1166045"/>
            <a:ext cx="1686159" cy="2240041"/>
          </a:xfrm>
          <a:prstGeom prst="leftUpArrow">
            <a:avLst>
              <a:gd name="adj1" fmla="val 50000"/>
              <a:gd name="adj2" fmla="val 17571"/>
              <a:gd name="adj3" fmla="val 25000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30A06D62-B1A0-45B5-86EF-70B422C3CED6}"/>
              </a:ext>
            </a:extLst>
          </p:cNvPr>
          <p:cNvSpPr txBox="1"/>
          <p:nvPr/>
        </p:nvSpPr>
        <p:spPr>
          <a:xfrm>
            <a:off x="682996" y="1143000"/>
            <a:ext cx="153127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First root beer stand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88E45639-4E48-4F1C-A18B-AA06225D1831}"/>
              </a:ext>
            </a:extLst>
          </p:cNvPr>
          <p:cNvSpPr txBox="1"/>
          <p:nvPr/>
        </p:nvSpPr>
        <p:spPr>
          <a:xfrm>
            <a:off x="543306" y="2153567"/>
            <a:ext cx="118982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First drive-in</a:t>
            </a:r>
          </a:p>
        </p:txBody>
      </p:sp>
    </p:spTree>
    <p:extLst>
      <p:ext uri="{BB962C8B-B14F-4D97-AF65-F5344CB8AC3E}">
        <p14:creationId xmlns:p14="http://schemas.microsoft.com/office/powerpoint/2010/main" val="292284069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5" name="Group 74">
            <a:extLst>
              <a:ext uri="{FF2B5EF4-FFF2-40B4-BE49-F238E27FC236}">
                <a16:creationId xmlns:a16="http://schemas.microsoft.com/office/drawing/2014/main" id="{F0214F10-B73B-44BD-ADDA-1684F6E4BF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76" name="Rectangle 75">
              <a:extLst>
                <a:ext uri="{FF2B5EF4-FFF2-40B4-BE49-F238E27FC236}">
                  <a16:creationId xmlns:a16="http://schemas.microsoft.com/office/drawing/2014/main" id="{29CAF222-E4F2-40A9-B784-FEA6408B787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3084" name="Freeform 5">
              <a:extLst>
                <a:ext uri="{FF2B5EF4-FFF2-40B4-BE49-F238E27FC236}">
                  <a16:creationId xmlns:a16="http://schemas.microsoft.com/office/drawing/2014/main" id="{7FDBCBA2-AC51-4C14-B267-152AB09E4CC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3085" name="Rectangle 78">
            <a:extLst>
              <a:ext uri="{FF2B5EF4-FFF2-40B4-BE49-F238E27FC236}">
                <a16:creationId xmlns:a16="http://schemas.microsoft.com/office/drawing/2014/main" id="{AA68CF9D-0697-4A3E-8837-0C39FCCDC0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 useBgFill="1">
        <p:nvSpPr>
          <p:cNvPr id="81" name="Rectangle 80">
            <a:extLst>
              <a:ext uri="{FF2B5EF4-FFF2-40B4-BE49-F238E27FC236}">
                <a16:creationId xmlns:a16="http://schemas.microsoft.com/office/drawing/2014/main" id="{56981798-4550-46DA-9172-4846E2FB66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entury Gothic" panose="020B050202020202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1EB80CA-0802-4A1E-AA35-75DE9E49F6B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61110" y="1241266"/>
            <a:ext cx="4089633" cy="3153753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5400" dirty="0">
                <a:solidFill>
                  <a:schemeClr val="tx2"/>
                </a:solidFill>
              </a:rPr>
              <a:t>The next steps </a:t>
            </a:r>
          </a:p>
        </p:txBody>
      </p:sp>
      <p:pic>
        <p:nvPicPr>
          <p:cNvPr id="3074" name="Picture 2" descr="1937 Hot Shoppes">
            <a:extLst>
              <a:ext uri="{FF2B5EF4-FFF2-40B4-BE49-F238E27FC236}">
                <a16:creationId xmlns:a16="http://schemas.microsoft.com/office/drawing/2014/main" id="{40D5B071-58A2-4EA4-AC70-189761406A08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388" r="14816" b="-3"/>
          <a:stretch/>
        </p:blipFill>
        <p:spPr bwMode="auto">
          <a:xfrm>
            <a:off x="4650743" y="433641"/>
            <a:ext cx="3825145" cy="2967319"/>
          </a:xfrm>
          <a:custGeom>
            <a:avLst/>
            <a:gdLst/>
            <a:ahLst/>
            <a:cxnLst/>
            <a:rect l="l" t="t" r="r" b="b"/>
            <a:pathLst>
              <a:path w="3292774" h="2967319">
                <a:moveTo>
                  <a:pt x="225406" y="0"/>
                </a:moveTo>
                <a:lnTo>
                  <a:pt x="3292774" y="0"/>
                </a:lnTo>
                <a:lnTo>
                  <a:pt x="3292774" y="2967319"/>
                </a:lnTo>
                <a:lnTo>
                  <a:pt x="941" y="2967319"/>
                </a:lnTo>
                <a:lnTo>
                  <a:pt x="941" y="2894918"/>
                </a:lnTo>
                <a:lnTo>
                  <a:pt x="0" y="2769001"/>
                </a:lnTo>
                <a:lnTo>
                  <a:pt x="941" y="2641874"/>
                </a:lnTo>
                <a:lnTo>
                  <a:pt x="2822" y="2512931"/>
                </a:lnTo>
                <a:lnTo>
                  <a:pt x="4547" y="2383988"/>
                </a:lnTo>
                <a:lnTo>
                  <a:pt x="8311" y="2253229"/>
                </a:lnTo>
                <a:lnTo>
                  <a:pt x="12232" y="2121259"/>
                </a:lnTo>
                <a:lnTo>
                  <a:pt x="16779" y="1989289"/>
                </a:lnTo>
                <a:lnTo>
                  <a:pt x="23209" y="1856108"/>
                </a:lnTo>
                <a:lnTo>
                  <a:pt x="30893" y="1721716"/>
                </a:lnTo>
                <a:lnTo>
                  <a:pt x="38264" y="1586720"/>
                </a:lnTo>
                <a:lnTo>
                  <a:pt x="47673" y="1451723"/>
                </a:lnTo>
                <a:lnTo>
                  <a:pt x="58964" y="1314910"/>
                </a:lnTo>
                <a:lnTo>
                  <a:pt x="70255" y="1179913"/>
                </a:lnTo>
                <a:lnTo>
                  <a:pt x="83271" y="1042495"/>
                </a:lnTo>
                <a:lnTo>
                  <a:pt x="97542" y="904471"/>
                </a:lnTo>
                <a:lnTo>
                  <a:pt x="112596" y="768263"/>
                </a:lnTo>
                <a:lnTo>
                  <a:pt x="130160" y="630240"/>
                </a:lnTo>
                <a:lnTo>
                  <a:pt x="148978" y="492821"/>
                </a:lnTo>
                <a:lnTo>
                  <a:pt x="167640" y="354798"/>
                </a:lnTo>
                <a:lnTo>
                  <a:pt x="189438" y="217380"/>
                </a:lnTo>
                <a:lnTo>
                  <a:pt x="211706" y="80567"/>
                </a:ln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3" name="Freeform 5">
            <a:extLst>
              <a:ext uri="{FF2B5EF4-FFF2-40B4-BE49-F238E27FC236}">
                <a16:creationId xmlns:a16="http://schemas.microsoft.com/office/drawing/2014/main" id="{2D529E20-662F-4915-ACD7-970C026FDB7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 rot="5677511" flipH="1">
            <a:off x="3545327" y="1853072"/>
            <a:ext cx="3299407" cy="440924"/>
          </a:xfrm>
          <a:custGeom>
            <a:avLst/>
            <a:gdLst/>
            <a:ahLst/>
            <a:cxnLst/>
            <a:rect l="l" t="t" r="r" b="b"/>
            <a:pathLst>
              <a:path w="10000" h="5291">
                <a:moveTo>
                  <a:pt x="85" y="2532"/>
                </a:moveTo>
                <a:cubicBezTo>
                  <a:pt x="1736" y="3911"/>
                  <a:pt x="7524" y="5298"/>
                  <a:pt x="9958" y="5291"/>
                </a:cubicBezTo>
                <a:cubicBezTo>
                  <a:pt x="9989" y="1958"/>
                  <a:pt x="9969" y="3333"/>
                  <a:pt x="10000" y="0"/>
                </a:cubicBezTo>
                <a:lnTo>
                  <a:pt x="10000" y="0"/>
                </a:lnTo>
                <a:lnTo>
                  <a:pt x="9667" y="204"/>
                </a:lnTo>
                <a:lnTo>
                  <a:pt x="9334" y="400"/>
                </a:lnTo>
                <a:lnTo>
                  <a:pt x="9001" y="590"/>
                </a:lnTo>
                <a:lnTo>
                  <a:pt x="8667" y="753"/>
                </a:lnTo>
                <a:lnTo>
                  <a:pt x="8333" y="917"/>
                </a:lnTo>
                <a:lnTo>
                  <a:pt x="7999" y="1071"/>
                </a:lnTo>
                <a:lnTo>
                  <a:pt x="7669" y="1202"/>
                </a:lnTo>
                <a:lnTo>
                  <a:pt x="7333" y="1325"/>
                </a:lnTo>
                <a:lnTo>
                  <a:pt x="7000" y="1440"/>
                </a:lnTo>
                <a:lnTo>
                  <a:pt x="6673" y="1538"/>
                </a:lnTo>
                <a:lnTo>
                  <a:pt x="6340" y="1636"/>
                </a:lnTo>
                <a:lnTo>
                  <a:pt x="6013" y="1719"/>
                </a:lnTo>
                <a:lnTo>
                  <a:pt x="5686" y="1784"/>
                </a:lnTo>
                <a:lnTo>
                  <a:pt x="5359" y="1850"/>
                </a:lnTo>
                <a:lnTo>
                  <a:pt x="5036" y="1906"/>
                </a:lnTo>
                <a:lnTo>
                  <a:pt x="4717" y="1948"/>
                </a:lnTo>
                <a:lnTo>
                  <a:pt x="4396" y="1980"/>
                </a:lnTo>
                <a:lnTo>
                  <a:pt x="4079" y="2013"/>
                </a:lnTo>
                <a:lnTo>
                  <a:pt x="3766" y="2029"/>
                </a:lnTo>
                <a:lnTo>
                  <a:pt x="3454" y="2046"/>
                </a:lnTo>
                <a:lnTo>
                  <a:pt x="3145" y="2053"/>
                </a:lnTo>
                <a:lnTo>
                  <a:pt x="2839" y="2046"/>
                </a:lnTo>
                <a:lnTo>
                  <a:pt x="2537" y="2046"/>
                </a:lnTo>
                <a:lnTo>
                  <a:pt x="2238" y="2029"/>
                </a:lnTo>
                <a:lnTo>
                  <a:pt x="1943" y="2004"/>
                </a:lnTo>
                <a:lnTo>
                  <a:pt x="1653" y="1980"/>
                </a:lnTo>
                <a:lnTo>
                  <a:pt x="1368" y="1955"/>
                </a:lnTo>
                <a:lnTo>
                  <a:pt x="1085" y="1915"/>
                </a:lnTo>
                <a:lnTo>
                  <a:pt x="806" y="1873"/>
                </a:lnTo>
                <a:lnTo>
                  <a:pt x="533" y="1833"/>
                </a:lnTo>
                <a:lnTo>
                  <a:pt x="0" y="1726"/>
                </a:lnTo>
                <a:cubicBezTo>
                  <a:pt x="28" y="1995"/>
                  <a:pt x="57" y="2263"/>
                  <a:pt x="85" y="2532"/>
                </a:cubicBezTo>
                <a:close/>
              </a:path>
            </a:pathLst>
          </a:custGeom>
          <a:solidFill>
            <a:schemeClr val="bg1">
              <a:alpha val="20000"/>
            </a:schemeClr>
          </a:solidFill>
          <a:ln>
            <a:noFill/>
          </a:ln>
        </p:spPr>
      </p:sp>
      <p:pic>
        <p:nvPicPr>
          <p:cNvPr id="3078" name="Picture 6" descr="Twin Bridges Marriott Motor Hotel 1957">
            <a:extLst>
              <a:ext uri="{FF2B5EF4-FFF2-40B4-BE49-F238E27FC236}">
                <a16:creationId xmlns:a16="http://schemas.microsoft.com/office/drawing/2014/main" id="{32900716-E6BE-4DE6-8452-E9CD5202E2F0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7211" b="-3"/>
          <a:stretch/>
        </p:blipFill>
        <p:spPr bwMode="auto">
          <a:xfrm>
            <a:off x="8520811" y="433641"/>
            <a:ext cx="3247855" cy="29673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The Growth Years">
            <a:extLst>
              <a:ext uri="{FF2B5EF4-FFF2-40B4-BE49-F238E27FC236}">
                <a16:creationId xmlns:a16="http://schemas.microsoft.com/office/drawing/2014/main" id="{6CD6F491-41E4-4BA6-A0C2-C30F25517B2E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2902" r="4404" b="1"/>
          <a:stretch/>
        </p:blipFill>
        <p:spPr bwMode="auto">
          <a:xfrm>
            <a:off x="4650743" y="3434824"/>
            <a:ext cx="7117921" cy="3011751"/>
          </a:xfrm>
          <a:custGeom>
            <a:avLst/>
            <a:gdLst/>
            <a:ahLst/>
            <a:cxnLst/>
            <a:rect l="l" t="t" r="r" b="b"/>
            <a:pathLst>
              <a:path w="6584608" h="3011751">
                <a:moveTo>
                  <a:pt x="0" y="0"/>
                </a:moveTo>
                <a:lnTo>
                  <a:pt x="6584608" y="0"/>
                </a:lnTo>
                <a:lnTo>
                  <a:pt x="6584608" y="3011751"/>
                </a:lnTo>
                <a:lnTo>
                  <a:pt x="225659" y="3011751"/>
                </a:lnTo>
                <a:lnTo>
                  <a:pt x="213588" y="2933486"/>
                </a:lnTo>
                <a:lnTo>
                  <a:pt x="202297" y="2857210"/>
                </a:lnTo>
                <a:lnTo>
                  <a:pt x="190379" y="2766405"/>
                </a:lnTo>
                <a:lnTo>
                  <a:pt x="176108" y="2658649"/>
                </a:lnTo>
                <a:lnTo>
                  <a:pt x="161054" y="2539392"/>
                </a:lnTo>
                <a:lnTo>
                  <a:pt x="145215" y="2405001"/>
                </a:lnTo>
                <a:lnTo>
                  <a:pt x="128435" y="2258502"/>
                </a:lnTo>
                <a:lnTo>
                  <a:pt x="111655" y="2099290"/>
                </a:lnTo>
                <a:lnTo>
                  <a:pt x="94562" y="1929788"/>
                </a:lnTo>
                <a:lnTo>
                  <a:pt x="78723" y="1746967"/>
                </a:lnTo>
                <a:lnTo>
                  <a:pt x="63512" y="1555671"/>
                </a:lnTo>
                <a:lnTo>
                  <a:pt x="49711" y="1353478"/>
                </a:lnTo>
                <a:lnTo>
                  <a:pt x="36539" y="1142810"/>
                </a:lnTo>
                <a:lnTo>
                  <a:pt x="24150" y="923062"/>
                </a:lnTo>
                <a:lnTo>
                  <a:pt x="19759" y="810464"/>
                </a:lnTo>
                <a:lnTo>
                  <a:pt x="14897" y="695444"/>
                </a:lnTo>
                <a:lnTo>
                  <a:pt x="10350" y="578608"/>
                </a:lnTo>
                <a:lnTo>
                  <a:pt x="7370" y="461167"/>
                </a:lnTo>
                <a:lnTo>
                  <a:pt x="4704" y="341304"/>
                </a:lnTo>
                <a:lnTo>
                  <a:pt x="1881" y="220231"/>
                </a:lnTo>
                <a:lnTo>
                  <a:pt x="0" y="96736"/>
                </a:ln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FF284FC7-9FCC-4007-8B1B-D4FAF26572D3}"/>
              </a:ext>
            </a:extLst>
          </p:cNvPr>
          <p:cNvSpPr txBox="1"/>
          <p:nvPr/>
        </p:nvSpPr>
        <p:spPr>
          <a:xfrm>
            <a:off x="1991638" y="776614"/>
            <a:ext cx="299372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In flight pre-box lunch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5EC4D3FD-EC82-44C4-A422-DE81EDB75E80}"/>
              </a:ext>
            </a:extLst>
          </p:cNvPr>
          <p:cNvSpPr txBox="1"/>
          <p:nvPr/>
        </p:nvSpPr>
        <p:spPr>
          <a:xfrm>
            <a:off x="2567836" y="5160723"/>
            <a:ext cx="217952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First motor hotel on East Coast</a:t>
            </a:r>
          </a:p>
        </p:txBody>
      </p:sp>
    </p:spTree>
    <p:extLst>
      <p:ext uri="{BB962C8B-B14F-4D97-AF65-F5344CB8AC3E}">
        <p14:creationId xmlns:p14="http://schemas.microsoft.com/office/powerpoint/2010/main" val="347733323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" name="Rectangle 70">
            <a:extLst>
              <a:ext uri="{FF2B5EF4-FFF2-40B4-BE49-F238E27FC236}">
                <a16:creationId xmlns:a16="http://schemas.microsoft.com/office/drawing/2014/main" id="{510C9632-BB6F-48EE-AB65-501878BA5D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587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73" name="Freeform: Shape 72">
            <a:extLst>
              <a:ext uri="{FF2B5EF4-FFF2-40B4-BE49-F238E27FC236}">
                <a16:creationId xmlns:a16="http://schemas.microsoft.com/office/drawing/2014/main" id="{4EC8AAB6-953B-4D29-9967-3C44D06BB4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 rot="16200000">
            <a:off x="5171964" y="-140866"/>
            <a:ext cx="6053670" cy="7139732"/>
          </a:xfrm>
          <a:custGeom>
            <a:avLst/>
            <a:gdLst>
              <a:gd name="connsiteX0" fmla="*/ 6053670 w 6053670"/>
              <a:gd name="connsiteY0" fmla="*/ 1098 h 7139732"/>
              <a:gd name="connsiteX1" fmla="*/ 6053670 w 6053670"/>
              <a:gd name="connsiteY1" fmla="*/ 1084479 h 7139732"/>
              <a:gd name="connsiteX2" fmla="*/ 6053670 w 6053670"/>
              <a:gd name="connsiteY2" fmla="*/ 1254558 h 7139732"/>
              <a:gd name="connsiteX3" fmla="*/ 6053670 w 6053670"/>
              <a:gd name="connsiteY3" fmla="*/ 7139732 h 7139732"/>
              <a:gd name="connsiteX4" fmla="*/ 0 w 6053670"/>
              <a:gd name="connsiteY4" fmla="*/ 7139732 h 7139732"/>
              <a:gd name="connsiteX5" fmla="*/ 0 w 6053670"/>
              <a:gd name="connsiteY5" fmla="*/ 1249853 h 7139732"/>
              <a:gd name="connsiteX6" fmla="*/ 0 w 6053670"/>
              <a:gd name="connsiteY6" fmla="*/ 1084479 h 7139732"/>
              <a:gd name="connsiteX7" fmla="*/ 0 w 6053670"/>
              <a:gd name="connsiteY7" fmla="*/ 0 h 7139732"/>
              <a:gd name="connsiteX8" fmla="*/ 35717 w 6053670"/>
              <a:gd name="connsiteY8" fmla="*/ 5488 h 7139732"/>
              <a:gd name="connsiteX9" fmla="*/ 140445 w 6053670"/>
              <a:gd name="connsiteY9" fmla="*/ 21641 h 7139732"/>
              <a:gd name="connsiteX10" fmla="*/ 216722 w 6053670"/>
              <a:gd name="connsiteY10" fmla="*/ 32932 h 7139732"/>
              <a:gd name="connsiteX11" fmla="*/ 307527 w 6053670"/>
              <a:gd name="connsiteY11" fmla="*/ 44850 h 7139732"/>
              <a:gd name="connsiteX12" fmla="*/ 415282 w 6053670"/>
              <a:gd name="connsiteY12" fmla="*/ 59121 h 7139732"/>
              <a:gd name="connsiteX13" fmla="*/ 534539 w 6053670"/>
              <a:gd name="connsiteY13" fmla="*/ 74175 h 7139732"/>
              <a:gd name="connsiteX14" fmla="*/ 668931 w 6053670"/>
              <a:gd name="connsiteY14" fmla="*/ 90014 h 7139732"/>
              <a:gd name="connsiteX15" fmla="*/ 815430 w 6053670"/>
              <a:gd name="connsiteY15" fmla="*/ 106794 h 7139732"/>
              <a:gd name="connsiteX16" fmla="*/ 974641 w 6053670"/>
              <a:gd name="connsiteY16" fmla="*/ 123574 h 7139732"/>
              <a:gd name="connsiteX17" fmla="*/ 1144144 w 6053670"/>
              <a:gd name="connsiteY17" fmla="*/ 140667 h 7139732"/>
              <a:gd name="connsiteX18" fmla="*/ 1326965 w 6053670"/>
              <a:gd name="connsiteY18" fmla="*/ 156506 h 7139732"/>
              <a:gd name="connsiteX19" fmla="*/ 1518261 w 6053670"/>
              <a:gd name="connsiteY19" fmla="*/ 171717 h 7139732"/>
              <a:gd name="connsiteX20" fmla="*/ 1720453 w 6053670"/>
              <a:gd name="connsiteY20" fmla="*/ 185518 h 7139732"/>
              <a:gd name="connsiteX21" fmla="*/ 1931121 w 6053670"/>
              <a:gd name="connsiteY21" fmla="*/ 198690 h 7139732"/>
              <a:gd name="connsiteX22" fmla="*/ 2150869 w 6053670"/>
              <a:gd name="connsiteY22" fmla="*/ 211079 h 7139732"/>
              <a:gd name="connsiteX23" fmla="*/ 2263467 w 6053670"/>
              <a:gd name="connsiteY23" fmla="*/ 215470 h 7139732"/>
              <a:gd name="connsiteX24" fmla="*/ 2378487 w 6053670"/>
              <a:gd name="connsiteY24" fmla="*/ 220332 h 7139732"/>
              <a:gd name="connsiteX25" fmla="*/ 2495323 w 6053670"/>
              <a:gd name="connsiteY25" fmla="*/ 224879 h 7139732"/>
              <a:gd name="connsiteX26" fmla="*/ 2612764 w 6053670"/>
              <a:gd name="connsiteY26" fmla="*/ 227859 h 7139732"/>
              <a:gd name="connsiteX27" fmla="*/ 2732627 w 6053670"/>
              <a:gd name="connsiteY27" fmla="*/ 230525 h 7139732"/>
              <a:gd name="connsiteX28" fmla="*/ 2853700 w 6053670"/>
              <a:gd name="connsiteY28" fmla="*/ 233348 h 7139732"/>
              <a:gd name="connsiteX29" fmla="*/ 2977195 w 6053670"/>
              <a:gd name="connsiteY29" fmla="*/ 235229 h 7139732"/>
              <a:gd name="connsiteX30" fmla="*/ 3101901 w 6053670"/>
              <a:gd name="connsiteY30" fmla="*/ 235229 h 7139732"/>
              <a:gd name="connsiteX31" fmla="*/ 3227817 w 6053670"/>
              <a:gd name="connsiteY31" fmla="*/ 236170 h 7139732"/>
              <a:gd name="connsiteX32" fmla="*/ 3354944 w 6053670"/>
              <a:gd name="connsiteY32" fmla="*/ 235229 h 7139732"/>
              <a:gd name="connsiteX33" fmla="*/ 3483887 w 6053670"/>
              <a:gd name="connsiteY33" fmla="*/ 233348 h 7139732"/>
              <a:gd name="connsiteX34" fmla="*/ 3612830 w 6053670"/>
              <a:gd name="connsiteY34" fmla="*/ 231623 h 7139732"/>
              <a:gd name="connsiteX35" fmla="*/ 3743590 w 6053670"/>
              <a:gd name="connsiteY35" fmla="*/ 227859 h 7139732"/>
              <a:gd name="connsiteX36" fmla="*/ 3875560 w 6053670"/>
              <a:gd name="connsiteY36" fmla="*/ 223938 h 7139732"/>
              <a:gd name="connsiteX37" fmla="*/ 4007530 w 6053670"/>
              <a:gd name="connsiteY37" fmla="*/ 219391 h 7139732"/>
              <a:gd name="connsiteX38" fmla="*/ 4140710 w 6053670"/>
              <a:gd name="connsiteY38" fmla="*/ 212961 h 7139732"/>
              <a:gd name="connsiteX39" fmla="*/ 4275102 w 6053670"/>
              <a:gd name="connsiteY39" fmla="*/ 205277 h 7139732"/>
              <a:gd name="connsiteX40" fmla="*/ 4410098 w 6053670"/>
              <a:gd name="connsiteY40" fmla="*/ 197907 h 7139732"/>
              <a:gd name="connsiteX41" fmla="*/ 4545096 w 6053670"/>
              <a:gd name="connsiteY41" fmla="*/ 188498 h 7139732"/>
              <a:gd name="connsiteX42" fmla="*/ 4681909 w 6053670"/>
              <a:gd name="connsiteY42" fmla="*/ 177207 h 7139732"/>
              <a:gd name="connsiteX43" fmla="*/ 4816905 w 6053670"/>
              <a:gd name="connsiteY43" fmla="*/ 165916 h 7139732"/>
              <a:gd name="connsiteX44" fmla="*/ 4954323 w 6053670"/>
              <a:gd name="connsiteY44" fmla="*/ 152899 h 7139732"/>
              <a:gd name="connsiteX45" fmla="*/ 5092347 w 6053670"/>
              <a:gd name="connsiteY45" fmla="*/ 138629 h 7139732"/>
              <a:gd name="connsiteX46" fmla="*/ 5228555 w 6053670"/>
              <a:gd name="connsiteY46" fmla="*/ 123574 h 7139732"/>
              <a:gd name="connsiteX47" fmla="*/ 5366578 w 6053670"/>
              <a:gd name="connsiteY47" fmla="*/ 106010 h 7139732"/>
              <a:gd name="connsiteX48" fmla="*/ 5503997 w 6053670"/>
              <a:gd name="connsiteY48" fmla="*/ 87192 h 7139732"/>
              <a:gd name="connsiteX49" fmla="*/ 5642020 w 6053670"/>
              <a:gd name="connsiteY49" fmla="*/ 68530 h 7139732"/>
              <a:gd name="connsiteX50" fmla="*/ 5779438 w 6053670"/>
              <a:gd name="connsiteY50" fmla="*/ 46733 h 7139732"/>
              <a:gd name="connsiteX51" fmla="*/ 5916251 w 6053670"/>
              <a:gd name="connsiteY51" fmla="*/ 24464 h 71397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</a:cxnLst>
            <a:rect l="l" t="t" r="r" b="b"/>
            <a:pathLst>
              <a:path w="6053670" h="7139732">
                <a:moveTo>
                  <a:pt x="6053670" y="1098"/>
                </a:moveTo>
                <a:lnTo>
                  <a:pt x="6053670" y="1084479"/>
                </a:lnTo>
                <a:lnTo>
                  <a:pt x="6053670" y="1254558"/>
                </a:lnTo>
                <a:lnTo>
                  <a:pt x="6053670" y="7139732"/>
                </a:lnTo>
                <a:lnTo>
                  <a:pt x="0" y="7139732"/>
                </a:lnTo>
                <a:lnTo>
                  <a:pt x="0" y="1249853"/>
                </a:lnTo>
                <a:lnTo>
                  <a:pt x="0" y="1084479"/>
                </a:lnTo>
                <a:lnTo>
                  <a:pt x="0" y="0"/>
                </a:lnTo>
                <a:lnTo>
                  <a:pt x="35717" y="5488"/>
                </a:lnTo>
                <a:lnTo>
                  <a:pt x="140445" y="21641"/>
                </a:lnTo>
                <a:lnTo>
                  <a:pt x="216722" y="32932"/>
                </a:lnTo>
                <a:lnTo>
                  <a:pt x="307527" y="44850"/>
                </a:lnTo>
                <a:lnTo>
                  <a:pt x="415282" y="59121"/>
                </a:lnTo>
                <a:lnTo>
                  <a:pt x="534539" y="74175"/>
                </a:lnTo>
                <a:lnTo>
                  <a:pt x="668931" y="90014"/>
                </a:lnTo>
                <a:lnTo>
                  <a:pt x="815430" y="106794"/>
                </a:lnTo>
                <a:lnTo>
                  <a:pt x="974641" y="123574"/>
                </a:lnTo>
                <a:lnTo>
                  <a:pt x="1144144" y="140667"/>
                </a:lnTo>
                <a:lnTo>
                  <a:pt x="1326965" y="156506"/>
                </a:lnTo>
                <a:lnTo>
                  <a:pt x="1518261" y="171717"/>
                </a:lnTo>
                <a:lnTo>
                  <a:pt x="1720453" y="185518"/>
                </a:lnTo>
                <a:lnTo>
                  <a:pt x="1931121" y="198690"/>
                </a:lnTo>
                <a:lnTo>
                  <a:pt x="2150869" y="211079"/>
                </a:lnTo>
                <a:lnTo>
                  <a:pt x="2263467" y="215470"/>
                </a:lnTo>
                <a:lnTo>
                  <a:pt x="2378487" y="220332"/>
                </a:lnTo>
                <a:lnTo>
                  <a:pt x="2495323" y="224879"/>
                </a:lnTo>
                <a:lnTo>
                  <a:pt x="2612764" y="227859"/>
                </a:lnTo>
                <a:lnTo>
                  <a:pt x="2732627" y="230525"/>
                </a:lnTo>
                <a:lnTo>
                  <a:pt x="2853700" y="233348"/>
                </a:lnTo>
                <a:lnTo>
                  <a:pt x="2977195" y="235229"/>
                </a:lnTo>
                <a:lnTo>
                  <a:pt x="3101901" y="235229"/>
                </a:lnTo>
                <a:lnTo>
                  <a:pt x="3227817" y="236170"/>
                </a:lnTo>
                <a:lnTo>
                  <a:pt x="3354944" y="235229"/>
                </a:lnTo>
                <a:lnTo>
                  <a:pt x="3483887" y="233348"/>
                </a:lnTo>
                <a:lnTo>
                  <a:pt x="3612830" y="231623"/>
                </a:lnTo>
                <a:lnTo>
                  <a:pt x="3743590" y="227859"/>
                </a:lnTo>
                <a:lnTo>
                  <a:pt x="3875560" y="223938"/>
                </a:lnTo>
                <a:lnTo>
                  <a:pt x="4007530" y="219391"/>
                </a:lnTo>
                <a:lnTo>
                  <a:pt x="4140710" y="212961"/>
                </a:lnTo>
                <a:lnTo>
                  <a:pt x="4275102" y="205277"/>
                </a:lnTo>
                <a:lnTo>
                  <a:pt x="4410098" y="197907"/>
                </a:lnTo>
                <a:lnTo>
                  <a:pt x="4545096" y="188498"/>
                </a:lnTo>
                <a:lnTo>
                  <a:pt x="4681909" y="177207"/>
                </a:lnTo>
                <a:lnTo>
                  <a:pt x="4816905" y="165916"/>
                </a:lnTo>
                <a:lnTo>
                  <a:pt x="4954323" y="152899"/>
                </a:lnTo>
                <a:lnTo>
                  <a:pt x="5092347" y="138629"/>
                </a:lnTo>
                <a:lnTo>
                  <a:pt x="5228555" y="123574"/>
                </a:lnTo>
                <a:lnTo>
                  <a:pt x="5366578" y="106010"/>
                </a:lnTo>
                <a:lnTo>
                  <a:pt x="5503997" y="87192"/>
                </a:lnTo>
                <a:lnTo>
                  <a:pt x="5642020" y="68530"/>
                </a:lnTo>
                <a:lnTo>
                  <a:pt x="5779438" y="46733"/>
                </a:lnTo>
                <a:lnTo>
                  <a:pt x="5916251" y="24464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</p:sp>
      <p:sp>
        <p:nvSpPr>
          <p:cNvPr id="75" name="Freeform 5">
            <a:extLst>
              <a:ext uri="{FF2B5EF4-FFF2-40B4-BE49-F238E27FC236}">
                <a16:creationId xmlns:a16="http://schemas.microsoft.com/office/drawing/2014/main" id="{C89ED458-2326-40DC-9C7B-1A717B6551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>
            <a:off x="0" y="1587"/>
            <a:ext cx="12192000" cy="6856413"/>
          </a:xfrm>
          <a:custGeom>
            <a:avLst/>
            <a:gdLst/>
            <a:ahLst/>
            <a:cxnLst/>
            <a:rect l="0" t="0" r="r" b="b"/>
            <a:pathLst>
              <a:path w="15356" h="8638">
                <a:moveTo>
                  <a:pt x="0" y="0"/>
                </a:moveTo>
                <a:lnTo>
                  <a:pt x="0" y="8638"/>
                </a:lnTo>
                <a:lnTo>
                  <a:pt x="15356" y="8638"/>
                </a:lnTo>
                <a:lnTo>
                  <a:pt x="15356" y="0"/>
                </a:lnTo>
                <a:lnTo>
                  <a:pt x="0" y="0"/>
                </a:lnTo>
                <a:close/>
                <a:moveTo>
                  <a:pt x="14748" y="8038"/>
                </a:moveTo>
                <a:lnTo>
                  <a:pt x="600" y="8038"/>
                </a:lnTo>
                <a:lnTo>
                  <a:pt x="600" y="592"/>
                </a:lnTo>
                <a:lnTo>
                  <a:pt x="14748" y="592"/>
                </a:lnTo>
                <a:lnTo>
                  <a:pt x="14748" y="8038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3C99069-4995-4B4C-BE7E-77994C18704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54955" y="973668"/>
            <a:ext cx="2942210" cy="1020232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>
                <a:solidFill>
                  <a:schemeClr val="tx1"/>
                </a:solidFill>
              </a:rPr>
              <a:t>The legacy</a:t>
            </a:r>
          </a:p>
        </p:txBody>
      </p:sp>
      <p:pic>
        <p:nvPicPr>
          <p:cNvPr id="4098" name="Picture 2" descr="J.W. Marriott, Jr. 1972">
            <a:extLst>
              <a:ext uri="{FF2B5EF4-FFF2-40B4-BE49-F238E27FC236}">
                <a16:creationId xmlns:a16="http://schemas.microsoft.com/office/drawing/2014/main" id="{4ACCF64F-54F3-4829-BC84-87873842DDE8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319" r="10731" b="1"/>
          <a:stretch/>
        </p:blipFill>
        <p:spPr bwMode="auto">
          <a:xfrm>
            <a:off x="5194607" y="803751"/>
            <a:ext cx="6391533" cy="52504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7" name="Rectangle 76">
            <a:extLst>
              <a:ext uri="{FF2B5EF4-FFF2-40B4-BE49-F238E27FC236}">
                <a16:creationId xmlns:a16="http://schemas.microsoft.com/office/drawing/2014/main" id="{6F9D1DE6-E368-4F07-85F9-D5B767477DD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9" name="Oval 78">
            <a:extLst>
              <a:ext uri="{FF2B5EF4-FFF2-40B4-BE49-F238E27FC236}">
                <a16:creationId xmlns:a16="http://schemas.microsoft.com/office/drawing/2014/main" id="{F63B1F66-4ACE-4A01-8ADF-F175A9C358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667000"/>
            <a:ext cx="4191000" cy="4191000"/>
          </a:xfrm>
          <a:prstGeom prst="ellipse">
            <a:avLst/>
          </a:prstGeom>
          <a:gradFill flip="none" rotWithShape="1">
            <a:gsLst>
              <a:gs pos="0">
                <a:schemeClr val="accent5">
                  <a:alpha val="11000"/>
                </a:schemeClr>
              </a:gs>
              <a:gs pos="75000">
                <a:schemeClr val="accent5">
                  <a:alpha val="0"/>
                </a:schemeClr>
              </a:gs>
              <a:gs pos="36000">
                <a:schemeClr val="accent5">
                  <a:alpha val="1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81" name="Oval 80">
            <a:extLst>
              <a:ext uri="{FF2B5EF4-FFF2-40B4-BE49-F238E27FC236}">
                <a16:creationId xmlns:a16="http://schemas.microsoft.com/office/drawing/2014/main" id="{CF8448ED-9332-4A9B-8CAB-B1985E596E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895600"/>
            <a:ext cx="2362200" cy="2362200"/>
          </a:xfrm>
          <a:prstGeom prst="ellipse">
            <a:avLst/>
          </a:prstGeom>
          <a:gradFill flip="none" rotWithShape="1">
            <a:gsLst>
              <a:gs pos="0">
                <a:schemeClr val="accent5">
                  <a:alpha val="8000"/>
                </a:schemeClr>
              </a:gs>
              <a:gs pos="72000">
                <a:schemeClr val="accent5">
                  <a:alpha val="0"/>
                </a:schemeClr>
              </a:gs>
              <a:gs pos="36000">
                <a:schemeClr val="accent5">
                  <a:alpha val="8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5BBBA4AC-2F86-4DC1-B33C-91B246C3AAD1}"/>
              </a:ext>
            </a:extLst>
          </p:cNvPr>
          <p:cNvSpPr txBox="1"/>
          <p:nvPr/>
        </p:nvSpPr>
        <p:spPr>
          <a:xfrm>
            <a:off x="1154955" y="2120900"/>
            <a:ext cx="3133726" cy="38989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285750" indent="-285750"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/>
              <a:t>His legacy remains to his son.</a:t>
            </a:r>
          </a:p>
          <a:p>
            <a:pPr marL="285750" indent="-285750"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/>
              <a:t>The name Marriott is known till today</a:t>
            </a:r>
          </a:p>
          <a:p>
            <a:pPr marL="285750" indent="-285750"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/>
              <a:t>His hard work and perseverance were worth it</a:t>
            </a:r>
          </a:p>
        </p:txBody>
      </p:sp>
      <p:sp>
        <p:nvSpPr>
          <p:cNvPr id="83" name="Freeform 5">
            <a:extLst>
              <a:ext uri="{FF2B5EF4-FFF2-40B4-BE49-F238E27FC236}">
                <a16:creationId xmlns:a16="http://schemas.microsoft.com/office/drawing/2014/main" id="{ED3A2261-1C75-40FF-8CD6-18C5900C1C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 rot="15922489">
            <a:off x="3140485" y="1826078"/>
            <a:ext cx="3299407" cy="440924"/>
          </a:xfrm>
          <a:custGeom>
            <a:avLst/>
            <a:gdLst/>
            <a:ahLst/>
            <a:cxnLst/>
            <a:rect l="l" t="t" r="r" b="b"/>
            <a:pathLst>
              <a:path w="10000" h="5291">
                <a:moveTo>
                  <a:pt x="85" y="2532"/>
                </a:moveTo>
                <a:cubicBezTo>
                  <a:pt x="1736" y="3911"/>
                  <a:pt x="7524" y="5298"/>
                  <a:pt x="9958" y="5291"/>
                </a:cubicBezTo>
                <a:cubicBezTo>
                  <a:pt x="9989" y="1958"/>
                  <a:pt x="9969" y="3333"/>
                  <a:pt x="10000" y="0"/>
                </a:cubicBezTo>
                <a:lnTo>
                  <a:pt x="10000" y="0"/>
                </a:lnTo>
                <a:lnTo>
                  <a:pt x="9667" y="204"/>
                </a:lnTo>
                <a:lnTo>
                  <a:pt x="9334" y="400"/>
                </a:lnTo>
                <a:lnTo>
                  <a:pt x="9001" y="590"/>
                </a:lnTo>
                <a:lnTo>
                  <a:pt x="8667" y="753"/>
                </a:lnTo>
                <a:lnTo>
                  <a:pt x="8333" y="917"/>
                </a:lnTo>
                <a:lnTo>
                  <a:pt x="7999" y="1071"/>
                </a:lnTo>
                <a:lnTo>
                  <a:pt x="7669" y="1202"/>
                </a:lnTo>
                <a:lnTo>
                  <a:pt x="7333" y="1325"/>
                </a:lnTo>
                <a:lnTo>
                  <a:pt x="7000" y="1440"/>
                </a:lnTo>
                <a:lnTo>
                  <a:pt x="6673" y="1538"/>
                </a:lnTo>
                <a:lnTo>
                  <a:pt x="6340" y="1636"/>
                </a:lnTo>
                <a:lnTo>
                  <a:pt x="6013" y="1719"/>
                </a:lnTo>
                <a:lnTo>
                  <a:pt x="5686" y="1784"/>
                </a:lnTo>
                <a:lnTo>
                  <a:pt x="5359" y="1850"/>
                </a:lnTo>
                <a:lnTo>
                  <a:pt x="5036" y="1906"/>
                </a:lnTo>
                <a:lnTo>
                  <a:pt x="4717" y="1948"/>
                </a:lnTo>
                <a:lnTo>
                  <a:pt x="4396" y="1980"/>
                </a:lnTo>
                <a:lnTo>
                  <a:pt x="4079" y="2013"/>
                </a:lnTo>
                <a:lnTo>
                  <a:pt x="3766" y="2029"/>
                </a:lnTo>
                <a:lnTo>
                  <a:pt x="3454" y="2046"/>
                </a:lnTo>
                <a:lnTo>
                  <a:pt x="3145" y="2053"/>
                </a:lnTo>
                <a:lnTo>
                  <a:pt x="2839" y="2046"/>
                </a:lnTo>
                <a:lnTo>
                  <a:pt x="2537" y="2046"/>
                </a:lnTo>
                <a:lnTo>
                  <a:pt x="2238" y="2029"/>
                </a:lnTo>
                <a:lnTo>
                  <a:pt x="1943" y="2004"/>
                </a:lnTo>
                <a:lnTo>
                  <a:pt x="1653" y="1980"/>
                </a:lnTo>
                <a:lnTo>
                  <a:pt x="1368" y="1955"/>
                </a:lnTo>
                <a:lnTo>
                  <a:pt x="1085" y="1915"/>
                </a:lnTo>
                <a:lnTo>
                  <a:pt x="806" y="1873"/>
                </a:lnTo>
                <a:lnTo>
                  <a:pt x="533" y="1833"/>
                </a:lnTo>
                <a:lnTo>
                  <a:pt x="0" y="1726"/>
                </a:lnTo>
                <a:cubicBezTo>
                  <a:pt x="28" y="1995"/>
                  <a:pt x="57" y="2263"/>
                  <a:pt x="85" y="2532"/>
                </a:cubicBezTo>
                <a:close/>
              </a:path>
            </a:pathLst>
          </a:custGeom>
          <a:solidFill>
            <a:schemeClr val="tx1">
              <a:alpha val="20000"/>
            </a:schemeClr>
          </a:solidFill>
          <a:ln>
            <a:noFill/>
          </a:ln>
        </p:spPr>
      </p:sp>
    </p:spTree>
    <p:extLst>
      <p:ext uri="{BB962C8B-B14F-4D97-AF65-F5344CB8AC3E}">
        <p14:creationId xmlns:p14="http://schemas.microsoft.com/office/powerpoint/2010/main" val="63441578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643780CE-2BE5-46F6-97B2-60DF30217ED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61A87A49-68E6-459E-A5A6-46229FF421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 rot="16200000">
            <a:off x="5171964" y="-140866"/>
            <a:ext cx="6053670" cy="7139732"/>
          </a:xfrm>
          <a:custGeom>
            <a:avLst/>
            <a:gdLst>
              <a:gd name="connsiteX0" fmla="*/ 6053670 w 6053670"/>
              <a:gd name="connsiteY0" fmla="*/ 1098 h 7139732"/>
              <a:gd name="connsiteX1" fmla="*/ 6053670 w 6053670"/>
              <a:gd name="connsiteY1" fmla="*/ 1084479 h 7139732"/>
              <a:gd name="connsiteX2" fmla="*/ 6053670 w 6053670"/>
              <a:gd name="connsiteY2" fmla="*/ 1254558 h 7139732"/>
              <a:gd name="connsiteX3" fmla="*/ 6053670 w 6053670"/>
              <a:gd name="connsiteY3" fmla="*/ 7139732 h 7139732"/>
              <a:gd name="connsiteX4" fmla="*/ 0 w 6053670"/>
              <a:gd name="connsiteY4" fmla="*/ 7139732 h 7139732"/>
              <a:gd name="connsiteX5" fmla="*/ 0 w 6053670"/>
              <a:gd name="connsiteY5" fmla="*/ 1249853 h 7139732"/>
              <a:gd name="connsiteX6" fmla="*/ 0 w 6053670"/>
              <a:gd name="connsiteY6" fmla="*/ 1084479 h 7139732"/>
              <a:gd name="connsiteX7" fmla="*/ 0 w 6053670"/>
              <a:gd name="connsiteY7" fmla="*/ 0 h 7139732"/>
              <a:gd name="connsiteX8" fmla="*/ 35717 w 6053670"/>
              <a:gd name="connsiteY8" fmla="*/ 5488 h 7139732"/>
              <a:gd name="connsiteX9" fmla="*/ 140445 w 6053670"/>
              <a:gd name="connsiteY9" fmla="*/ 21641 h 7139732"/>
              <a:gd name="connsiteX10" fmla="*/ 216722 w 6053670"/>
              <a:gd name="connsiteY10" fmla="*/ 32932 h 7139732"/>
              <a:gd name="connsiteX11" fmla="*/ 307527 w 6053670"/>
              <a:gd name="connsiteY11" fmla="*/ 44850 h 7139732"/>
              <a:gd name="connsiteX12" fmla="*/ 415282 w 6053670"/>
              <a:gd name="connsiteY12" fmla="*/ 59121 h 7139732"/>
              <a:gd name="connsiteX13" fmla="*/ 534539 w 6053670"/>
              <a:gd name="connsiteY13" fmla="*/ 74175 h 7139732"/>
              <a:gd name="connsiteX14" fmla="*/ 668931 w 6053670"/>
              <a:gd name="connsiteY14" fmla="*/ 90014 h 7139732"/>
              <a:gd name="connsiteX15" fmla="*/ 815430 w 6053670"/>
              <a:gd name="connsiteY15" fmla="*/ 106794 h 7139732"/>
              <a:gd name="connsiteX16" fmla="*/ 974641 w 6053670"/>
              <a:gd name="connsiteY16" fmla="*/ 123574 h 7139732"/>
              <a:gd name="connsiteX17" fmla="*/ 1144144 w 6053670"/>
              <a:gd name="connsiteY17" fmla="*/ 140667 h 7139732"/>
              <a:gd name="connsiteX18" fmla="*/ 1326965 w 6053670"/>
              <a:gd name="connsiteY18" fmla="*/ 156506 h 7139732"/>
              <a:gd name="connsiteX19" fmla="*/ 1518261 w 6053670"/>
              <a:gd name="connsiteY19" fmla="*/ 171717 h 7139732"/>
              <a:gd name="connsiteX20" fmla="*/ 1720453 w 6053670"/>
              <a:gd name="connsiteY20" fmla="*/ 185518 h 7139732"/>
              <a:gd name="connsiteX21" fmla="*/ 1931121 w 6053670"/>
              <a:gd name="connsiteY21" fmla="*/ 198690 h 7139732"/>
              <a:gd name="connsiteX22" fmla="*/ 2150869 w 6053670"/>
              <a:gd name="connsiteY22" fmla="*/ 211079 h 7139732"/>
              <a:gd name="connsiteX23" fmla="*/ 2263467 w 6053670"/>
              <a:gd name="connsiteY23" fmla="*/ 215470 h 7139732"/>
              <a:gd name="connsiteX24" fmla="*/ 2378487 w 6053670"/>
              <a:gd name="connsiteY24" fmla="*/ 220332 h 7139732"/>
              <a:gd name="connsiteX25" fmla="*/ 2495323 w 6053670"/>
              <a:gd name="connsiteY25" fmla="*/ 224879 h 7139732"/>
              <a:gd name="connsiteX26" fmla="*/ 2612764 w 6053670"/>
              <a:gd name="connsiteY26" fmla="*/ 227859 h 7139732"/>
              <a:gd name="connsiteX27" fmla="*/ 2732627 w 6053670"/>
              <a:gd name="connsiteY27" fmla="*/ 230525 h 7139732"/>
              <a:gd name="connsiteX28" fmla="*/ 2853700 w 6053670"/>
              <a:gd name="connsiteY28" fmla="*/ 233348 h 7139732"/>
              <a:gd name="connsiteX29" fmla="*/ 2977195 w 6053670"/>
              <a:gd name="connsiteY29" fmla="*/ 235229 h 7139732"/>
              <a:gd name="connsiteX30" fmla="*/ 3101901 w 6053670"/>
              <a:gd name="connsiteY30" fmla="*/ 235229 h 7139732"/>
              <a:gd name="connsiteX31" fmla="*/ 3227817 w 6053670"/>
              <a:gd name="connsiteY31" fmla="*/ 236170 h 7139732"/>
              <a:gd name="connsiteX32" fmla="*/ 3354944 w 6053670"/>
              <a:gd name="connsiteY32" fmla="*/ 235229 h 7139732"/>
              <a:gd name="connsiteX33" fmla="*/ 3483887 w 6053670"/>
              <a:gd name="connsiteY33" fmla="*/ 233348 h 7139732"/>
              <a:gd name="connsiteX34" fmla="*/ 3612830 w 6053670"/>
              <a:gd name="connsiteY34" fmla="*/ 231623 h 7139732"/>
              <a:gd name="connsiteX35" fmla="*/ 3743590 w 6053670"/>
              <a:gd name="connsiteY35" fmla="*/ 227859 h 7139732"/>
              <a:gd name="connsiteX36" fmla="*/ 3875560 w 6053670"/>
              <a:gd name="connsiteY36" fmla="*/ 223938 h 7139732"/>
              <a:gd name="connsiteX37" fmla="*/ 4007530 w 6053670"/>
              <a:gd name="connsiteY37" fmla="*/ 219391 h 7139732"/>
              <a:gd name="connsiteX38" fmla="*/ 4140710 w 6053670"/>
              <a:gd name="connsiteY38" fmla="*/ 212961 h 7139732"/>
              <a:gd name="connsiteX39" fmla="*/ 4275102 w 6053670"/>
              <a:gd name="connsiteY39" fmla="*/ 205277 h 7139732"/>
              <a:gd name="connsiteX40" fmla="*/ 4410098 w 6053670"/>
              <a:gd name="connsiteY40" fmla="*/ 197907 h 7139732"/>
              <a:gd name="connsiteX41" fmla="*/ 4545096 w 6053670"/>
              <a:gd name="connsiteY41" fmla="*/ 188498 h 7139732"/>
              <a:gd name="connsiteX42" fmla="*/ 4681909 w 6053670"/>
              <a:gd name="connsiteY42" fmla="*/ 177207 h 7139732"/>
              <a:gd name="connsiteX43" fmla="*/ 4816905 w 6053670"/>
              <a:gd name="connsiteY43" fmla="*/ 165916 h 7139732"/>
              <a:gd name="connsiteX44" fmla="*/ 4954323 w 6053670"/>
              <a:gd name="connsiteY44" fmla="*/ 152899 h 7139732"/>
              <a:gd name="connsiteX45" fmla="*/ 5092347 w 6053670"/>
              <a:gd name="connsiteY45" fmla="*/ 138629 h 7139732"/>
              <a:gd name="connsiteX46" fmla="*/ 5228555 w 6053670"/>
              <a:gd name="connsiteY46" fmla="*/ 123574 h 7139732"/>
              <a:gd name="connsiteX47" fmla="*/ 5366578 w 6053670"/>
              <a:gd name="connsiteY47" fmla="*/ 106010 h 7139732"/>
              <a:gd name="connsiteX48" fmla="*/ 5503997 w 6053670"/>
              <a:gd name="connsiteY48" fmla="*/ 87192 h 7139732"/>
              <a:gd name="connsiteX49" fmla="*/ 5642020 w 6053670"/>
              <a:gd name="connsiteY49" fmla="*/ 68530 h 7139732"/>
              <a:gd name="connsiteX50" fmla="*/ 5779438 w 6053670"/>
              <a:gd name="connsiteY50" fmla="*/ 46733 h 7139732"/>
              <a:gd name="connsiteX51" fmla="*/ 5916251 w 6053670"/>
              <a:gd name="connsiteY51" fmla="*/ 24464 h 71397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</a:cxnLst>
            <a:rect l="l" t="t" r="r" b="b"/>
            <a:pathLst>
              <a:path w="6053670" h="7139732">
                <a:moveTo>
                  <a:pt x="6053670" y="1098"/>
                </a:moveTo>
                <a:lnTo>
                  <a:pt x="6053670" y="1084479"/>
                </a:lnTo>
                <a:lnTo>
                  <a:pt x="6053670" y="1254558"/>
                </a:lnTo>
                <a:lnTo>
                  <a:pt x="6053670" y="7139732"/>
                </a:lnTo>
                <a:lnTo>
                  <a:pt x="0" y="7139732"/>
                </a:lnTo>
                <a:lnTo>
                  <a:pt x="0" y="1249853"/>
                </a:lnTo>
                <a:lnTo>
                  <a:pt x="0" y="1084479"/>
                </a:lnTo>
                <a:lnTo>
                  <a:pt x="0" y="0"/>
                </a:lnTo>
                <a:lnTo>
                  <a:pt x="35717" y="5488"/>
                </a:lnTo>
                <a:lnTo>
                  <a:pt x="140445" y="21641"/>
                </a:lnTo>
                <a:lnTo>
                  <a:pt x="216722" y="32932"/>
                </a:lnTo>
                <a:lnTo>
                  <a:pt x="307527" y="44850"/>
                </a:lnTo>
                <a:lnTo>
                  <a:pt x="415282" y="59121"/>
                </a:lnTo>
                <a:lnTo>
                  <a:pt x="534539" y="74175"/>
                </a:lnTo>
                <a:lnTo>
                  <a:pt x="668931" y="90014"/>
                </a:lnTo>
                <a:lnTo>
                  <a:pt x="815430" y="106794"/>
                </a:lnTo>
                <a:lnTo>
                  <a:pt x="974641" y="123574"/>
                </a:lnTo>
                <a:lnTo>
                  <a:pt x="1144144" y="140667"/>
                </a:lnTo>
                <a:lnTo>
                  <a:pt x="1326965" y="156506"/>
                </a:lnTo>
                <a:lnTo>
                  <a:pt x="1518261" y="171717"/>
                </a:lnTo>
                <a:lnTo>
                  <a:pt x="1720453" y="185518"/>
                </a:lnTo>
                <a:lnTo>
                  <a:pt x="1931121" y="198690"/>
                </a:lnTo>
                <a:lnTo>
                  <a:pt x="2150869" y="211079"/>
                </a:lnTo>
                <a:lnTo>
                  <a:pt x="2263467" y="215470"/>
                </a:lnTo>
                <a:lnTo>
                  <a:pt x="2378487" y="220332"/>
                </a:lnTo>
                <a:lnTo>
                  <a:pt x="2495323" y="224879"/>
                </a:lnTo>
                <a:lnTo>
                  <a:pt x="2612764" y="227859"/>
                </a:lnTo>
                <a:lnTo>
                  <a:pt x="2732627" y="230525"/>
                </a:lnTo>
                <a:lnTo>
                  <a:pt x="2853700" y="233348"/>
                </a:lnTo>
                <a:lnTo>
                  <a:pt x="2977195" y="235229"/>
                </a:lnTo>
                <a:lnTo>
                  <a:pt x="3101901" y="235229"/>
                </a:lnTo>
                <a:lnTo>
                  <a:pt x="3227817" y="236170"/>
                </a:lnTo>
                <a:lnTo>
                  <a:pt x="3354944" y="235229"/>
                </a:lnTo>
                <a:lnTo>
                  <a:pt x="3483887" y="233348"/>
                </a:lnTo>
                <a:lnTo>
                  <a:pt x="3612830" y="231623"/>
                </a:lnTo>
                <a:lnTo>
                  <a:pt x="3743590" y="227859"/>
                </a:lnTo>
                <a:lnTo>
                  <a:pt x="3875560" y="223938"/>
                </a:lnTo>
                <a:lnTo>
                  <a:pt x="4007530" y="219391"/>
                </a:lnTo>
                <a:lnTo>
                  <a:pt x="4140710" y="212961"/>
                </a:lnTo>
                <a:lnTo>
                  <a:pt x="4275102" y="205277"/>
                </a:lnTo>
                <a:lnTo>
                  <a:pt x="4410098" y="197907"/>
                </a:lnTo>
                <a:lnTo>
                  <a:pt x="4545096" y="188498"/>
                </a:lnTo>
                <a:lnTo>
                  <a:pt x="4681909" y="177207"/>
                </a:lnTo>
                <a:lnTo>
                  <a:pt x="4816905" y="165916"/>
                </a:lnTo>
                <a:lnTo>
                  <a:pt x="4954323" y="152899"/>
                </a:lnTo>
                <a:lnTo>
                  <a:pt x="5092347" y="138629"/>
                </a:lnTo>
                <a:lnTo>
                  <a:pt x="5228555" y="123574"/>
                </a:lnTo>
                <a:lnTo>
                  <a:pt x="5366578" y="106010"/>
                </a:lnTo>
                <a:lnTo>
                  <a:pt x="5503997" y="87192"/>
                </a:lnTo>
                <a:lnTo>
                  <a:pt x="5642020" y="68530"/>
                </a:lnTo>
                <a:lnTo>
                  <a:pt x="5779438" y="46733"/>
                </a:lnTo>
                <a:lnTo>
                  <a:pt x="5916251" y="24464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</p:sp>
      <p:sp>
        <p:nvSpPr>
          <p:cNvPr id="14" name="Freeform 5">
            <a:extLst>
              <a:ext uri="{FF2B5EF4-FFF2-40B4-BE49-F238E27FC236}">
                <a16:creationId xmlns:a16="http://schemas.microsoft.com/office/drawing/2014/main" id="{F6ACD5FC-CAFE-48EB-B765-60EED2E052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>
            <a:off x="0" y="1587"/>
            <a:ext cx="12192000" cy="6856413"/>
          </a:xfrm>
          <a:custGeom>
            <a:avLst/>
            <a:gdLst/>
            <a:ahLst/>
            <a:cxnLst/>
            <a:rect l="0" t="0" r="r" b="b"/>
            <a:pathLst>
              <a:path w="15356" h="8638">
                <a:moveTo>
                  <a:pt x="0" y="0"/>
                </a:moveTo>
                <a:lnTo>
                  <a:pt x="0" y="8638"/>
                </a:lnTo>
                <a:lnTo>
                  <a:pt x="15356" y="8638"/>
                </a:lnTo>
                <a:lnTo>
                  <a:pt x="15356" y="0"/>
                </a:lnTo>
                <a:lnTo>
                  <a:pt x="0" y="0"/>
                </a:lnTo>
                <a:close/>
                <a:moveTo>
                  <a:pt x="14748" y="8038"/>
                </a:moveTo>
                <a:lnTo>
                  <a:pt x="600" y="8038"/>
                </a:lnTo>
                <a:lnTo>
                  <a:pt x="600" y="592"/>
                </a:lnTo>
                <a:lnTo>
                  <a:pt x="14748" y="592"/>
                </a:lnTo>
                <a:lnTo>
                  <a:pt x="14748" y="8038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02A392B-E940-4DDD-9322-F3BB91A6830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54955" y="973668"/>
            <a:ext cx="2942210" cy="1020232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EBEBEB"/>
                </a:solidFill>
              </a:rPr>
              <a:t>Reference</a:t>
            </a:r>
          </a:p>
        </p:txBody>
      </p:sp>
      <p:pic>
        <p:nvPicPr>
          <p:cNvPr id="7" name="Graphic 6" descr="Books">
            <a:extLst>
              <a:ext uri="{FF2B5EF4-FFF2-40B4-BE49-F238E27FC236}">
                <a16:creationId xmlns:a16="http://schemas.microsoft.com/office/drawing/2014/main" id="{039A9BAE-CD5B-40B3-98F8-CCFDC027F5D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5765124" y="803751"/>
            <a:ext cx="5250498" cy="5250498"/>
          </a:xfrm>
          <a:prstGeom prst="rect">
            <a:avLst/>
          </a:prstGeom>
        </p:spPr>
      </p:pic>
      <p:sp>
        <p:nvSpPr>
          <p:cNvPr id="16" name="Rectangle 15">
            <a:extLst>
              <a:ext uri="{FF2B5EF4-FFF2-40B4-BE49-F238E27FC236}">
                <a16:creationId xmlns:a16="http://schemas.microsoft.com/office/drawing/2014/main" id="{9F33B405-D785-4738-B1C0-6A0AA5E982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8" name="Oval 17">
            <a:extLst>
              <a:ext uri="{FF2B5EF4-FFF2-40B4-BE49-F238E27FC236}">
                <a16:creationId xmlns:a16="http://schemas.microsoft.com/office/drawing/2014/main" id="{4233DC0E-DE6C-4FB6-A529-51B162641A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667000"/>
            <a:ext cx="4191000" cy="4191000"/>
          </a:xfrm>
          <a:prstGeom prst="ellipse">
            <a:avLst/>
          </a:prstGeom>
          <a:gradFill flip="none" rotWithShape="1">
            <a:gsLst>
              <a:gs pos="0">
                <a:schemeClr val="accent5">
                  <a:alpha val="11000"/>
                </a:schemeClr>
              </a:gs>
              <a:gs pos="75000">
                <a:schemeClr val="accent5">
                  <a:alpha val="0"/>
                </a:schemeClr>
              </a:gs>
              <a:gs pos="36000">
                <a:schemeClr val="accent5">
                  <a:alpha val="1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0" name="Oval 19">
            <a:extLst>
              <a:ext uri="{FF2B5EF4-FFF2-40B4-BE49-F238E27FC236}">
                <a16:creationId xmlns:a16="http://schemas.microsoft.com/office/drawing/2014/main" id="{3870477F-E451-4BC3-863F-0E2FC57288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895600"/>
            <a:ext cx="2362200" cy="2362200"/>
          </a:xfrm>
          <a:prstGeom prst="ellipse">
            <a:avLst/>
          </a:prstGeom>
          <a:gradFill flip="none" rotWithShape="1">
            <a:gsLst>
              <a:gs pos="0">
                <a:schemeClr val="accent5">
                  <a:alpha val="8000"/>
                </a:schemeClr>
              </a:gs>
              <a:gs pos="72000">
                <a:schemeClr val="accent5">
                  <a:alpha val="0"/>
                </a:schemeClr>
              </a:gs>
              <a:gs pos="36000">
                <a:schemeClr val="accent5">
                  <a:alpha val="8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D053B8F-9063-41EB-B525-4C0EC61DCEC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54955" y="2120900"/>
            <a:ext cx="3133726" cy="3898900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  <a:hlinkClick r:id="rId4"/>
              </a:rPr>
              <a:t>https://www.marriott.co.uk/about/culture-and-values/history.mi</a:t>
            </a:r>
            <a:endParaRPr lang="en-GB">
              <a:solidFill>
                <a:srgbClr val="FFFFFF"/>
              </a:solidFill>
            </a:endParaRPr>
          </a:p>
          <a:p>
            <a:r>
              <a:rPr lang="en-GB">
                <a:solidFill>
                  <a:srgbClr val="FFFFFF"/>
                </a:solidFill>
                <a:hlinkClick r:id="rId5"/>
              </a:rPr>
              <a:t>https://www.entrepreneur.com/article/197668</a:t>
            </a:r>
            <a:endParaRPr lang="en-GB">
              <a:solidFill>
                <a:srgbClr val="FFFFFF"/>
              </a:solidFill>
            </a:endParaRPr>
          </a:p>
          <a:p>
            <a:r>
              <a:rPr lang="en-GB">
                <a:solidFill>
                  <a:srgbClr val="FFFFFF"/>
                </a:solidFill>
                <a:hlinkClick r:id="rId6"/>
              </a:rPr>
              <a:t>https://giphy.com/explore/marriott-bonvoy</a:t>
            </a:r>
            <a:endParaRPr lang="en-GB">
              <a:solidFill>
                <a:srgbClr val="FFFFFF"/>
              </a:solidFill>
            </a:endParaRPr>
          </a:p>
          <a:p>
            <a:endParaRPr lang="en-GB">
              <a:solidFill>
                <a:srgbClr val="FFFFFF"/>
              </a:solidFill>
            </a:endParaRPr>
          </a:p>
        </p:txBody>
      </p:sp>
      <p:sp>
        <p:nvSpPr>
          <p:cNvPr id="22" name="Freeform 5">
            <a:extLst>
              <a:ext uri="{FF2B5EF4-FFF2-40B4-BE49-F238E27FC236}">
                <a16:creationId xmlns:a16="http://schemas.microsoft.com/office/drawing/2014/main" id="{B4A81DE1-E2BC-4A31-99EE-71350421B0E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 rot="15922489">
            <a:off x="3140485" y="1826078"/>
            <a:ext cx="3299407" cy="440924"/>
          </a:xfrm>
          <a:custGeom>
            <a:avLst/>
            <a:gdLst/>
            <a:ahLst/>
            <a:cxnLst/>
            <a:rect l="l" t="t" r="r" b="b"/>
            <a:pathLst>
              <a:path w="10000" h="5291">
                <a:moveTo>
                  <a:pt x="85" y="2532"/>
                </a:moveTo>
                <a:cubicBezTo>
                  <a:pt x="1736" y="3911"/>
                  <a:pt x="7524" y="5298"/>
                  <a:pt x="9958" y="5291"/>
                </a:cubicBezTo>
                <a:cubicBezTo>
                  <a:pt x="9989" y="1958"/>
                  <a:pt x="9969" y="3333"/>
                  <a:pt x="10000" y="0"/>
                </a:cubicBezTo>
                <a:lnTo>
                  <a:pt x="10000" y="0"/>
                </a:lnTo>
                <a:lnTo>
                  <a:pt x="9667" y="204"/>
                </a:lnTo>
                <a:lnTo>
                  <a:pt x="9334" y="400"/>
                </a:lnTo>
                <a:lnTo>
                  <a:pt x="9001" y="590"/>
                </a:lnTo>
                <a:lnTo>
                  <a:pt x="8667" y="753"/>
                </a:lnTo>
                <a:lnTo>
                  <a:pt x="8333" y="917"/>
                </a:lnTo>
                <a:lnTo>
                  <a:pt x="7999" y="1071"/>
                </a:lnTo>
                <a:lnTo>
                  <a:pt x="7669" y="1202"/>
                </a:lnTo>
                <a:lnTo>
                  <a:pt x="7333" y="1325"/>
                </a:lnTo>
                <a:lnTo>
                  <a:pt x="7000" y="1440"/>
                </a:lnTo>
                <a:lnTo>
                  <a:pt x="6673" y="1538"/>
                </a:lnTo>
                <a:lnTo>
                  <a:pt x="6340" y="1636"/>
                </a:lnTo>
                <a:lnTo>
                  <a:pt x="6013" y="1719"/>
                </a:lnTo>
                <a:lnTo>
                  <a:pt x="5686" y="1784"/>
                </a:lnTo>
                <a:lnTo>
                  <a:pt x="5359" y="1850"/>
                </a:lnTo>
                <a:lnTo>
                  <a:pt x="5036" y="1906"/>
                </a:lnTo>
                <a:lnTo>
                  <a:pt x="4717" y="1948"/>
                </a:lnTo>
                <a:lnTo>
                  <a:pt x="4396" y="1980"/>
                </a:lnTo>
                <a:lnTo>
                  <a:pt x="4079" y="2013"/>
                </a:lnTo>
                <a:lnTo>
                  <a:pt x="3766" y="2029"/>
                </a:lnTo>
                <a:lnTo>
                  <a:pt x="3454" y="2046"/>
                </a:lnTo>
                <a:lnTo>
                  <a:pt x="3145" y="2053"/>
                </a:lnTo>
                <a:lnTo>
                  <a:pt x="2839" y="2046"/>
                </a:lnTo>
                <a:lnTo>
                  <a:pt x="2537" y="2046"/>
                </a:lnTo>
                <a:lnTo>
                  <a:pt x="2238" y="2029"/>
                </a:lnTo>
                <a:lnTo>
                  <a:pt x="1943" y="2004"/>
                </a:lnTo>
                <a:lnTo>
                  <a:pt x="1653" y="1980"/>
                </a:lnTo>
                <a:lnTo>
                  <a:pt x="1368" y="1955"/>
                </a:lnTo>
                <a:lnTo>
                  <a:pt x="1085" y="1915"/>
                </a:lnTo>
                <a:lnTo>
                  <a:pt x="806" y="1873"/>
                </a:lnTo>
                <a:lnTo>
                  <a:pt x="533" y="1833"/>
                </a:lnTo>
                <a:lnTo>
                  <a:pt x="0" y="1726"/>
                </a:lnTo>
                <a:cubicBezTo>
                  <a:pt x="28" y="1995"/>
                  <a:pt x="57" y="2263"/>
                  <a:pt x="85" y="2532"/>
                </a:cubicBezTo>
                <a:close/>
              </a:path>
            </a:pathLst>
          </a:custGeom>
          <a:solidFill>
            <a:schemeClr val="tx1">
              <a:alpha val="20000"/>
            </a:schemeClr>
          </a:solidFill>
          <a:ln>
            <a:noFill/>
          </a:ln>
        </p:spPr>
      </p:sp>
    </p:spTree>
    <p:extLst>
      <p:ext uri="{BB962C8B-B14F-4D97-AF65-F5344CB8AC3E}">
        <p14:creationId xmlns:p14="http://schemas.microsoft.com/office/powerpoint/2010/main" val="3938826301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 Boardroom">
  <a:themeElements>
    <a:clrScheme name="Ion Boardroom">
      <a:dk1>
        <a:sysClr val="windowText" lastClr="000000"/>
      </a:dk1>
      <a:lt1>
        <a:sysClr val="window" lastClr="FFFFFF"/>
      </a:lt1>
      <a:dk2>
        <a:srgbClr val="3B3059"/>
      </a:dk2>
      <a:lt2>
        <a:srgbClr val="EBEBEB"/>
      </a:lt2>
      <a:accent1>
        <a:srgbClr val="B31166"/>
      </a:accent1>
      <a:accent2>
        <a:srgbClr val="E33D6F"/>
      </a:accent2>
      <a:accent3>
        <a:srgbClr val="E45F3C"/>
      </a:accent3>
      <a:accent4>
        <a:srgbClr val="E9943A"/>
      </a:accent4>
      <a:accent5>
        <a:srgbClr val="9B6BF2"/>
      </a:accent5>
      <a:accent6>
        <a:srgbClr val="D53DD0"/>
      </a:accent6>
      <a:hlink>
        <a:srgbClr val="8F8F8F"/>
      </a:hlink>
      <a:folHlink>
        <a:srgbClr val="A5A5A5"/>
      </a:folHlink>
    </a:clrScheme>
    <a:fontScheme name="Ion Boardroom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 Boardroom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hueMod val="124000"/>
                <a:satMod val="148000"/>
                <a:lumMod val="124000"/>
              </a:schemeClr>
            </a:gs>
            <a:gs pos="100000">
              <a:schemeClr val="phClr">
                <a:shade val="76000"/>
                <a:hueMod val="89000"/>
                <a:satMod val="164000"/>
                <a:lumMod val="5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91000"/>
                <a:satMod val="164000"/>
                <a:lumMod val="74000"/>
              </a:schemeClr>
              <a:schemeClr val="phClr">
                <a:hueMod val="124000"/>
                <a:satMod val="140000"/>
                <a:lumMod val="14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 Boardroom" id="{FC33163D-4339-46B1-8EED-24C834239D99}" vid="{B8502691-933B-45FE-8764-BA278511EF27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291</Words>
  <Application>Microsoft Office PowerPoint</Application>
  <PresentationFormat>Widescreen</PresentationFormat>
  <Paragraphs>42</Paragraphs>
  <Slides>9</Slides>
  <Notes>0</Notes>
  <HiddenSlides>0</HiddenSlides>
  <MMClips>1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4" baseType="lpstr">
      <vt:lpstr>Arial</vt:lpstr>
      <vt:lpstr>Century Gothic</vt:lpstr>
      <vt:lpstr>Wingdings</vt:lpstr>
      <vt:lpstr>Wingdings 3</vt:lpstr>
      <vt:lpstr>Ion Boardroom</vt:lpstr>
      <vt:lpstr>Entrepreneurship</vt:lpstr>
      <vt:lpstr>J.Willard Marriott</vt:lpstr>
      <vt:lpstr>Type of entrepreneur</vt:lpstr>
      <vt:lpstr>About J.W. Marriott</vt:lpstr>
      <vt:lpstr>His business path</vt:lpstr>
      <vt:lpstr>First achivements</vt:lpstr>
      <vt:lpstr>The next steps </vt:lpstr>
      <vt:lpstr>The legacy</vt:lpstr>
      <vt:lpstr>Reference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Entrepreneurship</dc:title>
  <dc:creator>Maria-madalina Vrincianu (1815243)</dc:creator>
  <cp:lastModifiedBy>Maria-madalina Vrincianu (1815243)</cp:lastModifiedBy>
  <cp:revision>1</cp:revision>
  <dcterms:created xsi:type="dcterms:W3CDTF">2020-06-19T10:06:32Z</dcterms:created>
  <dcterms:modified xsi:type="dcterms:W3CDTF">2020-06-19T10:06:36Z</dcterms:modified>
</cp:coreProperties>
</file>