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88" r:id="rId6"/>
    <p:sldId id="258" r:id="rId7"/>
    <p:sldId id="275" r:id="rId8"/>
    <p:sldId id="277" r:id="rId9"/>
    <p:sldId id="304" r:id="rId10"/>
    <p:sldId id="305" r:id="rId11"/>
    <p:sldId id="306" r:id="rId12"/>
    <p:sldId id="290" r:id="rId13"/>
    <p:sldId id="291" r:id="rId14"/>
    <p:sldId id="292" r:id="rId15"/>
    <p:sldId id="293" r:id="rId16"/>
    <p:sldId id="289" r:id="rId17"/>
    <p:sldId id="302" r:id="rId18"/>
    <p:sldId id="287" r:id="rId19"/>
    <p:sldId id="295" r:id="rId20"/>
    <p:sldId id="296" r:id="rId21"/>
    <p:sldId id="298" r:id="rId22"/>
    <p:sldId id="29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26" autoAdjust="0"/>
    <p:restoredTop sz="94660"/>
  </p:normalViewPr>
  <p:slideViewPr>
    <p:cSldViewPr snapToGrid="0">
      <p:cViewPr varScale="1">
        <p:scale>
          <a:sx n="97" d="100"/>
          <a:sy n="97" d="100"/>
        </p:scale>
        <p:origin x="48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880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40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476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861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497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86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224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590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872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740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823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47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G.Brennan@mdx.ac.uk" TargetMode="External"/><Relationship Id="rId2" Type="http://schemas.openxmlformats.org/officeDocument/2006/relationships/hyperlink" Target="mailto:fm10aa@mail.wbs.ac.uk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2067" y="412266"/>
            <a:ext cx="8649730" cy="8556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Linking </a:t>
            </a:r>
            <a:r>
              <a:rPr lang="en-GB" sz="2400" b="1" dirty="0"/>
              <a:t>the Circular Economy field with value modelling in the Operations Management, Supply Chain Management, and Industrial Ecology </a:t>
            </a:r>
            <a:r>
              <a:rPr lang="en-GB" sz="2400" b="1" dirty="0" smtClean="0"/>
              <a:t>literature</a:t>
            </a:r>
          </a:p>
          <a:p>
            <a:endParaRPr lang="en-GB" sz="2400" b="1" dirty="0"/>
          </a:p>
          <a:p>
            <a:r>
              <a:rPr lang="en-GB" sz="2000" b="1" dirty="0" smtClean="0"/>
              <a:t>Conference theme</a:t>
            </a:r>
            <a:r>
              <a:rPr lang="en-GB" sz="2000" b="1" smtClean="0"/>
              <a:t>:   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400" i="1" dirty="0" smtClean="0"/>
              <a:t>What CE practices have existed in the past, how might they be evaluated and what can we learn from these?</a:t>
            </a:r>
          </a:p>
          <a:p>
            <a:endParaRPr lang="en-GB" sz="2400" b="1" dirty="0"/>
          </a:p>
          <a:p>
            <a:r>
              <a:rPr lang="en-GB" b="1" dirty="0" err="1" smtClean="0"/>
              <a:t>Dr.</a:t>
            </a:r>
            <a:r>
              <a:rPr lang="en-GB" b="1" dirty="0" smtClean="0"/>
              <a:t> </a:t>
            </a:r>
            <a:r>
              <a:rPr lang="en-GB" b="1" dirty="0"/>
              <a:t>Anthony </a:t>
            </a:r>
            <a:r>
              <a:rPr lang="en-GB" b="1" dirty="0" smtClean="0"/>
              <a:t>Alexander</a:t>
            </a:r>
            <a:r>
              <a:rPr lang="en-GB" dirty="0" smtClean="0"/>
              <a:t>, (</a:t>
            </a:r>
            <a:r>
              <a:rPr lang="en-GB" dirty="0" smtClean="0">
                <a:hlinkClick r:id="rId2"/>
              </a:rPr>
              <a:t>fm10aa@mail.wbs.ac.uk</a:t>
            </a:r>
            <a:r>
              <a:rPr lang="en-GB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Lecturer in Operations Management, University </a:t>
            </a:r>
            <a:r>
              <a:rPr lang="en-GB" i="1" dirty="0"/>
              <a:t>of Sussex, School of Business, Management &amp; </a:t>
            </a:r>
            <a:r>
              <a:rPr lang="en-GB" i="1" dirty="0" smtClean="0"/>
              <a:t>Economics,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ESRC Doctoral Research Fellow for Sustainable Supply Chain Management 2012-2015.</a:t>
            </a:r>
          </a:p>
          <a:p>
            <a:r>
              <a:rPr lang="en-GB" dirty="0" smtClean="0"/>
              <a:t> </a:t>
            </a:r>
            <a:endParaRPr lang="en-GB" dirty="0"/>
          </a:p>
          <a:p>
            <a:r>
              <a:rPr lang="en-GB" b="1" dirty="0" err="1" smtClean="0"/>
              <a:t>Dr.</a:t>
            </a:r>
            <a:r>
              <a:rPr lang="en-GB" b="1" dirty="0" smtClean="0"/>
              <a:t> Geraldine Brennan, </a:t>
            </a: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G.Brennan@mdx.ac.uk</a:t>
            </a:r>
            <a:r>
              <a:rPr lang="en-GB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Research Fellow in Enterprise and Sustainability, Middlesex </a:t>
            </a:r>
            <a:r>
              <a:rPr lang="en-GB" i="1" dirty="0"/>
              <a:t>University Business School. </a:t>
            </a:r>
            <a:endParaRPr lang="en-GB" i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Member of ESRC Centre for Understanding Sustainable Prosperity (CUSP) and EPSRC Centre for Industrial Sustainability.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  <a:p>
            <a:endParaRPr lang="en-GB" i="1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" name="Picture 6" descr="sussex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760488" y="273721"/>
            <a:ext cx="1145582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381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8475" y="790832"/>
            <a:ext cx="864973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42" y="2148017"/>
            <a:ext cx="2367478" cy="30765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74540" y="2419868"/>
            <a:ext cx="66479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Socolow, Andrews, </a:t>
            </a:r>
            <a:r>
              <a:rPr lang="en-GB" sz="2000" b="1" dirty="0" err="1" smtClean="0"/>
              <a:t>Berkhout</a:t>
            </a:r>
            <a:r>
              <a:rPr lang="en-GB" sz="2000" b="1" dirty="0" smtClean="0"/>
              <a:t> and Thomas, eds.  (1994) Industrial Ecology and Global Change.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4540" y="3556462"/>
            <a:ext cx="1936221" cy="287276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33181" y="4114818"/>
            <a:ext cx="602631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/>
              <a:t>Ven</a:t>
            </a:r>
            <a:r>
              <a:rPr lang="en-GB" sz="2000" b="1" dirty="0" smtClean="0"/>
              <a:t> den Bergh and Janssen, eds. (2004) </a:t>
            </a:r>
          </a:p>
          <a:p>
            <a:r>
              <a:rPr lang="en-GB" sz="2000" b="1" dirty="0" smtClean="0"/>
              <a:t>Economics of Industrial Ecology: Materials, Structural Change and Spatial Scales.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78475" y="790832"/>
            <a:ext cx="107429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Starting points: Socolow et al (1994) frames Industrial Ecology as a business and management issue, </a:t>
            </a:r>
            <a:r>
              <a:rPr lang="en-GB" sz="2400" dirty="0" err="1" smtClean="0"/>
              <a:t>Ven</a:t>
            </a:r>
            <a:r>
              <a:rPr lang="en-GB" sz="2400" dirty="0" smtClean="0"/>
              <a:t> den Bergh (2004) combines material flow analysis with economic modelling of those flows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5878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8475" y="790832"/>
            <a:ext cx="864973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42" y="2148017"/>
            <a:ext cx="2367478" cy="30765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74540" y="2333345"/>
            <a:ext cx="6647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Socolow is a physicist</a:t>
            </a:r>
            <a:endParaRPr lang="en-GB" sz="24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4540" y="3556462"/>
            <a:ext cx="1936221" cy="287276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33181" y="4114818"/>
            <a:ext cx="602631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Ven</a:t>
            </a:r>
            <a:r>
              <a:rPr lang="en-GB" sz="2400" b="1" dirty="0" smtClean="0"/>
              <a:t> den Bergh is an ecological economist</a:t>
            </a:r>
          </a:p>
          <a:p>
            <a:endParaRPr lang="en-GB" sz="2400" b="1" dirty="0" smtClean="0"/>
          </a:p>
          <a:p>
            <a:endParaRPr lang="en-GB" sz="2400" b="1" dirty="0" smtClean="0"/>
          </a:p>
          <a:p>
            <a:endParaRPr lang="en-GB" sz="2400" b="1" dirty="0"/>
          </a:p>
          <a:p>
            <a:r>
              <a:rPr lang="en-GB" sz="2400" b="1" dirty="0" smtClean="0"/>
              <a:t>Neither are business &amp; management scholars…so has this work not influenced businesses?</a:t>
            </a:r>
            <a:endParaRPr lang="en-GB" sz="2400" i="1" dirty="0" smtClean="0"/>
          </a:p>
          <a:p>
            <a:endParaRPr lang="en-GB" sz="2400" b="1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778475" y="1058513"/>
            <a:ext cx="107429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However, neither of these books appears to be heavily cited…Why is this?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16465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8475" y="790832"/>
            <a:ext cx="864973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42" y="2148017"/>
            <a:ext cx="1371409" cy="178213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58171" y="1071259"/>
            <a:ext cx="836134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 smtClean="0"/>
          </a:p>
          <a:p>
            <a:endParaRPr lang="en-GB" sz="2000" b="1" dirty="0"/>
          </a:p>
          <a:p>
            <a:endParaRPr lang="en-GB" sz="2000" b="1" dirty="0" smtClean="0"/>
          </a:p>
          <a:p>
            <a:r>
              <a:rPr lang="en-GB" sz="2400" b="1" u="sng" dirty="0" smtClean="0"/>
              <a:t>Four sets of literature</a:t>
            </a:r>
            <a:endParaRPr lang="en-GB" sz="2400" b="1" u="sng" dirty="0"/>
          </a:p>
          <a:p>
            <a:endParaRPr lang="en-GB" sz="2400" b="1" dirty="0" smtClean="0"/>
          </a:p>
          <a:p>
            <a:r>
              <a:rPr lang="en-GB" sz="2400" dirty="0" smtClean="0"/>
              <a:t>The Economics of Industrial Ecology</a:t>
            </a:r>
          </a:p>
          <a:p>
            <a:endParaRPr lang="en-GB" sz="2400" dirty="0" smtClean="0"/>
          </a:p>
          <a:p>
            <a:r>
              <a:rPr lang="en-GB" sz="2400" dirty="0" smtClean="0"/>
              <a:t>Closed Loop Supply Chain</a:t>
            </a:r>
          </a:p>
          <a:p>
            <a:endParaRPr lang="en-GB" sz="2400" dirty="0"/>
          </a:p>
          <a:p>
            <a:r>
              <a:rPr lang="en-GB" sz="2400" dirty="0" smtClean="0"/>
              <a:t>Reverse Logistics</a:t>
            </a:r>
          </a:p>
          <a:p>
            <a:endParaRPr lang="en-GB" sz="2400" dirty="0"/>
          </a:p>
          <a:p>
            <a:r>
              <a:rPr lang="en-GB" sz="2400" dirty="0" smtClean="0"/>
              <a:t>Circular Economy</a:t>
            </a:r>
            <a:endParaRPr lang="en-GB" sz="2400" dirty="0"/>
          </a:p>
          <a:p>
            <a:endParaRPr lang="en-GB" sz="2400" b="1" dirty="0"/>
          </a:p>
          <a:p>
            <a:endParaRPr lang="en-GB" sz="24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42" y="4114818"/>
            <a:ext cx="1371409" cy="203475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84642" y="256453"/>
            <a:ext cx="107429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Business and management literature has however looked at Closed Loop Supply Chain Management and Reverse Logistics…If these, by definition, are key to delivering a circular economy, how can this literature help inform delivery of CE?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49139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0438703" cy="877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Tranfield</a:t>
            </a:r>
            <a:r>
              <a:rPr lang="en-GB" sz="2400" b="1" dirty="0" smtClean="0"/>
              <a:t> et al (2003), lit review method: Basic Findings: first appearances.</a:t>
            </a:r>
          </a:p>
          <a:p>
            <a:endParaRPr lang="en-GB" sz="2400" b="1" dirty="0"/>
          </a:p>
          <a:p>
            <a:r>
              <a:rPr lang="en-GB" sz="2400" b="1" dirty="0" smtClean="0"/>
              <a:t>Economics of Industrial Ecology </a:t>
            </a:r>
            <a:r>
              <a:rPr lang="en-GB" dirty="0"/>
              <a:t>The first reference found in Scopus is the </a:t>
            </a:r>
            <a:r>
              <a:rPr lang="en-GB" b="1" dirty="0" smtClean="0"/>
              <a:t>Proceedings </a:t>
            </a:r>
            <a:r>
              <a:rPr lang="en-GB" b="1" dirty="0"/>
              <a:t>of the International Congress on the Human Environment </a:t>
            </a:r>
            <a:r>
              <a:rPr lang="en-GB" b="1" dirty="0" smtClean="0"/>
              <a:t>conference, 1975</a:t>
            </a:r>
            <a:r>
              <a:rPr lang="en-GB" dirty="0" smtClean="0"/>
              <a:t>. </a:t>
            </a:r>
            <a:r>
              <a:rPr lang="en-GB" dirty="0"/>
              <a:t>The topic reappears in </a:t>
            </a:r>
            <a:r>
              <a:rPr lang="en-GB" b="1" dirty="0"/>
              <a:t>1990</a:t>
            </a:r>
            <a:r>
              <a:rPr lang="en-GB" dirty="0"/>
              <a:t>, with less than ten papers published per year up until 2002. Over the next ten years the volume increase to between around 20 and 30 papers per year, and then </a:t>
            </a:r>
            <a:r>
              <a:rPr lang="en-GB" b="1" dirty="0"/>
              <a:t>from 2011</a:t>
            </a:r>
            <a:r>
              <a:rPr lang="en-GB" dirty="0"/>
              <a:t> steadily rises </a:t>
            </a:r>
            <a:r>
              <a:rPr lang="en-GB" dirty="0" smtClean="0"/>
              <a:t>up </a:t>
            </a:r>
            <a:r>
              <a:rPr lang="en-GB" dirty="0"/>
              <a:t>to 91 papers per year by 2017.</a:t>
            </a:r>
          </a:p>
          <a:p>
            <a:endParaRPr lang="en-GB" sz="2400" b="1" dirty="0"/>
          </a:p>
          <a:p>
            <a:r>
              <a:rPr lang="en-GB" sz="2400" b="1" dirty="0" smtClean="0"/>
              <a:t>Reverse Logistics  </a:t>
            </a:r>
            <a:r>
              <a:rPr lang="en-GB" dirty="0" smtClean="0"/>
              <a:t>The </a:t>
            </a:r>
            <a:r>
              <a:rPr lang="en-GB" dirty="0"/>
              <a:t>first appearance is </a:t>
            </a:r>
            <a:r>
              <a:rPr lang="en-GB" b="1" dirty="0"/>
              <a:t>Barnes (1982) Recycling: A Problem in Reverse Logistics</a:t>
            </a:r>
            <a:r>
              <a:rPr lang="en-GB" dirty="0"/>
              <a:t>, </a:t>
            </a:r>
            <a:r>
              <a:rPr lang="en-GB" dirty="0" smtClean="0"/>
              <a:t>Journal </a:t>
            </a:r>
            <a:r>
              <a:rPr lang="en-GB" dirty="0"/>
              <a:t>of </a:t>
            </a:r>
            <a:r>
              <a:rPr lang="en-GB" dirty="0" smtClean="0"/>
              <a:t>Macro-marketing, </a:t>
            </a:r>
            <a:r>
              <a:rPr lang="en-GB" dirty="0"/>
              <a:t>but </a:t>
            </a:r>
            <a:r>
              <a:rPr lang="en-GB" dirty="0" smtClean="0"/>
              <a:t>number of papers </a:t>
            </a:r>
            <a:r>
              <a:rPr lang="en-GB" dirty="0"/>
              <a:t>relatively low until the </a:t>
            </a:r>
            <a:r>
              <a:rPr lang="en-GB" dirty="0" smtClean="0"/>
              <a:t>2000s, then rising. </a:t>
            </a:r>
            <a:r>
              <a:rPr lang="en-GB" b="1" i="1" dirty="0" smtClean="0"/>
              <a:t>not just product returns!</a:t>
            </a:r>
            <a:endParaRPr lang="en-GB" b="1" i="1" dirty="0"/>
          </a:p>
          <a:p>
            <a:endParaRPr lang="en-GB" sz="2400" b="1" dirty="0" smtClean="0"/>
          </a:p>
          <a:p>
            <a:r>
              <a:rPr lang="en-GB" sz="2400" b="1" dirty="0" smtClean="0"/>
              <a:t>Closed Loop Supply Chains </a:t>
            </a:r>
            <a:r>
              <a:rPr lang="en-GB" dirty="0"/>
              <a:t>The first appearance of the term </a:t>
            </a:r>
            <a:r>
              <a:rPr lang="en-GB" dirty="0" smtClean="0"/>
              <a:t>is </a:t>
            </a:r>
            <a:r>
              <a:rPr lang="en-GB" dirty="0"/>
              <a:t>in </a:t>
            </a:r>
            <a:r>
              <a:rPr lang="en-GB" b="1" dirty="0"/>
              <a:t>Fleischmann </a:t>
            </a:r>
            <a:r>
              <a:rPr lang="en-GB" b="1" dirty="0" smtClean="0"/>
              <a:t>et al. </a:t>
            </a:r>
            <a:r>
              <a:rPr lang="en-GB" b="1" dirty="0"/>
              <a:t>(2001), “</a:t>
            </a:r>
            <a:r>
              <a:rPr lang="en-GB" b="1" i="1" dirty="0"/>
              <a:t>The impact of product recovery on logistics network design</a:t>
            </a:r>
            <a:r>
              <a:rPr lang="en-GB" b="1" dirty="0"/>
              <a:t>” </a:t>
            </a:r>
            <a:r>
              <a:rPr lang="en-GB" dirty="0"/>
              <a:t>in the journal Production and Operations Management</a:t>
            </a:r>
            <a:r>
              <a:rPr lang="en-GB" dirty="0" smtClean="0"/>
              <a:t>. Over </a:t>
            </a:r>
            <a:r>
              <a:rPr lang="en-GB" dirty="0"/>
              <a:t>the last ten years has been substantial, expanding from around 20 papers to a year, to over 100 per year from 2015 onwards. 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Circular Economy </a:t>
            </a:r>
            <a:r>
              <a:rPr lang="en-GB" dirty="0" smtClean="0"/>
              <a:t>first appearance is in </a:t>
            </a:r>
            <a:r>
              <a:rPr lang="en-GB" b="1" dirty="0" smtClean="0"/>
              <a:t>2004 in Chinese literature</a:t>
            </a:r>
            <a:r>
              <a:rPr lang="en-GB" dirty="0" smtClean="0"/>
              <a:t>, and </a:t>
            </a:r>
            <a:r>
              <a:rPr lang="en-GB" dirty="0" err="1" smtClean="0"/>
              <a:t>Strebel</a:t>
            </a:r>
            <a:r>
              <a:rPr lang="en-GB" dirty="0" smtClean="0"/>
              <a:t> and </a:t>
            </a:r>
            <a:r>
              <a:rPr lang="en-GB" dirty="0" err="1" smtClean="0"/>
              <a:t>Posch</a:t>
            </a:r>
            <a:r>
              <a:rPr lang="en-GB" dirty="0" smtClean="0"/>
              <a:t> </a:t>
            </a:r>
            <a:r>
              <a:rPr lang="en-GB" i="1" dirty="0" smtClean="0"/>
              <a:t>Progress in Industrial Ecology</a:t>
            </a:r>
            <a:r>
              <a:rPr lang="en-GB" dirty="0" smtClean="0"/>
              <a:t>. </a:t>
            </a:r>
            <a:r>
              <a:rPr lang="en-GB" dirty="0"/>
              <a:t>W</a:t>
            </a:r>
            <a:r>
              <a:rPr lang="en-GB" dirty="0" smtClean="0"/>
              <a:t>ork on Circular Economy continues to be Chinese until 2011, only then broadens out.</a:t>
            </a:r>
          </a:p>
          <a:p>
            <a:endParaRPr lang="en-GB" sz="2400" b="1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61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50337"/>
            <a:ext cx="1043870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Literature Review Basic Findings: volume of papers</a:t>
            </a:r>
          </a:p>
          <a:p>
            <a:r>
              <a:rPr lang="en-GB" dirty="0" smtClean="0"/>
              <a:t>Searching for academic peer reviewed journal papers only on the </a:t>
            </a:r>
            <a:r>
              <a:rPr lang="en-GB" b="1" dirty="0" smtClean="0"/>
              <a:t>Scopus</a:t>
            </a:r>
            <a:r>
              <a:rPr lang="en-GB" dirty="0" smtClean="0"/>
              <a:t> database, no date range, using the following search terms: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3573194" y="2074366"/>
            <a:ext cx="2458995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554564" y="3049807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204159" y="2097812"/>
            <a:ext cx="2462733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793502" y="2221993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“Reverse Logistics”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1535 papers</a:t>
            </a:r>
          </a:p>
          <a:p>
            <a:r>
              <a:rPr lang="en-GB" dirty="0"/>
              <a:t> </a:t>
            </a:r>
            <a:r>
              <a:rPr lang="en-GB" dirty="0" smtClean="0"/>
              <a:t>   - 671 in Business, </a:t>
            </a:r>
            <a:r>
              <a:rPr lang="en-GB" dirty="0" err="1" smtClean="0"/>
              <a:t>Mgt</a:t>
            </a:r>
            <a:r>
              <a:rPr lang="en-GB" dirty="0" smtClean="0"/>
              <a:t> and Acc.</a:t>
            </a:r>
          </a:p>
          <a:p>
            <a:r>
              <a:rPr lang="en-GB" dirty="0"/>
              <a:t> </a:t>
            </a:r>
            <a:r>
              <a:rPr lang="en-GB" dirty="0" smtClean="0"/>
              <a:t>   - 153 in Economics and Finance</a:t>
            </a:r>
          </a:p>
          <a:p>
            <a:r>
              <a:rPr lang="en-GB" dirty="0" smtClean="0"/>
              <a:t>   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6875" y="2221993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“Closed Loop Supply Chain” </a:t>
            </a:r>
          </a:p>
          <a:p>
            <a:r>
              <a:rPr lang="en-GB" dirty="0" smtClean="0"/>
              <a:t>  </a:t>
            </a:r>
            <a:r>
              <a:rPr lang="en-GB" b="1" dirty="0" smtClean="0"/>
              <a:t>943 papers</a:t>
            </a:r>
          </a:p>
          <a:p>
            <a:r>
              <a:rPr lang="en-GB" dirty="0" smtClean="0"/>
              <a:t>  - 357 in Bus 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r>
              <a:rPr lang="en-GB" dirty="0"/>
              <a:t> </a:t>
            </a:r>
            <a:r>
              <a:rPr lang="en-GB" dirty="0" smtClean="0"/>
              <a:t> - 84 in economics and finance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2543" y="4358360"/>
            <a:ext cx="35844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“Industrial Ecology” AND Economic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660 papers</a:t>
            </a:r>
          </a:p>
          <a:p>
            <a:r>
              <a:rPr lang="en-GB" dirty="0"/>
              <a:t> </a:t>
            </a:r>
            <a:r>
              <a:rPr lang="en-GB" dirty="0" smtClean="0"/>
              <a:t>   Very few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5212214" y="3103731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647635" y="4356015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“Circular Economy”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1290 papers</a:t>
            </a:r>
          </a:p>
          <a:p>
            <a:r>
              <a:rPr lang="en-GB" dirty="0" smtClean="0"/>
              <a:t>     - 254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286954" y="6018111"/>
            <a:ext cx="10905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Nb. Not included: Design for Environment, Life Cycle Analysis, Waste Management (but should they be?)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619484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043870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Literature Review Basic Findings: overlaps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3573194" y="2074366"/>
            <a:ext cx="2458995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554564" y="3049807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204159" y="2097812"/>
            <a:ext cx="2462733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793502" y="2221993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“Reverse Logistics”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1535 papers</a:t>
            </a:r>
          </a:p>
          <a:p>
            <a:r>
              <a:rPr lang="en-GB" dirty="0"/>
              <a:t> </a:t>
            </a:r>
            <a:r>
              <a:rPr lang="en-GB" dirty="0" smtClean="0"/>
              <a:t>   - 671 in Business, </a:t>
            </a:r>
            <a:r>
              <a:rPr lang="en-GB" dirty="0" err="1" smtClean="0"/>
              <a:t>Mgt</a:t>
            </a:r>
            <a:r>
              <a:rPr lang="en-GB" dirty="0" smtClean="0"/>
              <a:t> and Acc.</a:t>
            </a:r>
          </a:p>
          <a:p>
            <a:r>
              <a:rPr lang="en-GB" dirty="0"/>
              <a:t> </a:t>
            </a:r>
            <a:r>
              <a:rPr lang="en-GB" dirty="0" smtClean="0"/>
              <a:t>   - 153 in Economics and Finance</a:t>
            </a:r>
          </a:p>
          <a:p>
            <a:r>
              <a:rPr lang="en-GB" dirty="0" smtClean="0"/>
              <a:t>   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6875" y="2221993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“Closed Loop Supply Chain” </a:t>
            </a:r>
          </a:p>
          <a:p>
            <a:r>
              <a:rPr lang="en-GB" dirty="0" smtClean="0"/>
              <a:t>  </a:t>
            </a:r>
            <a:r>
              <a:rPr lang="en-GB" b="1" dirty="0" smtClean="0"/>
              <a:t>943 papers</a:t>
            </a:r>
          </a:p>
          <a:p>
            <a:r>
              <a:rPr lang="en-GB" dirty="0" smtClean="0"/>
              <a:t>  - 357 in Bus 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r>
              <a:rPr lang="en-GB" dirty="0"/>
              <a:t> </a:t>
            </a:r>
            <a:r>
              <a:rPr lang="en-GB" dirty="0" smtClean="0"/>
              <a:t> - 84 in economics and finance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2543" y="4358360"/>
            <a:ext cx="35844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“Industrial Ecology” AND Economic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660 papers</a:t>
            </a:r>
          </a:p>
          <a:p>
            <a:r>
              <a:rPr lang="en-GB" dirty="0"/>
              <a:t> </a:t>
            </a:r>
            <a:r>
              <a:rPr lang="en-GB" dirty="0" smtClean="0"/>
              <a:t>   Very few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5212214" y="3103731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647635" y="4356015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“Circular Economy”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1290 papers</a:t>
            </a:r>
          </a:p>
          <a:p>
            <a:r>
              <a:rPr lang="en-GB" dirty="0" smtClean="0"/>
              <a:t>     - 254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cxnSp>
        <p:nvCxnSpPr>
          <p:cNvPr id="13" name="Straight Connector 12"/>
          <p:cNvCxnSpPr/>
          <p:nvPr/>
        </p:nvCxnSpPr>
        <p:spPr>
          <a:xfrm flipH="1" flipV="1">
            <a:off x="5643804" y="1979620"/>
            <a:ext cx="25478" cy="8405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4751344" y="1313975"/>
            <a:ext cx="20981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206 paper overlap </a:t>
            </a:r>
            <a:r>
              <a:rPr lang="en-GB" dirty="0" smtClean="0"/>
              <a:t>RL + CLSC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020511" y="2266032"/>
            <a:ext cx="2011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CLSC not RL = 737</a:t>
            </a:r>
            <a:endParaRPr lang="en-GB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5722635" y="2275835"/>
            <a:ext cx="2011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RL not CLSC = 1330</a:t>
            </a:r>
            <a:endParaRPr lang="en-GB" sz="1400" dirty="0"/>
          </a:p>
        </p:txBody>
      </p:sp>
      <p:cxnSp>
        <p:nvCxnSpPr>
          <p:cNvPr id="17" name="Straight Connector 16"/>
          <p:cNvCxnSpPr>
            <a:endCxn id="19" idx="1"/>
          </p:cNvCxnSpPr>
          <p:nvPr/>
        </p:nvCxnSpPr>
        <p:spPr>
          <a:xfrm flipV="1">
            <a:off x="6849540" y="3848993"/>
            <a:ext cx="1584028" cy="56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8433568" y="3664327"/>
            <a:ext cx="1855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18 paper overlap </a:t>
            </a:r>
            <a:endParaRPr lang="en-GB" b="1" dirty="0"/>
          </a:p>
        </p:txBody>
      </p:sp>
      <p:cxnSp>
        <p:nvCxnSpPr>
          <p:cNvPr id="21" name="Straight Connector 20"/>
          <p:cNvCxnSpPr/>
          <p:nvPr/>
        </p:nvCxnSpPr>
        <p:spPr>
          <a:xfrm flipH="1" flipV="1">
            <a:off x="5571119" y="4804878"/>
            <a:ext cx="25478" cy="8405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751344" y="5616348"/>
            <a:ext cx="22505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63 paper overlap </a:t>
            </a:r>
            <a:r>
              <a:rPr lang="en-GB" dirty="0" err="1" smtClean="0"/>
              <a:t>Ind</a:t>
            </a:r>
            <a:r>
              <a:rPr lang="en-GB" dirty="0" smtClean="0"/>
              <a:t> </a:t>
            </a:r>
            <a:r>
              <a:rPr lang="en-GB" dirty="0" err="1" smtClean="0"/>
              <a:t>Ecol</a:t>
            </a:r>
            <a:r>
              <a:rPr lang="en-GB" dirty="0" smtClean="0"/>
              <a:t> AND Econ + CE</a:t>
            </a:r>
            <a:endParaRPr lang="en-GB" dirty="0"/>
          </a:p>
        </p:txBody>
      </p:sp>
      <p:cxnSp>
        <p:nvCxnSpPr>
          <p:cNvPr id="23" name="Straight Connector 22"/>
          <p:cNvCxnSpPr/>
          <p:nvPr/>
        </p:nvCxnSpPr>
        <p:spPr>
          <a:xfrm flipV="1">
            <a:off x="2973750" y="3764587"/>
            <a:ext cx="1608548" cy="35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1200426" y="3591639"/>
            <a:ext cx="1855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10 paper overlap </a:t>
            </a:r>
            <a:endParaRPr lang="en-GB" b="1" dirty="0"/>
          </a:p>
        </p:txBody>
      </p:sp>
      <p:sp>
        <p:nvSpPr>
          <p:cNvPr id="27" name="TextBox 26"/>
          <p:cNvSpPr txBox="1"/>
          <p:nvPr/>
        </p:nvSpPr>
        <p:spPr>
          <a:xfrm>
            <a:off x="7734313" y="5645419"/>
            <a:ext cx="3402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And in case you were wondering: CE + CLSC Overlap = 19 papers.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20897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0438703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While there is a reasonable overlap between Closed-Loop Supply Chain and Reverse Logistics research, neither of these have a strong overlap with Circular Economy research, or the Economics of Industrial Ecology research. </a:t>
            </a:r>
          </a:p>
          <a:p>
            <a:endParaRPr lang="en-GB" sz="2400" b="1" dirty="0"/>
          </a:p>
          <a:p>
            <a:r>
              <a:rPr lang="en-GB" sz="2400" b="1" dirty="0" smtClean="0"/>
              <a:t>Separated literatures.</a:t>
            </a:r>
          </a:p>
          <a:p>
            <a:pPr marL="457200" indent="-457200">
              <a:buAutoNum type="alphaLcParenR"/>
            </a:pPr>
            <a:endParaRPr lang="en-GB" sz="2400" b="1" dirty="0" smtClean="0"/>
          </a:p>
          <a:p>
            <a:r>
              <a:rPr lang="en-GB" sz="2400" b="1" dirty="0" smtClean="0"/>
              <a:t>Limitations</a:t>
            </a:r>
          </a:p>
          <a:p>
            <a:endParaRPr lang="en-GB" sz="2400" dirty="0" smtClean="0"/>
          </a:p>
          <a:p>
            <a:pPr marL="457200" indent="-457200">
              <a:buAutoNum type="alphaLcParenR"/>
            </a:pPr>
            <a:r>
              <a:rPr lang="en-GB" sz="2400" dirty="0" smtClean="0"/>
              <a:t>Further research needed to establish any common citations </a:t>
            </a:r>
          </a:p>
          <a:p>
            <a:pPr marL="457200" indent="-457200">
              <a:buAutoNum type="alphaLcParenR"/>
            </a:pPr>
            <a:r>
              <a:rPr lang="en-GB" sz="2400" dirty="0" smtClean="0"/>
              <a:t>Need to determine relevant contents, e.g. RL not necessarily environmental so can deselect some papers. </a:t>
            </a:r>
          </a:p>
          <a:p>
            <a:pPr marL="457200" indent="-457200">
              <a:buAutoNum type="alphaLcParenR"/>
            </a:pPr>
            <a:r>
              <a:rPr lang="en-GB" sz="2400" dirty="0" smtClean="0"/>
              <a:t>Some journal titles are obscure – could limit it to those listed for ABS/REF.</a:t>
            </a:r>
          </a:p>
          <a:p>
            <a:pPr marL="457200" indent="-457200">
              <a:buAutoNum type="alphaLcParenR"/>
            </a:pPr>
            <a:r>
              <a:rPr lang="en-GB" sz="2400" dirty="0" smtClean="0"/>
              <a:t>Need to determine what there is within this literature that can help the Circular Economy agenda </a:t>
            </a:r>
          </a:p>
          <a:p>
            <a:r>
              <a:rPr lang="en-GB" sz="2400" dirty="0"/>
              <a:t>	</a:t>
            </a:r>
            <a:r>
              <a:rPr lang="en-GB" sz="2400" dirty="0" smtClean="0"/>
              <a:t>(enable cost savings, reduce waste, improve environmental performance).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972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546113"/>
              </p:ext>
            </p:extLst>
          </p:nvPr>
        </p:nvGraphicFramePr>
        <p:xfrm>
          <a:off x="588816" y="1302327"/>
          <a:ext cx="10778837" cy="431690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78837">
                  <a:extLst>
                    <a:ext uri="{9D8B030D-6E8A-4147-A177-3AD203B41FA5}">
                      <a16:colId xmlns:a16="http://schemas.microsoft.com/office/drawing/2014/main" val="803044113"/>
                    </a:ext>
                  </a:extLst>
                </a:gridCol>
              </a:tblGrid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Supply-chain network configuration for product recovery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69233563"/>
                  </a:ext>
                </a:extLst>
              </a:tr>
              <a:tr h="950411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Designing control management systems for parts recovery and spare parts management in the final phase within closed-loop supply chains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54378164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Disassembly planning in closed-loop supply chains: an ERP-based solution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92859446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Material flow analysis in closed-loop supply chains: modelling of packaging waste recycling at different hierarchical levels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442926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Decision making in reverse logistics using system dynamics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36085442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Closed-Loop Supply Chain Models with Product Remanufacturing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06055107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System dynamics study of the Japanese automotive industry closed loop supply chain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9681729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37308" y="457200"/>
            <a:ext cx="10681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Some example titles from the Closed Loop Supply Chain literature (from 2004)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16417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37308" y="457200"/>
            <a:ext cx="10681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Some example titles from Reverse Logistics literature (from 2004)</a:t>
            </a:r>
            <a:endParaRPr lang="en-GB" sz="24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145320"/>
              </p:ext>
            </p:extLst>
          </p:nvPr>
        </p:nvGraphicFramePr>
        <p:xfrm>
          <a:off x="1454727" y="2133599"/>
          <a:ext cx="8330623" cy="2954655"/>
        </p:xfrm>
        <a:graphic>
          <a:graphicData uri="http://schemas.openxmlformats.org/drawingml/2006/table">
            <a:tbl>
              <a:tblPr/>
              <a:tblGrid>
                <a:gridCol w="8330623">
                  <a:extLst>
                    <a:ext uri="{9D8B030D-6E8A-4147-A177-3AD203B41FA5}">
                      <a16:colId xmlns:a16="http://schemas.microsoft.com/office/drawing/2014/main" val="1477346813"/>
                    </a:ext>
                  </a:extLst>
                </a:gridCol>
              </a:tblGrid>
              <a:tr h="717815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 reverse logistics cost minimization model for the treatment of hazardous 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wastes</a:t>
                      </a:r>
                    </a:p>
                    <a:p>
                      <a:pPr algn="l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1537122"/>
                  </a:ext>
                </a:extLst>
              </a:tr>
              <a:tr h="717815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Critical issues in establishing a viable supply chain/reverse logistic management program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4451974"/>
                  </a:ext>
                </a:extLst>
              </a:tr>
              <a:tr h="717815">
                <a:tc>
                  <a:txBody>
                    <a:bodyPr/>
                    <a:lstStyle/>
                    <a:p>
                      <a:pPr algn="l" fontAlgn="b"/>
                      <a:endParaRPr lang="en-GB" sz="2400" b="0" i="0" u="none" strike="noStrike" dirty="0" smtClean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l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 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qualitative examination of factors affecting reverse logistics systems for end-of-life computers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3483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5636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0308543"/>
              </p:ext>
            </p:extLst>
          </p:nvPr>
        </p:nvGraphicFramePr>
        <p:xfrm>
          <a:off x="1454727" y="1690254"/>
          <a:ext cx="7860723" cy="28281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860723">
                  <a:extLst>
                    <a:ext uri="{9D8B030D-6E8A-4147-A177-3AD203B41FA5}">
                      <a16:colId xmlns:a16="http://schemas.microsoft.com/office/drawing/2014/main" val="2954000863"/>
                    </a:ext>
                  </a:extLst>
                </a:gridCol>
              </a:tblGrid>
              <a:tr h="67301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Eco-industrial development and economic development: Industrial ecology or place promotion?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73960468"/>
                  </a:ext>
                </a:extLst>
              </a:tr>
              <a:tr h="67301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The ecological footprint intensity of national economies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802757607"/>
                  </a:ext>
                </a:extLst>
              </a:tr>
              <a:tr h="67301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Eco-industrial estate management: A case study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47149694"/>
                  </a:ext>
                </a:extLst>
              </a:tr>
              <a:tr h="67301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Hierarchical Design and Evaluation of Processes to Generate Waste-Recycled Feeds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66373869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37308" y="457200"/>
            <a:ext cx="10681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Some example titles from the Economics of Industrial Ecology literature (from 2004)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1731819" y="5846619"/>
            <a:ext cx="104601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Notably more macro in its perspective, with a strong focus on eco-industrial parks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94934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76693" y="429571"/>
            <a:ext cx="1092861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Search term “Circular Economy” rate of expansion of the term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475" y="1722233"/>
            <a:ext cx="10269446" cy="4881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9528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677" y="375243"/>
            <a:ext cx="864973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What were the papers on  “Circular Economy” in 2004?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677" y="1828800"/>
            <a:ext cx="8621579" cy="39521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3716" y="1772832"/>
            <a:ext cx="4884285" cy="3882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3044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554723"/>
            <a:ext cx="12325303" cy="34545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2205" y="3765671"/>
            <a:ext cx="12544129" cy="291648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2541" y="116116"/>
            <a:ext cx="7244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Circular Economy publications 2005 – again, all Chinese.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62390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9710" y="239742"/>
            <a:ext cx="1112279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Up until 2011 virtually all academic papers with the term Circular Economy are by Chinese authors, incl. the few in non-Chinese journals.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88" y="1600566"/>
            <a:ext cx="8329074" cy="3421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8090" y="1670903"/>
            <a:ext cx="5334463" cy="342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700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336431" y="580351"/>
            <a:ext cx="845468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336431" y="211019"/>
            <a:ext cx="7603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1970                    1980                          1990                        2000                       2010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26920" y="793152"/>
            <a:ext cx="8466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Industrial Ecology            Reverse Logistics                  Closed Loop SC    Circular Economy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62706" y="1589648"/>
            <a:ext cx="1064924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1,000s of papers, so how do we get </a:t>
            </a:r>
            <a:r>
              <a:rPr lang="en-GB" sz="2400" dirty="0"/>
              <a:t>the transferable lessons </a:t>
            </a:r>
            <a:r>
              <a:rPr lang="en-GB" sz="2400" dirty="0" smtClean="0"/>
              <a:t>from IE, RL and CLSC research </a:t>
            </a:r>
            <a:r>
              <a:rPr lang="en-GB" sz="2400" dirty="0"/>
              <a:t>relevant for advancing CE?</a:t>
            </a:r>
          </a:p>
          <a:p>
            <a:endParaRPr lang="en-GB" sz="2400" dirty="0" smtClean="0"/>
          </a:p>
          <a:p>
            <a:r>
              <a:rPr lang="en-GB" sz="2400" b="1" dirty="0" smtClean="0"/>
              <a:t>1) Determine a </a:t>
            </a:r>
            <a:r>
              <a:rPr lang="en-GB" sz="2400" b="1" dirty="0"/>
              <a:t>typology of content of the literature review?</a:t>
            </a:r>
          </a:p>
          <a:p>
            <a:r>
              <a:rPr lang="en-GB" sz="2400" dirty="0" smtClean="0"/>
              <a:t>	</a:t>
            </a:r>
            <a:r>
              <a:rPr lang="en-GB" sz="2400" dirty="0" err="1" smtClean="0"/>
              <a:t>i</a:t>
            </a:r>
            <a:r>
              <a:rPr lang="en-GB" sz="2400" dirty="0"/>
              <a:t>) type of research paper (analytical model, case study, theory </a:t>
            </a:r>
            <a:r>
              <a:rPr lang="en-GB" sz="2400" dirty="0" smtClean="0"/>
              <a:t>testing</a:t>
            </a:r>
            <a:r>
              <a:rPr lang="en-GB" sz="2400" dirty="0"/>
              <a:t>, theory </a:t>
            </a:r>
            <a:r>
              <a:rPr lang="en-GB" sz="2400" dirty="0" smtClean="0"/>
              <a:t>	generating), or by ‘level of analysis’</a:t>
            </a:r>
          </a:p>
          <a:p>
            <a:r>
              <a:rPr lang="en-GB" sz="2400" dirty="0" smtClean="0"/>
              <a:t> </a:t>
            </a:r>
            <a:endParaRPr lang="en-GB" sz="2400" dirty="0"/>
          </a:p>
          <a:p>
            <a:r>
              <a:rPr lang="en-GB" sz="2400" dirty="0" smtClean="0"/>
              <a:t>	ii</a:t>
            </a:r>
            <a:r>
              <a:rPr lang="en-GB" sz="2400" dirty="0"/>
              <a:t>) See to what extent this has already been done by searching for </a:t>
            </a:r>
            <a:r>
              <a:rPr lang="en-GB" sz="2400" dirty="0" smtClean="0"/>
              <a:t>literature 	reviews </a:t>
            </a:r>
            <a:r>
              <a:rPr lang="en-GB" sz="2400" dirty="0"/>
              <a:t>within </a:t>
            </a:r>
            <a:r>
              <a:rPr lang="en-GB" sz="2400" dirty="0" smtClean="0"/>
              <a:t>the data</a:t>
            </a:r>
          </a:p>
          <a:p>
            <a:endParaRPr lang="en-GB" sz="2400" dirty="0"/>
          </a:p>
          <a:p>
            <a:r>
              <a:rPr lang="en-GB" sz="2400" b="1" dirty="0"/>
              <a:t>2</a:t>
            </a:r>
            <a:r>
              <a:rPr lang="en-GB" sz="2400" b="1" dirty="0" smtClean="0"/>
              <a:t>) Determine a central research question and search for the answer within these sets of literature. </a:t>
            </a:r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67807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872716" y="421501"/>
            <a:ext cx="864096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 smtClean="0"/>
              <a:t>i</a:t>
            </a:r>
            <a:r>
              <a:rPr lang="en-GB" sz="2400" b="1" u="sng" dirty="0" smtClean="0"/>
              <a:t>) Perhaps a typology by Levels of Analysis, or Scales and Disciplines?</a:t>
            </a:r>
            <a:endParaRPr lang="en-GB" sz="2400" b="1" u="sng" dirty="0"/>
          </a:p>
          <a:p>
            <a:endParaRPr lang="en-GB" dirty="0"/>
          </a:p>
          <a:p>
            <a:endParaRPr lang="en-GB" sz="2000" b="1" dirty="0"/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6" name="Left-Right Arrow 25"/>
          <p:cNvSpPr/>
          <p:nvPr/>
        </p:nvSpPr>
        <p:spPr>
          <a:xfrm>
            <a:off x="3863752" y="1772816"/>
            <a:ext cx="360040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Left-Right Arrow 26"/>
          <p:cNvSpPr/>
          <p:nvPr/>
        </p:nvSpPr>
        <p:spPr>
          <a:xfrm>
            <a:off x="3863752" y="242088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Left-Right Arrow 27"/>
          <p:cNvSpPr/>
          <p:nvPr/>
        </p:nvSpPr>
        <p:spPr>
          <a:xfrm>
            <a:off x="3863752" y="3861048"/>
            <a:ext cx="1152128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Left-Right Arrow 28"/>
          <p:cNvSpPr/>
          <p:nvPr/>
        </p:nvSpPr>
        <p:spPr>
          <a:xfrm>
            <a:off x="3863752" y="4581128"/>
            <a:ext cx="1872208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Left-Right Arrow 29"/>
          <p:cNvSpPr/>
          <p:nvPr/>
        </p:nvSpPr>
        <p:spPr>
          <a:xfrm>
            <a:off x="3863752" y="5301208"/>
            <a:ext cx="1944216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Left-Right Arrow 30"/>
          <p:cNvSpPr/>
          <p:nvPr/>
        </p:nvSpPr>
        <p:spPr>
          <a:xfrm>
            <a:off x="3863752" y="6021288"/>
            <a:ext cx="3888432" cy="36004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4007768" y="393305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/>
          <p:cNvSpPr/>
          <p:nvPr/>
        </p:nvSpPr>
        <p:spPr>
          <a:xfrm>
            <a:off x="4007768" y="465313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4007768" y="537321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4079776" y="6093296"/>
            <a:ext cx="72008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Left-Right Arrow 35"/>
          <p:cNvSpPr/>
          <p:nvPr/>
        </p:nvSpPr>
        <p:spPr>
          <a:xfrm>
            <a:off x="5159896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Left-Right Arrow 36"/>
          <p:cNvSpPr/>
          <p:nvPr/>
        </p:nvSpPr>
        <p:spPr>
          <a:xfrm>
            <a:off x="4511824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Left-Right Arrow 37"/>
          <p:cNvSpPr/>
          <p:nvPr/>
        </p:nvSpPr>
        <p:spPr>
          <a:xfrm>
            <a:off x="3863752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TextBox 38"/>
          <p:cNvSpPr txBox="1"/>
          <p:nvPr/>
        </p:nvSpPr>
        <p:spPr>
          <a:xfrm>
            <a:off x="7248128" y="170080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Environmental Engineers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104112" y="2420888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OS / OM / Purchasing policy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7104112" y="378904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Public policy / macro economics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7104112" y="450912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Macro economics 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7104112" y="522920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Macro economics / geography 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896200" y="6021288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Ecological science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7104112" y="306896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Procurement / SCM / OS 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1847528" y="620689"/>
            <a:ext cx="79208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Font typeface="Arial" pitchFamily="34" charset="0"/>
              <a:buChar char="•"/>
            </a:pPr>
            <a:endParaRPr lang="en-GB" sz="2400" dirty="0"/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Product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Firm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 Supply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National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Sector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Regional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Global level</a:t>
            </a:r>
          </a:p>
        </p:txBody>
      </p:sp>
    </p:spTree>
    <p:extLst>
      <p:ext uri="{BB962C8B-B14F-4D97-AF65-F5344CB8AC3E}">
        <p14:creationId xmlns:p14="http://schemas.microsoft.com/office/powerpoint/2010/main" val="19190014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2065" y="142587"/>
            <a:ext cx="1043870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ii) Look for typologies used in literature reviews in the data set: (themes in bold)</a:t>
            </a:r>
          </a:p>
          <a:p>
            <a:pPr marL="457200" indent="-457200">
              <a:buAutoNum type="alphaLcParenR"/>
            </a:pPr>
            <a:endParaRPr lang="en-GB" sz="2400" b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808131"/>
              </p:ext>
            </p:extLst>
          </p:nvPr>
        </p:nvGraphicFramePr>
        <p:xfrm>
          <a:off x="112065" y="703384"/>
          <a:ext cx="11633980" cy="26290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44483">
                  <a:extLst>
                    <a:ext uri="{9D8B030D-6E8A-4147-A177-3AD203B41FA5}">
                      <a16:colId xmlns:a16="http://schemas.microsoft.com/office/drawing/2014/main" val="315018644"/>
                    </a:ext>
                  </a:extLst>
                </a:gridCol>
                <a:gridCol w="4805766">
                  <a:extLst>
                    <a:ext uri="{9D8B030D-6E8A-4147-A177-3AD203B41FA5}">
                      <a16:colId xmlns:a16="http://schemas.microsoft.com/office/drawing/2014/main" val="2679656432"/>
                    </a:ext>
                  </a:extLst>
                </a:gridCol>
                <a:gridCol w="984738">
                  <a:extLst>
                    <a:ext uri="{9D8B030D-6E8A-4147-A177-3AD203B41FA5}">
                      <a16:colId xmlns:a16="http://schemas.microsoft.com/office/drawing/2014/main" val="2625561495"/>
                    </a:ext>
                  </a:extLst>
                </a:gridCol>
                <a:gridCol w="2798993">
                  <a:extLst>
                    <a:ext uri="{9D8B030D-6E8A-4147-A177-3AD203B41FA5}">
                      <a16:colId xmlns:a16="http://schemas.microsoft.com/office/drawing/2014/main" val="855123361"/>
                    </a:ext>
                  </a:extLst>
                </a:gridCol>
              </a:tblGrid>
              <a:tr h="661183">
                <a:tc>
                  <a:txBody>
                    <a:bodyPr/>
                    <a:lstStyle/>
                    <a:p>
                      <a:pPr algn="ctr" fontAlgn="b"/>
                      <a:r>
                        <a:rPr lang="sv-SE" sz="1600" u="none" strike="noStrike" dirty="0">
                          <a:effectLst/>
                        </a:rPr>
                        <a:t>Batista L., Bourlakis M., Smart P., Maull R.</a:t>
                      </a:r>
                      <a:endParaRPr lang="sv-SE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In search of </a:t>
                      </a:r>
                      <a:r>
                        <a:rPr lang="en-GB" sz="1600" b="1" u="none" strike="noStrike" dirty="0">
                          <a:effectLst/>
                        </a:rPr>
                        <a:t>a circular supply chain archetype</a:t>
                      </a:r>
                      <a:r>
                        <a:rPr lang="en-GB" sz="1600" u="none" strike="noStrike" dirty="0">
                          <a:effectLst/>
                        </a:rPr>
                        <a:t>–a content-analysis-based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Production Planning and Control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629517023"/>
                  </a:ext>
                </a:extLst>
              </a:tr>
              <a:tr h="8159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Glock C.H</a:t>
                      </a:r>
                      <a:r>
                        <a:rPr lang="en-GB" sz="1600" u="none" strike="noStrike" dirty="0" smtClean="0">
                          <a:effectLst/>
                        </a:rPr>
                        <a:t>.</a:t>
                      </a:r>
                    </a:p>
                    <a:p>
                      <a:pPr algn="ctr" fontAlgn="b"/>
                      <a:endParaRPr lang="en-GB" sz="1600" b="0" i="0" u="none" strike="noStrike" dirty="0" smtClean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Decision support models </a:t>
                      </a:r>
                      <a:r>
                        <a:rPr lang="en-GB" sz="1600" u="none" strike="noStrike" dirty="0">
                          <a:effectLst/>
                        </a:rPr>
                        <a:t>for managing returnable transport items in supply chains: A systematic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International Journal of Production Economics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306675801"/>
                  </a:ext>
                </a:extLst>
              </a:tr>
              <a:tr h="56270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err="1">
                          <a:effectLst/>
                        </a:rPr>
                        <a:t>Gurtu</a:t>
                      </a:r>
                      <a:r>
                        <a:rPr lang="en-GB" sz="1600" u="none" strike="noStrike" dirty="0">
                          <a:effectLst/>
                        </a:rPr>
                        <a:t> A., Searcy C., </a:t>
                      </a:r>
                      <a:r>
                        <a:rPr lang="en-GB" sz="1600" u="none" strike="noStrike" dirty="0" err="1">
                          <a:effectLst/>
                        </a:rPr>
                        <a:t>Jaber</a:t>
                      </a:r>
                      <a:r>
                        <a:rPr lang="en-GB" sz="1600" u="none" strike="noStrike" dirty="0">
                          <a:effectLst/>
                        </a:rPr>
                        <a:t> M.Y.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An analysis of keywords used in the literature on </a:t>
                      </a:r>
                      <a:r>
                        <a:rPr lang="en-GB" sz="1600" b="1" u="none" strike="noStrike" dirty="0">
                          <a:effectLst/>
                        </a:rPr>
                        <a:t>green supply chain management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Management Research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06486554"/>
                  </a:ext>
                </a:extLst>
              </a:tr>
              <a:tr h="589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Zhang S., Lee C.K.M., Chan H.K., Choy K.L., Wu Z.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Swarm intelligence </a:t>
                      </a:r>
                      <a:r>
                        <a:rPr lang="en-GB" sz="1600" u="none" strike="noStrike" dirty="0">
                          <a:effectLst/>
                        </a:rPr>
                        <a:t>applied in green logistics: A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Engineering Applications of Artificial Intelligence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9537817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6171740"/>
              </p:ext>
            </p:extLst>
          </p:nvPr>
        </p:nvGraphicFramePr>
        <p:xfrm>
          <a:off x="112065" y="3360544"/>
          <a:ext cx="11633980" cy="25018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65711">
                  <a:extLst>
                    <a:ext uri="{9D8B030D-6E8A-4147-A177-3AD203B41FA5}">
                      <a16:colId xmlns:a16="http://schemas.microsoft.com/office/drawing/2014/main" val="2128542879"/>
                    </a:ext>
                  </a:extLst>
                </a:gridCol>
                <a:gridCol w="4789923">
                  <a:extLst>
                    <a:ext uri="{9D8B030D-6E8A-4147-A177-3AD203B41FA5}">
                      <a16:colId xmlns:a16="http://schemas.microsoft.com/office/drawing/2014/main" val="128176677"/>
                    </a:ext>
                  </a:extLst>
                </a:gridCol>
                <a:gridCol w="984739">
                  <a:extLst>
                    <a:ext uri="{9D8B030D-6E8A-4147-A177-3AD203B41FA5}">
                      <a16:colId xmlns:a16="http://schemas.microsoft.com/office/drawing/2014/main" val="1078291268"/>
                    </a:ext>
                  </a:extLst>
                </a:gridCol>
                <a:gridCol w="2793607">
                  <a:extLst>
                    <a:ext uri="{9D8B030D-6E8A-4147-A177-3AD203B41FA5}">
                      <a16:colId xmlns:a16="http://schemas.microsoft.com/office/drawing/2014/main" val="11893429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Govindan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K., </a:t>
                      </a:r>
                      <a:r>
                        <a:rPr lang="en-GB" sz="1600" dirty="0" err="1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Fattahi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M., </a:t>
                      </a:r>
                      <a:r>
                        <a:rPr lang="en-GB" sz="1600" dirty="0" err="1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Keyvanshokooh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E.</a:t>
                      </a:r>
                      <a:r>
                        <a:rPr lang="en-GB" sz="1600" dirty="0" smtClean="0"/>
                        <a:t> </a:t>
                      </a:r>
                      <a:endParaRPr lang="sv-SE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Supply chain </a:t>
                      </a:r>
                      <a:r>
                        <a:rPr lang="en-GB" sz="1600" b="1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network design under uncertainty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: A comprehensive review and future research directions</a:t>
                      </a:r>
                      <a:r>
                        <a:rPr lang="en-GB" sz="1600" dirty="0" smtClean="0"/>
                        <a:t>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smtClean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European Journal of Operational Research</a:t>
                      </a:r>
                      <a:r>
                        <a:rPr lang="en-GB" sz="1600" dirty="0" smtClean="0"/>
                        <a:t>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193890360"/>
                  </a:ext>
                </a:extLst>
              </a:tr>
              <a:tr h="8031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Diallo C., </a:t>
                      </a:r>
                      <a:r>
                        <a:rPr lang="en-GB" sz="1600" dirty="0" err="1" smtClean="0"/>
                        <a:t>Venkatadri</a:t>
                      </a:r>
                      <a:r>
                        <a:rPr lang="en-GB" sz="1600" dirty="0" smtClean="0"/>
                        <a:t> U., </a:t>
                      </a:r>
                      <a:r>
                        <a:rPr lang="en-GB" sz="1600" dirty="0" err="1" smtClean="0"/>
                        <a:t>Khatab</a:t>
                      </a:r>
                      <a:r>
                        <a:rPr lang="en-GB" sz="1600" dirty="0" smtClean="0"/>
                        <a:t> A., </a:t>
                      </a:r>
                      <a:r>
                        <a:rPr lang="en-GB" sz="1600" dirty="0" err="1" smtClean="0"/>
                        <a:t>Bhakthavatchalam</a:t>
                      </a:r>
                      <a:r>
                        <a:rPr lang="en-GB" sz="1600" dirty="0" smtClean="0"/>
                        <a:t> S. </a:t>
                      </a:r>
                      <a:endParaRPr lang="en-GB" sz="1600" b="0" i="0" u="none" strike="noStrike" dirty="0" smtClean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State of the art review of </a:t>
                      </a:r>
                      <a:r>
                        <a:rPr lang="en-GB" sz="1600" b="1" dirty="0" smtClean="0"/>
                        <a:t>quality, reliability and maintenance issues</a:t>
                      </a:r>
                      <a:r>
                        <a:rPr lang="en-GB" sz="1600" dirty="0" smtClean="0"/>
                        <a:t> in closed-loop supply chains with remanufacturing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International Journal of Production Research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2943598050"/>
                  </a:ext>
                </a:extLst>
              </a:tr>
              <a:tr h="61642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 smtClean="0"/>
                        <a:t>Guo</a:t>
                      </a:r>
                      <a:r>
                        <a:rPr lang="en-GB" sz="1600" dirty="0" smtClean="0"/>
                        <a:t> S., Shen B., Choi T.-M., Jung S.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A review on supply chain </a:t>
                      </a:r>
                      <a:r>
                        <a:rPr lang="en-GB" sz="1600" b="1" dirty="0" smtClean="0"/>
                        <a:t>contracts </a:t>
                      </a:r>
                      <a:r>
                        <a:rPr lang="en-GB" sz="1600" dirty="0" smtClean="0"/>
                        <a:t>in reverse logistics: Supply chain structures and channel leaderships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smtClean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Journal of Cleaner Production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70308126"/>
                  </a:ext>
                </a:extLst>
              </a:tr>
              <a:tr h="589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 smtClean="0"/>
                        <a:t>Thomé</a:t>
                      </a:r>
                      <a:r>
                        <a:rPr lang="en-GB" sz="1600" dirty="0" smtClean="0"/>
                        <a:t> A.M.T., </a:t>
                      </a:r>
                      <a:r>
                        <a:rPr lang="en-GB" sz="1600" dirty="0" err="1" smtClean="0"/>
                        <a:t>Scavarda</a:t>
                      </a:r>
                      <a:r>
                        <a:rPr lang="en-GB" sz="1600" dirty="0" smtClean="0"/>
                        <a:t> A.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A systematic literature review of </a:t>
                      </a:r>
                      <a:r>
                        <a:rPr lang="en-GB" sz="1600" b="1" dirty="0" smtClean="0"/>
                        <a:t>design-manufacturing integration</a:t>
                      </a:r>
                      <a:r>
                        <a:rPr lang="en-GB" sz="1600" dirty="0" smtClean="0"/>
                        <a:t> for sustainable products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Chemical Engineering Transactions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8704256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05459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1298966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Or (2) Determine a central research question and search for the answer within the literatures. </a:t>
            </a:r>
          </a:p>
          <a:p>
            <a:endParaRPr lang="en-GB" sz="2400" b="1" dirty="0"/>
          </a:p>
          <a:p>
            <a:r>
              <a:rPr lang="en-GB" sz="2400" b="1" dirty="0" smtClean="0"/>
              <a:t>Perhaps ‘what is the cost of implementing circularity?’  (at firm, SC or wider scale)</a:t>
            </a:r>
          </a:p>
          <a:p>
            <a:endParaRPr lang="en-GB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Value of materials?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Cost of recovery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Network characteristics?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System costs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Economic and regulatory barriers / drivers?</a:t>
            </a:r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3671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80417" y="176264"/>
            <a:ext cx="111881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Empirical pilot studies:</a:t>
            </a:r>
          </a:p>
          <a:p>
            <a:r>
              <a:rPr lang="en-GB" sz="2400" dirty="0" smtClean="0"/>
              <a:t>what is the cost of implementing circularity?  Value of materials / Cost of recovery / Network characteristics / System costs / Economic and regulatory barriers…</a:t>
            </a:r>
          </a:p>
          <a:p>
            <a:endParaRPr lang="en-GB" sz="2400" dirty="0"/>
          </a:p>
          <a:p>
            <a:r>
              <a:rPr lang="en-GB" sz="2400" dirty="0" smtClean="0"/>
              <a:t>Inspired by previous Sustainable Supply Chain </a:t>
            </a:r>
            <a:r>
              <a:rPr lang="en-GB" sz="2400" dirty="0" err="1" smtClean="0"/>
              <a:t>Mgt</a:t>
            </a:r>
            <a:r>
              <a:rPr lang="en-GB" sz="2400" dirty="0" smtClean="0"/>
              <a:t> research in Construction, Automotive, and Plastics.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146" name="Picture 2" descr="Image result for automobile carp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902" y="3060598"/>
            <a:ext cx="4641508" cy="308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result for plastic bottle wast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7" r="14085"/>
          <a:stretch/>
        </p:blipFill>
        <p:spPr bwMode="auto">
          <a:xfrm>
            <a:off x="9010356" y="3046743"/>
            <a:ext cx="3179299" cy="30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Image result for reba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764"/>
          <a:stretch/>
        </p:blipFill>
        <p:spPr bwMode="auto">
          <a:xfrm>
            <a:off x="-1198380" y="3063631"/>
            <a:ext cx="5021336" cy="30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93835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3166" y="37855"/>
            <a:ext cx="3729789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Construction Products</a:t>
            </a:r>
          </a:p>
          <a:p>
            <a:endParaRPr lang="en-GB" sz="2400" b="1" dirty="0"/>
          </a:p>
          <a:p>
            <a:r>
              <a:rPr lang="en-GB" sz="2000" b="1" dirty="0" smtClean="0"/>
              <a:t>Steel rebar for reinforced concrete is 97% from recycled steel.</a:t>
            </a:r>
            <a:r>
              <a:rPr lang="en-GB" sz="2000" b="1" dirty="0"/>
              <a:t> </a:t>
            </a:r>
            <a:r>
              <a:rPr lang="en-GB" sz="2000" b="1" dirty="0" smtClean="0"/>
              <a:t>Value is high. </a:t>
            </a:r>
            <a:endParaRPr lang="en-GB" sz="2000" b="1" dirty="0"/>
          </a:p>
          <a:p>
            <a:r>
              <a:rPr lang="en-GB" sz="2000" b="1" dirty="0" smtClean="0"/>
              <a:t>Ironwork also now using recycled metals, some mined from C19 landfill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174" name="Picture 6" descr="Image result for rebar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764"/>
          <a:stretch/>
        </p:blipFill>
        <p:spPr bwMode="auto">
          <a:xfrm>
            <a:off x="-1198380" y="3063631"/>
            <a:ext cx="5021336" cy="30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419013" y="37855"/>
            <a:ext cx="372978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Automotive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Waste off-cuts in vehicle carpets long been recycled straight back into new carpet within the factory because of 1994 Landfill Tax costing thousands per month.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653931" y="248871"/>
            <a:ext cx="3729789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FMCG Plastics</a:t>
            </a:r>
            <a:r>
              <a:rPr lang="en-GB" sz="2400" b="1" dirty="0" smtClean="0"/>
              <a:t> 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Problems in plastic recycling since 2014 drop in oil price – low cost is key strategic position. Recycling is more expensive.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8" name="Picture 4" descr="Image result for plastic bottle wast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7" r="14085"/>
          <a:stretch/>
        </p:blipFill>
        <p:spPr bwMode="auto">
          <a:xfrm>
            <a:off x="9010356" y="3046743"/>
            <a:ext cx="3179299" cy="30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automobile carpe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902" y="3046743"/>
            <a:ext cx="4641508" cy="308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7769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6982220"/>
              </p:ext>
            </p:extLst>
          </p:nvPr>
        </p:nvGraphicFramePr>
        <p:xfrm>
          <a:off x="211012" y="107569"/>
          <a:ext cx="11746525" cy="66208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02526">
                  <a:extLst>
                    <a:ext uri="{9D8B030D-6E8A-4147-A177-3AD203B41FA5}">
                      <a16:colId xmlns:a16="http://schemas.microsoft.com/office/drawing/2014/main" val="2083471598"/>
                    </a:ext>
                  </a:extLst>
                </a:gridCol>
                <a:gridCol w="2602524">
                  <a:extLst>
                    <a:ext uri="{9D8B030D-6E8A-4147-A177-3AD203B41FA5}">
                      <a16:colId xmlns:a16="http://schemas.microsoft.com/office/drawing/2014/main" val="1462449831"/>
                    </a:ext>
                  </a:extLst>
                </a:gridCol>
                <a:gridCol w="2570509">
                  <a:extLst>
                    <a:ext uri="{9D8B030D-6E8A-4147-A177-3AD203B41FA5}">
                      <a16:colId xmlns:a16="http://schemas.microsoft.com/office/drawing/2014/main" val="255216379"/>
                    </a:ext>
                  </a:extLst>
                </a:gridCol>
                <a:gridCol w="1985483">
                  <a:extLst>
                    <a:ext uri="{9D8B030D-6E8A-4147-A177-3AD203B41FA5}">
                      <a16:colId xmlns:a16="http://schemas.microsoft.com/office/drawing/2014/main" val="3613296603"/>
                    </a:ext>
                  </a:extLst>
                </a:gridCol>
                <a:gridCol w="1985483">
                  <a:extLst>
                    <a:ext uri="{9D8B030D-6E8A-4147-A177-3AD203B41FA5}">
                      <a16:colId xmlns:a16="http://schemas.microsoft.com/office/drawing/2014/main" val="2149708836"/>
                    </a:ext>
                  </a:extLst>
                </a:gridCol>
              </a:tblGrid>
              <a:tr h="5584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Construction Steel case rebar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Construction </a:t>
                      </a:r>
                      <a:r>
                        <a:rPr lang="en-GB" sz="1800" dirty="0">
                          <a:effectLst/>
                        </a:rPr>
                        <a:t>low </a:t>
                      </a:r>
                      <a:r>
                        <a:rPr lang="en-GB" sz="1800" dirty="0" smtClean="0">
                          <a:effectLst/>
                        </a:rPr>
                        <a:t>grade ironwork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Automotive carpets case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Plastic bottles case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2695183"/>
                  </a:ext>
                </a:extLst>
              </a:tr>
              <a:tr h="5584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Availability of resource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(from demolition)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(car tyres, landfill mining)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Moderate (own factory cut-offs)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(based on recycling rates)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35177885"/>
                  </a:ext>
                </a:extLst>
              </a:tr>
              <a:tr h="12538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Cost of recovery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…Logistics cost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…Processing cost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Low (building  demolished anyway)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Low (cost of recovery fallen from innovation –  tax limited by lobbying HMRC)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Low (cost is less than landfill tax penalty)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Uncertain?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9183352"/>
                  </a:ext>
                </a:extLst>
              </a:tr>
              <a:tr h="8376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Price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– steel has high value and demand is high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– different quality needs mean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Used within own facility (OM not SCM)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Price is low compared to virgin plastic.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3830414"/>
                  </a:ext>
                </a:extLst>
              </a:tr>
              <a:tr h="18450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Price volatility issues?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Some – but not recently…Even with global oversupply in steel, recycled steel is still cheaper than new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Some – but effects are minor (is there an alternative revenue from waste disposal cost (+ landfill tax) vs recycling cost?)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Low – landfill tax does not experience volatility, and cost of recovery is low.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Significant – fall in oil price in 2014 had big impact on business model for recyling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69147539"/>
                  </a:ext>
                </a:extLst>
              </a:tr>
              <a:tr h="8376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Market types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Construction industry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Own manufacturing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Own manufacturing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Various – FMCG, </a:t>
                      </a:r>
                      <a:r>
                        <a:rPr lang="en-GB" sz="1800" dirty="0" smtClean="0">
                          <a:effectLst/>
                        </a:rPr>
                        <a:t>Low </a:t>
                      </a:r>
                      <a:r>
                        <a:rPr lang="en-GB" sz="1800" dirty="0" err="1" smtClean="0">
                          <a:effectLst/>
                        </a:rPr>
                        <a:t>Suplhur</a:t>
                      </a:r>
                      <a:r>
                        <a:rPr lang="en-GB" sz="1800" dirty="0" smtClean="0">
                          <a:effectLst/>
                        </a:rPr>
                        <a:t> Marine Oil, or</a:t>
                      </a:r>
                      <a:r>
                        <a:rPr lang="en-GB" sz="1800" baseline="0" dirty="0" smtClean="0">
                          <a:effectLst/>
                        </a:rPr>
                        <a:t> </a:t>
                      </a:r>
                      <a:r>
                        <a:rPr lang="en-GB" sz="1800" dirty="0" smtClean="0">
                          <a:effectLst/>
                        </a:rPr>
                        <a:t>Energy </a:t>
                      </a:r>
                      <a:r>
                        <a:rPr lang="en-GB" sz="1800" dirty="0">
                          <a:effectLst/>
                        </a:rPr>
                        <a:t>from Waste?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39567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86084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26792</TotalTime>
  <Words>1911</Words>
  <Application>Microsoft Office PowerPoint</Application>
  <PresentationFormat>Widescreen</PresentationFormat>
  <Paragraphs>355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Sussex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Anthony Alexander</dc:creator>
  <cp:lastModifiedBy>Irina Neaga</cp:lastModifiedBy>
  <cp:revision>56</cp:revision>
  <dcterms:created xsi:type="dcterms:W3CDTF">2018-05-31T10:23:26Z</dcterms:created>
  <dcterms:modified xsi:type="dcterms:W3CDTF">2019-03-10T13:21:18Z</dcterms:modified>
</cp:coreProperties>
</file>