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7" r:id="rId10"/>
    <p:sldId id="270" r:id="rId11"/>
    <p:sldId id="269" r:id="rId12"/>
    <p:sldId id="268" r:id="rId13"/>
    <p:sldId id="271" r:id="rId14"/>
    <p:sldId id="272" r:id="rId15"/>
    <p:sldId id="273" r:id="rId16"/>
    <p:sldId id="263" r:id="rId17"/>
    <p:sldId id="265" r:id="rId18"/>
    <p:sldId id="266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2/13/23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Khsavlvuao" TargetMode="External"/><Relationship Id="rId2" Type="http://schemas.openxmlformats.org/officeDocument/2006/relationships/hyperlink" Target="https://www.youtube.com/watch?v=HxDqYEl20hI&amp;t=25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rzsVh8YwZEQ" TargetMode="External"/><Relationship Id="rId4" Type="http://schemas.openxmlformats.org/officeDocument/2006/relationships/hyperlink" Target="https://www.youtube.com/watch?v=1sfM-xx7tH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23265-3865-5B42-8C7D-4634D5B66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The value of communication in health care</a:t>
            </a:r>
            <a:br>
              <a:rPr lang="en-GB" dirty="0"/>
            </a:br>
            <a:r>
              <a:rPr lang="en-GB" dirty="0"/>
              <a:t>&amp; non-verbal communication: SOLER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27FA168-A344-AF7D-3F39-469884163E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37417" y="1945219"/>
            <a:ext cx="5916083" cy="3934195"/>
          </a:xfrm>
        </p:spPr>
      </p:pic>
    </p:spTree>
    <p:extLst>
      <p:ext uri="{BB962C8B-B14F-4D97-AF65-F5344CB8AC3E}">
        <p14:creationId xmlns:p14="http://schemas.microsoft.com/office/powerpoint/2010/main" val="3624295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82425-84FE-E432-94C8-F738A29B7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Agenda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A301B-076E-9B4A-80C8-B5648AE5B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100" dirty="0"/>
              <a:t>Communication Theories</a:t>
            </a:r>
          </a:p>
          <a:p>
            <a:r>
              <a:rPr lang="en-GB" sz="4100" dirty="0"/>
              <a:t>Communication Techniques </a:t>
            </a:r>
          </a:p>
          <a:p>
            <a:r>
              <a:rPr lang="en-GB" sz="4100" dirty="0"/>
              <a:t>Non-Verbal Communication and SOLER</a:t>
            </a:r>
            <a:endParaRPr lang="en-US" sz="4100" dirty="0"/>
          </a:p>
        </p:txBody>
      </p:sp>
    </p:spTree>
    <p:extLst>
      <p:ext uri="{BB962C8B-B14F-4D97-AF65-F5344CB8AC3E}">
        <p14:creationId xmlns:p14="http://schemas.microsoft.com/office/powerpoint/2010/main" val="213659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3E3E1-536F-98ED-9D3A-049BD974D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needs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BB7B0-5671-5619-D3AC-DDBA34FFA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0412" y="1853755"/>
            <a:ext cx="9603275" cy="4078258"/>
          </a:xfrm>
        </p:spPr>
        <p:txBody>
          <a:bodyPr>
            <a:noAutofit/>
          </a:bodyPr>
          <a:lstStyle/>
          <a:p>
            <a:r>
              <a:rPr lang="en-GB" sz="2500" dirty="0"/>
              <a:t>Communication is an integral part of life</a:t>
            </a:r>
          </a:p>
          <a:p>
            <a:r>
              <a:rPr lang="en-GB" sz="2500" dirty="0"/>
              <a:t>Essential to survival</a:t>
            </a:r>
          </a:p>
          <a:p>
            <a:r>
              <a:rPr lang="en-GB" sz="2500" dirty="0"/>
              <a:t>Verbal and non-verbal communication begins at birth and ends at death</a:t>
            </a:r>
          </a:p>
          <a:p>
            <a:r>
              <a:rPr lang="en-GB" sz="2500" dirty="0"/>
              <a:t>Communication transmits information and knowledge</a:t>
            </a:r>
          </a:p>
          <a:p>
            <a:r>
              <a:rPr lang="en-GB" sz="2500" dirty="0"/>
              <a:t>Ensures humans can relate to one another</a:t>
            </a:r>
          </a:p>
          <a:p>
            <a:r>
              <a:rPr lang="en-GB" sz="2500" dirty="0"/>
              <a:t>Allows the building and cohesion of relationships, families, organisations and nations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414015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9C64A-2016-3FAE-41DC-9E5C5E64F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type of communication are we </a:t>
            </a:r>
            <a:br>
              <a:rPr lang="en-GB" dirty="0"/>
            </a:br>
            <a:r>
              <a:rPr lang="en-GB" dirty="0"/>
              <a:t>born knowing?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0F95171-FE64-7BB8-4EA9-D58AE0F828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3417" y="1968500"/>
            <a:ext cx="5970453" cy="3841750"/>
          </a:xfrm>
        </p:spPr>
      </p:pic>
    </p:spTree>
    <p:extLst>
      <p:ext uri="{BB962C8B-B14F-4D97-AF65-F5344CB8AC3E}">
        <p14:creationId xmlns:p14="http://schemas.microsoft.com/office/powerpoint/2010/main" val="1475277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B066B-DCED-E0A5-DB78-1BAF5C940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Babies communicate from birth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C6714-3066-A62E-B123-5E3B67B03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Through sounds (i.e. crying, cooing, squealing)</a:t>
            </a:r>
          </a:p>
          <a:p>
            <a:r>
              <a:rPr lang="en-GB" sz="2800" dirty="0"/>
              <a:t>Through facial expressions (eye contact, smiling, grimacing)</a:t>
            </a:r>
          </a:p>
          <a:p>
            <a:r>
              <a:rPr lang="en-GB" sz="2800" dirty="0"/>
              <a:t>Through gestures and body movements (moving legs in excitement or distress, and later, gestures like pointing)</a:t>
            </a:r>
          </a:p>
          <a:p>
            <a:r>
              <a:rPr lang="en-GB" sz="2800" dirty="0"/>
              <a:t>Interactional synchronicity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59379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5E74F-CD35-B04F-52D7-5257E947B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Language awareness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14D1E-7EA2-BBCC-F045-C3E40C5638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7554" y="1864195"/>
            <a:ext cx="4645152" cy="4187434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All the world’s languages put together comprise about 800 or so sounds</a:t>
            </a:r>
          </a:p>
          <a:p>
            <a:r>
              <a:rPr lang="en-GB" sz="2800" dirty="0"/>
              <a:t>Each language uses only about 40 language sounds, or “phonemes,” which distinguish one language from another</a:t>
            </a:r>
          </a:p>
          <a:p>
            <a:endParaRPr lang="en-GB" sz="2200" dirty="0"/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96D573-E4B4-A716-3B70-8D019788D1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051F772-744B-C912-DF0F-AA2C50134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2875" y="2010878"/>
            <a:ext cx="4978550" cy="348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629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5E74F-CD35-B04F-52D7-5257E947B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Language awareness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14D1E-7EA2-BBCC-F045-C3E40C5638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0303" y="1948860"/>
            <a:ext cx="4830113" cy="4145081"/>
          </a:xfrm>
        </p:spPr>
        <p:txBody>
          <a:bodyPr>
            <a:normAutofit/>
          </a:bodyPr>
          <a:lstStyle/>
          <a:p>
            <a:r>
              <a:rPr lang="en-GB" sz="2500" dirty="0"/>
              <a:t>At birth, the baby brain can tell the differences between all 800 sounds</a:t>
            </a:r>
          </a:p>
          <a:p>
            <a:r>
              <a:rPr lang="en-GB" sz="2500" dirty="0"/>
              <a:t>This means that at this stage, infants can learn any language that they’re exposed to</a:t>
            </a:r>
          </a:p>
          <a:p>
            <a:r>
              <a:rPr lang="en-GB" sz="2500" dirty="0"/>
              <a:t>They also know the 40 of their mother’s language sounds at birth</a:t>
            </a:r>
          </a:p>
          <a:p>
            <a:endParaRPr lang="en-US" sz="240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75FA235B-99B7-6B76-2334-48309E50CB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31676" y="2065277"/>
            <a:ext cx="6033022" cy="3755556"/>
          </a:xfrm>
        </p:spPr>
      </p:pic>
    </p:spTree>
    <p:extLst>
      <p:ext uri="{BB962C8B-B14F-4D97-AF65-F5344CB8AC3E}">
        <p14:creationId xmlns:p14="http://schemas.microsoft.com/office/powerpoint/2010/main" val="15040958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4F710-B572-7B81-37D1-0EAD03F67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5 steps of communication 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F9DDC-36E0-2770-6839-EB98AB1DFE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9997" y="2019235"/>
            <a:ext cx="5234680" cy="3886265"/>
          </a:xfrm>
        </p:spPr>
        <p:txBody>
          <a:bodyPr>
            <a:normAutofit/>
          </a:bodyPr>
          <a:lstStyle/>
          <a:p>
            <a:r>
              <a:rPr lang="en-GB" sz="3500" dirty="0"/>
              <a:t>Encoding</a:t>
            </a:r>
          </a:p>
          <a:p>
            <a:r>
              <a:rPr lang="en-GB" sz="3500" dirty="0"/>
              <a:t>Planning – organise, send</a:t>
            </a:r>
          </a:p>
          <a:p>
            <a:r>
              <a:rPr lang="en-GB" sz="3500" dirty="0"/>
              <a:t>Medium</a:t>
            </a:r>
          </a:p>
          <a:p>
            <a:r>
              <a:rPr lang="en-GB" sz="3500" dirty="0"/>
              <a:t>Decoding</a:t>
            </a:r>
          </a:p>
          <a:p>
            <a:r>
              <a:rPr lang="en-GB" sz="3500" dirty="0"/>
              <a:t>Feedback</a:t>
            </a:r>
            <a:endParaRPr lang="en-US" sz="350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15A63E0-8F79-6DFA-81D5-7E5C9630EDE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50859" y="2019235"/>
            <a:ext cx="5638812" cy="3667429"/>
          </a:xfrm>
        </p:spPr>
      </p:pic>
    </p:spTree>
    <p:extLst>
      <p:ext uri="{BB962C8B-B14F-4D97-AF65-F5344CB8AC3E}">
        <p14:creationId xmlns:p14="http://schemas.microsoft.com/office/powerpoint/2010/main" val="2097910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4082-E829-8FDD-0419-583EBB694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is a complex system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9DED-02AC-C3EA-31D0-D9FF637B18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400" b="1" dirty="0"/>
              <a:t>Encoding</a:t>
            </a:r>
            <a:r>
              <a:rPr lang="en-GB" sz="2400" dirty="0"/>
              <a:t> and </a:t>
            </a:r>
            <a:r>
              <a:rPr lang="en-GB" sz="2400" b="1" dirty="0"/>
              <a:t>Decoding</a:t>
            </a:r>
            <a:r>
              <a:rPr lang="en-GB" sz="2400" dirty="0"/>
              <a:t> takes place when noise and barriers are present.</a:t>
            </a:r>
          </a:p>
          <a:p>
            <a:r>
              <a:rPr lang="en-GB" sz="2400" b="1" dirty="0"/>
              <a:t>Encoding</a:t>
            </a:r>
            <a:r>
              <a:rPr lang="en-GB" sz="2400" dirty="0"/>
              <a:t>:  A process of turning thoughts into communication.  The encoder uses a medium to send the message.  E.g, a phone call, text message, symbol, etc.</a:t>
            </a:r>
          </a:p>
          <a:p>
            <a:endParaRPr lang="en-US" sz="2400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9CDAF767-67AA-8409-3B46-EDA99621C0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13499" y="2010877"/>
            <a:ext cx="5323417" cy="3862873"/>
          </a:xfrm>
        </p:spPr>
      </p:pic>
    </p:spTree>
    <p:extLst>
      <p:ext uri="{BB962C8B-B14F-4D97-AF65-F5344CB8AC3E}">
        <p14:creationId xmlns:p14="http://schemas.microsoft.com/office/powerpoint/2010/main" val="881029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4082-E829-8FDD-0419-583EBB694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is a complex system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9DED-02AC-C3EA-31D0-D9FF637B1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3932101"/>
          </a:xfrm>
        </p:spPr>
        <p:txBody>
          <a:bodyPr>
            <a:noAutofit/>
          </a:bodyPr>
          <a:lstStyle/>
          <a:p>
            <a:r>
              <a:rPr lang="en-GB" sz="3000" dirty="0"/>
              <a:t>Encoding is about your ability to send cues to other people, with various levels of conscious thought</a:t>
            </a:r>
          </a:p>
          <a:p>
            <a:r>
              <a:rPr lang="en-GB" sz="3000" dirty="0"/>
              <a:t>We probably all recognise the saying “speaking without thinking.”</a:t>
            </a:r>
          </a:p>
          <a:p>
            <a:r>
              <a:rPr lang="en-GB" sz="3000" dirty="0"/>
              <a:t>Encoding may be visual, acoustic, or semantic</a:t>
            </a:r>
          </a:p>
          <a:p>
            <a:r>
              <a:rPr lang="en-GB" sz="3000" dirty="0"/>
              <a:t>Semantic refers to the meaning given to the event</a:t>
            </a:r>
          </a:p>
          <a:p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24010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4082-E829-8FDD-0419-583EBB694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is a complex system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9DED-02AC-C3EA-31D0-D9FF637B18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1913" y="2010878"/>
            <a:ext cx="5017699" cy="4042233"/>
          </a:xfrm>
        </p:spPr>
        <p:txBody>
          <a:bodyPr>
            <a:noAutofit/>
          </a:bodyPr>
          <a:lstStyle/>
          <a:p>
            <a:r>
              <a:rPr lang="en-GB" sz="2900" b="1" dirty="0"/>
              <a:t>Decoding </a:t>
            </a:r>
            <a:r>
              <a:rPr lang="en-GB" sz="2900" dirty="0"/>
              <a:t>is your ability to read other people’s cues.</a:t>
            </a:r>
          </a:p>
          <a:p>
            <a:r>
              <a:rPr lang="en-GB" sz="2900" dirty="0"/>
              <a:t>Interpret through non-verbal Communication other people’s unspoken emotions, personality, and the information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8783F35-7DB4-884A-B757-D100B7E6CB0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03030" y="2075826"/>
            <a:ext cx="6366015" cy="3595279"/>
          </a:xfrm>
        </p:spPr>
      </p:pic>
    </p:spTree>
    <p:extLst>
      <p:ext uri="{BB962C8B-B14F-4D97-AF65-F5344CB8AC3E}">
        <p14:creationId xmlns:p14="http://schemas.microsoft.com/office/powerpoint/2010/main" val="1572865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F3A61-099D-6015-B5D1-71135930A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05C41-F162-3457-9924-719ECB4152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5831" y="2106128"/>
            <a:ext cx="4645152" cy="3813414"/>
          </a:xfrm>
        </p:spPr>
        <p:txBody>
          <a:bodyPr>
            <a:noAutofit/>
          </a:bodyPr>
          <a:lstStyle/>
          <a:p>
            <a:r>
              <a:rPr lang="en-GB" sz="2600" dirty="0"/>
              <a:t>Verbal/Written</a:t>
            </a:r>
          </a:p>
          <a:p>
            <a:r>
              <a:rPr lang="en-GB" sz="2600" dirty="0"/>
              <a:t>Intrapersonal</a:t>
            </a:r>
          </a:p>
          <a:p>
            <a:r>
              <a:rPr lang="en-GB" sz="2600" dirty="0"/>
              <a:t>Interpersonal</a:t>
            </a:r>
          </a:p>
          <a:p>
            <a:r>
              <a:rPr lang="en-GB" sz="2600" dirty="0"/>
              <a:t>Group</a:t>
            </a:r>
          </a:p>
          <a:p>
            <a:r>
              <a:rPr lang="en-GB" sz="2600" dirty="0"/>
              <a:t>One to group</a:t>
            </a:r>
          </a:p>
          <a:p>
            <a:r>
              <a:rPr lang="en-GB" sz="2600" dirty="0"/>
              <a:t>Mass</a:t>
            </a:r>
            <a:endParaRPr lang="en-US" sz="26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57263B0D-9285-0C9C-C07F-A26DD79A669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49334" y="2010878"/>
            <a:ext cx="5724525" cy="3813414"/>
          </a:xfrm>
        </p:spPr>
      </p:pic>
    </p:spTree>
    <p:extLst>
      <p:ext uri="{BB962C8B-B14F-4D97-AF65-F5344CB8AC3E}">
        <p14:creationId xmlns:p14="http://schemas.microsoft.com/office/powerpoint/2010/main" val="6044883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1E4C0-391C-E4AB-4B52-FEED65895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Barriers to communication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E4FFB-53CA-28CB-D1A5-A7FE05451AE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Physical - environmental</a:t>
            </a:r>
          </a:p>
          <a:p>
            <a:r>
              <a:rPr lang="en-GB" sz="3200" dirty="0"/>
              <a:t>Perceptual - how we feel, e.g. worry, fear guilt</a:t>
            </a:r>
          </a:p>
          <a:p>
            <a:r>
              <a:rPr lang="en-GB" sz="3200" dirty="0"/>
              <a:t>Emotional</a:t>
            </a:r>
          </a:p>
          <a:p>
            <a:r>
              <a:rPr lang="en-GB" sz="3200" dirty="0"/>
              <a:t>Cultural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BBD657-BDCB-1FFD-BD4B-B16769D5E6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Language</a:t>
            </a:r>
          </a:p>
          <a:p>
            <a:r>
              <a:rPr lang="en-GB" sz="3200" dirty="0"/>
              <a:t>Gender</a:t>
            </a:r>
          </a:p>
          <a:p>
            <a:r>
              <a:rPr lang="en-GB" sz="3200" dirty="0"/>
              <a:t>Interpersonal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477938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EBEED-42A7-4355-F82E-D665F85DB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can we be Better communicators?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DDED8-3FC4-E1EC-4C8C-29BC92A637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958122"/>
          </a:xfrm>
        </p:spPr>
        <p:txBody>
          <a:bodyPr>
            <a:noAutofit/>
          </a:bodyPr>
          <a:lstStyle/>
          <a:p>
            <a:r>
              <a:rPr lang="en-GB" sz="2900" dirty="0"/>
              <a:t>Be brief</a:t>
            </a:r>
          </a:p>
          <a:p>
            <a:r>
              <a:rPr lang="en-GB" sz="2900" dirty="0"/>
              <a:t>Manners</a:t>
            </a:r>
          </a:p>
          <a:p>
            <a:r>
              <a:rPr lang="en-GB" sz="2900" dirty="0"/>
              <a:t>Be positive</a:t>
            </a:r>
          </a:p>
          <a:p>
            <a:r>
              <a:rPr lang="en-GB" sz="2900" dirty="0"/>
              <a:t>Actively listen</a:t>
            </a:r>
          </a:p>
          <a:p>
            <a:r>
              <a:rPr lang="en-GB" sz="2900" dirty="0"/>
              <a:t>Choose appropriate vocabulary</a:t>
            </a:r>
            <a:endParaRPr lang="en-US" sz="29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409D80-DBD9-8E6F-495B-CA5CE20FE7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900" dirty="0"/>
              <a:t>Clarity</a:t>
            </a:r>
          </a:p>
          <a:p>
            <a:r>
              <a:rPr lang="en-GB" sz="2900" dirty="0"/>
              <a:t>Pronunciation</a:t>
            </a:r>
          </a:p>
          <a:p>
            <a:r>
              <a:rPr lang="en-GB" sz="2900" dirty="0"/>
              <a:t>Empathy</a:t>
            </a:r>
          </a:p>
          <a:p>
            <a:r>
              <a:rPr lang="en-GB" sz="2900" dirty="0"/>
              <a:t>Patience</a:t>
            </a:r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7154772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36588-A397-FAA0-1524-2892494F3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on two levels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DF65F4C-A02B-9028-D6E4-95E1067436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7146" y="0"/>
            <a:ext cx="10204801" cy="6066635"/>
          </a:xfrm>
        </p:spPr>
      </p:pic>
    </p:spTree>
    <p:extLst>
      <p:ext uri="{BB962C8B-B14F-4D97-AF65-F5344CB8AC3E}">
        <p14:creationId xmlns:p14="http://schemas.microsoft.com/office/powerpoint/2010/main" val="3021531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64360-3C1B-A1BF-41D2-EBA95F57F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theories:  </a:t>
            </a:r>
            <a:br>
              <a:rPr lang="en-GB" dirty="0"/>
            </a:br>
            <a:r>
              <a:rPr lang="en-GB" dirty="0"/>
              <a:t>Communication on two levels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7A6447-AAD9-2B2D-1D44-A62FF8A05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400" dirty="0"/>
              <a:t>Human communication is multi-dimensional.</a:t>
            </a:r>
          </a:p>
          <a:p>
            <a:r>
              <a:rPr lang="en-GB" sz="3400" dirty="0" err="1"/>
              <a:t>Watzlawick</a:t>
            </a:r>
            <a:r>
              <a:rPr lang="en-GB" sz="3400" dirty="0"/>
              <a:t>, </a:t>
            </a:r>
            <a:r>
              <a:rPr lang="en-GB" sz="3400" dirty="0" err="1"/>
              <a:t>Beavin</a:t>
            </a:r>
            <a:r>
              <a:rPr lang="en-GB" sz="3400" dirty="0"/>
              <a:t>, and Jackson (1967) believe that communication occurs on two levels:</a:t>
            </a:r>
          </a:p>
          <a:p>
            <a:pPr lvl="2">
              <a:buFont typeface="Wingdings" pitchFamily="2" charset="2"/>
              <a:buChar char="v"/>
            </a:pPr>
            <a:r>
              <a:rPr lang="en-GB" sz="3400" dirty="0"/>
              <a:t>The Relationships Level</a:t>
            </a:r>
          </a:p>
          <a:p>
            <a:pPr lvl="2">
              <a:buFont typeface="Wingdings" pitchFamily="2" charset="2"/>
              <a:buChar char="v"/>
            </a:pPr>
            <a:r>
              <a:rPr lang="en-GB" sz="3400" dirty="0"/>
              <a:t>The Content level</a:t>
            </a:r>
            <a:endParaRPr lang="en-US" sz="3400" dirty="0"/>
          </a:p>
        </p:txBody>
      </p:sp>
    </p:spTree>
    <p:extLst>
      <p:ext uri="{BB962C8B-B14F-4D97-AF65-F5344CB8AC3E}">
        <p14:creationId xmlns:p14="http://schemas.microsoft.com/office/powerpoint/2010/main" val="26532303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64360-3C1B-A1BF-41D2-EBA95F57F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theories:  </a:t>
            </a:r>
            <a:br>
              <a:rPr lang="en-GB" dirty="0"/>
            </a:br>
            <a:r>
              <a:rPr lang="en-GB" dirty="0"/>
              <a:t>Communication on two levels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7A6447-AAD9-2B2D-1D44-A62FF8A05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900" dirty="0"/>
              <a:t>The relationship level refers to how the two participants are bound to each other.</a:t>
            </a:r>
          </a:p>
          <a:p>
            <a:r>
              <a:rPr lang="en-GB" sz="3900" dirty="0"/>
              <a:t>The content level refers to the words, language, and information.</a:t>
            </a:r>
            <a:endParaRPr lang="en-US" sz="3900" dirty="0"/>
          </a:p>
        </p:txBody>
      </p:sp>
    </p:spTree>
    <p:extLst>
      <p:ext uri="{BB962C8B-B14F-4D97-AF65-F5344CB8AC3E}">
        <p14:creationId xmlns:p14="http://schemas.microsoft.com/office/powerpoint/2010/main" val="12403191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64360-3C1B-A1BF-41D2-EBA95F57F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Communication theories:  </a:t>
            </a:r>
            <a:br>
              <a:rPr lang="en-GB" dirty="0"/>
            </a:br>
            <a:r>
              <a:rPr lang="en-GB" dirty="0"/>
              <a:t>Communication on two levels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7A6447-AAD9-2B2D-1D44-A62FF8A057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900" dirty="0"/>
              <a:t>The two levels are inextricably bound.</a:t>
            </a:r>
          </a:p>
          <a:p>
            <a:r>
              <a:rPr lang="en-GB" sz="3900" dirty="0"/>
              <a:t>The content is relayed more effectively in healthy relationships.</a:t>
            </a:r>
          </a:p>
          <a:p>
            <a:r>
              <a:rPr lang="en-GB" sz="3900" dirty="0"/>
              <a:t>The opposite occurs in strained relationships; the message is not clearly relayed or heard because of struggles within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32415948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059FF-9CA5-7E57-D968-6243A5FE5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health belief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1C8B2-7910-3A4E-32A3-8CBBF36FB5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320" y="1864194"/>
            <a:ext cx="5893714" cy="4155030"/>
          </a:xfrm>
        </p:spPr>
        <p:txBody>
          <a:bodyPr>
            <a:noAutofit/>
          </a:bodyPr>
          <a:lstStyle/>
          <a:p>
            <a:r>
              <a:rPr lang="en-GB" sz="2500" dirty="0"/>
              <a:t>Communication should seek to understand the patient’s belief and perceptions of their health diagnosis</a:t>
            </a:r>
          </a:p>
          <a:p>
            <a:r>
              <a:rPr lang="en-GB" sz="2500" dirty="0"/>
              <a:t>Communication should be concerned with understanding patient’s view of their health</a:t>
            </a:r>
          </a:p>
          <a:p>
            <a:r>
              <a:rPr lang="en-GB" sz="2500" dirty="0"/>
              <a:t>Use interventions that are in keeping with the patient’s demographic</a:t>
            </a:r>
            <a:endParaRPr lang="en-US" sz="25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7181D3B-B162-C11C-A3B4-CDF7596CC3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6000" y="1949947"/>
            <a:ext cx="5853513" cy="3929441"/>
          </a:xfrm>
        </p:spPr>
      </p:pic>
    </p:spTree>
    <p:extLst>
      <p:ext uri="{BB962C8B-B14F-4D97-AF65-F5344CB8AC3E}">
        <p14:creationId xmlns:p14="http://schemas.microsoft.com/office/powerpoint/2010/main" val="22943430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DA4DA-E919-2313-8EAD-EED81E4CB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king interaction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14E4C-32DF-2735-6CD9-7897EF4C0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The nurse and patient communicate information, set goals together, and then take actions to achieve those goals</a:t>
            </a:r>
          </a:p>
          <a:p>
            <a:r>
              <a:rPr lang="en-GB" sz="3200" dirty="0"/>
              <a:t>The patient is a social being who has three fundamental needs:  </a:t>
            </a:r>
          </a:p>
        </p:txBody>
      </p:sp>
    </p:spTree>
    <p:extLst>
      <p:ext uri="{BB962C8B-B14F-4D97-AF65-F5344CB8AC3E}">
        <p14:creationId xmlns:p14="http://schemas.microsoft.com/office/powerpoint/2010/main" val="23505976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B4A5C-DE04-EB39-A3A7-BFE337127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The king interaction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24B16-3CE0-9845-E868-E484E39CA6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6546" y="2010878"/>
            <a:ext cx="5245937" cy="389462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en-GB" sz="2800" dirty="0"/>
              <a:t>The need for health information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/>
              <a:t>The need for care that seeks to prevent illness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/>
              <a:t>The need for care when the patient is unable to care for themselves</a:t>
            </a:r>
            <a:endParaRPr lang="en-US" sz="28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18C1434-7D02-0ACC-D82A-31CD5A822FF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82833" y="2017713"/>
            <a:ext cx="3769457" cy="4013338"/>
          </a:xfrm>
        </p:spPr>
      </p:pic>
    </p:spTree>
    <p:extLst>
      <p:ext uri="{BB962C8B-B14F-4D97-AF65-F5344CB8AC3E}">
        <p14:creationId xmlns:p14="http://schemas.microsoft.com/office/powerpoint/2010/main" val="29229509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D326F-2290-27DC-A2E4-742DFFF3C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The king interaction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A6093-FE6A-6D0A-15D4-C2E4745261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/>
              <a:t>The nurse’s function is communication:</a:t>
            </a:r>
          </a:p>
          <a:p>
            <a:r>
              <a:rPr lang="en-GB" sz="2500" dirty="0"/>
              <a:t> To interpret information without judgement</a:t>
            </a:r>
          </a:p>
          <a:p>
            <a:r>
              <a:rPr lang="en-GB" sz="2500" dirty="0"/>
              <a:t>In the nursing process, to plan, implement, and evaluate nursing care</a:t>
            </a:r>
          </a:p>
          <a:p>
            <a:endParaRPr lang="en-US" sz="25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133CA05-E7EF-0D2E-C20F-90652B6F47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9519" y="2010877"/>
            <a:ext cx="5795090" cy="4045221"/>
          </a:xfrm>
        </p:spPr>
      </p:pic>
    </p:spTree>
    <p:extLst>
      <p:ext uri="{BB962C8B-B14F-4D97-AF65-F5344CB8AC3E}">
        <p14:creationId xmlns:p14="http://schemas.microsoft.com/office/powerpoint/2010/main" val="13651896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296D3-90C9-D74A-23E8-BEA7EA87A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therapeutic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13C6B-D4A3-9498-B6D5-1A1BA27A22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0678" y="2010878"/>
            <a:ext cx="5711805" cy="3862872"/>
          </a:xfrm>
        </p:spPr>
        <p:txBody>
          <a:bodyPr>
            <a:normAutofit/>
          </a:bodyPr>
          <a:lstStyle/>
          <a:p>
            <a:r>
              <a:rPr lang="en-GB" sz="2300" dirty="0"/>
              <a:t>The therapeutic relationship is essential to facilitating healthy adjustment</a:t>
            </a:r>
          </a:p>
          <a:p>
            <a:r>
              <a:rPr lang="en-GB" sz="2300" dirty="0"/>
              <a:t>Communication is client centred and patient is the focus of interaction</a:t>
            </a:r>
          </a:p>
          <a:p>
            <a:r>
              <a:rPr lang="en-GB" sz="2300" dirty="0"/>
              <a:t> Health professional communicates with empathy, respect, and genuineness</a:t>
            </a:r>
          </a:p>
          <a:p>
            <a:r>
              <a:rPr lang="en-GB" sz="2300" dirty="0"/>
              <a:t>This helps patient adjust to circumstances and more toward good health</a:t>
            </a:r>
            <a:endParaRPr lang="en-US" sz="23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6EDFD54-C3E1-3EAA-2361-9A397205A4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9578" y="2177788"/>
            <a:ext cx="5293577" cy="3529051"/>
          </a:xfrm>
        </p:spPr>
      </p:pic>
    </p:spTree>
    <p:extLst>
      <p:ext uri="{BB962C8B-B14F-4D97-AF65-F5344CB8AC3E}">
        <p14:creationId xmlns:p14="http://schemas.microsoft.com/office/powerpoint/2010/main" val="24971041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E42F4-1F2C-89E5-C0AA-B39ABE2BC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do these theories have in common?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A0861-1ED7-0779-F603-5A7F34F7F8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1667" y="2010878"/>
            <a:ext cx="5880816" cy="4042233"/>
          </a:xfrm>
        </p:spPr>
        <p:txBody>
          <a:bodyPr>
            <a:normAutofit/>
          </a:bodyPr>
          <a:lstStyle/>
          <a:p>
            <a:r>
              <a:rPr lang="en-GB" sz="2500" dirty="0"/>
              <a:t>Throughout communication in healthcare and the various theories, we see these recurrent themes in the way medical professionals are required to behave in all communication with patients.</a:t>
            </a:r>
          </a:p>
          <a:p>
            <a:r>
              <a:rPr lang="en-GB" sz="2500" dirty="0"/>
              <a:t>What other characteristics can you list that are key components of communication in healthcare?</a:t>
            </a:r>
            <a:endParaRPr lang="en-US" sz="25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02D2D2A-F30E-B759-DE23-D5E3BBC009B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13472" y="1568557"/>
            <a:ext cx="4341380" cy="4454400"/>
          </a:xfrm>
        </p:spPr>
      </p:pic>
    </p:spTree>
    <p:extLst>
      <p:ext uri="{BB962C8B-B14F-4D97-AF65-F5344CB8AC3E}">
        <p14:creationId xmlns:p14="http://schemas.microsoft.com/office/powerpoint/2010/main" val="4712841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6DF32-321D-132E-AB39-4F2C5F71B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E975898-E29A-FB23-B330-F110B6047A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5780" y="1743707"/>
            <a:ext cx="9714871" cy="4172190"/>
          </a:xfrm>
        </p:spPr>
      </p:pic>
    </p:spTree>
    <p:extLst>
      <p:ext uri="{BB962C8B-B14F-4D97-AF65-F5344CB8AC3E}">
        <p14:creationId xmlns:p14="http://schemas.microsoft.com/office/powerpoint/2010/main" val="10699563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5FF7D-AE81-3634-44AB-BE3C68477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Non-verbal communication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57FD33D-F134-9BF4-21AA-BB3A3CA474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9961" y="215380"/>
            <a:ext cx="9512077" cy="5838101"/>
          </a:xfrm>
        </p:spPr>
      </p:pic>
    </p:spTree>
    <p:extLst>
      <p:ext uri="{BB962C8B-B14F-4D97-AF65-F5344CB8AC3E}">
        <p14:creationId xmlns:p14="http://schemas.microsoft.com/office/powerpoint/2010/main" val="5006655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42A4E-07E4-AE3E-50A1-ACC0D2674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Non-verbal communication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C15A4E9-D916-244D-2D37-86E484A680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912" y="1449917"/>
            <a:ext cx="10849338" cy="4456698"/>
          </a:xfrm>
        </p:spPr>
      </p:pic>
    </p:spTree>
    <p:extLst>
      <p:ext uri="{BB962C8B-B14F-4D97-AF65-F5344CB8AC3E}">
        <p14:creationId xmlns:p14="http://schemas.microsoft.com/office/powerpoint/2010/main" val="12006324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E85F-922D-55F1-79AA-EE1C8EB86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44218C0-CD80-2602-8781-700497CF1A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3242" y="99400"/>
            <a:ext cx="11058664" cy="5742600"/>
          </a:xfrm>
        </p:spPr>
      </p:pic>
    </p:spTree>
    <p:extLst>
      <p:ext uri="{BB962C8B-B14F-4D97-AF65-F5344CB8AC3E}">
        <p14:creationId xmlns:p14="http://schemas.microsoft.com/office/powerpoint/2010/main" val="42692004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ED5C0-2507-714D-33BC-6998BE66A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Non-verbal communication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A973E76-5503-B96B-ADF7-0025117BCF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2101" y="2082005"/>
            <a:ext cx="11650566" cy="1936820"/>
          </a:xfrm>
        </p:spPr>
      </p:pic>
    </p:spTree>
    <p:extLst>
      <p:ext uri="{BB962C8B-B14F-4D97-AF65-F5344CB8AC3E}">
        <p14:creationId xmlns:p14="http://schemas.microsoft.com/office/powerpoint/2010/main" val="20016455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5D9E1-E415-3E73-D230-DF04762F6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9B56342-620D-296F-A87C-C034357AA4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606" y="412750"/>
            <a:ext cx="12002296" cy="5079999"/>
          </a:xfrm>
        </p:spPr>
      </p:pic>
    </p:spTree>
    <p:extLst>
      <p:ext uri="{BB962C8B-B14F-4D97-AF65-F5344CB8AC3E}">
        <p14:creationId xmlns:p14="http://schemas.microsoft.com/office/powerpoint/2010/main" val="22128965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FDF96-7FBC-8820-31E8-273BF6AC6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CC084AC-9A8A-F1C8-7D29-2842AF5FD2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957" y="920749"/>
            <a:ext cx="12057701" cy="4370917"/>
          </a:xfrm>
        </p:spPr>
      </p:pic>
    </p:spTree>
    <p:extLst>
      <p:ext uri="{BB962C8B-B14F-4D97-AF65-F5344CB8AC3E}">
        <p14:creationId xmlns:p14="http://schemas.microsoft.com/office/powerpoint/2010/main" val="31716984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69C8F-6D7B-869C-B7D1-51F4B2B03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SOLERB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9E7D930-9B1B-8BC9-8811-B444D66AED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0975" y="2035148"/>
            <a:ext cx="9604375" cy="3411592"/>
          </a:xfrm>
        </p:spPr>
      </p:pic>
    </p:spTree>
    <p:extLst>
      <p:ext uri="{BB962C8B-B14F-4D97-AF65-F5344CB8AC3E}">
        <p14:creationId xmlns:p14="http://schemas.microsoft.com/office/powerpoint/2010/main" val="23561527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4AC24-2332-67EF-C4AD-04BF7B168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Exercise 1</a:t>
            </a:r>
            <a:br>
              <a:rPr lang="en-GB" dirty="0"/>
            </a:br>
            <a:r>
              <a:rPr lang="en-GB" dirty="0"/>
              <a:t>Tell a story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2B247-C8CB-DDD7-EFB9-AA4EB2E7E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4163" y="1962815"/>
            <a:ext cx="10501475" cy="3773351"/>
          </a:xfrm>
        </p:spPr>
        <p:txBody>
          <a:bodyPr>
            <a:noAutofit/>
          </a:bodyPr>
          <a:lstStyle/>
          <a:p>
            <a:r>
              <a:rPr lang="en-GB" sz="2500" dirty="0"/>
              <a:t>In groups of three – a group of </a:t>
            </a:r>
            <a:r>
              <a:rPr lang="en-GB" sz="2500" b="1" dirty="0"/>
              <a:t>people you haven’t worked with before</a:t>
            </a:r>
            <a:r>
              <a:rPr lang="en-GB" sz="2500" dirty="0"/>
              <a:t>, one person tells a story of something that happened to them recently.</a:t>
            </a:r>
          </a:p>
          <a:p>
            <a:r>
              <a:rPr lang="en-GB" sz="2500" dirty="0"/>
              <a:t>Observe the other person’s body language.  Look for clues of their emotions or inconsistencies or consistencies in their story with their body language</a:t>
            </a:r>
          </a:p>
          <a:p>
            <a:r>
              <a:rPr lang="en-GB" sz="2500" dirty="0"/>
              <a:t>As the person listening, practise SOLERB</a:t>
            </a:r>
          </a:p>
          <a:p>
            <a:r>
              <a:rPr lang="en-GB" sz="2500" dirty="0"/>
              <a:t>Each person feeds back to the other person about what they observed of each other and their non-verbal communication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6955111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7D56-BC84-E156-5FAB-125C07872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Exercise 2; </a:t>
            </a:r>
            <a:br>
              <a:rPr lang="en-GB" dirty="0"/>
            </a:br>
            <a:r>
              <a:rPr lang="en-GB" dirty="0"/>
              <a:t>Act out emotions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D9893DE-B63B-B68F-4098-FC70C45F0F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62250" y="1729957"/>
            <a:ext cx="7072974" cy="4323524"/>
          </a:xfrm>
        </p:spPr>
      </p:pic>
    </p:spTree>
    <p:extLst>
      <p:ext uri="{BB962C8B-B14F-4D97-AF65-F5344CB8AC3E}">
        <p14:creationId xmlns:p14="http://schemas.microsoft.com/office/powerpoint/2010/main" val="36651875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D83F2-4815-740F-C06E-C08150695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Exercise 2; </a:t>
            </a:r>
            <a:br>
              <a:rPr lang="en-GB" dirty="0"/>
            </a:br>
            <a:r>
              <a:rPr lang="en-GB" dirty="0"/>
              <a:t>Act out emotions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7B88E62-E848-7C01-D5A2-E5C39A0703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7250" y="1710082"/>
            <a:ext cx="6077902" cy="4206001"/>
          </a:xfrm>
        </p:spPr>
      </p:pic>
    </p:spTree>
    <p:extLst>
      <p:ext uri="{BB962C8B-B14F-4D97-AF65-F5344CB8AC3E}">
        <p14:creationId xmlns:p14="http://schemas.microsoft.com/office/powerpoint/2010/main" val="7177990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C75AD-D23C-1865-8249-18F964D5A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F3649-A76D-DBAA-E0A6-8348E47E9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Non verbal communication</a:t>
            </a:r>
          </a:p>
          <a:p>
            <a:r>
              <a:rPr lang="en-GB" dirty="0">
                <a:hlinkClick r:id="rId2"/>
              </a:rPr>
              <a:t>https://www.youtube.com/watch?v=HxDqYEl20hI&amp;t=25s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</a:t>
            </a:r>
            <a:r>
              <a:rPr lang="en-GB" dirty="0" err="1">
                <a:hlinkClick r:id="rId3"/>
              </a:rPr>
              <a:t>SKhsavlvuao</a:t>
            </a:r>
            <a:endParaRPr lang="en-GB" dirty="0"/>
          </a:p>
          <a:p>
            <a:r>
              <a:rPr lang="en-GB" dirty="0"/>
              <a:t>Body language</a:t>
            </a:r>
          </a:p>
          <a:p>
            <a:r>
              <a:rPr lang="en-GB" dirty="0">
                <a:hlinkClick r:id="rId4"/>
              </a:rPr>
              <a:t>https://www.youtube.com/watch?v=1sfM-xx7tHI</a:t>
            </a:r>
            <a:endParaRPr lang="en-GB" dirty="0"/>
          </a:p>
          <a:p>
            <a:r>
              <a:rPr lang="en-GB" dirty="0"/>
              <a:t>Active listening</a:t>
            </a:r>
          </a:p>
          <a:p>
            <a:r>
              <a:rPr lang="en-GB" dirty="0">
                <a:hlinkClick r:id="rId5"/>
              </a:rPr>
              <a:t>https://www.youtube.com/watch?v=</a:t>
            </a:r>
            <a:r>
              <a:rPr lang="en-GB" dirty="0" err="1">
                <a:hlinkClick r:id="rId5"/>
              </a:rPr>
              <a:t>rzsVh8YwZ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68146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Gallery</vt:lpstr>
      <vt:lpstr>The value of communication in health care &amp; non-verbal communication: SOLER</vt:lpstr>
      <vt:lpstr>Agenda</vt:lpstr>
      <vt:lpstr>Communication needs</vt:lpstr>
      <vt:lpstr>What type of communication are we  born knowing?</vt:lpstr>
      <vt:lpstr>Babies communicate from birth</vt:lpstr>
      <vt:lpstr>Language awareness</vt:lpstr>
      <vt:lpstr>Language awareness</vt:lpstr>
      <vt:lpstr>5 steps of communication  theory </vt:lpstr>
      <vt:lpstr>Communication is a complex system</vt:lpstr>
      <vt:lpstr>Communication is a complex system</vt:lpstr>
      <vt:lpstr>Communication is a complex system</vt:lpstr>
      <vt:lpstr>Communication</vt:lpstr>
      <vt:lpstr>Barriers to communication</vt:lpstr>
      <vt:lpstr>How can we be Better communicators?</vt:lpstr>
      <vt:lpstr>Communication on two levels</vt:lpstr>
      <vt:lpstr>Communication theories:   Communication on two levels</vt:lpstr>
      <vt:lpstr>Communication theories:   Communication on two levels</vt:lpstr>
      <vt:lpstr>Communication theories:   Communication on two levels</vt:lpstr>
      <vt:lpstr>The health belief model</vt:lpstr>
      <vt:lpstr>The king interaction model</vt:lpstr>
      <vt:lpstr>The king interaction model</vt:lpstr>
      <vt:lpstr>The king interaction model</vt:lpstr>
      <vt:lpstr>The therapeutic model</vt:lpstr>
      <vt:lpstr>What do these theories have in common?</vt:lpstr>
      <vt:lpstr>References</vt:lpstr>
      <vt:lpstr>Non-verbal communication</vt:lpstr>
      <vt:lpstr>Non-verbal communication </vt:lpstr>
      <vt:lpstr>PowerPoint Presentation</vt:lpstr>
      <vt:lpstr>Non-verbal communication  </vt:lpstr>
      <vt:lpstr>PowerPoint Presentation</vt:lpstr>
      <vt:lpstr>PowerPoint Presentation</vt:lpstr>
      <vt:lpstr>SOLERB</vt:lpstr>
      <vt:lpstr>Exercise 1 Tell a story</vt:lpstr>
      <vt:lpstr>Exercise 2;  Act out emotions</vt:lpstr>
      <vt:lpstr>Exercise 2;  Act out emotions </vt:lpstr>
      <vt:lpstr>Videos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value of communication in health care &amp; non-verbal communication: SOLER</dc:title>
  <dc:creator>Jenny Brown (2106914)</dc:creator>
  <cp:lastModifiedBy>Jenny Brown (2106914)</cp:lastModifiedBy>
  <cp:revision>1</cp:revision>
  <dcterms:created xsi:type="dcterms:W3CDTF">2023-02-13T13:55:09Z</dcterms:created>
  <dcterms:modified xsi:type="dcterms:W3CDTF">2023-02-13T18:52:56Z</dcterms:modified>
</cp:coreProperties>
</file>