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4" r:id="rId5"/>
    <p:sldId id="265" r:id="rId6"/>
    <p:sldId id="269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DE1AEB-ED0D-09D1-D706-B5461D9ED50F}" v="299" dt="2026-10-16T21:30:56.658"/>
    <p1510:client id="{969C4A9B-4375-C0C6-A896-AB8651AF0745}" v="257" dt="2026-10-18T16:51:31.4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7" autoAdjust="0"/>
    <p:restoredTop sz="94660"/>
  </p:normalViewPr>
  <p:slideViewPr>
    <p:cSldViewPr snapToGrid="0">
      <p:cViewPr>
        <p:scale>
          <a:sx n="75" d="100"/>
          <a:sy n="75" d="100"/>
        </p:scale>
        <p:origin x="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4341D-8932-85AA-CE94-73DFD00108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126ABB-33EB-712B-06C4-61C70168CA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9D9A8-3AF6-5AAC-2813-1766254B7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50C6B-EEF2-DE33-B7A9-89DBF27FA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9B4B7-49C0-86EB-F60E-3EBC18D16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628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0D06D-8688-B99C-C136-8E7314E30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6F1C8-B429-929C-EF9E-5398AF6DA5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92A6C4-F1A1-96EB-8ADE-4A6EB8292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68AF4-A5B3-BA83-C2C0-B87F25A11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3A7CA2-2807-8B5C-493D-0C32256C8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473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4D551-2A52-7DAB-970E-891969149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A4180-80A6-EED5-C21D-2A76BD62A9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F1B10-4844-48E4-1DDE-6E4B2CD26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1BDD4-A350-46A4-5584-EB2C6C149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78D46-BD34-851F-FDF4-E28CC6BB7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482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5100D-BBCC-5628-07FA-358494BE9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C02CC-35A2-50BF-AF53-23CBE399A2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AC3E4B-D0A8-D3D1-68A9-8F79A4E454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AC7AB5-3D32-5A36-7E90-1826A0C02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6414A-40DD-6C71-E988-7BFFD20A4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586107-EC28-7A2C-4319-2391E9D7F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87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0D784-44D9-FC69-60A4-02095ED68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AFE75-E7A8-1749-A474-6C945EA4E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D3CC97-DF1D-2FF3-8446-D82771ED9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10BEF1-BE66-B90D-8226-4BE27C34C0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FAD5FE-9191-340A-5F07-0D9ED1B77B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37782E-8431-A5D2-5281-59C10F835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9A50AE-5B11-3C60-46C8-70EF13E50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5E060-36CE-81D1-CB46-42DEE20E7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15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410A6-8230-E09D-EAD2-C4B975B3C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9D921D-35E5-D4F5-2EB8-3DA3ECD21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BE9CED-4BA9-01F4-8EF3-6EAD49A5C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C8A378-1ED4-59D6-FCF0-B4F6307CF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789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6D67E8-2B22-DAC3-C268-5DF10BB77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22EDA4-BA09-3855-C299-5C6207C2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5B845C-C688-F2D6-348A-32ED59DF6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150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C95E7-B163-93EB-4758-A0621F79F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C5B69-27AC-AB10-092D-E2B8EFC78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F612EC-D916-C054-C421-683C2CB9D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8DDCCA-948F-9814-D85A-35E1D1442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52C5E-C5B8-F836-0062-12A937795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5BC4F9-FD6B-EBFA-B0F1-A7B7747BF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6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05A53-66D4-5315-42E8-5A83D2772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0E0611-489F-884D-8131-2EA5CEAFA5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E36B71-BF14-4D3D-7CE1-D66A81FB2B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09991-C6F8-0BE9-6708-CDB3AE6BD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C7D79C-913A-0D16-A848-C56BD3573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94BB12-E6DA-B494-E969-C2444177D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365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89665-5834-A391-EAC4-A2DCB7425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FCDA3C-06E8-4E3F-DB4C-24BF027589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DDC0D7-96B2-C24B-7295-E019D3115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7EA11-BE51-44F0-98A9-6287A1EC4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62423F-A9F0-0C32-203C-2ECE558F0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998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9DCC23-CCD4-87B6-6913-978E0B0875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F26555-34F2-1A36-C986-08B7AC6DBA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A52B1D-34CA-BBDA-5D6D-AAD707937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6E382-D73D-5AB3-1141-692BF4FE4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0AD78-EAB1-47E0-A915-B942D3F56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83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1B47BC-9EAA-56F2-72C5-7EF2453E7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DD9B6-D971-AA09-4882-F7FE3B3D7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36012-4B24-9D5F-6103-F2E2B0781D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150E20-067A-4AD6-8EA4-7C803F606ADB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391BA-8D28-B400-9EBF-4DB67BE67F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52064-981A-2443-3E62-D53E564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86AC90-73A8-4D69-8ADB-D17F25F4DF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079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careers.nhs.uk/printpdf/308?utm_source=chatgpt.com" TargetMode="External"/><Relationship Id="rId2" Type="http://schemas.openxmlformats.org/officeDocument/2006/relationships/hyperlink" Target="https://nationalcareers.service.gov.uk/job-profiles/pharmacy-assistant?utm_source=chatgpt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killsengland.education.gov.uk/occupations/OCC0299?utm_source=chatgpt.com" TargetMode="External"/><Relationship Id="rId4" Type="http://schemas.openxmlformats.org/officeDocument/2006/relationships/hyperlink" Target="https://www.eoeprimarycarecareers.nhs.uk/careers/pharmacy-assistant/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B250E3-5174-78C0-108F-2FABEFE5E6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5241" y="1008993"/>
            <a:ext cx="9231410" cy="3542045"/>
          </a:xfrm>
        </p:spPr>
        <p:txBody>
          <a:bodyPr anchor="b">
            <a:normAutofit/>
          </a:bodyPr>
          <a:lstStyle/>
          <a:p>
            <a:pPr algn="l"/>
            <a:r>
              <a:rPr lang="en-GB" sz="2900" dirty="0"/>
              <a:t>Module title: Professional Development within HSC</a:t>
            </a:r>
            <a:br>
              <a:rPr lang="en-GB" sz="2900" dirty="0"/>
            </a:br>
            <a:r>
              <a:rPr lang="en-GB" sz="2900" dirty="0"/>
              <a:t>student name: Heshu Ahmed</a:t>
            </a:r>
            <a:br>
              <a:rPr lang="en-GB" sz="2900" dirty="0"/>
            </a:br>
            <a:r>
              <a:rPr lang="en-GB" sz="2900" dirty="0"/>
              <a:t>student number:2522882</a:t>
            </a:r>
            <a:br>
              <a:rPr lang="en-GB" sz="2900" dirty="0"/>
            </a:br>
            <a:r>
              <a:rPr lang="en-GB" sz="2900" dirty="0"/>
              <a:t>Module code:LCHS4009</a:t>
            </a:r>
            <a:br>
              <a:rPr lang="en-GB" sz="2900" dirty="0"/>
            </a:br>
            <a:r>
              <a:rPr lang="en-GB" sz="2900" dirty="0"/>
              <a:t>lecturer's name: Khaled </a:t>
            </a:r>
            <a:r>
              <a:rPr lang="en-GB" sz="2900" dirty="0" err="1"/>
              <a:t>Alnababta</a:t>
            </a:r>
            <a:br>
              <a:rPr lang="en-GB" sz="2900" dirty="0"/>
            </a:br>
            <a:r>
              <a:rPr lang="en-GB" sz="2900" dirty="0"/>
              <a:t>assignment title: Self-Awareness Presentation</a:t>
            </a:r>
            <a:br>
              <a:rPr lang="en-GB" sz="2900" dirty="0"/>
            </a:br>
            <a:endParaRPr lang="en-GB" sz="2900"/>
          </a:p>
        </p:txBody>
      </p:sp>
    </p:spTree>
    <p:extLst>
      <p:ext uri="{BB962C8B-B14F-4D97-AF65-F5344CB8AC3E}">
        <p14:creationId xmlns:p14="http://schemas.microsoft.com/office/powerpoint/2010/main" val="1180892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2A97CA-F49E-8D50-D19C-B6A724BA0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597" y="804428"/>
            <a:ext cx="7493081" cy="852247"/>
          </a:xfrm>
        </p:spPr>
        <p:txBody>
          <a:bodyPr anchor="b">
            <a:normAutofit/>
          </a:bodyPr>
          <a:lstStyle/>
          <a:p>
            <a:r>
              <a:rPr lang="en-GB" sz="3900"/>
              <a:t>What is pharmacy assistant: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8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378A4-4B7A-1C67-B7DE-E7C1FABB8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355" y="1707896"/>
            <a:ext cx="9353429" cy="515600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>
                    <a:alpha val="80000"/>
                  </a:schemeClr>
                </a:solidFill>
              </a:rPr>
              <a:t>A </a:t>
            </a:r>
            <a:r>
              <a:rPr lang="en-GB" sz="1600" b="1" dirty="0">
                <a:solidFill>
                  <a:schemeClr val="tx1">
                    <a:alpha val="80000"/>
                  </a:schemeClr>
                </a:solidFill>
              </a:rPr>
              <a:t>pharmacy assistant</a:t>
            </a:r>
            <a:r>
              <a:rPr lang="en-GB" sz="1600" dirty="0">
                <a:solidFill>
                  <a:schemeClr val="tx1">
                    <a:alpha val="80000"/>
                  </a:schemeClr>
                </a:solidFill>
              </a:rPr>
              <a:t> is someone who works in a pharmacy or hospital to help pharmacists and pharmacy technicians give medicines to patients 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</a:rPr>
              <a:t>safely.</a:t>
            </a:r>
            <a:endParaRPr lang="en-US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>
                <a:solidFill>
                  <a:schemeClr val="tx1">
                    <a:alpha val="80000"/>
                  </a:schemeClr>
                </a:solidFill>
              </a:rPr>
              <a:t>What</a:t>
            </a:r>
            <a:r>
              <a:rPr lang="en-GB" sz="1600" dirty="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does a pharmacy assistant do:</a:t>
            </a:r>
            <a:endParaRPr lang="en-GB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1600" b="1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Preparing medicines: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Helping the pharmacy team prepare prescriptions. </a:t>
            </a:r>
            <a:endParaRPr lang="en-GB" sz="1600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️ </a:t>
            </a:r>
            <a:r>
              <a:rPr lang="en-GB" sz="1600" b="1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Labelling medicines: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Printing and attaching labels with the correct instructions. </a:t>
            </a:r>
            <a:endParaRPr lang="en-GB" sz="1600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1600" b="1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Managing stock: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Checking deliveries, organising medicines and removing expired stock. </a:t>
            </a:r>
            <a:endParaRPr lang="en-GB" sz="1600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️ </a:t>
            </a:r>
            <a:r>
              <a:rPr lang="en-GB" sz="1600" b="1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Using computers: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Entering prescription information and updating records. </a:t>
            </a:r>
            <a:endParaRPr lang="en-GB" sz="1600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1600" b="1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Helping patients: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Answering basic questions and helping people collect prescriptions. </a:t>
            </a:r>
            <a:endParaRPr lang="en-GB" sz="1600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1600" b="1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Answering calls: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Responding to routine enquiries from patients and healthcare staff. </a:t>
            </a:r>
            <a:endParaRPr lang="en-GB" sz="1600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1600" b="1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Working in hospitals:</a:t>
            </a:r>
            <a:r>
              <a:rPr lang="en-GB" sz="160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 Delivering medicines to hospital wards and helping maintain medicine supplies.</a:t>
            </a:r>
            <a:endParaRPr lang="en-GB" sz="1600">
              <a:solidFill>
                <a:schemeClr val="tx1">
                  <a:alpha val="8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GB" sz="2000" dirty="0">
              <a:solidFill>
                <a:srgbClr val="000000">
                  <a:alpha val="80000"/>
                </a:srgbClr>
              </a:solidFill>
            </a:endParaRPr>
          </a:p>
        </p:txBody>
      </p:sp>
      <p:pic>
        <p:nvPicPr>
          <p:cNvPr id="22" name="Graphic 21" descr="Medicine">
            <a:extLst>
              <a:ext uri="{FF2B5EF4-FFF2-40B4-BE49-F238E27FC236}">
                <a16:creationId xmlns:a16="http://schemas.microsoft.com/office/drawing/2014/main" id="{21CBBF6F-C91B-7B57-2CED-76A90D153CF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809106" y="1650206"/>
            <a:ext cx="3548404" cy="3548404"/>
          </a:xfrm>
          <a:prstGeom prst="rect">
            <a:avLst/>
          </a:prstGeom>
        </p:spPr>
      </p:pic>
      <p:sp>
        <p:nvSpPr>
          <p:cNvPr id="47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4552" y="1899284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9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6862" y="2189928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610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D86FBB-5A7B-F44D-3394-1B4C56794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NHS Pharmacy Assistant: Job Role, Skills and Strengths</a:t>
            </a: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C33D5-E7BC-EA59-B219-A3720C2F9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364" y="6234"/>
            <a:ext cx="8148618" cy="6872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 b="1"/>
              <a:t>Job Role</a:t>
            </a:r>
            <a:endParaRPr lang="en-US" sz="2000"/>
          </a:p>
          <a:p>
            <a:pPr>
              <a:buFont typeface=""/>
              <a:buChar char="•"/>
            </a:pPr>
            <a:r>
              <a:rPr lang="en-GB" sz="2000"/>
              <a:t>Help prepare, label and supply medicines under supervision.</a:t>
            </a:r>
          </a:p>
          <a:p>
            <a:pPr>
              <a:buFont typeface=""/>
              <a:buChar char="•"/>
            </a:pPr>
            <a:r>
              <a:rPr lang="en-GB" sz="2000"/>
              <a:t>Manage medicine stock and check expiry dates.</a:t>
            </a:r>
          </a:p>
          <a:p>
            <a:pPr>
              <a:buFont typeface=""/>
              <a:buChar char="•"/>
            </a:pPr>
            <a:r>
              <a:rPr lang="en-GB" sz="2000"/>
              <a:t>Support pharmacists and pharmacy technicians.</a:t>
            </a:r>
          </a:p>
          <a:p>
            <a:pPr>
              <a:buFont typeface=""/>
              <a:buChar char="•"/>
            </a:pPr>
            <a:r>
              <a:rPr lang="en-GB" sz="2000"/>
              <a:t>Provide good customer service and help patients.</a:t>
            </a:r>
          </a:p>
          <a:p>
            <a:pPr marL="0" indent="0">
              <a:buNone/>
            </a:pPr>
            <a:r>
              <a:rPr lang="en-GB" sz="2000" b="1"/>
              <a:t> Skills</a:t>
            </a:r>
          </a:p>
          <a:p>
            <a:pPr>
              <a:buFont typeface=""/>
              <a:buChar char="•"/>
            </a:pPr>
            <a:r>
              <a:rPr lang="en-GB" sz="2000"/>
              <a:t>Good communication and teamwork.</a:t>
            </a:r>
          </a:p>
          <a:p>
            <a:pPr>
              <a:buFont typeface=""/>
              <a:buChar char="•"/>
            </a:pPr>
            <a:r>
              <a:rPr lang="en-GB" sz="2000"/>
              <a:t>Attention to detail and accuracy.</a:t>
            </a:r>
          </a:p>
          <a:p>
            <a:pPr>
              <a:buFont typeface=""/>
              <a:buChar char="•"/>
            </a:pPr>
            <a:r>
              <a:rPr lang="en-GB" sz="2000"/>
              <a:t>Basic maths and computer skills.</a:t>
            </a:r>
          </a:p>
          <a:p>
            <a:pPr>
              <a:buFont typeface=""/>
              <a:buChar char="•"/>
            </a:pPr>
            <a:r>
              <a:rPr lang="en-GB" sz="2000"/>
              <a:t>Organisation and time management.</a:t>
            </a:r>
          </a:p>
          <a:p>
            <a:pPr marL="0" indent="0">
              <a:buNone/>
            </a:pPr>
            <a:r>
              <a:rPr lang="en-GB" sz="2000" b="1"/>
              <a:t>   Personal Strengths</a:t>
            </a:r>
          </a:p>
          <a:p>
            <a:pPr>
              <a:buFont typeface=""/>
              <a:buChar char="•"/>
            </a:pPr>
            <a:r>
              <a:rPr lang="en-GB" sz="2000"/>
              <a:t>Caring, patient and helpful.</a:t>
            </a:r>
          </a:p>
          <a:p>
            <a:pPr>
              <a:buFont typeface=""/>
              <a:buChar char="•"/>
            </a:pPr>
            <a:r>
              <a:rPr lang="en-GB" sz="2000"/>
              <a:t>Responsible and reliable.</a:t>
            </a:r>
          </a:p>
          <a:p>
            <a:pPr>
              <a:buFont typeface=""/>
              <a:buChar char="•"/>
            </a:pPr>
            <a:r>
              <a:rPr lang="en-GB" sz="2000"/>
              <a:t>Able to work calmly under pressure.</a:t>
            </a:r>
          </a:p>
          <a:p>
            <a:pPr>
              <a:buFont typeface=""/>
              <a:buChar char="•"/>
            </a:pPr>
            <a:r>
              <a:rPr lang="en-GB" sz="2000"/>
              <a:t>Willing to learn and follow safety procedures.</a:t>
            </a:r>
          </a:p>
          <a:p>
            <a:pPr>
              <a:buFont typeface=""/>
              <a:buChar char="•"/>
            </a:pPr>
            <a:r>
              <a:rPr lang="en-GB" sz="2000">
                <a:ea typeface="+mn-lt"/>
                <a:cs typeface="+mn-lt"/>
              </a:rPr>
              <a:t>(NHS Health Careers, n.d.)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19432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F0294C-3655-F809-C5E7-D82B47E98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9426286" cy="554565"/>
          </a:xfrm>
        </p:spPr>
        <p:txBody>
          <a:bodyPr anchor="ctr">
            <a:normAutofit fontScale="90000"/>
          </a:bodyPr>
          <a:lstStyle/>
          <a:p>
            <a:r>
              <a:rPr lang="en-GB" sz="7200"/>
              <a:t>My strengths: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8A370-9964-8B57-0505-228B05C8B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071" y="1881832"/>
            <a:ext cx="8882373" cy="375807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Attention to detail and accuracy.</a:t>
            </a:r>
            <a:endParaRPr lang="en-US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Good basic maths and computer skills.</a:t>
            </a:r>
            <a:endParaRPr lang="en-GB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Organisation and time management.</a:t>
            </a:r>
            <a:endParaRPr lang="en-GB"/>
          </a:p>
          <a:p>
            <a:pPr indent="0">
              <a:buNone/>
            </a:pPr>
            <a:r>
              <a:rPr lang="en-GB" sz="2400" b="1">
                <a:ea typeface="+mn-lt"/>
                <a:cs typeface="+mn-lt"/>
              </a:rPr>
              <a:t>Areas for Improvement</a:t>
            </a:r>
            <a:endParaRPr lang="en-GB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I would like to improve my communication skills and become more confident when speaking with patients.</a:t>
            </a:r>
            <a:endParaRPr lang="en-GB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I am willing to learn and develop my skills through training and experience.</a:t>
            </a:r>
            <a:endParaRPr lang="en-GB"/>
          </a:p>
          <a:p>
            <a:pPr marL="0" indent="0">
              <a:lnSpc>
                <a:spcPct val="150000"/>
              </a:lnSpc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90085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B0B152-57E3-7971-F2BE-2ACF795BD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2"/>
            <a:ext cx="5334197" cy="849651"/>
          </a:xfrm>
        </p:spPr>
        <p:txBody>
          <a:bodyPr anchor="ctr">
            <a:normAutofit/>
          </a:bodyPr>
          <a:lstStyle/>
          <a:p>
            <a:r>
              <a:rPr lang="en-GB" sz="4000"/>
              <a:t>My weakness: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2C7FB-8B44-C5A2-884B-530A75AA0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33" y="849653"/>
            <a:ext cx="7899238" cy="53904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>
                <a:ea typeface="+mn-lt"/>
                <a:cs typeface="+mn-lt"/>
              </a:rPr>
              <a:t>One of my weaknesses is that I sometimes feel shy when speaking to new people. I also need to improve my knowledge about medicines. Sometimes, I worry about making mistakes because I want to do my work correctly.</a:t>
            </a:r>
            <a:endParaRPr lang="en-GB" sz="2000" dirty="0"/>
          </a:p>
          <a:p>
            <a:pPr>
              <a:lnSpc>
                <a:spcPct val="150000"/>
              </a:lnSpc>
            </a:pPr>
            <a:r>
              <a:rPr lang="en-GB" sz="2000">
                <a:ea typeface="+mn-lt"/>
                <a:cs typeface="+mn-lt"/>
              </a:rPr>
              <a:t>To improve, I will practise speaking with others, learn more about medicines, and ask for help when I need it. I will also try to build my confidence and learn from my mistakes.</a:t>
            </a:r>
            <a:endParaRPr lang="en-GB" sz="2000" dirty="0"/>
          </a:p>
          <a:p>
            <a:pPr>
              <a:lnSpc>
                <a:spcPct val="150000"/>
              </a:lnSpc>
            </a:pPr>
            <a:r>
              <a:rPr lang="en-GB" sz="2000">
                <a:ea typeface="+mn-lt"/>
                <a:cs typeface="+mn-lt"/>
              </a:rPr>
              <a:t>I know that being a Pharmacy assistant is a responsible job, so I will work hard to improve my skills and become more confident in the future.</a:t>
            </a:r>
            <a:endParaRPr lang="en-GB" sz="2000" dirty="0"/>
          </a:p>
          <a:p>
            <a:pPr>
              <a:lnSpc>
                <a:spcPct val="150000"/>
              </a:lnSpc>
            </a:pPr>
            <a:endParaRPr lang="en-GB" sz="20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3EC8C52-670B-7642-F7E4-CCFE014688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781" r="39266" b="6249"/>
          <a:stretch>
            <a:fillRect/>
          </a:stretch>
        </p:blipFill>
        <p:spPr>
          <a:xfrm>
            <a:off x="7920304" y="-118210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7287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95FA78-8370-2B14-0098-0E8E4864E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Opportunities and threats: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79A01-1A1A-3500-7BB3-41247352E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GB" sz="1900" b="1"/>
              <a:t>Opportunities</a:t>
            </a:r>
            <a:endParaRPr lang="en-US"/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Training:</a:t>
            </a:r>
            <a:r>
              <a:rPr lang="en-GB" sz="1900"/>
              <a:t> Learn new skills and gain a pharmacy qualification.</a:t>
            </a:r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Career growth:</a:t>
            </a:r>
            <a:r>
              <a:rPr lang="en-GB" sz="1900"/>
              <a:t> Train to become a pharmacy technician in the future.</a:t>
            </a:r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Experience:</a:t>
            </a:r>
            <a:r>
              <a:rPr lang="en-GB" sz="1900"/>
              <a:t> Learn from pharmacists and other staff.</a:t>
            </a:r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Personal growth:</a:t>
            </a:r>
            <a:r>
              <a:rPr lang="en-GB" sz="1900"/>
              <a:t> Improve my communication, teamwork and confidence.</a:t>
            </a:r>
          </a:p>
          <a:p>
            <a:pPr>
              <a:lnSpc>
                <a:spcPct val="150000"/>
              </a:lnSpc>
            </a:pPr>
            <a:r>
              <a:rPr lang="en-GB" sz="1900" b="1"/>
              <a:t>Threats</a:t>
            </a:r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Job competition:</a:t>
            </a:r>
            <a:r>
              <a:rPr lang="en-GB" sz="1900"/>
              <a:t> Many people may apply for the same job.</a:t>
            </a:r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Lack of experience:</a:t>
            </a:r>
            <a:r>
              <a:rPr lang="en-GB" sz="1900"/>
              <a:t> Other applicants may have more experience.</a:t>
            </a:r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Work pressure:</a:t>
            </a:r>
            <a:r>
              <a:rPr lang="en-GB" sz="1900"/>
              <a:t> The job can be busy, so I must be careful and accurate.</a:t>
            </a:r>
          </a:p>
          <a:p>
            <a:pPr>
              <a:lnSpc>
                <a:spcPct val="150000"/>
              </a:lnSpc>
              <a:buFont typeface=""/>
              <a:buChar char="•"/>
            </a:pPr>
            <a:r>
              <a:rPr lang="en-GB" sz="1900" b="1"/>
              <a:t>Changes at work:</a:t>
            </a:r>
            <a:r>
              <a:rPr lang="en-GB" sz="1900"/>
              <a:t> I need to learn new technology and follow new procedures.</a:t>
            </a:r>
            <a:r>
              <a:rPr lang="en-GB" sz="1900">
                <a:ea typeface="+mn-lt"/>
                <a:cs typeface="+mn-lt"/>
              </a:rPr>
              <a:t>(National Careers Service, n.d.)</a:t>
            </a:r>
          </a:p>
        </p:txBody>
      </p:sp>
    </p:spTree>
    <p:extLst>
      <p:ext uri="{BB962C8B-B14F-4D97-AF65-F5344CB8AC3E}">
        <p14:creationId xmlns:p14="http://schemas.microsoft.com/office/powerpoint/2010/main" val="1688759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62353A-8183-7E5D-9536-714363349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890" y="625063"/>
            <a:ext cx="8708165" cy="510127"/>
          </a:xfrm>
        </p:spPr>
        <p:txBody>
          <a:bodyPr anchor="ctr">
            <a:normAutofit fontScale="90000"/>
          </a:bodyPr>
          <a:lstStyle/>
          <a:p>
            <a:r>
              <a:rPr lang="en-GB" sz="4000"/>
              <a:t>References: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5C2CC3A-F495-DC05-8116-3774C827B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174" y="1320923"/>
            <a:ext cx="10515600" cy="4776871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>
                <a:ea typeface="+mn-lt"/>
                <a:cs typeface="+mn-lt"/>
              </a:rPr>
              <a:t>National Careers Service (n.d.) </a:t>
            </a:r>
            <a:r>
              <a:rPr lang="en-GB" i="1">
                <a:ea typeface="+mn-lt"/>
                <a:cs typeface="+mn-lt"/>
              </a:rPr>
              <a:t>Pharmacy assistant</a:t>
            </a:r>
            <a:r>
              <a:rPr lang="en-GB">
                <a:ea typeface="+mn-lt"/>
                <a:cs typeface="+mn-lt"/>
              </a:rPr>
              <a:t>. Available at: </a:t>
            </a:r>
            <a:r>
              <a:rPr lang="en-GB" dirty="0">
                <a:ea typeface="+mn-lt"/>
                <a:cs typeface="+mn-lt"/>
                <a:hlinkClick r:id="rId2"/>
              </a:rPr>
              <a:t>National Careers Service – Pharmacy Assistant</a:t>
            </a:r>
            <a:r>
              <a:rPr lang="en-GB">
                <a:ea typeface="+mn-lt"/>
                <a:cs typeface="+mn-lt"/>
              </a:rPr>
              <a:t> (Accessed: 18 October 2026).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NHS Health Careers (n.d.) </a:t>
            </a:r>
            <a:r>
              <a:rPr lang="en-GB" i="1">
                <a:ea typeface="+mn-lt"/>
                <a:cs typeface="+mn-lt"/>
              </a:rPr>
              <a:t>Pharmacy assistant</a:t>
            </a:r>
            <a:r>
              <a:rPr lang="en-GB">
                <a:ea typeface="+mn-lt"/>
                <a:cs typeface="+mn-lt"/>
              </a:rPr>
              <a:t>. Available at: </a:t>
            </a:r>
            <a:r>
              <a:rPr lang="en-GB" dirty="0">
                <a:ea typeface="+mn-lt"/>
                <a:cs typeface="+mn-lt"/>
                <a:hlinkClick r:id="rId3"/>
              </a:rPr>
              <a:t>NHS Health Careers – Pharmacy Assistant</a:t>
            </a:r>
            <a:r>
              <a:rPr lang="en-GB">
                <a:ea typeface="+mn-lt"/>
                <a:cs typeface="+mn-lt"/>
              </a:rPr>
              <a:t> (Accessed: 18 October 2026).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NHS England, Primary Care Careers (n.d.) </a:t>
            </a:r>
            <a:r>
              <a:rPr lang="en-GB" i="1">
                <a:ea typeface="+mn-lt"/>
                <a:cs typeface="+mn-lt"/>
              </a:rPr>
              <a:t>Pharmacy assistant</a:t>
            </a:r>
            <a:r>
              <a:rPr lang="en-GB">
                <a:ea typeface="+mn-lt"/>
                <a:cs typeface="+mn-lt"/>
              </a:rPr>
              <a:t>. Available at: </a:t>
            </a:r>
            <a:r>
              <a:rPr lang="en-GB" dirty="0">
                <a:ea typeface="+mn-lt"/>
                <a:cs typeface="+mn-lt"/>
                <a:hlinkClick r:id="rId4"/>
              </a:rPr>
              <a:t>Primary Care Careers – Pharmacy Assistant</a:t>
            </a:r>
            <a:r>
              <a:rPr lang="en-GB">
                <a:ea typeface="+mn-lt"/>
                <a:cs typeface="+mn-lt"/>
              </a:rPr>
              <a:t> (Accessed: 18 October 2026).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Skills England (n.d.) </a:t>
            </a:r>
            <a:r>
              <a:rPr lang="en-GB" i="1">
                <a:ea typeface="+mn-lt"/>
                <a:cs typeface="+mn-lt"/>
              </a:rPr>
              <a:t>Pharmacy services assistant</a:t>
            </a:r>
            <a:r>
              <a:rPr lang="en-GB">
                <a:ea typeface="+mn-lt"/>
                <a:cs typeface="+mn-lt"/>
              </a:rPr>
              <a:t>. Available at: </a:t>
            </a:r>
            <a:r>
              <a:rPr lang="en-GB" dirty="0">
                <a:ea typeface="+mn-lt"/>
                <a:cs typeface="+mn-lt"/>
                <a:hlinkClick r:id="rId5"/>
              </a:rPr>
              <a:t>Skills England – Pharmacy Services Assistant</a:t>
            </a:r>
            <a:r>
              <a:rPr lang="en-GB">
                <a:ea typeface="+mn-lt"/>
                <a:cs typeface="+mn-lt"/>
              </a:rPr>
              <a:t> (Accessed: 18 October 2026).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7922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415</Words>
  <Application>Microsoft Office PowerPoint</Application>
  <PresentationFormat>Widescreen</PresentationFormat>
  <Paragraphs>56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Module title: Professional Development within HSC student name: Heshu Ahmed student number:2522882 Module code:LCHS4009 lecturer's name: Khaled Alnababta assignment title: Self-Awareness Presentation </vt:lpstr>
      <vt:lpstr>What is pharmacy assistant:</vt:lpstr>
      <vt:lpstr>NHS Pharmacy Assistant: Job Role, Skills and Strengths</vt:lpstr>
      <vt:lpstr>My strengths:</vt:lpstr>
      <vt:lpstr>My weakness:</vt:lpstr>
      <vt:lpstr>Opportunities and threats: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Heshu Ahmed (2522882)</dc:creator>
  <cp:lastModifiedBy>Heshu Ahmed (2522882)</cp:lastModifiedBy>
  <cp:revision>407</cp:revision>
  <dcterms:created xsi:type="dcterms:W3CDTF">2026-09-25T09:01:04Z</dcterms:created>
  <dcterms:modified xsi:type="dcterms:W3CDTF">2026-10-18T17:03:16Z</dcterms:modified>
</cp:coreProperties>
</file>