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Lst>
  <p:sldSz cx="6858000" cy="9906000" type="A4"/>
  <p:notesSz cx="6858000" cy="9144000"/>
  <p:defaultTextStyle>
    <a:defPPr>
      <a:defRPr lang="en-US"/>
    </a:defPPr>
    <a:lvl1pPr marL="0" algn="l" defTabSz="914235" rtl="0" eaLnBrk="1" latinLnBrk="0" hangingPunct="1">
      <a:defRPr sz="1799" kern="1200">
        <a:solidFill>
          <a:schemeClr val="tx1"/>
        </a:solidFill>
        <a:latin typeface="+mn-lt"/>
        <a:ea typeface="+mn-ea"/>
        <a:cs typeface="+mn-cs"/>
      </a:defRPr>
    </a:lvl1pPr>
    <a:lvl2pPr marL="457117" algn="l" defTabSz="914235" rtl="0" eaLnBrk="1" latinLnBrk="0" hangingPunct="1">
      <a:defRPr sz="1799" kern="1200">
        <a:solidFill>
          <a:schemeClr val="tx1"/>
        </a:solidFill>
        <a:latin typeface="+mn-lt"/>
        <a:ea typeface="+mn-ea"/>
        <a:cs typeface="+mn-cs"/>
      </a:defRPr>
    </a:lvl2pPr>
    <a:lvl3pPr marL="914235" algn="l" defTabSz="914235" rtl="0" eaLnBrk="1" latinLnBrk="0" hangingPunct="1">
      <a:defRPr sz="1799" kern="1200">
        <a:solidFill>
          <a:schemeClr val="tx1"/>
        </a:solidFill>
        <a:latin typeface="+mn-lt"/>
        <a:ea typeface="+mn-ea"/>
        <a:cs typeface="+mn-cs"/>
      </a:defRPr>
    </a:lvl3pPr>
    <a:lvl4pPr marL="1371353" algn="l" defTabSz="914235" rtl="0" eaLnBrk="1" latinLnBrk="0" hangingPunct="1">
      <a:defRPr sz="1799" kern="1200">
        <a:solidFill>
          <a:schemeClr val="tx1"/>
        </a:solidFill>
        <a:latin typeface="+mn-lt"/>
        <a:ea typeface="+mn-ea"/>
        <a:cs typeface="+mn-cs"/>
      </a:defRPr>
    </a:lvl4pPr>
    <a:lvl5pPr marL="1828470" algn="l" defTabSz="914235" rtl="0" eaLnBrk="1" latinLnBrk="0" hangingPunct="1">
      <a:defRPr sz="1799" kern="1200">
        <a:solidFill>
          <a:schemeClr val="tx1"/>
        </a:solidFill>
        <a:latin typeface="+mn-lt"/>
        <a:ea typeface="+mn-ea"/>
        <a:cs typeface="+mn-cs"/>
      </a:defRPr>
    </a:lvl5pPr>
    <a:lvl6pPr marL="2285588" algn="l" defTabSz="914235" rtl="0" eaLnBrk="1" latinLnBrk="0" hangingPunct="1">
      <a:defRPr sz="1799" kern="1200">
        <a:solidFill>
          <a:schemeClr val="tx1"/>
        </a:solidFill>
        <a:latin typeface="+mn-lt"/>
        <a:ea typeface="+mn-ea"/>
        <a:cs typeface="+mn-cs"/>
      </a:defRPr>
    </a:lvl6pPr>
    <a:lvl7pPr marL="2742705" algn="l" defTabSz="914235" rtl="0" eaLnBrk="1" latinLnBrk="0" hangingPunct="1">
      <a:defRPr sz="1799" kern="1200">
        <a:solidFill>
          <a:schemeClr val="tx1"/>
        </a:solidFill>
        <a:latin typeface="+mn-lt"/>
        <a:ea typeface="+mn-ea"/>
        <a:cs typeface="+mn-cs"/>
      </a:defRPr>
    </a:lvl7pPr>
    <a:lvl8pPr marL="3199823" algn="l" defTabSz="914235" rtl="0" eaLnBrk="1" latinLnBrk="0" hangingPunct="1">
      <a:defRPr sz="1799" kern="1200">
        <a:solidFill>
          <a:schemeClr val="tx1"/>
        </a:solidFill>
        <a:latin typeface="+mn-lt"/>
        <a:ea typeface="+mn-ea"/>
        <a:cs typeface="+mn-cs"/>
      </a:defRPr>
    </a:lvl8pPr>
    <a:lvl9pPr marL="3656940" algn="l" defTabSz="914235" rtl="0" eaLnBrk="1" latinLnBrk="0" hangingPunct="1">
      <a:defRPr sz="1799"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8" d="100"/>
          <a:sy n="48" d="100"/>
        </p:scale>
        <p:origin x="235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621191"/>
            <a:ext cx="5829300" cy="3448756"/>
          </a:xfrm>
        </p:spPr>
        <p:txBody>
          <a:bodyPr anchor="b"/>
          <a:lstStyle>
            <a:lvl1pPr algn="ctr">
              <a:defRPr sz="4500"/>
            </a:lvl1pPr>
          </a:lstStyle>
          <a:p>
            <a:r>
              <a:rPr lang="en-US" smtClean="0"/>
              <a:t>Click to edit Master title style</a:t>
            </a:r>
            <a:endParaRPr lang="en-US" dirty="0"/>
          </a:p>
        </p:txBody>
      </p:sp>
      <p:sp>
        <p:nvSpPr>
          <p:cNvPr id="3" name="Subtitle 2"/>
          <p:cNvSpPr>
            <a:spLocks noGrp="1"/>
          </p:cNvSpPr>
          <p:nvPr>
            <p:ph type="subTitle" idx="1"/>
          </p:nvPr>
        </p:nvSpPr>
        <p:spPr>
          <a:xfrm>
            <a:off x="857250" y="5202944"/>
            <a:ext cx="5143500" cy="2391656"/>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2B76831-5C6A-45E1-B12C-6179CAD64C5F}"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E4C672-E126-486F-93D5-D144EF27A77E}" type="slidenum">
              <a:rPr lang="en-GB" smtClean="0"/>
              <a:t>‹#›</a:t>
            </a:fld>
            <a:endParaRPr lang="en-GB"/>
          </a:p>
        </p:txBody>
      </p:sp>
    </p:spTree>
    <p:extLst>
      <p:ext uri="{BB962C8B-B14F-4D97-AF65-F5344CB8AC3E}">
        <p14:creationId xmlns:p14="http://schemas.microsoft.com/office/powerpoint/2010/main" val="24514810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2B76831-5C6A-45E1-B12C-6179CAD64C5F}"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E4C672-E126-486F-93D5-D144EF27A77E}" type="slidenum">
              <a:rPr lang="en-GB" smtClean="0"/>
              <a:t>‹#›</a:t>
            </a:fld>
            <a:endParaRPr lang="en-GB"/>
          </a:p>
        </p:txBody>
      </p:sp>
    </p:spTree>
    <p:extLst>
      <p:ext uri="{BB962C8B-B14F-4D97-AF65-F5344CB8AC3E}">
        <p14:creationId xmlns:p14="http://schemas.microsoft.com/office/powerpoint/2010/main" val="24942412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2469624"/>
            <a:ext cx="5915025" cy="4120620"/>
          </a:xfrm>
        </p:spPr>
        <p:txBody>
          <a:bodyPr anchor="b"/>
          <a:lstStyle>
            <a:lvl1pPr>
              <a:defRPr sz="4500"/>
            </a:lvl1pPr>
          </a:lstStyle>
          <a:p>
            <a:r>
              <a:rPr lang="en-US" smtClean="0"/>
              <a:t>Click to edit Master title style</a:t>
            </a:r>
            <a:endParaRPr lang="en-US" dirty="0"/>
          </a:p>
        </p:txBody>
      </p:sp>
      <p:sp>
        <p:nvSpPr>
          <p:cNvPr id="3" name="Text Placeholder 2"/>
          <p:cNvSpPr>
            <a:spLocks noGrp="1"/>
          </p:cNvSpPr>
          <p:nvPr>
            <p:ph type="body" idx="1"/>
          </p:nvPr>
        </p:nvSpPr>
        <p:spPr>
          <a:xfrm>
            <a:off x="467916" y="6629226"/>
            <a:ext cx="5915025" cy="2166937"/>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2B76831-5C6A-45E1-B12C-6179CAD64C5F}"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E4C672-E126-486F-93D5-D144EF27A77E}" type="slidenum">
              <a:rPr lang="en-GB" smtClean="0"/>
              <a:t>‹#›</a:t>
            </a:fld>
            <a:endParaRPr lang="en-GB"/>
          </a:p>
        </p:txBody>
      </p:sp>
    </p:spTree>
    <p:extLst>
      <p:ext uri="{BB962C8B-B14F-4D97-AF65-F5344CB8AC3E}">
        <p14:creationId xmlns:p14="http://schemas.microsoft.com/office/powerpoint/2010/main" val="15470711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471488" y="2637014"/>
            <a:ext cx="2914650" cy="6285266"/>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3471863" y="2637014"/>
            <a:ext cx="2914650" cy="6285266"/>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2B76831-5C6A-45E1-B12C-6179CAD64C5F}" type="datetimeFigureOut">
              <a:rPr lang="en-GB" smtClean="0"/>
              <a:t>04/03/2022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E4C672-E126-486F-93D5-D144EF27A77E}" type="slidenum">
              <a:rPr lang="en-GB" smtClean="0"/>
              <a:t>‹#›</a:t>
            </a:fld>
            <a:endParaRPr lang="en-GB"/>
          </a:p>
        </p:txBody>
      </p:sp>
    </p:spTree>
    <p:extLst>
      <p:ext uri="{BB962C8B-B14F-4D97-AF65-F5344CB8AC3E}">
        <p14:creationId xmlns:p14="http://schemas.microsoft.com/office/powerpoint/2010/main" val="4130030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527405"/>
            <a:ext cx="5915025" cy="1914702"/>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472381" y="2428347"/>
            <a:ext cx="2901255"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472381" y="3618442"/>
            <a:ext cx="2901255" cy="532218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3471863" y="2428347"/>
            <a:ext cx="2915543"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3471863" y="3618442"/>
            <a:ext cx="2915543" cy="532218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2B76831-5C6A-45E1-B12C-6179CAD64C5F}" type="datetimeFigureOut">
              <a:rPr lang="en-GB" smtClean="0"/>
              <a:t>04/03/2022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AE4C672-E126-486F-93D5-D144EF27A77E}" type="slidenum">
              <a:rPr lang="en-GB" smtClean="0"/>
              <a:t>‹#›</a:t>
            </a:fld>
            <a:endParaRPr lang="en-GB"/>
          </a:p>
        </p:txBody>
      </p:sp>
    </p:spTree>
    <p:extLst>
      <p:ext uri="{BB962C8B-B14F-4D97-AF65-F5344CB8AC3E}">
        <p14:creationId xmlns:p14="http://schemas.microsoft.com/office/powerpoint/2010/main" val="33382767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2B76831-5C6A-45E1-B12C-6179CAD64C5F}" type="datetimeFigureOut">
              <a:rPr lang="en-GB" smtClean="0"/>
              <a:t>04/03/2022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AE4C672-E126-486F-93D5-D144EF27A77E}" type="slidenum">
              <a:rPr lang="en-GB" smtClean="0"/>
              <a:t>‹#›</a:t>
            </a:fld>
            <a:endParaRPr lang="en-GB"/>
          </a:p>
        </p:txBody>
      </p:sp>
    </p:spTree>
    <p:extLst>
      <p:ext uri="{BB962C8B-B14F-4D97-AF65-F5344CB8AC3E}">
        <p14:creationId xmlns:p14="http://schemas.microsoft.com/office/powerpoint/2010/main" val="36466021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B76831-5C6A-45E1-B12C-6179CAD64C5F}" type="datetimeFigureOut">
              <a:rPr lang="en-GB" smtClean="0"/>
              <a:t>04/03/2022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AE4C672-E126-486F-93D5-D144EF27A77E}" type="slidenum">
              <a:rPr lang="en-GB" smtClean="0"/>
              <a:t>‹#›</a:t>
            </a:fld>
            <a:endParaRPr lang="en-GB"/>
          </a:p>
        </p:txBody>
      </p:sp>
    </p:spTree>
    <p:extLst>
      <p:ext uri="{BB962C8B-B14F-4D97-AF65-F5344CB8AC3E}">
        <p14:creationId xmlns:p14="http://schemas.microsoft.com/office/powerpoint/2010/main" val="1134287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smtClean="0"/>
              <a:t>Click to edit Master title style</a:t>
            </a:r>
            <a:endParaRPr lang="en-US" dirty="0"/>
          </a:p>
        </p:txBody>
      </p:sp>
      <p:sp>
        <p:nvSpPr>
          <p:cNvPr id="3" name="Content Placeholder 2"/>
          <p:cNvSpPr>
            <a:spLocks noGrp="1"/>
          </p:cNvSpPr>
          <p:nvPr>
            <p:ph idx="1"/>
          </p:nvPr>
        </p:nvSpPr>
        <p:spPr>
          <a:xfrm>
            <a:off x="2915543" y="1426283"/>
            <a:ext cx="3471863" cy="7039681"/>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72B76831-5C6A-45E1-B12C-6179CAD64C5F}" type="datetimeFigureOut">
              <a:rPr lang="en-GB" smtClean="0"/>
              <a:t>04/03/2022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E4C672-E126-486F-93D5-D144EF27A77E}" type="slidenum">
              <a:rPr lang="en-GB" smtClean="0"/>
              <a:t>‹#›</a:t>
            </a:fld>
            <a:endParaRPr lang="en-GB"/>
          </a:p>
        </p:txBody>
      </p:sp>
    </p:spTree>
    <p:extLst>
      <p:ext uri="{BB962C8B-B14F-4D97-AF65-F5344CB8AC3E}">
        <p14:creationId xmlns:p14="http://schemas.microsoft.com/office/powerpoint/2010/main" val="39857589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915543" y="1426283"/>
            <a:ext cx="3471863" cy="7039681"/>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72B76831-5C6A-45E1-B12C-6179CAD64C5F}" type="datetimeFigureOut">
              <a:rPr lang="en-GB" smtClean="0"/>
              <a:t>04/03/2022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E4C672-E126-486F-93D5-D144EF27A77E}" type="slidenum">
              <a:rPr lang="en-GB" smtClean="0"/>
              <a:t>‹#›</a:t>
            </a:fld>
            <a:endParaRPr lang="en-GB"/>
          </a:p>
        </p:txBody>
      </p:sp>
    </p:spTree>
    <p:extLst>
      <p:ext uri="{BB962C8B-B14F-4D97-AF65-F5344CB8AC3E}">
        <p14:creationId xmlns:p14="http://schemas.microsoft.com/office/powerpoint/2010/main" val="1949866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2B76831-5C6A-45E1-B12C-6179CAD64C5F}"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E4C672-E126-486F-93D5-D144EF27A77E}" type="slidenum">
              <a:rPr lang="en-GB" smtClean="0"/>
              <a:t>‹#›</a:t>
            </a:fld>
            <a:endParaRPr lang="en-GB"/>
          </a:p>
        </p:txBody>
      </p:sp>
    </p:spTree>
    <p:extLst>
      <p:ext uri="{BB962C8B-B14F-4D97-AF65-F5344CB8AC3E}">
        <p14:creationId xmlns:p14="http://schemas.microsoft.com/office/powerpoint/2010/main" val="25893033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527403"/>
            <a:ext cx="1478756" cy="8394877"/>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71488" y="527403"/>
            <a:ext cx="4350544" cy="839487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2B76831-5C6A-45E1-B12C-6179CAD64C5F}"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E4C672-E126-486F-93D5-D144EF27A77E}" type="slidenum">
              <a:rPr lang="en-GB" smtClean="0"/>
              <a:t>‹#›</a:t>
            </a:fld>
            <a:endParaRPr lang="en-GB"/>
          </a:p>
        </p:txBody>
      </p:sp>
    </p:spTree>
    <p:extLst>
      <p:ext uri="{BB962C8B-B14F-4D97-AF65-F5344CB8AC3E}">
        <p14:creationId xmlns:p14="http://schemas.microsoft.com/office/powerpoint/2010/main" val="989535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527405"/>
            <a:ext cx="5915025" cy="1914702"/>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71488" y="2637014"/>
            <a:ext cx="5915025" cy="6285266"/>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71488" y="9181397"/>
            <a:ext cx="1543050" cy="527403"/>
          </a:xfrm>
          <a:prstGeom prst="rect">
            <a:avLst/>
          </a:prstGeom>
        </p:spPr>
        <p:txBody>
          <a:bodyPr vert="horz" lIns="91440" tIns="45720" rIns="91440" bIns="45720" rtlCol="0" anchor="ctr"/>
          <a:lstStyle>
            <a:lvl1pPr algn="l">
              <a:defRPr sz="900">
                <a:solidFill>
                  <a:schemeClr val="tx1">
                    <a:tint val="75000"/>
                  </a:schemeClr>
                </a:solidFill>
              </a:defRPr>
            </a:lvl1pPr>
          </a:lstStyle>
          <a:p>
            <a:fld id="{72B76831-5C6A-45E1-B12C-6179CAD64C5F}" type="datetimeFigureOut">
              <a:rPr lang="en-GB" smtClean="0"/>
              <a:t>04/03/2022</a:t>
            </a:fld>
            <a:endParaRPr lang="en-GB"/>
          </a:p>
        </p:txBody>
      </p:sp>
      <p:sp>
        <p:nvSpPr>
          <p:cNvPr id="5" name="Footer Placeholder 4"/>
          <p:cNvSpPr>
            <a:spLocks noGrp="1"/>
          </p:cNvSpPr>
          <p:nvPr>
            <p:ph type="ftr" sz="quarter" idx="3"/>
          </p:nvPr>
        </p:nvSpPr>
        <p:spPr>
          <a:xfrm>
            <a:off x="2271713" y="9181397"/>
            <a:ext cx="2314575" cy="527403"/>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43463" y="9181397"/>
            <a:ext cx="1543050" cy="527403"/>
          </a:xfrm>
          <a:prstGeom prst="rect">
            <a:avLst/>
          </a:prstGeom>
        </p:spPr>
        <p:txBody>
          <a:bodyPr vert="horz" lIns="91440" tIns="45720" rIns="91440" bIns="45720" rtlCol="0" anchor="ctr"/>
          <a:lstStyle>
            <a:lvl1pPr algn="r">
              <a:defRPr sz="900">
                <a:solidFill>
                  <a:schemeClr val="tx1">
                    <a:tint val="75000"/>
                  </a:schemeClr>
                </a:solidFill>
              </a:defRPr>
            </a:lvl1pPr>
          </a:lstStyle>
          <a:p>
            <a:fld id="{0AE4C672-E126-486F-93D5-D144EF27A77E}" type="slidenum">
              <a:rPr lang="en-GB" smtClean="0"/>
              <a:t>‹#›</a:t>
            </a:fld>
            <a:endParaRPr lang="en-GB"/>
          </a:p>
        </p:txBody>
      </p:sp>
    </p:spTree>
    <p:extLst>
      <p:ext uri="{BB962C8B-B14F-4D97-AF65-F5344CB8AC3E}">
        <p14:creationId xmlns:p14="http://schemas.microsoft.com/office/powerpoint/2010/main" val="4182135821"/>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28000"/>
          </a:stretch>
        </a:blipFill>
        <a:effectLst/>
      </p:bgPr>
    </p:bg>
    <p:spTree>
      <p:nvGrpSpPr>
        <p:cNvPr id="1" name=""/>
        <p:cNvGrpSpPr/>
        <p:nvPr/>
      </p:nvGrpSpPr>
      <p:grpSpPr>
        <a:xfrm>
          <a:off x="0" y="0"/>
          <a:ext cx="0" cy="0"/>
          <a:chOff x="0" y="0"/>
          <a:chExt cx="0" cy="0"/>
        </a:xfrm>
      </p:grpSpPr>
      <p:sp>
        <p:nvSpPr>
          <p:cNvPr id="4" name="Rectangle 3"/>
          <p:cNvSpPr/>
          <p:nvPr/>
        </p:nvSpPr>
        <p:spPr>
          <a:xfrm>
            <a:off x="0" y="0"/>
            <a:ext cx="6858000" cy="9906000"/>
          </a:xfrm>
          <a:prstGeom prst="rect">
            <a:avLst/>
          </a:prstGeom>
          <a:solidFill>
            <a:schemeClr val="tx1">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Bebas Neue" panose="020B0606020202050201" pitchFamily="34" charset="0"/>
            </a:endParaRPr>
          </a:p>
        </p:txBody>
      </p:sp>
      <p:sp>
        <p:nvSpPr>
          <p:cNvPr id="5" name="TextBox 4"/>
          <p:cNvSpPr txBox="1"/>
          <p:nvPr/>
        </p:nvSpPr>
        <p:spPr>
          <a:xfrm>
            <a:off x="2683646" y="136357"/>
            <a:ext cx="3964243" cy="892552"/>
          </a:xfrm>
          <a:prstGeom prst="rect">
            <a:avLst/>
          </a:prstGeom>
          <a:noFill/>
        </p:spPr>
        <p:txBody>
          <a:bodyPr wrap="square" rtlCol="0">
            <a:spAutoFit/>
          </a:bodyPr>
          <a:lstStyle/>
          <a:p>
            <a:pPr algn="ctr"/>
            <a:r>
              <a:rPr lang="en-US" sz="2400" b="1" spc="300" dirty="0" smtClean="0">
                <a:solidFill>
                  <a:schemeClr val="bg1"/>
                </a:solidFill>
                <a:latin typeface="Arial Black" panose="020B0A04020102020204" pitchFamily="34" charset="0"/>
              </a:rPr>
              <a:t>HOTEL TRINITY</a:t>
            </a:r>
          </a:p>
          <a:p>
            <a:pPr algn="ctr"/>
            <a:r>
              <a:rPr lang="en-GB" sz="1400" b="1" spc="300" dirty="0" err="1" smtClean="0">
                <a:solidFill>
                  <a:schemeClr val="bg1"/>
                </a:solidFill>
                <a:latin typeface="Arial Black" panose="020B0A04020102020204" pitchFamily="34" charset="0"/>
              </a:rPr>
              <a:t>Oystermouth</a:t>
            </a:r>
            <a:r>
              <a:rPr lang="en-GB" sz="1400" b="1" spc="300" dirty="0" smtClean="0">
                <a:solidFill>
                  <a:schemeClr val="bg1"/>
                </a:solidFill>
                <a:latin typeface="Arial Black" panose="020B0A04020102020204" pitchFamily="34" charset="0"/>
              </a:rPr>
              <a:t> Road, Swansea</a:t>
            </a:r>
            <a:r>
              <a:rPr lang="en-GB" sz="1400" b="1" spc="300" dirty="0">
                <a:solidFill>
                  <a:schemeClr val="bg1"/>
                </a:solidFill>
                <a:latin typeface="Arial Black" panose="020B0A04020102020204" pitchFamily="34" charset="0"/>
              </a:rPr>
              <a:t>, South Wales</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863" y="66093"/>
            <a:ext cx="2692761" cy="1134057"/>
          </a:xfrm>
          <a:prstGeom prst="rect">
            <a:avLst/>
          </a:prstGeom>
        </p:spPr>
      </p:pic>
      <p:sp>
        <p:nvSpPr>
          <p:cNvPr id="3" name="Rectangle 2"/>
          <p:cNvSpPr/>
          <p:nvPr/>
        </p:nvSpPr>
        <p:spPr>
          <a:xfrm>
            <a:off x="95864" y="1685925"/>
            <a:ext cx="6628786" cy="266700"/>
          </a:xfrm>
          <a:prstGeom prst="rect">
            <a:avLst/>
          </a:prstGeom>
          <a:gradFill flip="none" rotWithShape="1">
            <a:gsLst>
              <a:gs pos="0">
                <a:schemeClr val="accent4">
                  <a:lumMod val="75000"/>
                  <a:shade val="30000"/>
                  <a:satMod val="115000"/>
                </a:schemeClr>
              </a:gs>
              <a:gs pos="50000">
                <a:schemeClr val="accent4">
                  <a:lumMod val="75000"/>
                  <a:shade val="67500"/>
                  <a:satMod val="115000"/>
                </a:schemeClr>
              </a:gs>
              <a:gs pos="100000">
                <a:schemeClr val="accent4">
                  <a:lumMod val="75000"/>
                  <a:shade val="100000"/>
                  <a:satMod val="11500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pc="600" dirty="0" smtClean="0">
                <a:solidFill>
                  <a:schemeClr val="tx1"/>
                </a:solidFill>
                <a:latin typeface="Arial Black" panose="020B0A04020102020204" pitchFamily="34" charset="0"/>
              </a:rPr>
              <a:t>Appetizers</a:t>
            </a:r>
            <a:endParaRPr lang="en-GB" sz="1400" spc="600" dirty="0">
              <a:solidFill>
                <a:schemeClr val="tx1"/>
              </a:solidFill>
              <a:latin typeface="Arial Black" panose="020B0A04020102020204" pitchFamily="34" charset="0"/>
            </a:endParaRPr>
          </a:p>
        </p:txBody>
      </p:sp>
      <p:sp>
        <p:nvSpPr>
          <p:cNvPr id="6" name="TextBox 5"/>
          <p:cNvSpPr txBox="1"/>
          <p:nvPr/>
        </p:nvSpPr>
        <p:spPr>
          <a:xfrm>
            <a:off x="1786244" y="1099173"/>
            <a:ext cx="3248025" cy="461665"/>
          </a:xfrm>
          <a:prstGeom prst="rect">
            <a:avLst/>
          </a:prstGeom>
          <a:noFill/>
        </p:spPr>
        <p:txBody>
          <a:bodyPr wrap="square" rtlCol="0">
            <a:spAutoFit/>
          </a:bodyPr>
          <a:lstStyle/>
          <a:p>
            <a:pPr algn="ctr"/>
            <a:r>
              <a:rPr lang="en-US" sz="2400" dirty="0" smtClean="0">
                <a:solidFill>
                  <a:schemeClr val="bg1"/>
                </a:solidFill>
              </a:rPr>
              <a:t>Menu</a:t>
            </a:r>
            <a:endParaRPr lang="en-GB" sz="2400" dirty="0">
              <a:solidFill>
                <a:schemeClr val="bg1"/>
              </a:solidFill>
            </a:endParaRPr>
          </a:p>
        </p:txBody>
      </p:sp>
      <p:sp>
        <p:nvSpPr>
          <p:cNvPr id="7" name="TextBox 6"/>
          <p:cNvSpPr txBox="1"/>
          <p:nvPr/>
        </p:nvSpPr>
        <p:spPr>
          <a:xfrm>
            <a:off x="95863" y="2008304"/>
            <a:ext cx="6552026" cy="584775"/>
          </a:xfrm>
          <a:prstGeom prst="rect">
            <a:avLst/>
          </a:prstGeom>
          <a:noFill/>
        </p:spPr>
        <p:txBody>
          <a:bodyPr wrap="square" rtlCol="0">
            <a:spAutoFit/>
          </a:bodyPr>
          <a:lstStyle/>
          <a:p>
            <a:r>
              <a:rPr lang="en-US" sz="1600" b="1" dirty="0" smtClean="0">
                <a:solidFill>
                  <a:schemeClr val="bg1"/>
                </a:solidFill>
              </a:rPr>
              <a:t>Fried Calamari £5.57</a:t>
            </a:r>
          </a:p>
          <a:p>
            <a:r>
              <a:rPr lang="en-US" sz="1200" dirty="0" smtClean="0">
                <a:solidFill>
                  <a:schemeClr val="bg1"/>
                </a:solidFill>
              </a:rPr>
              <a:t>Fresh Calamari deep friend &amp; served with chips. (1.75 calories/gram)</a:t>
            </a:r>
            <a:r>
              <a:rPr lang="en-US" sz="1600" dirty="0" smtClean="0">
                <a:solidFill>
                  <a:schemeClr val="bg1"/>
                </a:solidFill>
              </a:rPr>
              <a:t> </a:t>
            </a:r>
            <a:endParaRPr lang="en-GB" sz="1600" dirty="0">
              <a:solidFill>
                <a:schemeClr val="bg1"/>
              </a:solidFill>
            </a:endParaRPr>
          </a:p>
        </p:txBody>
      </p:sp>
      <p:sp>
        <p:nvSpPr>
          <p:cNvPr id="8" name="TextBox 7"/>
          <p:cNvSpPr txBox="1"/>
          <p:nvPr/>
        </p:nvSpPr>
        <p:spPr>
          <a:xfrm>
            <a:off x="95862" y="2564504"/>
            <a:ext cx="6628787" cy="523220"/>
          </a:xfrm>
          <a:prstGeom prst="rect">
            <a:avLst/>
          </a:prstGeom>
          <a:noFill/>
        </p:spPr>
        <p:txBody>
          <a:bodyPr wrap="square" rtlCol="0">
            <a:spAutoFit/>
          </a:bodyPr>
          <a:lstStyle/>
          <a:p>
            <a:r>
              <a:rPr lang="en-US" sz="1600" b="1" dirty="0" smtClean="0">
                <a:solidFill>
                  <a:schemeClr val="bg1"/>
                </a:solidFill>
              </a:rPr>
              <a:t>Seaweed soup (V)(GF) £6.67</a:t>
            </a:r>
          </a:p>
          <a:p>
            <a:r>
              <a:rPr lang="en-US" sz="1200" dirty="0" smtClean="0">
                <a:solidFill>
                  <a:schemeClr val="bg1"/>
                </a:solidFill>
              </a:rPr>
              <a:t>Clear Soup made with seaweed</a:t>
            </a:r>
            <a:r>
              <a:rPr lang="en-US" sz="1200" dirty="0">
                <a:solidFill>
                  <a:schemeClr val="bg1"/>
                </a:solidFill>
              </a:rPr>
              <a:t>, </a:t>
            </a:r>
            <a:r>
              <a:rPr lang="en-US" sz="1200" dirty="0" smtClean="0">
                <a:solidFill>
                  <a:schemeClr val="bg1"/>
                </a:solidFill>
              </a:rPr>
              <a:t>Idaho potatoes and served with </a:t>
            </a:r>
            <a:r>
              <a:rPr lang="en-US" sz="1200" dirty="0">
                <a:solidFill>
                  <a:schemeClr val="bg1"/>
                </a:solidFill>
              </a:rPr>
              <a:t>gluten-free </a:t>
            </a:r>
            <a:r>
              <a:rPr lang="en-US" sz="1200" dirty="0" smtClean="0">
                <a:solidFill>
                  <a:schemeClr val="bg1"/>
                </a:solidFill>
              </a:rPr>
              <a:t>bread. (0.81 calories/gram)</a:t>
            </a:r>
            <a:endParaRPr lang="en-GB" sz="1600" dirty="0">
              <a:solidFill>
                <a:schemeClr val="bg1"/>
              </a:solidFill>
            </a:endParaRPr>
          </a:p>
        </p:txBody>
      </p:sp>
      <p:sp>
        <p:nvSpPr>
          <p:cNvPr id="9" name="TextBox 8"/>
          <p:cNvSpPr txBox="1"/>
          <p:nvPr/>
        </p:nvSpPr>
        <p:spPr>
          <a:xfrm>
            <a:off x="95861" y="3047290"/>
            <a:ext cx="6552026" cy="707886"/>
          </a:xfrm>
          <a:prstGeom prst="rect">
            <a:avLst/>
          </a:prstGeom>
          <a:noFill/>
        </p:spPr>
        <p:txBody>
          <a:bodyPr wrap="square" rtlCol="0">
            <a:spAutoFit/>
          </a:bodyPr>
          <a:lstStyle/>
          <a:p>
            <a:r>
              <a:rPr lang="en-US" sz="1600" b="1" dirty="0" smtClean="0">
                <a:solidFill>
                  <a:schemeClr val="bg1"/>
                </a:solidFill>
              </a:rPr>
              <a:t>Clam chowder £8.87</a:t>
            </a:r>
          </a:p>
          <a:p>
            <a:r>
              <a:rPr lang="en-US" sz="1200" dirty="0" smtClean="0">
                <a:solidFill>
                  <a:schemeClr val="bg1"/>
                </a:solidFill>
              </a:rPr>
              <a:t>Creamy soup that comes with</a:t>
            </a:r>
            <a:r>
              <a:rPr lang="en-GB" sz="1200" dirty="0">
                <a:solidFill>
                  <a:schemeClr val="bg1"/>
                </a:solidFill>
              </a:rPr>
              <a:t>onion, celery, potatoes, diced </a:t>
            </a:r>
            <a:r>
              <a:rPr lang="en-GB" sz="1200" dirty="0" smtClean="0">
                <a:solidFill>
                  <a:schemeClr val="bg1"/>
                </a:solidFill>
              </a:rPr>
              <a:t>carrots and of course fresh clams and served with fresh made garlic bread. </a:t>
            </a:r>
            <a:r>
              <a:rPr lang="en-US" sz="1200" dirty="0">
                <a:solidFill>
                  <a:schemeClr val="bg1"/>
                </a:solidFill>
              </a:rPr>
              <a:t> </a:t>
            </a:r>
            <a:r>
              <a:rPr lang="en-US" sz="1200" dirty="0" smtClean="0">
                <a:solidFill>
                  <a:schemeClr val="bg1"/>
                </a:solidFill>
              </a:rPr>
              <a:t>(1.81 </a:t>
            </a:r>
            <a:r>
              <a:rPr lang="en-US" sz="1200" dirty="0">
                <a:solidFill>
                  <a:schemeClr val="bg1"/>
                </a:solidFill>
              </a:rPr>
              <a:t>calories/gram)</a:t>
            </a:r>
            <a:endParaRPr lang="en-GB" sz="1600" dirty="0">
              <a:solidFill>
                <a:schemeClr val="bg1"/>
              </a:solidFill>
            </a:endParaRPr>
          </a:p>
        </p:txBody>
      </p:sp>
      <p:sp>
        <p:nvSpPr>
          <p:cNvPr id="10" name="TextBox 9"/>
          <p:cNvSpPr txBox="1"/>
          <p:nvPr/>
        </p:nvSpPr>
        <p:spPr>
          <a:xfrm>
            <a:off x="109386" y="3699603"/>
            <a:ext cx="6552026" cy="523220"/>
          </a:xfrm>
          <a:prstGeom prst="rect">
            <a:avLst/>
          </a:prstGeom>
          <a:noFill/>
        </p:spPr>
        <p:txBody>
          <a:bodyPr wrap="square" rtlCol="0">
            <a:spAutoFit/>
          </a:bodyPr>
          <a:lstStyle/>
          <a:p>
            <a:r>
              <a:rPr lang="en-US" sz="1600" b="1" dirty="0" smtClean="0">
                <a:solidFill>
                  <a:schemeClr val="bg1"/>
                </a:solidFill>
              </a:rPr>
              <a:t>Haddock Fishcake £6.97</a:t>
            </a:r>
          </a:p>
          <a:p>
            <a:r>
              <a:rPr lang="en-US" sz="1200" dirty="0" smtClean="0">
                <a:solidFill>
                  <a:schemeClr val="bg1"/>
                </a:solidFill>
              </a:rPr>
              <a:t>Savory fishcakes served ripe tomato salsa and garlic dip</a:t>
            </a:r>
            <a:r>
              <a:rPr lang="en-GB" sz="1200" dirty="0" smtClean="0">
                <a:solidFill>
                  <a:schemeClr val="bg1"/>
                </a:solidFill>
              </a:rPr>
              <a:t>. </a:t>
            </a:r>
            <a:r>
              <a:rPr lang="en-US" sz="1200" dirty="0" smtClean="0">
                <a:solidFill>
                  <a:schemeClr val="bg1"/>
                </a:solidFill>
              </a:rPr>
              <a:t> (2.29 </a:t>
            </a:r>
            <a:r>
              <a:rPr lang="en-US" sz="1200" dirty="0">
                <a:solidFill>
                  <a:schemeClr val="bg1"/>
                </a:solidFill>
              </a:rPr>
              <a:t>calories/gram)</a:t>
            </a:r>
            <a:endParaRPr lang="en-GB" sz="1600" dirty="0">
              <a:solidFill>
                <a:schemeClr val="bg1"/>
              </a:solidFill>
            </a:endParaRPr>
          </a:p>
        </p:txBody>
      </p:sp>
      <p:sp>
        <p:nvSpPr>
          <p:cNvPr id="11" name="TextBox 10"/>
          <p:cNvSpPr txBox="1"/>
          <p:nvPr/>
        </p:nvSpPr>
        <p:spPr>
          <a:xfrm>
            <a:off x="95861" y="4180366"/>
            <a:ext cx="6552026" cy="523220"/>
          </a:xfrm>
          <a:prstGeom prst="rect">
            <a:avLst/>
          </a:prstGeom>
          <a:noFill/>
        </p:spPr>
        <p:txBody>
          <a:bodyPr wrap="square" rtlCol="0">
            <a:spAutoFit/>
          </a:bodyPr>
          <a:lstStyle/>
          <a:p>
            <a:r>
              <a:rPr lang="en-US" sz="1600" b="1" dirty="0" smtClean="0">
                <a:solidFill>
                  <a:schemeClr val="bg1"/>
                </a:solidFill>
              </a:rPr>
              <a:t>Avocado Salad (v)(GF) £6.37</a:t>
            </a:r>
          </a:p>
          <a:p>
            <a:r>
              <a:rPr lang="en-US" sz="1200" dirty="0">
                <a:solidFill>
                  <a:schemeClr val="bg1"/>
                </a:solidFill>
              </a:rPr>
              <a:t>F</a:t>
            </a:r>
            <a:r>
              <a:rPr lang="en-US" sz="1200" dirty="0" smtClean="0">
                <a:solidFill>
                  <a:schemeClr val="bg1"/>
                </a:solidFill>
              </a:rPr>
              <a:t>resh avocados mixed with crumbled cottage cheese and mild bell peppers</a:t>
            </a:r>
            <a:r>
              <a:rPr lang="en-GB" sz="1200" dirty="0" smtClean="0">
                <a:solidFill>
                  <a:schemeClr val="bg1"/>
                </a:solidFill>
              </a:rPr>
              <a:t>. </a:t>
            </a:r>
            <a:r>
              <a:rPr lang="en-US" sz="1200" dirty="0" smtClean="0">
                <a:solidFill>
                  <a:schemeClr val="bg1"/>
                </a:solidFill>
              </a:rPr>
              <a:t> (0.39 </a:t>
            </a:r>
            <a:r>
              <a:rPr lang="en-US" sz="1200" dirty="0">
                <a:solidFill>
                  <a:schemeClr val="bg1"/>
                </a:solidFill>
              </a:rPr>
              <a:t>calories/gram)</a:t>
            </a:r>
            <a:endParaRPr lang="en-GB" sz="1600" dirty="0">
              <a:solidFill>
                <a:schemeClr val="bg1"/>
              </a:solidFill>
            </a:endParaRPr>
          </a:p>
        </p:txBody>
      </p:sp>
      <p:sp>
        <p:nvSpPr>
          <p:cNvPr id="12" name="Rectangle 11"/>
          <p:cNvSpPr/>
          <p:nvPr/>
        </p:nvSpPr>
        <p:spPr>
          <a:xfrm>
            <a:off x="114607" y="4817248"/>
            <a:ext cx="6628786" cy="266700"/>
          </a:xfrm>
          <a:prstGeom prst="rect">
            <a:avLst/>
          </a:prstGeom>
          <a:gradFill flip="none" rotWithShape="1">
            <a:gsLst>
              <a:gs pos="0">
                <a:schemeClr val="accent4">
                  <a:lumMod val="75000"/>
                  <a:shade val="30000"/>
                  <a:satMod val="115000"/>
                </a:schemeClr>
              </a:gs>
              <a:gs pos="50000">
                <a:schemeClr val="accent4">
                  <a:lumMod val="75000"/>
                  <a:shade val="67500"/>
                  <a:satMod val="115000"/>
                </a:schemeClr>
              </a:gs>
              <a:gs pos="100000">
                <a:schemeClr val="accent4">
                  <a:lumMod val="75000"/>
                  <a:shade val="100000"/>
                  <a:satMod val="11500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pc="600" dirty="0" smtClean="0">
                <a:solidFill>
                  <a:schemeClr val="tx1"/>
                </a:solidFill>
                <a:latin typeface="Arial Black" panose="020B0A04020102020204" pitchFamily="34" charset="0"/>
              </a:rPr>
              <a:t>Mains from the Sea</a:t>
            </a:r>
            <a:endParaRPr lang="en-GB" sz="1400" spc="600" dirty="0">
              <a:solidFill>
                <a:schemeClr val="tx1"/>
              </a:solidFill>
              <a:latin typeface="Arial Black" panose="020B0A04020102020204" pitchFamily="34" charset="0"/>
            </a:endParaRPr>
          </a:p>
        </p:txBody>
      </p:sp>
      <p:sp>
        <p:nvSpPr>
          <p:cNvPr id="13" name="TextBox 12"/>
          <p:cNvSpPr txBox="1"/>
          <p:nvPr/>
        </p:nvSpPr>
        <p:spPr>
          <a:xfrm>
            <a:off x="114606" y="5139627"/>
            <a:ext cx="6552026" cy="1077218"/>
          </a:xfrm>
          <a:prstGeom prst="rect">
            <a:avLst/>
          </a:prstGeom>
          <a:noFill/>
        </p:spPr>
        <p:txBody>
          <a:bodyPr wrap="square" rtlCol="0">
            <a:spAutoFit/>
          </a:bodyPr>
          <a:lstStyle/>
          <a:p>
            <a:r>
              <a:rPr lang="en-GB" sz="1600" b="1" dirty="0" smtClean="0">
                <a:solidFill>
                  <a:schemeClr val="bg1"/>
                </a:solidFill>
              </a:rPr>
              <a:t>Baked Whole Salmon £25.57</a:t>
            </a:r>
          </a:p>
          <a:p>
            <a:r>
              <a:rPr lang="en-GB" sz="1200" dirty="0" smtClean="0">
                <a:solidFill>
                  <a:schemeClr val="bg1"/>
                </a:solidFill>
              </a:rPr>
              <a:t>Fresh Salmon marinated with orange and lemon juice then baked to perfection and topped with chef’s special honey sauce. (3.10 calories/gram)</a:t>
            </a:r>
          </a:p>
          <a:p>
            <a:r>
              <a:rPr lang="en-GB" sz="1200" b="1" dirty="0" smtClean="0">
                <a:solidFill>
                  <a:schemeClr val="bg1"/>
                </a:solidFill>
              </a:rPr>
              <a:t>Wine pairing recommendation: </a:t>
            </a:r>
            <a:r>
              <a:rPr lang="en-GB" sz="1200" dirty="0" smtClean="0">
                <a:solidFill>
                  <a:schemeClr val="bg1"/>
                </a:solidFill>
              </a:rPr>
              <a:t>Santa </a:t>
            </a:r>
            <a:r>
              <a:rPr lang="en-GB" sz="1200" dirty="0" err="1" smtClean="0">
                <a:solidFill>
                  <a:schemeClr val="bg1"/>
                </a:solidFill>
              </a:rPr>
              <a:t>Ema</a:t>
            </a:r>
            <a:r>
              <a:rPr lang="en-GB" sz="1200" dirty="0" smtClean="0">
                <a:solidFill>
                  <a:schemeClr val="bg1"/>
                </a:solidFill>
              </a:rPr>
              <a:t> Chardonnay </a:t>
            </a:r>
            <a:r>
              <a:rPr lang="en-GB" sz="1200" dirty="0" err="1" smtClean="0">
                <a:solidFill>
                  <a:schemeClr val="bg1"/>
                </a:solidFill>
              </a:rPr>
              <a:t>Reserva</a:t>
            </a:r>
            <a:r>
              <a:rPr lang="en-GB" sz="1200" dirty="0" smtClean="0">
                <a:solidFill>
                  <a:schemeClr val="bg1"/>
                </a:solidFill>
              </a:rPr>
              <a:t> would be excellent pair with the deep &amp; complex flavours of the Salmon with its rich fruity taste.</a:t>
            </a:r>
            <a:endParaRPr lang="en-GB" sz="1100" dirty="0" smtClean="0">
              <a:solidFill>
                <a:schemeClr val="bg1"/>
              </a:solidFill>
            </a:endParaRPr>
          </a:p>
        </p:txBody>
      </p:sp>
      <p:sp>
        <p:nvSpPr>
          <p:cNvPr id="17" name="TextBox 16"/>
          <p:cNvSpPr txBox="1"/>
          <p:nvPr/>
        </p:nvSpPr>
        <p:spPr>
          <a:xfrm>
            <a:off x="95861" y="6135014"/>
            <a:ext cx="6552026" cy="1077218"/>
          </a:xfrm>
          <a:prstGeom prst="rect">
            <a:avLst/>
          </a:prstGeom>
          <a:noFill/>
        </p:spPr>
        <p:txBody>
          <a:bodyPr wrap="square" rtlCol="0">
            <a:spAutoFit/>
          </a:bodyPr>
          <a:lstStyle/>
          <a:p>
            <a:r>
              <a:rPr lang="en-GB" sz="1600" b="1" dirty="0" smtClean="0">
                <a:solidFill>
                  <a:schemeClr val="bg1"/>
                </a:solidFill>
              </a:rPr>
              <a:t>Grilled Lobster with Cheese £29.97</a:t>
            </a:r>
          </a:p>
          <a:p>
            <a:r>
              <a:rPr lang="en-GB" sz="1200" dirty="0" smtClean="0">
                <a:solidFill>
                  <a:schemeClr val="bg1"/>
                </a:solidFill>
              </a:rPr>
              <a:t>Fresh Salmon marinated with orange and lemon juice then baked to perfection and topped with chef’s special honey sauce. (3.10 calories/gram)</a:t>
            </a:r>
          </a:p>
          <a:p>
            <a:r>
              <a:rPr lang="en-GB" sz="1200" b="1" dirty="0" smtClean="0">
                <a:solidFill>
                  <a:schemeClr val="bg1"/>
                </a:solidFill>
              </a:rPr>
              <a:t>Wine pairing recommendation: </a:t>
            </a:r>
            <a:r>
              <a:rPr lang="en-GB" sz="1200" dirty="0" smtClean="0">
                <a:solidFill>
                  <a:schemeClr val="bg1"/>
                </a:solidFill>
              </a:rPr>
              <a:t>Las Condes Sauvignon Blanc compliments the smoky flavours off the grilled lobster with its intense floral notes. </a:t>
            </a:r>
            <a:endParaRPr lang="en-GB" sz="1100" dirty="0" smtClean="0">
              <a:solidFill>
                <a:schemeClr val="bg1"/>
              </a:solidFill>
            </a:endParaRPr>
          </a:p>
        </p:txBody>
      </p:sp>
      <p:sp>
        <p:nvSpPr>
          <p:cNvPr id="18" name="TextBox 17"/>
          <p:cNvSpPr txBox="1"/>
          <p:nvPr/>
        </p:nvSpPr>
        <p:spPr>
          <a:xfrm>
            <a:off x="95861" y="7141031"/>
            <a:ext cx="6552026" cy="707886"/>
          </a:xfrm>
          <a:prstGeom prst="rect">
            <a:avLst/>
          </a:prstGeom>
          <a:noFill/>
        </p:spPr>
        <p:txBody>
          <a:bodyPr wrap="square" rtlCol="0">
            <a:spAutoFit/>
          </a:bodyPr>
          <a:lstStyle/>
          <a:p>
            <a:r>
              <a:rPr lang="en-US" sz="1600" b="1" dirty="0" smtClean="0">
                <a:solidFill>
                  <a:schemeClr val="bg1"/>
                </a:solidFill>
              </a:rPr>
              <a:t>Whole Crab £19.67</a:t>
            </a:r>
          </a:p>
          <a:p>
            <a:r>
              <a:rPr lang="en-US" sz="1200" dirty="0" smtClean="0">
                <a:solidFill>
                  <a:schemeClr val="bg1"/>
                </a:solidFill>
              </a:rPr>
              <a:t>Baked, grilled or fried to your liking and served with cheese garlic sauce &amp; homemade melted butter.  (1.89 </a:t>
            </a:r>
            <a:r>
              <a:rPr lang="en-US" sz="1200" dirty="0">
                <a:solidFill>
                  <a:schemeClr val="bg1"/>
                </a:solidFill>
              </a:rPr>
              <a:t>calories/gram)</a:t>
            </a:r>
            <a:endParaRPr lang="en-GB" sz="1600" dirty="0">
              <a:solidFill>
                <a:schemeClr val="bg1"/>
              </a:solidFill>
            </a:endParaRPr>
          </a:p>
        </p:txBody>
      </p:sp>
      <p:sp>
        <p:nvSpPr>
          <p:cNvPr id="19" name="TextBox 18"/>
          <p:cNvSpPr txBox="1"/>
          <p:nvPr/>
        </p:nvSpPr>
        <p:spPr>
          <a:xfrm>
            <a:off x="93660" y="7782475"/>
            <a:ext cx="6552026" cy="707886"/>
          </a:xfrm>
          <a:prstGeom prst="rect">
            <a:avLst/>
          </a:prstGeom>
          <a:noFill/>
        </p:spPr>
        <p:txBody>
          <a:bodyPr wrap="square" rtlCol="0">
            <a:spAutoFit/>
          </a:bodyPr>
          <a:lstStyle/>
          <a:p>
            <a:r>
              <a:rPr lang="en-US" sz="1600" b="1" dirty="0" smtClean="0">
                <a:solidFill>
                  <a:schemeClr val="bg1"/>
                </a:solidFill>
              </a:rPr>
              <a:t>Tuna sandwich £11.87 (GF)</a:t>
            </a:r>
          </a:p>
          <a:p>
            <a:r>
              <a:rPr lang="en-US" sz="1200" dirty="0" smtClean="0">
                <a:solidFill>
                  <a:schemeClr val="bg1"/>
                </a:solidFill>
              </a:rPr>
              <a:t>Made from fresh tuna &amp; cream along with chef’s special honey mayo sauce and the bread of your choice. Gluten-free choice available.  (1.87 </a:t>
            </a:r>
            <a:r>
              <a:rPr lang="en-US" sz="1200" dirty="0">
                <a:solidFill>
                  <a:schemeClr val="bg1"/>
                </a:solidFill>
              </a:rPr>
              <a:t>calories/gram)</a:t>
            </a:r>
            <a:endParaRPr lang="en-GB" sz="1600" dirty="0">
              <a:solidFill>
                <a:schemeClr val="bg1"/>
              </a:solidFill>
            </a:endParaRPr>
          </a:p>
        </p:txBody>
      </p:sp>
      <p:sp>
        <p:nvSpPr>
          <p:cNvPr id="20" name="TextBox 19"/>
          <p:cNvSpPr txBox="1"/>
          <p:nvPr/>
        </p:nvSpPr>
        <p:spPr>
          <a:xfrm>
            <a:off x="93660" y="8403256"/>
            <a:ext cx="6552026" cy="707886"/>
          </a:xfrm>
          <a:prstGeom prst="rect">
            <a:avLst/>
          </a:prstGeom>
          <a:noFill/>
        </p:spPr>
        <p:txBody>
          <a:bodyPr wrap="square" rtlCol="0">
            <a:spAutoFit/>
          </a:bodyPr>
          <a:lstStyle/>
          <a:p>
            <a:r>
              <a:rPr lang="en-GB" sz="1600" b="1" dirty="0" smtClean="0">
                <a:solidFill>
                  <a:schemeClr val="bg1"/>
                </a:solidFill>
              </a:rPr>
              <a:t>Chef’s special Bouillabaisse £22.27 (GF)</a:t>
            </a:r>
          </a:p>
          <a:p>
            <a:r>
              <a:rPr lang="en-GB" sz="1200" dirty="0" smtClean="0">
                <a:solidFill>
                  <a:schemeClr val="bg1"/>
                </a:solidFill>
              </a:rPr>
              <a:t>A rich savoury stew consisting of clams, mussels, prawns and cod fish served in a special </a:t>
            </a:r>
            <a:r>
              <a:rPr lang="en-GB" sz="1200" dirty="0" err="1" smtClean="0">
                <a:solidFill>
                  <a:schemeClr val="bg1"/>
                </a:solidFill>
              </a:rPr>
              <a:t>special</a:t>
            </a:r>
            <a:r>
              <a:rPr lang="en-GB" sz="1200" dirty="0" smtClean="0">
                <a:solidFill>
                  <a:schemeClr val="bg1"/>
                </a:solidFill>
              </a:rPr>
              <a:t> sauce. Come with fresh baked bread with gluten free option. (2.87 calories/gram)</a:t>
            </a:r>
            <a:endParaRPr lang="en-GB" sz="1600" dirty="0">
              <a:solidFill>
                <a:schemeClr val="bg1"/>
              </a:solidFill>
            </a:endParaRPr>
          </a:p>
        </p:txBody>
      </p:sp>
      <p:sp>
        <p:nvSpPr>
          <p:cNvPr id="21" name="TextBox 20"/>
          <p:cNvSpPr txBox="1"/>
          <p:nvPr/>
        </p:nvSpPr>
        <p:spPr>
          <a:xfrm>
            <a:off x="93660" y="9111142"/>
            <a:ext cx="6552026" cy="646331"/>
          </a:xfrm>
          <a:prstGeom prst="rect">
            <a:avLst/>
          </a:prstGeom>
          <a:noFill/>
        </p:spPr>
        <p:txBody>
          <a:bodyPr wrap="square" rtlCol="0">
            <a:spAutoFit/>
          </a:bodyPr>
          <a:lstStyle/>
          <a:p>
            <a:r>
              <a:rPr lang="en-GB" sz="1200" b="1" dirty="0" smtClean="0">
                <a:solidFill>
                  <a:schemeClr val="bg1"/>
                </a:solidFill>
              </a:rPr>
              <a:t>Add any two side dishes with your mains for £9.87</a:t>
            </a:r>
          </a:p>
          <a:p>
            <a:r>
              <a:rPr lang="en-US" sz="1200" dirty="0" smtClean="0">
                <a:solidFill>
                  <a:schemeClr val="bg1"/>
                </a:solidFill>
              </a:rPr>
              <a:t>Side dish options include Seafood rice, Herb rice, Bread of the day, Chef’s choice soup of the day, Creamy mushrooms, Roasted Vine Tomatoes. Please ask your server to know sides of the day. </a:t>
            </a:r>
            <a:endParaRPr lang="en-GB" sz="1600" dirty="0">
              <a:solidFill>
                <a:schemeClr val="bg1"/>
              </a:solidFill>
            </a:endParaRPr>
          </a:p>
        </p:txBody>
      </p:sp>
    </p:spTree>
    <p:extLst>
      <p:ext uri="{BB962C8B-B14F-4D97-AF65-F5344CB8AC3E}">
        <p14:creationId xmlns:p14="http://schemas.microsoft.com/office/powerpoint/2010/main" val="423918463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2000" b="-2000"/>
          </a:stretch>
        </a:blipFill>
        <a:effectLst/>
      </p:bgPr>
    </p:bg>
    <p:spTree>
      <p:nvGrpSpPr>
        <p:cNvPr id="1" name=""/>
        <p:cNvGrpSpPr/>
        <p:nvPr/>
      </p:nvGrpSpPr>
      <p:grpSpPr>
        <a:xfrm>
          <a:off x="0" y="0"/>
          <a:ext cx="0" cy="0"/>
          <a:chOff x="0" y="0"/>
          <a:chExt cx="0" cy="0"/>
        </a:xfrm>
      </p:grpSpPr>
      <p:sp>
        <p:nvSpPr>
          <p:cNvPr id="4" name="Rectangle 3"/>
          <p:cNvSpPr/>
          <p:nvPr/>
        </p:nvSpPr>
        <p:spPr>
          <a:xfrm>
            <a:off x="0" y="0"/>
            <a:ext cx="6858000" cy="9906000"/>
          </a:xfrm>
          <a:prstGeom prst="rect">
            <a:avLst/>
          </a:prstGeom>
          <a:solidFill>
            <a:schemeClr val="tx1">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Bebas Neue" panose="020B0606020202050201" pitchFamily="34" charset="0"/>
            </a:endParaRPr>
          </a:p>
        </p:txBody>
      </p:sp>
      <p:sp>
        <p:nvSpPr>
          <p:cNvPr id="5" name="Rectangle 4"/>
          <p:cNvSpPr/>
          <p:nvPr/>
        </p:nvSpPr>
        <p:spPr>
          <a:xfrm>
            <a:off x="133964" y="171450"/>
            <a:ext cx="6628786" cy="266700"/>
          </a:xfrm>
          <a:prstGeom prst="rect">
            <a:avLst/>
          </a:prstGeom>
          <a:gradFill flip="none" rotWithShape="1">
            <a:gsLst>
              <a:gs pos="0">
                <a:schemeClr val="accent4">
                  <a:lumMod val="75000"/>
                  <a:shade val="30000"/>
                  <a:satMod val="115000"/>
                </a:schemeClr>
              </a:gs>
              <a:gs pos="50000">
                <a:schemeClr val="accent4">
                  <a:lumMod val="75000"/>
                  <a:shade val="67500"/>
                  <a:satMod val="115000"/>
                </a:schemeClr>
              </a:gs>
              <a:gs pos="100000">
                <a:schemeClr val="accent4">
                  <a:lumMod val="75000"/>
                  <a:shade val="100000"/>
                  <a:satMod val="11500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pc="600" dirty="0" smtClean="0">
                <a:solidFill>
                  <a:schemeClr val="tx1"/>
                </a:solidFill>
                <a:latin typeface="Arial Black" panose="020B0A04020102020204" pitchFamily="34" charset="0"/>
              </a:rPr>
              <a:t>Desserts</a:t>
            </a:r>
            <a:endParaRPr lang="en-GB" sz="1400" spc="600" dirty="0">
              <a:solidFill>
                <a:schemeClr val="tx1"/>
              </a:solidFill>
              <a:latin typeface="Arial Black" panose="020B0A04020102020204" pitchFamily="34" charset="0"/>
            </a:endParaRPr>
          </a:p>
        </p:txBody>
      </p:sp>
      <p:sp>
        <p:nvSpPr>
          <p:cNvPr id="8" name="TextBox 7"/>
          <p:cNvSpPr txBox="1"/>
          <p:nvPr/>
        </p:nvSpPr>
        <p:spPr>
          <a:xfrm>
            <a:off x="133962" y="482479"/>
            <a:ext cx="6552026" cy="707886"/>
          </a:xfrm>
          <a:prstGeom prst="rect">
            <a:avLst/>
          </a:prstGeom>
          <a:noFill/>
        </p:spPr>
        <p:txBody>
          <a:bodyPr wrap="square" rtlCol="0">
            <a:spAutoFit/>
          </a:bodyPr>
          <a:lstStyle/>
          <a:p>
            <a:r>
              <a:rPr lang="en-GB" sz="1600" b="1" dirty="0" err="1">
                <a:solidFill>
                  <a:schemeClr val="bg1"/>
                </a:solidFill>
              </a:rPr>
              <a:t>Banoffee</a:t>
            </a:r>
            <a:r>
              <a:rPr lang="en-GB" sz="1600" b="1" dirty="0">
                <a:solidFill>
                  <a:schemeClr val="bg1"/>
                </a:solidFill>
              </a:rPr>
              <a:t> pie £8.57</a:t>
            </a:r>
          </a:p>
          <a:p>
            <a:r>
              <a:rPr lang="en-GB" sz="1200" dirty="0">
                <a:solidFill>
                  <a:schemeClr val="bg1"/>
                </a:solidFill>
              </a:rPr>
              <a:t>A </a:t>
            </a:r>
            <a:r>
              <a:rPr lang="en-GB" sz="1200" dirty="0" smtClean="0">
                <a:solidFill>
                  <a:schemeClr val="bg1"/>
                </a:solidFill>
              </a:rPr>
              <a:t>fine </a:t>
            </a:r>
            <a:r>
              <a:rPr lang="en-GB" sz="1200" dirty="0">
                <a:solidFill>
                  <a:schemeClr val="bg1"/>
                </a:solidFill>
              </a:rPr>
              <a:t>combination </a:t>
            </a:r>
            <a:r>
              <a:rPr lang="en-GB" sz="1200" dirty="0" smtClean="0">
                <a:solidFill>
                  <a:schemeClr val="bg1"/>
                </a:solidFill>
              </a:rPr>
              <a:t>of </a:t>
            </a:r>
            <a:r>
              <a:rPr lang="en-GB" sz="1200" dirty="0">
                <a:solidFill>
                  <a:schemeClr val="bg1"/>
                </a:solidFill>
              </a:rPr>
              <a:t>fresh Bananas, Caramel, Biscuits and Cream with a touch of </a:t>
            </a:r>
            <a:r>
              <a:rPr lang="en-GB" sz="1200" dirty="0" smtClean="0">
                <a:solidFill>
                  <a:schemeClr val="bg1"/>
                </a:solidFill>
              </a:rPr>
              <a:t>vanilla. This rich dessert will leave a lasting taste in your mouth  (4.32 calories/gram) </a:t>
            </a:r>
            <a:endParaRPr lang="en-GB" sz="1200" dirty="0">
              <a:solidFill>
                <a:schemeClr val="bg1"/>
              </a:solidFill>
            </a:endParaRPr>
          </a:p>
        </p:txBody>
      </p:sp>
      <p:sp>
        <p:nvSpPr>
          <p:cNvPr id="10" name="TextBox 9"/>
          <p:cNvSpPr txBox="1"/>
          <p:nvPr/>
        </p:nvSpPr>
        <p:spPr>
          <a:xfrm>
            <a:off x="133962" y="1079258"/>
            <a:ext cx="6552026" cy="707886"/>
          </a:xfrm>
          <a:prstGeom prst="rect">
            <a:avLst/>
          </a:prstGeom>
          <a:noFill/>
        </p:spPr>
        <p:txBody>
          <a:bodyPr wrap="square" rtlCol="0">
            <a:spAutoFit/>
          </a:bodyPr>
          <a:lstStyle/>
          <a:p>
            <a:r>
              <a:rPr lang="en-GB" sz="1600" b="1" dirty="0">
                <a:solidFill>
                  <a:schemeClr val="bg1"/>
                </a:solidFill>
              </a:rPr>
              <a:t>Bread and butter </a:t>
            </a:r>
            <a:r>
              <a:rPr lang="en-GB" sz="1600" b="1" dirty="0" smtClean="0">
                <a:solidFill>
                  <a:schemeClr val="bg1"/>
                </a:solidFill>
              </a:rPr>
              <a:t>pudding £7.57</a:t>
            </a:r>
            <a:endParaRPr lang="en-GB" sz="1600" b="1" dirty="0">
              <a:solidFill>
                <a:schemeClr val="bg1"/>
              </a:solidFill>
            </a:endParaRPr>
          </a:p>
          <a:p>
            <a:r>
              <a:rPr lang="en-GB" sz="1200" dirty="0">
                <a:solidFill>
                  <a:schemeClr val="bg1"/>
                </a:solidFill>
              </a:rPr>
              <a:t>A </a:t>
            </a:r>
            <a:r>
              <a:rPr lang="en-GB" sz="1200" dirty="0" smtClean="0">
                <a:solidFill>
                  <a:schemeClr val="bg1"/>
                </a:solidFill>
              </a:rPr>
              <a:t>traditional dessert reinvented through adding French sour cream on top that creates a perfect balance between rich sweetness and tanginess from cream. (2.89 calories/gram) </a:t>
            </a:r>
            <a:endParaRPr lang="en-GB" sz="1200" dirty="0">
              <a:solidFill>
                <a:schemeClr val="bg1"/>
              </a:solidFill>
            </a:endParaRPr>
          </a:p>
        </p:txBody>
      </p:sp>
      <p:sp>
        <p:nvSpPr>
          <p:cNvPr id="6" name="TextBox 5"/>
          <p:cNvSpPr txBox="1"/>
          <p:nvPr/>
        </p:nvSpPr>
        <p:spPr>
          <a:xfrm>
            <a:off x="133962" y="1681446"/>
            <a:ext cx="6552026" cy="892552"/>
          </a:xfrm>
          <a:prstGeom prst="rect">
            <a:avLst/>
          </a:prstGeom>
          <a:noFill/>
        </p:spPr>
        <p:txBody>
          <a:bodyPr wrap="square" rtlCol="0">
            <a:spAutoFit/>
          </a:bodyPr>
          <a:lstStyle/>
          <a:p>
            <a:r>
              <a:rPr lang="en-GB" sz="1600" b="1" dirty="0" smtClean="0">
                <a:solidFill>
                  <a:schemeClr val="bg1"/>
                </a:solidFill>
              </a:rPr>
              <a:t>Cheesecake £8.97</a:t>
            </a:r>
            <a:endParaRPr lang="en-GB" sz="1600" b="1" dirty="0">
              <a:solidFill>
                <a:schemeClr val="bg1"/>
              </a:solidFill>
            </a:endParaRPr>
          </a:p>
          <a:p>
            <a:r>
              <a:rPr lang="en-GB" sz="1200" dirty="0" smtClean="0">
                <a:solidFill>
                  <a:schemeClr val="bg1"/>
                </a:solidFill>
              </a:rPr>
              <a:t>A popular dessert made unique by using  two different cream cheese in order to add depth to the flavour. Served with syrup of your choice that  include caramel, blueberry or rasp berry syrup. (3.21 calories/gram) </a:t>
            </a:r>
            <a:endParaRPr lang="en-GB" sz="1200" dirty="0">
              <a:solidFill>
                <a:schemeClr val="bg1"/>
              </a:solidFill>
            </a:endParaRPr>
          </a:p>
        </p:txBody>
      </p:sp>
      <p:sp>
        <p:nvSpPr>
          <p:cNvPr id="7" name="Rectangle 6"/>
          <p:cNvSpPr/>
          <p:nvPr/>
        </p:nvSpPr>
        <p:spPr>
          <a:xfrm>
            <a:off x="133964" y="2655801"/>
            <a:ext cx="6628786" cy="266700"/>
          </a:xfrm>
          <a:prstGeom prst="rect">
            <a:avLst/>
          </a:prstGeom>
          <a:gradFill flip="none" rotWithShape="1">
            <a:gsLst>
              <a:gs pos="0">
                <a:schemeClr val="accent4">
                  <a:lumMod val="75000"/>
                  <a:shade val="30000"/>
                  <a:satMod val="115000"/>
                </a:schemeClr>
              </a:gs>
              <a:gs pos="50000">
                <a:schemeClr val="accent4">
                  <a:lumMod val="75000"/>
                  <a:shade val="67500"/>
                  <a:satMod val="115000"/>
                </a:schemeClr>
              </a:gs>
              <a:gs pos="100000">
                <a:schemeClr val="accent4">
                  <a:lumMod val="75000"/>
                  <a:shade val="100000"/>
                  <a:satMod val="11500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pc="600" dirty="0" smtClean="0">
                <a:solidFill>
                  <a:schemeClr val="tx1"/>
                </a:solidFill>
                <a:latin typeface="Arial Black" panose="020B0A04020102020204" pitchFamily="34" charset="0"/>
              </a:rPr>
              <a:t>Beverages</a:t>
            </a:r>
            <a:endParaRPr lang="en-GB" sz="1400" spc="600" dirty="0">
              <a:solidFill>
                <a:schemeClr val="tx1"/>
              </a:solidFill>
              <a:latin typeface="Arial Black" panose="020B0A04020102020204" pitchFamily="34" charset="0"/>
            </a:endParaRPr>
          </a:p>
        </p:txBody>
      </p:sp>
      <p:sp>
        <p:nvSpPr>
          <p:cNvPr id="9" name="TextBox 8"/>
          <p:cNvSpPr txBox="1"/>
          <p:nvPr/>
        </p:nvSpPr>
        <p:spPr>
          <a:xfrm>
            <a:off x="133962" y="2966830"/>
            <a:ext cx="6552026" cy="523220"/>
          </a:xfrm>
          <a:prstGeom prst="rect">
            <a:avLst/>
          </a:prstGeom>
          <a:noFill/>
        </p:spPr>
        <p:txBody>
          <a:bodyPr wrap="square" rtlCol="0">
            <a:spAutoFit/>
          </a:bodyPr>
          <a:lstStyle/>
          <a:p>
            <a:r>
              <a:rPr lang="en-GB" sz="1600" b="1" dirty="0" smtClean="0">
                <a:solidFill>
                  <a:schemeClr val="bg1"/>
                </a:solidFill>
              </a:rPr>
              <a:t>Coke &amp; Cream £1.47 (500ml)</a:t>
            </a:r>
            <a:endParaRPr lang="en-GB" sz="1600" b="1" dirty="0">
              <a:solidFill>
                <a:schemeClr val="bg1"/>
              </a:solidFill>
            </a:endParaRPr>
          </a:p>
          <a:p>
            <a:r>
              <a:rPr lang="en-GB" sz="1200" dirty="0" smtClean="0">
                <a:solidFill>
                  <a:schemeClr val="bg1"/>
                </a:solidFill>
              </a:rPr>
              <a:t>The all-familiar Cola with cream on top to add depth to the flavour. (3.8 calories/gram) </a:t>
            </a:r>
            <a:endParaRPr lang="en-GB" sz="1200" dirty="0">
              <a:solidFill>
                <a:schemeClr val="bg1"/>
              </a:solidFill>
            </a:endParaRPr>
          </a:p>
        </p:txBody>
      </p:sp>
      <p:sp>
        <p:nvSpPr>
          <p:cNvPr id="11" name="TextBox 10"/>
          <p:cNvSpPr txBox="1"/>
          <p:nvPr/>
        </p:nvSpPr>
        <p:spPr>
          <a:xfrm>
            <a:off x="133962" y="3427010"/>
            <a:ext cx="6552026" cy="523220"/>
          </a:xfrm>
          <a:prstGeom prst="rect">
            <a:avLst/>
          </a:prstGeom>
          <a:noFill/>
        </p:spPr>
        <p:txBody>
          <a:bodyPr wrap="square" rtlCol="0">
            <a:spAutoFit/>
          </a:bodyPr>
          <a:lstStyle/>
          <a:p>
            <a:r>
              <a:rPr lang="en-GB" sz="1600" b="1" dirty="0" smtClean="0">
                <a:solidFill>
                  <a:schemeClr val="bg1"/>
                </a:solidFill>
              </a:rPr>
              <a:t>Italian Soda £2.27 (350ml)</a:t>
            </a:r>
            <a:endParaRPr lang="en-GB" sz="1600" b="1" dirty="0">
              <a:solidFill>
                <a:schemeClr val="bg1"/>
              </a:solidFill>
            </a:endParaRPr>
          </a:p>
          <a:p>
            <a:r>
              <a:rPr lang="en-GB" sz="1200" dirty="0" smtClean="0">
                <a:solidFill>
                  <a:schemeClr val="bg1"/>
                </a:solidFill>
              </a:rPr>
              <a:t>Italian style soda with flavouring of your choice. (2.9 calories/gram) </a:t>
            </a:r>
            <a:endParaRPr lang="en-GB" sz="1200" dirty="0">
              <a:solidFill>
                <a:schemeClr val="bg1"/>
              </a:solidFill>
            </a:endParaRPr>
          </a:p>
        </p:txBody>
      </p:sp>
      <p:sp>
        <p:nvSpPr>
          <p:cNvPr id="13" name="Rectangle 12"/>
          <p:cNvSpPr/>
          <p:nvPr/>
        </p:nvSpPr>
        <p:spPr>
          <a:xfrm>
            <a:off x="133964" y="4658299"/>
            <a:ext cx="6628786" cy="266700"/>
          </a:xfrm>
          <a:prstGeom prst="rect">
            <a:avLst/>
          </a:prstGeom>
          <a:gradFill flip="none" rotWithShape="1">
            <a:gsLst>
              <a:gs pos="0">
                <a:schemeClr val="accent4">
                  <a:lumMod val="75000"/>
                  <a:shade val="30000"/>
                  <a:satMod val="115000"/>
                </a:schemeClr>
              </a:gs>
              <a:gs pos="50000">
                <a:schemeClr val="accent4">
                  <a:lumMod val="75000"/>
                  <a:shade val="67500"/>
                  <a:satMod val="115000"/>
                </a:schemeClr>
              </a:gs>
              <a:gs pos="100000">
                <a:schemeClr val="accent4">
                  <a:lumMod val="75000"/>
                  <a:shade val="100000"/>
                  <a:satMod val="11500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pc="600" dirty="0" smtClean="0">
                <a:solidFill>
                  <a:schemeClr val="tx1"/>
                </a:solidFill>
                <a:latin typeface="Arial Black" panose="020B0A04020102020204" pitchFamily="34" charset="0"/>
              </a:rPr>
              <a:t>Wines</a:t>
            </a:r>
            <a:endParaRPr lang="en-GB" sz="1400" spc="600" dirty="0">
              <a:solidFill>
                <a:schemeClr val="tx1"/>
              </a:solidFill>
              <a:latin typeface="Arial Black" panose="020B0A04020102020204" pitchFamily="34" charset="0"/>
            </a:endParaRPr>
          </a:p>
        </p:txBody>
      </p:sp>
      <p:sp>
        <p:nvSpPr>
          <p:cNvPr id="14" name="TextBox 13"/>
          <p:cNvSpPr txBox="1"/>
          <p:nvPr/>
        </p:nvSpPr>
        <p:spPr>
          <a:xfrm>
            <a:off x="133962" y="5227240"/>
            <a:ext cx="6552026" cy="523220"/>
          </a:xfrm>
          <a:prstGeom prst="rect">
            <a:avLst/>
          </a:prstGeom>
          <a:noFill/>
        </p:spPr>
        <p:txBody>
          <a:bodyPr wrap="square" rtlCol="0">
            <a:spAutoFit/>
          </a:bodyPr>
          <a:lstStyle/>
          <a:p>
            <a:r>
              <a:rPr lang="en-GB" sz="1600" b="1" dirty="0">
                <a:solidFill>
                  <a:schemeClr val="bg1"/>
                </a:solidFill>
              </a:rPr>
              <a:t>Santa </a:t>
            </a:r>
            <a:r>
              <a:rPr lang="en-GB" sz="1600" b="1" dirty="0" err="1">
                <a:solidFill>
                  <a:schemeClr val="bg1"/>
                </a:solidFill>
              </a:rPr>
              <a:t>Ema</a:t>
            </a:r>
            <a:r>
              <a:rPr lang="en-GB" sz="1600" b="1" dirty="0">
                <a:solidFill>
                  <a:schemeClr val="bg1"/>
                </a:solidFill>
              </a:rPr>
              <a:t> Chardonnay </a:t>
            </a:r>
            <a:r>
              <a:rPr lang="en-GB" sz="1600" b="1" dirty="0" err="1">
                <a:solidFill>
                  <a:schemeClr val="bg1"/>
                </a:solidFill>
              </a:rPr>
              <a:t>Reserva</a:t>
            </a:r>
            <a:r>
              <a:rPr lang="en-GB" sz="1600" b="1" dirty="0">
                <a:solidFill>
                  <a:schemeClr val="bg1"/>
                </a:solidFill>
              </a:rPr>
              <a:t> </a:t>
            </a:r>
            <a:r>
              <a:rPr lang="en-GB" sz="1600" b="1" dirty="0" smtClean="0">
                <a:solidFill>
                  <a:schemeClr val="bg1"/>
                </a:solidFill>
              </a:rPr>
              <a:t>£28.87 (Bottle)</a:t>
            </a:r>
            <a:endParaRPr lang="en-GB" sz="1600" b="1" dirty="0">
              <a:solidFill>
                <a:schemeClr val="bg1"/>
              </a:solidFill>
            </a:endParaRPr>
          </a:p>
          <a:p>
            <a:r>
              <a:rPr lang="en-GB" sz="1200" dirty="0" smtClean="0">
                <a:solidFill>
                  <a:schemeClr val="bg1"/>
                </a:solidFill>
              </a:rPr>
              <a:t>Comes with intense fragrance of </a:t>
            </a:r>
            <a:r>
              <a:rPr lang="en-GB" sz="1200" dirty="0">
                <a:solidFill>
                  <a:schemeClr val="bg1"/>
                </a:solidFill>
              </a:rPr>
              <a:t>ripe tropical fruits such as banana, passion fruit, and </a:t>
            </a:r>
            <a:r>
              <a:rPr lang="en-GB" sz="1200" dirty="0" smtClean="0">
                <a:solidFill>
                  <a:schemeClr val="bg1"/>
                </a:solidFill>
              </a:rPr>
              <a:t>pineapple. </a:t>
            </a:r>
            <a:endParaRPr lang="en-GB" sz="1200" dirty="0">
              <a:solidFill>
                <a:schemeClr val="bg1"/>
              </a:solidFill>
            </a:endParaRPr>
          </a:p>
        </p:txBody>
      </p:sp>
      <p:sp>
        <p:nvSpPr>
          <p:cNvPr id="15" name="TextBox 14"/>
          <p:cNvSpPr txBox="1"/>
          <p:nvPr/>
        </p:nvSpPr>
        <p:spPr>
          <a:xfrm>
            <a:off x="133962" y="5741949"/>
            <a:ext cx="6552026" cy="707886"/>
          </a:xfrm>
          <a:prstGeom prst="rect">
            <a:avLst/>
          </a:prstGeom>
          <a:noFill/>
        </p:spPr>
        <p:txBody>
          <a:bodyPr wrap="square" rtlCol="0">
            <a:spAutoFit/>
          </a:bodyPr>
          <a:lstStyle/>
          <a:p>
            <a:r>
              <a:rPr lang="en-GB" sz="1600" b="1" dirty="0">
                <a:solidFill>
                  <a:schemeClr val="bg1"/>
                </a:solidFill>
              </a:rPr>
              <a:t>Las Condes Sauvignon Blanc </a:t>
            </a:r>
            <a:r>
              <a:rPr lang="en-GB" sz="1600" b="1" dirty="0" smtClean="0">
                <a:solidFill>
                  <a:schemeClr val="bg1"/>
                </a:solidFill>
              </a:rPr>
              <a:t>£</a:t>
            </a:r>
            <a:r>
              <a:rPr lang="en-GB" sz="1600" b="1" dirty="0">
                <a:solidFill>
                  <a:schemeClr val="bg1"/>
                </a:solidFill>
              </a:rPr>
              <a:t>4</a:t>
            </a:r>
            <a:r>
              <a:rPr lang="en-GB" sz="1600" b="1" dirty="0" smtClean="0">
                <a:solidFill>
                  <a:schemeClr val="bg1"/>
                </a:solidFill>
              </a:rPr>
              <a:t>.27 (</a:t>
            </a:r>
            <a:r>
              <a:rPr lang="en-GB" sz="1600" b="1" dirty="0">
                <a:solidFill>
                  <a:schemeClr val="bg1"/>
                </a:solidFill>
              </a:rPr>
              <a:t>175ml) </a:t>
            </a:r>
            <a:r>
              <a:rPr lang="en-GB" sz="1600" b="1" dirty="0" smtClean="0">
                <a:solidFill>
                  <a:schemeClr val="bg1"/>
                </a:solidFill>
              </a:rPr>
              <a:t>£18.50 (Bottle)</a:t>
            </a:r>
            <a:endParaRPr lang="en-GB" sz="1600" b="1" dirty="0">
              <a:solidFill>
                <a:schemeClr val="bg1"/>
              </a:solidFill>
            </a:endParaRPr>
          </a:p>
          <a:p>
            <a:r>
              <a:rPr lang="en-GB" sz="1200" dirty="0" smtClean="0">
                <a:solidFill>
                  <a:schemeClr val="bg1"/>
                </a:solidFill>
              </a:rPr>
              <a:t>Delivers an Intense </a:t>
            </a:r>
            <a:r>
              <a:rPr lang="en-GB" sz="1200" dirty="0">
                <a:solidFill>
                  <a:schemeClr val="bg1"/>
                </a:solidFill>
              </a:rPr>
              <a:t>floral </a:t>
            </a:r>
            <a:r>
              <a:rPr lang="en-GB" sz="1200" dirty="0" smtClean="0">
                <a:solidFill>
                  <a:schemeClr val="bg1"/>
                </a:solidFill>
              </a:rPr>
              <a:t>aromas of elderflower with a citrusy after taste  </a:t>
            </a:r>
            <a:r>
              <a:rPr lang="en-GB" sz="1200" dirty="0">
                <a:solidFill>
                  <a:schemeClr val="bg1"/>
                </a:solidFill>
              </a:rPr>
              <a:t>- lime and grapefruit fruits in the finish. </a:t>
            </a:r>
          </a:p>
        </p:txBody>
      </p:sp>
      <p:sp>
        <p:nvSpPr>
          <p:cNvPr id="16" name="TextBox 15"/>
          <p:cNvSpPr txBox="1"/>
          <p:nvPr/>
        </p:nvSpPr>
        <p:spPr>
          <a:xfrm>
            <a:off x="133962" y="3925789"/>
            <a:ext cx="6552026" cy="523220"/>
          </a:xfrm>
          <a:prstGeom prst="rect">
            <a:avLst/>
          </a:prstGeom>
          <a:noFill/>
        </p:spPr>
        <p:txBody>
          <a:bodyPr wrap="square" rtlCol="0">
            <a:spAutoFit/>
          </a:bodyPr>
          <a:lstStyle/>
          <a:p>
            <a:r>
              <a:rPr lang="en-GB" sz="1600" b="1" dirty="0" smtClean="0">
                <a:solidFill>
                  <a:schemeClr val="bg1"/>
                </a:solidFill>
              </a:rPr>
              <a:t>Seasonal fruit juice £2.17 (250ml)</a:t>
            </a:r>
            <a:endParaRPr lang="en-GB" sz="1600" b="1" dirty="0">
              <a:solidFill>
                <a:schemeClr val="bg1"/>
              </a:solidFill>
            </a:endParaRPr>
          </a:p>
          <a:p>
            <a:r>
              <a:rPr lang="en-GB" sz="1200" dirty="0" smtClean="0">
                <a:solidFill>
                  <a:schemeClr val="bg1"/>
                </a:solidFill>
              </a:rPr>
              <a:t>Fresh made fruit juice. Availability depends on the season. Kindly ask your server for availability.</a:t>
            </a:r>
            <a:endParaRPr lang="en-GB" sz="1200" dirty="0">
              <a:solidFill>
                <a:schemeClr val="bg1"/>
              </a:solidFill>
            </a:endParaRPr>
          </a:p>
        </p:txBody>
      </p:sp>
      <p:sp>
        <p:nvSpPr>
          <p:cNvPr id="20" name="TextBox 19"/>
          <p:cNvSpPr txBox="1"/>
          <p:nvPr/>
        </p:nvSpPr>
        <p:spPr>
          <a:xfrm>
            <a:off x="133962" y="4953000"/>
            <a:ext cx="2802875" cy="338554"/>
          </a:xfrm>
          <a:prstGeom prst="rect">
            <a:avLst/>
          </a:prstGeom>
          <a:noFill/>
        </p:spPr>
        <p:txBody>
          <a:bodyPr wrap="square" rtlCol="0">
            <a:spAutoFit/>
          </a:bodyPr>
          <a:lstStyle/>
          <a:p>
            <a:r>
              <a:rPr lang="en-GB" sz="1600" b="1" dirty="0" smtClean="0">
                <a:solidFill>
                  <a:schemeClr val="bg1"/>
                </a:solidFill>
              </a:rPr>
              <a:t>White Wines</a:t>
            </a:r>
            <a:endParaRPr lang="en-GB" sz="1200" dirty="0">
              <a:solidFill>
                <a:schemeClr val="bg1"/>
              </a:solidFill>
            </a:endParaRPr>
          </a:p>
        </p:txBody>
      </p:sp>
      <p:sp>
        <p:nvSpPr>
          <p:cNvPr id="21" name="TextBox 20"/>
          <p:cNvSpPr txBox="1"/>
          <p:nvPr/>
        </p:nvSpPr>
        <p:spPr>
          <a:xfrm>
            <a:off x="133962" y="6724075"/>
            <a:ext cx="6552026" cy="523220"/>
          </a:xfrm>
          <a:prstGeom prst="rect">
            <a:avLst/>
          </a:prstGeom>
          <a:noFill/>
        </p:spPr>
        <p:txBody>
          <a:bodyPr wrap="square" rtlCol="0">
            <a:spAutoFit/>
          </a:bodyPr>
          <a:lstStyle/>
          <a:p>
            <a:r>
              <a:rPr lang="en-GB" sz="1600" b="1" dirty="0" smtClean="0">
                <a:solidFill>
                  <a:schemeClr val="bg1"/>
                </a:solidFill>
              </a:rPr>
              <a:t>Las Condes </a:t>
            </a:r>
            <a:r>
              <a:rPr lang="en-GB" sz="1600" b="1" dirty="0">
                <a:solidFill>
                  <a:schemeClr val="bg1"/>
                </a:solidFill>
              </a:rPr>
              <a:t>Merlot £</a:t>
            </a:r>
            <a:r>
              <a:rPr lang="en-GB" sz="1600" b="1" dirty="0" smtClean="0">
                <a:solidFill>
                  <a:schemeClr val="bg1"/>
                </a:solidFill>
              </a:rPr>
              <a:t>4.97 </a:t>
            </a:r>
            <a:r>
              <a:rPr lang="en-GB" sz="1600" b="1" dirty="0">
                <a:solidFill>
                  <a:schemeClr val="bg1"/>
                </a:solidFill>
              </a:rPr>
              <a:t>(175ml) £</a:t>
            </a:r>
            <a:r>
              <a:rPr lang="en-GB" sz="1600" b="1" dirty="0" smtClean="0">
                <a:solidFill>
                  <a:schemeClr val="bg1"/>
                </a:solidFill>
              </a:rPr>
              <a:t>19.50 </a:t>
            </a:r>
            <a:r>
              <a:rPr lang="en-GB" sz="1600" b="1" dirty="0">
                <a:solidFill>
                  <a:schemeClr val="bg1"/>
                </a:solidFill>
              </a:rPr>
              <a:t>(Bottle)</a:t>
            </a:r>
          </a:p>
          <a:p>
            <a:r>
              <a:rPr lang="en-GB" sz="1200" dirty="0" smtClean="0">
                <a:solidFill>
                  <a:schemeClr val="bg1"/>
                </a:solidFill>
              </a:rPr>
              <a:t>Gives </a:t>
            </a:r>
            <a:r>
              <a:rPr lang="en-GB" sz="1200" dirty="0">
                <a:solidFill>
                  <a:schemeClr val="bg1"/>
                </a:solidFill>
              </a:rPr>
              <a:t>a recalling </a:t>
            </a:r>
            <a:r>
              <a:rPr lang="en-GB" sz="1200" dirty="0" smtClean="0">
                <a:solidFill>
                  <a:schemeClr val="bg1"/>
                </a:solidFill>
              </a:rPr>
              <a:t>of black </a:t>
            </a:r>
            <a:r>
              <a:rPr lang="en-GB" sz="1200" dirty="0">
                <a:solidFill>
                  <a:schemeClr val="bg1"/>
                </a:solidFill>
              </a:rPr>
              <a:t>fruit jams such as plum, blackberry, and blueberry </a:t>
            </a:r>
            <a:r>
              <a:rPr lang="en-GB" sz="1200" dirty="0" smtClean="0">
                <a:solidFill>
                  <a:schemeClr val="bg1"/>
                </a:solidFill>
              </a:rPr>
              <a:t>with side note of spice. </a:t>
            </a:r>
            <a:endParaRPr lang="en-GB" sz="1200" dirty="0">
              <a:solidFill>
                <a:schemeClr val="bg1"/>
              </a:solidFill>
            </a:endParaRPr>
          </a:p>
        </p:txBody>
      </p:sp>
      <p:sp>
        <p:nvSpPr>
          <p:cNvPr id="22" name="TextBox 21"/>
          <p:cNvSpPr txBox="1"/>
          <p:nvPr/>
        </p:nvSpPr>
        <p:spPr>
          <a:xfrm>
            <a:off x="133962" y="7238784"/>
            <a:ext cx="6385172" cy="707886"/>
          </a:xfrm>
          <a:prstGeom prst="rect">
            <a:avLst/>
          </a:prstGeom>
          <a:noFill/>
        </p:spPr>
        <p:txBody>
          <a:bodyPr wrap="square" rtlCol="0">
            <a:spAutoFit/>
          </a:bodyPr>
          <a:lstStyle/>
          <a:p>
            <a:r>
              <a:rPr lang="en-GB" sz="1600" b="1" dirty="0" smtClean="0">
                <a:solidFill>
                  <a:schemeClr val="bg1"/>
                </a:solidFill>
              </a:rPr>
              <a:t>La </a:t>
            </a:r>
            <a:r>
              <a:rPr lang="en-GB" sz="1600" b="1" dirty="0" err="1" smtClean="0">
                <a:solidFill>
                  <a:schemeClr val="bg1"/>
                </a:solidFill>
              </a:rPr>
              <a:t>Poderosa</a:t>
            </a:r>
            <a:r>
              <a:rPr lang="en-GB" sz="1600" b="1" dirty="0" smtClean="0">
                <a:solidFill>
                  <a:schemeClr val="bg1"/>
                </a:solidFill>
              </a:rPr>
              <a:t> Malbec £22.50 (Bottle)</a:t>
            </a:r>
            <a:endParaRPr lang="en-GB" sz="1600" b="1" dirty="0">
              <a:solidFill>
                <a:schemeClr val="bg1"/>
              </a:solidFill>
            </a:endParaRPr>
          </a:p>
          <a:p>
            <a:r>
              <a:rPr lang="en-US" sz="1200" dirty="0" smtClean="0">
                <a:solidFill>
                  <a:schemeClr val="bg1"/>
                </a:solidFill>
              </a:rPr>
              <a:t>Bears an intense ruby red color accompanied with cherry and plum jam notes and a subtle vanilla undertone. </a:t>
            </a:r>
            <a:endParaRPr lang="en-GB" sz="1200" dirty="0">
              <a:solidFill>
                <a:schemeClr val="bg1"/>
              </a:solidFill>
            </a:endParaRPr>
          </a:p>
        </p:txBody>
      </p:sp>
      <p:sp>
        <p:nvSpPr>
          <p:cNvPr id="23" name="TextBox 22"/>
          <p:cNvSpPr txBox="1"/>
          <p:nvPr/>
        </p:nvSpPr>
        <p:spPr>
          <a:xfrm>
            <a:off x="133962" y="6449835"/>
            <a:ext cx="2802875" cy="338554"/>
          </a:xfrm>
          <a:prstGeom prst="rect">
            <a:avLst/>
          </a:prstGeom>
          <a:noFill/>
        </p:spPr>
        <p:txBody>
          <a:bodyPr wrap="square" rtlCol="0">
            <a:spAutoFit/>
          </a:bodyPr>
          <a:lstStyle/>
          <a:p>
            <a:r>
              <a:rPr lang="en-GB" sz="1600" b="1" dirty="0" smtClean="0">
                <a:solidFill>
                  <a:schemeClr val="bg1"/>
                </a:solidFill>
              </a:rPr>
              <a:t>Red Wines</a:t>
            </a:r>
            <a:endParaRPr lang="en-GB" sz="1200" dirty="0">
              <a:solidFill>
                <a:schemeClr val="bg1"/>
              </a:solidFill>
            </a:endParaRPr>
          </a:p>
        </p:txBody>
      </p:sp>
      <p:sp>
        <p:nvSpPr>
          <p:cNvPr id="24" name="Rectangle 23"/>
          <p:cNvSpPr/>
          <p:nvPr/>
        </p:nvSpPr>
        <p:spPr>
          <a:xfrm>
            <a:off x="133964" y="7946670"/>
            <a:ext cx="6628786" cy="143081"/>
          </a:xfrm>
          <a:prstGeom prst="rect">
            <a:avLst/>
          </a:prstGeom>
          <a:gradFill flip="none" rotWithShape="1">
            <a:gsLst>
              <a:gs pos="0">
                <a:schemeClr val="accent4">
                  <a:lumMod val="75000"/>
                  <a:shade val="30000"/>
                  <a:satMod val="115000"/>
                </a:schemeClr>
              </a:gs>
              <a:gs pos="50000">
                <a:schemeClr val="accent4">
                  <a:lumMod val="75000"/>
                  <a:shade val="67500"/>
                  <a:satMod val="115000"/>
                </a:schemeClr>
              </a:gs>
              <a:gs pos="100000">
                <a:schemeClr val="accent4">
                  <a:lumMod val="75000"/>
                  <a:shade val="100000"/>
                  <a:satMod val="11500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spc="600" dirty="0">
              <a:solidFill>
                <a:schemeClr val="tx1"/>
              </a:solidFill>
              <a:latin typeface="Arial Black" panose="020B0A04020102020204" pitchFamily="34" charset="0"/>
            </a:endParaRPr>
          </a:p>
        </p:txBody>
      </p:sp>
      <p:sp>
        <p:nvSpPr>
          <p:cNvPr id="2" name="TextBox 1"/>
          <p:cNvSpPr txBox="1"/>
          <p:nvPr/>
        </p:nvSpPr>
        <p:spPr>
          <a:xfrm>
            <a:off x="-86061" y="8089751"/>
            <a:ext cx="6944061" cy="1600438"/>
          </a:xfrm>
          <a:prstGeom prst="rect">
            <a:avLst/>
          </a:prstGeom>
          <a:noFill/>
        </p:spPr>
        <p:txBody>
          <a:bodyPr wrap="square" rtlCol="0">
            <a:spAutoFit/>
          </a:bodyPr>
          <a:lstStyle/>
          <a:p>
            <a:pPr algn="ctr"/>
            <a:r>
              <a:rPr lang="en-GB" sz="1400" b="1" dirty="0" smtClean="0">
                <a:solidFill>
                  <a:schemeClr val="bg1"/>
                </a:solidFill>
              </a:rPr>
              <a:t>Opening hours</a:t>
            </a:r>
          </a:p>
          <a:p>
            <a:pPr algn="ctr"/>
            <a:r>
              <a:rPr lang="en-GB" sz="1200" dirty="0" smtClean="0">
                <a:solidFill>
                  <a:schemeClr val="bg1"/>
                </a:solidFill>
              </a:rPr>
              <a:t>Lunch</a:t>
            </a:r>
            <a:r>
              <a:rPr lang="en-GB" sz="1200" dirty="0">
                <a:solidFill>
                  <a:schemeClr val="bg1"/>
                </a:solidFill>
              </a:rPr>
              <a:t>: Open daily from 12pm – </a:t>
            </a:r>
            <a:r>
              <a:rPr lang="en-GB" sz="1200" dirty="0" smtClean="0">
                <a:solidFill>
                  <a:schemeClr val="bg1"/>
                </a:solidFill>
              </a:rPr>
              <a:t>2.45pm.   Dinner</a:t>
            </a:r>
            <a:r>
              <a:rPr lang="en-GB" sz="1200" dirty="0">
                <a:solidFill>
                  <a:schemeClr val="bg1"/>
                </a:solidFill>
              </a:rPr>
              <a:t>: Open daily from 6pm till </a:t>
            </a:r>
            <a:r>
              <a:rPr lang="en-GB" sz="1200" dirty="0" smtClean="0">
                <a:solidFill>
                  <a:schemeClr val="bg1"/>
                </a:solidFill>
              </a:rPr>
              <a:t>late</a:t>
            </a:r>
          </a:p>
          <a:p>
            <a:pPr algn="ctr"/>
            <a:endParaRPr lang="en-US" sz="1200" dirty="0">
              <a:solidFill>
                <a:schemeClr val="bg1"/>
              </a:solidFill>
            </a:endParaRPr>
          </a:p>
          <a:p>
            <a:pPr algn="ctr"/>
            <a:r>
              <a:rPr lang="en-US" sz="1200" dirty="0" smtClean="0">
                <a:solidFill>
                  <a:schemeClr val="bg1"/>
                </a:solidFill>
              </a:rPr>
              <a:t>All seafood and vegetarian dishes can be provide completely gluten free under the request of  the customer. </a:t>
            </a:r>
          </a:p>
          <a:p>
            <a:pPr algn="ctr"/>
            <a:r>
              <a:rPr lang="en-US" sz="1200" dirty="0" smtClean="0">
                <a:solidFill>
                  <a:schemeClr val="bg1"/>
                </a:solidFill>
              </a:rPr>
              <a:t>Customers with nut allergies are requested caution. </a:t>
            </a:r>
          </a:p>
          <a:p>
            <a:pPr algn="ctr"/>
            <a:endParaRPr lang="en-US" sz="1200" dirty="0">
              <a:solidFill>
                <a:schemeClr val="bg1"/>
              </a:solidFill>
            </a:endParaRPr>
          </a:p>
          <a:p>
            <a:pPr algn="ctr"/>
            <a:r>
              <a:rPr lang="en-US" sz="1200" dirty="0" smtClean="0">
                <a:solidFill>
                  <a:schemeClr val="bg1"/>
                </a:solidFill>
              </a:rPr>
              <a:t>Online orders available via </a:t>
            </a:r>
            <a:r>
              <a:rPr lang="en-US" sz="1200" dirty="0" err="1" smtClean="0">
                <a:solidFill>
                  <a:schemeClr val="bg1"/>
                </a:solidFill>
              </a:rPr>
              <a:t>UberEats</a:t>
            </a:r>
            <a:r>
              <a:rPr lang="en-US" sz="1200" dirty="0" smtClean="0">
                <a:solidFill>
                  <a:schemeClr val="bg1"/>
                </a:solidFill>
              </a:rPr>
              <a:t>.</a:t>
            </a:r>
          </a:p>
          <a:p>
            <a:pPr algn="ctr"/>
            <a:r>
              <a:rPr lang="en-US" sz="1200" dirty="0" smtClean="0">
                <a:solidFill>
                  <a:schemeClr val="bg1"/>
                </a:solidFill>
              </a:rPr>
              <a:t>We are available </a:t>
            </a:r>
            <a:r>
              <a:rPr lang="en-US" sz="1200" smtClean="0">
                <a:solidFill>
                  <a:schemeClr val="bg1"/>
                </a:solidFill>
              </a:rPr>
              <a:t>at Telephone; </a:t>
            </a:r>
            <a:r>
              <a:rPr lang="en-US" sz="1200" dirty="0">
                <a:solidFill>
                  <a:schemeClr val="bg1"/>
                </a:solidFill>
              </a:rPr>
              <a:t>01792 960 </a:t>
            </a:r>
            <a:r>
              <a:rPr lang="en-US" sz="1200" dirty="0" smtClean="0">
                <a:solidFill>
                  <a:schemeClr val="bg1"/>
                </a:solidFill>
              </a:rPr>
              <a:t>194, Email: hoteltrinity@gmail.com</a:t>
            </a:r>
            <a:endParaRPr lang="en-GB" sz="1200" dirty="0">
              <a:solidFill>
                <a:schemeClr val="bg1"/>
              </a:solidFill>
            </a:endParaRPr>
          </a:p>
        </p:txBody>
      </p:sp>
    </p:spTree>
    <p:extLst>
      <p:ext uri="{BB962C8B-B14F-4D97-AF65-F5344CB8AC3E}">
        <p14:creationId xmlns:p14="http://schemas.microsoft.com/office/powerpoint/2010/main" val="11830925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p:cNvSpPr txBox="1"/>
          <p:nvPr/>
        </p:nvSpPr>
        <p:spPr>
          <a:xfrm>
            <a:off x="527124" y="279698"/>
            <a:ext cx="5712311" cy="523220"/>
          </a:xfrm>
          <a:prstGeom prst="rect">
            <a:avLst/>
          </a:prstGeom>
          <a:noFill/>
          <a:ln w="28575">
            <a:solidFill>
              <a:schemeClr val="tx1"/>
            </a:solidFill>
          </a:ln>
        </p:spPr>
        <p:txBody>
          <a:bodyPr wrap="square" rtlCol="0">
            <a:spAutoFit/>
          </a:bodyPr>
          <a:lstStyle/>
          <a:p>
            <a:pPr algn="ctr"/>
            <a:r>
              <a:rPr lang="en-US" sz="2800" dirty="0" smtClean="0"/>
              <a:t>References</a:t>
            </a:r>
            <a:endParaRPr lang="en-GB" sz="2800" dirty="0"/>
          </a:p>
        </p:txBody>
      </p:sp>
      <p:sp>
        <p:nvSpPr>
          <p:cNvPr id="5" name="TextBox 4"/>
          <p:cNvSpPr txBox="1"/>
          <p:nvPr/>
        </p:nvSpPr>
        <p:spPr>
          <a:xfrm>
            <a:off x="134470" y="1043492"/>
            <a:ext cx="6497618" cy="5509200"/>
          </a:xfrm>
          <a:prstGeom prst="rect">
            <a:avLst/>
          </a:prstGeom>
          <a:noFill/>
        </p:spPr>
        <p:txBody>
          <a:bodyPr wrap="square" rtlCol="0">
            <a:spAutoFit/>
          </a:bodyPr>
          <a:lstStyle/>
          <a:p>
            <a:pPr algn="just"/>
            <a:r>
              <a:rPr lang="en-GB" sz="1600" dirty="0" smtClean="0">
                <a:latin typeface="Arial" panose="020B0604020202020204" pitchFamily="34" charset="0"/>
                <a:cs typeface="Arial" panose="020B0604020202020204" pitchFamily="34" charset="0"/>
              </a:rPr>
              <a:t>Themishnish.co.uk</a:t>
            </a:r>
            <a:r>
              <a:rPr lang="en-GB" sz="1600" dirty="0">
                <a:latin typeface="Arial" panose="020B0604020202020204" pitchFamily="34" charset="0"/>
                <a:cs typeface="Arial" panose="020B0604020202020204" pitchFamily="34" charset="0"/>
              </a:rPr>
              <a:t>. 2022. </a:t>
            </a:r>
            <a:r>
              <a:rPr lang="en-GB" sz="1600" i="1" dirty="0" err="1">
                <a:latin typeface="Arial" panose="020B0604020202020204" pitchFamily="34" charset="0"/>
                <a:cs typeface="Arial" panose="020B0604020202020204" pitchFamily="34" charset="0"/>
              </a:rPr>
              <a:t>Mishdish</a:t>
            </a:r>
            <a:r>
              <a:rPr lang="en-GB" sz="1600" i="1" dirty="0">
                <a:latin typeface="Arial" panose="020B0604020202020204" pitchFamily="34" charset="0"/>
                <a:cs typeface="Arial" panose="020B0604020202020204" pitchFamily="34" charset="0"/>
              </a:rPr>
              <a:t> at the </a:t>
            </a:r>
            <a:r>
              <a:rPr lang="en-GB" sz="1600" i="1" dirty="0" err="1">
                <a:latin typeface="Arial" panose="020B0604020202020204" pitchFamily="34" charset="0"/>
                <a:cs typeface="Arial" panose="020B0604020202020204" pitchFamily="34" charset="0"/>
              </a:rPr>
              <a:t>Mishnish</a:t>
            </a:r>
            <a:r>
              <a:rPr lang="en-GB" sz="1600" dirty="0">
                <a:latin typeface="Arial" panose="020B0604020202020204" pitchFamily="34" charset="0"/>
                <a:cs typeface="Arial" panose="020B0604020202020204" pitchFamily="34" charset="0"/>
              </a:rPr>
              <a:t>. [online] Available at: &lt;https://www.themishnish.co.uk/mishdish.php&gt; [Accessed 23 February 2022</a:t>
            </a:r>
            <a:r>
              <a:rPr lang="en-GB" sz="1600" dirty="0" smtClean="0">
                <a:latin typeface="Arial" panose="020B0604020202020204" pitchFamily="34" charset="0"/>
                <a:cs typeface="Arial" panose="020B0604020202020204" pitchFamily="34" charset="0"/>
              </a:rPr>
              <a:t>].</a:t>
            </a:r>
          </a:p>
          <a:p>
            <a:pPr algn="just"/>
            <a:endParaRPr lang="en-GB" sz="1600" dirty="0" smtClean="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Buckley</a:t>
            </a:r>
            <a:r>
              <a:rPr lang="en-GB" sz="1600" dirty="0">
                <a:latin typeface="Arial" panose="020B0604020202020204" pitchFamily="34" charset="0"/>
                <a:cs typeface="Arial" panose="020B0604020202020204" pitchFamily="34" charset="0"/>
              </a:rPr>
              <a:t>, J., 2022. </a:t>
            </a:r>
            <a:r>
              <a:rPr lang="en-GB" sz="1600" i="1" dirty="0">
                <a:latin typeface="Arial" panose="020B0604020202020204" pitchFamily="34" charset="0"/>
                <a:cs typeface="Arial" panose="020B0604020202020204" pitchFamily="34" charset="0"/>
              </a:rPr>
              <a:t>Lobster Wine Pairing: The Top 5 Wines</a:t>
            </a:r>
            <a:r>
              <a:rPr lang="en-GB" sz="1600" dirty="0">
                <a:latin typeface="Arial" panose="020B0604020202020204" pitchFamily="34" charset="0"/>
                <a:cs typeface="Arial" panose="020B0604020202020204" pitchFamily="34" charset="0"/>
              </a:rPr>
              <a:t>. [online] jjbuckley.com. Available at: &lt;https://www.jjbuckley.com/wine-knowledge/blog/lobster-wine-pairing-the-top-5-wines/1026&gt; [Accessed 23 February 2022</a:t>
            </a:r>
            <a:r>
              <a:rPr lang="en-GB" sz="1600" dirty="0" smtClean="0">
                <a:latin typeface="Arial" panose="020B0604020202020204" pitchFamily="34" charset="0"/>
                <a:cs typeface="Arial" panose="020B0604020202020204" pitchFamily="34" charset="0"/>
              </a:rPr>
              <a:t>].</a:t>
            </a:r>
          </a:p>
          <a:p>
            <a:pPr algn="just"/>
            <a:endParaRPr lang="en-GB" sz="1600" dirty="0" smtClean="0">
              <a:latin typeface="Arial" panose="020B0604020202020204" pitchFamily="34" charset="0"/>
              <a:cs typeface="Arial" panose="020B0604020202020204" pitchFamily="34" charset="0"/>
            </a:endParaRPr>
          </a:p>
          <a:p>
            <a:pPr algn="just"/>
            <a:r>
              <a:rPr lang="en-GB" sz="1600" dirty="0" err="1" smtClean="0">
                <a:latin typeface="Arial" panose="020B0604020202020204" pitchFamily="34" charset="0"/>
                <a:cs typeface="Arial" panose="020B0604020202020204" pitchFamily="34" charset="0"/>
              </a:rPr>
              <a:t>Puckette</a:t>
            </a:r>
            <a:r>
              <a:rPr lang="en-GB" sz="1600" dirty="0">
                <a:latin typeface="Arial" panose="020B0604020202020204" pitchFamily="34" charset="0"/>
                <a:cs typeface="Arial" panose="020B0604020202020204" pitchFamily="34" charset="0"/>
              </a:rPr>
              <a:t>, M., 2020. </a:t>
            </a:r>
            <a:r>
              <a:rPr lang="en-GB" sz="1600" i="1" dirty="0">
                <a:latin typeface="Arial" panose="020B0604020202020204" pitchFamily="34" charset="0"/>
                <a:cs typeface="Arial" panose="020B0604020202020204" pitchFamily="34" charset="0"/>
              </a:rPr>
              <a:t>Our Advice for Pairing Wine with Salmon</a:t>
            </a:r>
            <a:r>
              <a:rPr lang="en-GB" sz="1600" dirty="0">
                <a:latin typeface="Arial" panose="020B0604020202020204" pitchFamily="34" charset="0"/>
                <a:cs typeface="Arial" panose="020B0604020202020204" pitchFamily="34" charset="0"/>
              </a:rPr>
              <a:t>. [online] winefolly.com. Available at: &lt;https://winefolly.com/wine-pairing/pairing-wine-with-salmon/&gt; [Accessed 23 February 2022</a:t>
            </a:r>
            <a:r>
              <a:rPr lang="en-GB" sz="1600" dirty="0" smtClean="0">
                <a:latin typeface="Arial" panose="020B0604020202020204" pitchFamily="34" charset="0"/>
                <a:cs typeface="Arial" panose="020B0604020202020204" pitchFamily="34" charset="0"/>
              </a:rPr>
              <a:t>].</a:t>
            </a:r>
          </a:p>
          <a:p>
            <a:pPr algn="just"/>
            <a:endParaRPr lang="en-US" sz="1600" dirty="0">
              <a:latin typeface="Arial" panose="020B0604020202020204" pitchFamily="34" charset="0"/>
              <a:cs typeface="Arial" panose="020B0604020202020204" pitchFamily="34" charset="0"/>
            </a:endParaRPr>
          </a:p>
          <a:p>
            <a:pPr algn="just"/>
            <a:r>
              <a:rPr lang="en-GB" sz="1600" dirty="0" err="1" smtClean="0">
                <a:latin typeface="Arial" panose="020B0604020202020204" pitchFamily="34" charset="0"/>
                <a:cs typeface="Arial" panose="020B0604020202020204" pitchFamily="34" charset="0"/>
              </a:rPr>
              <a:t>Karnad</a:t>
            </a:r>
            <a:r>
              <a:rPr lang="en-GB" sz="1600" dirty="0">
                <a:latin typeface="Arial" panose="020B0604020202020204" pitchFamily="34" charset="0"/>
                <a:cs typeface="Arial" panose="020B0604020202020204" pitchFamily="34" charset="0"/>
              </a:rPr>
              <a:t>, D., </a:t>
            </a:r>
            <a:r>
              <a:rPr lang="en-GB" sz="1600" dirty="0" err="1">
                <a:latin typeface="Arial" panose="020B0604020202020204" pitchFamily="34" charset="0"/>
                <a:cs typeface="Arial" panose="020B0604020202020204" pitchFamily="34" charset="0"/>
              </a:rPr>
              <a:t>Gangadharan</a:t>
            </a:r>
            <a:r>
              <a:rPr lang="en-GB" sz="1600" dirty="0">
                <a:latin typeface="Arial" panose="020B0604020202020204" pitchFamily="34" charset="0"/>
                <a:cs typeface="Arial" panose="020B0604020202020204" pitchFamily="34" charset="0"/>
              </a:rPr>
              <a:t>, D. and Krishna, Y., 2021. Rethinking sustainability: From seafood consumption to seafood commons. </a:t>
            </a:r>
            <a:r>
              <a:rPr lang="en-GB" sz="1600" i="1" dirty="0" err="1">
                <a:latin typeface="Arial" panose="020B0604020202020204" pitchFamily="34" charset="0"/>
                <a:cs typeface="Arial" panose="020B0604020202020204" pitchFamily="34" charset="0"/>
              </a:rPr>
              <a:t>Geoforum</a:t>
            </a:r>
            <a:r>
              <a:rPr lang="en-GB" sz="1600" dirty="0">
                <a:latin typeface="Arial" panose="020B0604020202020204" pitchFamily="34" charset="0"/>
                <a:cs typeface="Arial" panose="020B0604020202020204" pitchFamily="34" charset="0"/>
              </a:rPr>
              <a:t>, 126, pp.26-36</a:t>
            </a:r>
            <a:r>
              <a:rPr lang="en-GB" sz="1600" dirty="0" smtClean="0">
                <a:latin typeface="Arial" panose="020B0604020202020204" pitchFamily="34" charset="0"/>
                <a:cs typeface="Arial" panose="020B0604020202020204" pitchFamily="34" charset="0"/>
              </a:rPr>
              <a:t>.</a:t>
            </a:r>
          </a:p>
          <a:p>
            <a:pPr algn="just"/>
            <a:endParaRPr lang="en-US" sz="1600" dirty="0">
              <a:latin typeface="Arial" panose="020B0604020202020204" pitchFamily="34" charset="0"/>
              <a:cs typeface="Arial" panose="020B0604020202020204" pitchFamily="34" charset="0"/>
            </a:endParaRPr>
          </a:p>
          <a:p>
            <a:pPr algn="just"/>
            <a:r>
              <a:rPr lang="en-GB" sz="1600" dirty="0" err="1" smtClean="0">
                <a:latin typeface="Arial" panose="020B0604020202020204" pitchFamily="34" charset="0"/>
                <a:cs typeface="Arial" panose="020B0604020202020204" pitchFamily="34" charset="0"/>
              </a:rPr>
              <a:t>Riera</a:t>
            </a:r>
            <a:r>
              <a:rPr lang="en-GB" sz="1600" dirty="0" smtClean="0">
                <a:latin typeface="Arial" panose="020B0604020202020204" pitchFamily="34" charset="0"/>
                <a:cs typeface="Arial" panose="020B0604020202020204" pitchFamily="34" charset="0"/>
              </a:rPr>
              <a:t>-Crichton</a:t>
            </a:r>
            <a:r>
              <a:rPr lang="en-GB" sz="1600" dirty="0">
                <a:latin typeface="Arial" panose="020B0604020202020204" pitchFamily="34" charset="0"/>
                <a:cs typeface="Arial" panose="020B0604020202020204" pitchFamily="34" charset="0"/>
              </a:rPr>
              <a:t>, D. and </a:t>
            </a:r>
            <a:r>
              <a:rPr lang="en-GB" sz="1600" dirty="0" err="1">
                <a:latin typeface="Arial" panose="020B0604020202020204" pitchFamily="34" charset="0"/>
                <a:cs typeface="Arial" panose="020B0604020202020204" pitchFamily="34" charset="0"/>
              </a:rPr>
              <a:t>Tefft</a:t>
            </a:r>
            <a:r>
              <a:rPr lang="en-GB" sz="1600" dirty="0">
                <a:latin typeface="Arial" panose="020B0604020202020204" pitchFamily="34" charset="0"/>
                <a:cs typeface="Arial" panose="020B0604020202020204" pitchFamily="34" charset="0"/>
              </a:rPr>
              <a:t>, N., 2013. Macronutrients and Obesity: Revisiting the Calories in, Calories out Framework. </a:t>
            </a:r>
            <a:r>
              <a:rPr lang="en-GB" sz="1600" i="1" dirty="0">
                <a:latin typeface="Arial" panose="020B0604020202020204" pitchFamily="34" charset="0"/>
                <a:cs typeface="Arial" panose="020B0604020202020204" pitchFamily="34" charset="0"/>
              </a:rPr>
              <a:t>SSRN Electronic Journal</a:t>
            </a:r>
            <a:r>
              <a:rPr lang="en-GB" sz="1600" dirty="0">
                <a:latin typeface="Arial" panose="020B0604020202020204" pitchFamily="34" charset="0"/>
                <a:cs typeface="Arial" panose="020B0604020202020204" pitchFamily="34" charset="0"/>
              </a:rPr>
              <a:t>,.</a:t>
            </a:r>
          </a:p>
          <a:p>
            <a:pPr algn="just"/>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2579855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330</TotalTime>
  <Words>813</Words>
  <Application>Microsoft Office PowerPoint</Application>
  <PresentationFormat>A4 Paper (210x297 mm)</PresentationFormat>
  <Paragraphs>72</Paragraphs>
  <Slides>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Arial</vt:lpstr>
      <vt:lpstr>Arial Black</vt:lpstr>
      <vt:lpstr>Bebas Neue</vt:lpstr>
      <vt:lpstr>Calibri</vt:lpstr>
      <vt:lpstr>Calibri Light</vt:lpstr>
      <vt:lpstr>Office Theme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Kabir</dc:creator>
  <cp:lastModifiedBy>Madalina-Andreea Turea (2022403)</cp:lastModifiedBy>
  <cp:revision>46</cp:revision>
  <dcterms:created xsi:type="dcterms:W3CDTF">2022-02-23T05:09:28Z</dcterms:created>
  <dcterms:modified xsi:type="dcterms:W3CDTF">2022-03-04T16:41:51Z</dcterms:modified>
</cp:coreProperties>
</file>