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2"/>
  </p:notesMasterIdLst>
  <p:sldIdLst>
    <p:sldId id="256" r:id="rId2"/>
    <p:sldId id="264" r:id="rId3"/>
    <p:sldId id="257" r:id="rId4"/>
    <p:sldId id="258" r:id="rId5"/>
    <p:sldId id="259" r:id="rId6"/>
    <p:sldId id="265" r:id="rId7"/>
    <p:sldId id="260" r:id="rId8"/>
    <p:sldId id="261" r:id="rId9"/>
    <p:sldId id="262" r:id="rId10"/>
    <p:sldId id="263" r:id="rId11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2543487-7E0A-4D14-8CFE-B4F2F2F9D000}" v="8" dt="2025-11-09T17:22:09.77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napToObjects="1">
      <p:cViewPr varScale="1">
        <p:scale>
          <a:sx n="106" d="100"/>
          <a:sy n="106" d="100"/>
        </p:scale>
        <p:origin x="1764" y="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1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17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Ionut-Emanuel Cheptanariu (2441397)" userId="879bec52-ae22-43b4-88f2-9a58268fc844" providerId="ADAL" clId="{443EE288-FC15-451E-95A6-00DC3148B30F}"/>
    <pc:docChg chg="undo custSel addSld delSld modSld">
      <pc:chgData name="Ionut-Emanuel Cheptanariu (2441397)" userId="879bec52-ae22-43b4-88f2-9a58268fc844" providerId="ADAL" clId="{443EE288-FC15-451E-95A6-00DC3148B30F}" dt="2025-11-09T17:28:00.177" v="422" actId="20577"/>
      <pc:docMkLst>
        <pc:docMk/>
      </pc:docMkLst>
      <pc:sldChg chg="modSp mod">
        <pc:chgData name="Ionut-Emanuel Cheptanariu (2441397)" userId="879bec52-ae22-43b4-88f2-9a58268fc844" providerId="ADAL" clId="{443EE288-FC15-451E-95A6-00DC3148B30F}" dt="2025-11-09T17:12:23.525" v="55" actId="27636"/>
        <pc:sldMkLst>
          <pc:docMk/>
          <pc:sldMk cId="0" sldId="256"/>
        </pc:sldMkLst>
        <pc:spChg chg="mod">
          <ac:chgData name="Ionut-Emanuel Cheptanariu (2441397)" userId="879bec52-ae22-43b4-88f2-9a58268fc844" providerId="ADAL" clId="{443EE288-FC15-451E-95A6-00DC3148B30F}" dt="2025-11-09T17:12:23.525" v="55" actId="27636"/>
          <ac:spMkLst>
            <pc:docMk/>
            <pc:sldMk cId="0" sldId="256"/>
            <ac:spMk id="2" creationId="{00000000-0000-0000-0000-000000000000}"/>
          </ac:spMkLst>
        </pc:spChg>
        <pc:spChg chg="mod">
          <ac:chgData name="Ionut-Emanuel Cheptanariu (2441397)" userId="879bec52-ae22-43b4-88f2-9a58268fc844" providerId="ADAL" clId="{443EE288-FC15-451E-95A6-00DC3148B30F}" dt="2025-11-09T17:09:50.878" v="42" actId="27636"/>
          <ac:spMkLst>
            <pc:docMk/>
            <pc:sldMk cId="0" sldId="256"/>
            <ac:spMk id="3" creationId="{00000000-0000-0000-0000-000000000000}"/>
          </ac:spMkLst>
        </pc:spChg>
      </pc:sldChg>
      <pc:sldChg chg="modSp mod">
        <pc:chgData name="Ionut-Emanuel Cheptanariu (2441397)" userId="879bec52-ae22-43b4-88f2-9a58268fc844" providerId="ADAL" clId="{443EE288-FC15-451E-95A6-00DC3148B30F}" dt="2025-11-09T17:12:23.509" v="52" actId="27636"/>
        <pc:sldMkLst>
          <pc:docMk/>
          <pc:sldMk cId="0" sldId="257"/>
        </pc:sldMkLst>
        <pc:spChg chg="mod">
          <ac:chgData name="Ionut-Emanuel Cheptanariu (2441397)" userId="879bec52-ae22-43b4-88f2-9a58268fc844" providerId="ADAL" clId="{443EE288-FC15-451E-95A6-00DC3148B30F}" dt="2025-11-09T17:12:23.509" v="52" actId="27636"/>
          <ac:spMkLst>
            <pc:docMk/>
            <pc:sldMk cId="0" sldId="257"/>
            <ac:spMk id="3" creationId="{00000000-0000-0000-0000-000000000000}"/>
          </ac:spMkLst>
        </pc:spChg>
      </pc:sldChg>
      <pc:sldChg chg="modSp mod">
        <pc:chgData name="Ionut-Emanuel Cheptanariu (2441397)" userId="879bec52-ae22-43b4-88f2-9a58268fc844" providerId="ADAL" clId="{443EE288-FC15-451E-95A6-00DC3148B30F}" dt="2025-11-09T17:26:20.595" v="329" actId="20577"/>
        <pc:sldMkLst>
          <pc:docMk/>
          <pc:sldMk cId="0" sldId="258"/>
        </pc:sldMkLst>
        <pc:spChg chg="mod">
          <ac:chgData name="Ionut-Emanuel Cheptanariu (2441397)" userId="879bec52-ae22-43b4-88f2-9a58268fc844" providerId="ADAL" clId="{443EE288-FC15-451E-95A6-00DC3148B30F}" dt="2025-11-09T17:12:23.509" v="53" actId="27636"/>
          <ac:spMkLst>
            <pc:docMk/>
            <pc:sldMk cId="0" sldId="258"/>
            <ac:spMk id="2" creationId="{00000000-0000-0000-0000-000000000000}"/>
          </ac:spMkLst>
        </pc:spChg>
        <pc:spChg chg="mod">
          <ac:chgData name="Ionut-Emanuel Cheptanariu (2441397)" userId="879bec52-ae22-43b4-88f2-9a58268fc844" providerId="ADAL" clId="{443EE288-FC15-451E-95A6-00DC3148B30F}" dt="2025-11-09T17:26:20.595" v="329" actId="20577"/>
          <ac:spMkLst>
            <pc:docMk/>
            <pc:sldMk cId="0" sldId="258"/>
            <ac:spMk id="3" creationId="{00000000-0000-0000-0000-000000000000}"/>
          </ac:spMkLst>
        </pc:spChg>
      </pc:sldChg>
      <pc:sldChg chg="modSp add del mod">
        <pc:chgData name="Ionut-Emanuel Cheptanariu (2441397)" userId="879bec52-ae22-43b4-88f2-9a58268fc844" providerId="ADAL" clId="{443EE288-FC15-451E-95A6-00DC3148B30F}" dt="2025-11-09T17:25:05.293" v="290" actId="20577"/>
        <pc:sldMkLst>
          <pc:docMk/>
          <pc:sldMk cId="0" sldId="259"/>
        </pc:sldMkLst>
        <pc:spChg chg="mod">
          <ac:chgData name="Ionut-Emanuel Cheptanariu (2441397)" userId="879bec52-ae22-43b4-88f2-9a58268fc844" providerId="ADAL" clId="{443EE288-FC15-451E-95A6-00DC3148B30F}" dt="2025-11-09T17:25:05.293" v="290" actId="20577"/>
          <ac:spMkLst>
            <pc:docMk/>
            <pc:sldMk cId="0" sldId="259"/>
            <ac:spMk id="3" creationId="{00000000-0000-0000-0000-000000000000}"/>
          </ac:spMkLst>
        </pc:spChg>
      </pc:sldChg>
      <pc:sldChg chg="modSp mod">
        <pc:chgData name="Ionut-Emanuel Cheptanariu (2441397)" userId="879bec52-ae22-43b4-88f2-9a58268fc844" providerId="ADAL" clId="{443EE288-FC15-451E-95A6-00DC3148B30F}" dt="2025-11-09T17:12:23.525" v="54" actId="27636"/>
        <pc:sldMkLst>
          <pc:docMk/>
          <pc:sldMk cId="0" sldId="260"/>
        </pc:sldMkLst>
        <pc:spChg chg="mod">
          <ac:chgData name="Ionut-Emanuel Cheptanariu (2441397)" userId="879bec52-ae22-43b4-88f2-9a58268fc844" providerId="ADAL" clId="{443EE288-FC15-451E-95A6-00DC3148B30F}" dt="2025-11-09T17:12:23.525" v="54" actId="27636"/>
          <ac:spMkLst>
            <pc:docMk/>
            <pc:sldMk cId="0" sldId="260"/>
            <ac:spMk id="2" creationId="{00000000-0000-0000-0000-000000000000}"/>
          </ac:spMkLst>
        </pc:spChg>
        <pc:spChg chg="mod">
          <ac:chgData name="Ionut-Emanuel Cheptanariu (2441397)" userId="879bec52-ae22-43b4-88f2-9a58268fc844" providerId="ADAL" clId="{443EE288-FC15-451E-95A6-00DC3148B30F}" dt="2025-11-09T17:10:32.007" v="45" actId="1076"/>
          <ac:spMkLst>
            <pc:docMk/>
            <pc:sldMk cId="0" sldId="260"/>
            <ac:spMk id="3" creationId="{00000000-0000-0000-0000-000000000000}"/>
          </ac:spMkLst>
        </pc:spChg>
      </pc:sldChg>
      <pc:sldChg chg="modSp mod">
        <pc:chgData name="Ionut-Emanuel Cheptanariu (2441397)" userId="879bec52-ae22-43b4-88f2-9a58268fc844" providerId="ADAL" clId="{443EE288-FC15-451E-95A6-00DC3148B30F}" dt="2025-11-09T17:28:00.177" v="422" actId="20577"/>
        <pc:sldMkLst>
          <pc:docMk/>
          <pc:sldMk cId="0" sldId="261"/>
        </pc:sldMkLst>
        <pc:spChg chg="mod">
          <ac:chgData name="Ionut-Emanuel Cheptanariu (2441397)" userId="879bec52-ae22-43b4-88f2-9a58268fc844" providerId="ADAL" clId="{443EE288-FC15-451E-95A6-00DC3148B30F}" dt="2025-11-09T17:28:00.177" v="422" actId="20577"/>
          <ac:spMkLst>
            <pc:docMk/>
            <pc:sldMk cId="0" sldId="261"/>
            <ac:spMk id="3" creationId="{00000000-0000-0000-0000-000000000000}"/>
          </ac:spMkLst>
        </pc:spChg>
      </pc:sldChg>
      <pc:sldChg chg="addSp delSp modSp new mod">
        <pc:chgData name="Ionut-Emanuel Cheptanariu (2441397)" userId="879bec52-ae22-43b4-88f2-9a58268fc844" providerId="ADAL" clId="{443EE288-FC15-451E-95A6-00DC3148B30F}" dt="2025-11-09T17:22:36.756" v="267" actId="20577"/>
        <pc:sldMkLst>
          <pc:docMk/>
          <pc:sldMk cId="1586874361" sldId="264"/>
        </pc:sldMkLst>
        <pc:spChg chg="add del mod">
          <ac:chgData name="Ionut-Emanuel Cheptanariu (2441397)" userId="879bec52-ae22-43b4-88f2-9a58268fc844" providerId="ADAL" clId="{443EE288-FC15-451E-95A6-00DC3148B30F}" dt="2025-11-09T17:12:25.973" v="56" actId="21"/>
          <ac:spMkLst>
            <pc:docMk/>
            <pc:sldMk cId="1586874361" sldId="264"/>
            <ac:spMk id="2" creationId="{B134DCD8-252A-AB59-8487-0B1FE64242DE}"/>
          </ac:spMkLst>
        </pc:spChg>
        <pc:spChg chg="add del mod">
          <ac:chgData name="Ionut-Emanuel Cheptanariu (2441397)" userId="879bec52-ae22-43b4-88f2-9a58268fc844" providerId="ADAL" clId="{443EE288-FC15-451E-95A6-00DC3148B30F}" dt="2025-11-09T17:13:28.829" v="70" actId="478"/>
          <ac:spMkLst>
            <pc:docMk/>
            <pc:sldMk cId="1586874361" sldId="264"/>
            <ac:spMk id="3" creationId="{363CFD2C-42BA-E564-C764-87F7D964C884}"/>
          </ac:spMkLst>
        </pc:spChg>
        <pc:spChg chg="add del mod">
          <ac:chgData name="Ionut-Emanuel Cheptanariu (2441397)" userId="879bec52-ae22-43b4-88f2-9a58268fc844" providerId="ADAL" clId="{443EE288-FC15-451E-95A6-00DC3148B30F}" dt="2025-11-09T17:16:02.305" v="86" actId="21"/>
          <ac:spMkLst>
            <pc:docMk/>
            <pc:sldMk cId="1586874361" sldId="264"/>
            <ac:spMk id="4" creationId="{7E371993-6D56-AB6D-A54E-9BA353403575}"/>
          </ac:spMkLst>
        </pc:spChg>
        <pc:spChg chg="add mod">
          <ac:chgData name="Ionut-Emanuel Cheptanariu (2441397)" userId="879bec52-ae22-43b4-88f2-9a58268fc844" providerId="ADAL" clId="{443EE288-FC15-451E-95A6-00DC3148B30F}" dt="2025-11-09T17:22:36.756" v="267" actId="20577"/>
          <ac:spMkLst>
            <pc:docMk/>
            <pc:sldMk cId="1586874361" sldId="264"/>
            <ac:spMk id="5" creationId="{9EDC83F3-EEAA-7FE5-EAE3-204D7DA5EF91}"/>
          </ac:spMkLst>
        </pc:spChg>
        <pc:spChg chg="add del mod">
          <ac:chgData name="Ionut-Emanuel Cheptanariu (2441397)" userId="879bec52-ae22-43b4-88f2-9a58268fc844" providerId="ADAL" clId="{443EE288-FC15-451E-95A6-00DC3148B30F}" dt="2025-11-09T17:21:32.651" v="265" actId="21"/>
          <ac:spMkLst>
            <pc:docMk/>
            <pc:sldMk cId="1586874361" sldId="264"/>
            <ac:spMk id="8" creationId="{85512A36-EF67-6A1F-D7F6-AEC49C1F3D48}"/>
          </ac:spMkLst>
        </pc:spChg>
      </pc:sldChg>
      <pc:sldChg chg="modSp add mod">
        <pc:chgData name="Ionut-Emanuel Cheptanariu (2441397)" userId="879bec52-ae22-43b4-88f2-9a58268fc844" providerId="ADAL" clId="{443EE288-FC15-451E-95A6-00DC3148B30F}" dt="2025-11-09T17:23:51.704" v="275" actId="27636"/>
        <pc:sldMkLst>
          <pc:docMk/>
          <pc:sldMk cId="905210364" sldId="265"/>
        </pc:sldMkLst>
        <pc:spChg chg="mod">
          <ac:chgData name="Ionut-Emanuel Cheptanariu (2441397)" userId="879bec52-ae22-43b4-88f2-9a58268fc844" providerId="ADAL" clId="{443EE288-FC15-451E-95A6-00DC3148B30F}" dt="2025-11-09T17:23:51.704" v="275" actId="27636"/>
          <ac:spMkLst>
            <pc:docMk/>
            <pc:sldMk cId="905210364" sldId="265"/>
            <ac:spMk id="3" creationId="{F9C651D6-9290-8161-3C27-8EBDB5D6E7CA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59A77C6-3A56-412D-9D01-6984F08639D8}" type="datetimeFigureOut">
              <a:rPr lang="en-GB" smtClean="0"/>
              <a:t>09/11/2025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D9F84EF-2EDA-416F-A66D-A9C9501678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019245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F8EDC6-D7B7-4ECC-BBB9-12D11DC00245}" type="datetime1">
              <a:rPr lang="en-US" smtClean="0"/>
              <a:t>11/9/2025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620E0F-6778-453C-B6FA-331F09668059}" type="datetime1">
              <a:rPr lang="en-US" smtClean="0"/>
              <a:t>11/9/2025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BC8CD67-C1F6-40D2-951C-6EEBE1645C1B}" type="datetime1">
              <a:rPr lang="en-US" smtClean="0"/>
              <a:t>11/9/2025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DC265F-5D23-4068-B7A4-935093729919}" type="datetime1">
              <a:rPr lang="en-US" smtClean="0"/>
              <a:t>11/9/2025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E86FB9-DCF8-40A1-BC24-CE23EA2A4717}" type="datetime1">
              <a:rPr lang="en-US" smtClean="0"/>
              <a:t>11/9/2025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7692A4-456B-4C05-95D0-9E10F7D1D10D}" type="datetime1">
              <a:rPr lang="en-US" smtClean="0"/>
              <a:t>11/9/2025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7F6558-C2FB-4951-BEDA-731AAFCFDCBC}" type="datetime1">
              <a:rPr lang="en-US" smtClean="0"/>
              <a:t>11/9/2025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DD4311C-6F3C-4451-B744-0F724528AA4F}" type="datetime1">
              <a:rPr lang="en-US" smtClean="0"/>
              <a:t>11/9/2025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3020EA-B690-43B7-BFBA-2C54D33950AA}" type="datetime1">
              <a:rPr lang="en-US" smtClean="0"/>
              <a:t>11/9/2025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66021D-0208-4095-8A67-993799EA11AC}" type="datetime1">
              <a:rPr lang="en-US" smtClean="0"/>
              <a:t>11/9/2025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63EB03-D234-4E3B-8FD6-BAE2A9297E3B}" type="datetime1">
              <a:rPr lang="en-US" smtClean="0"/>
              <a:t>11/9/2025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764355B-E93D-4C64-98B9-A3C5E1031CE2}" type="datetime1">
              <a:rPr lang="en-US" smtClean="0"/>
              <a:t>11/9/2025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sldNum="0" hdr="0" ftr="0" dt="0"/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t>Adapting to Change: Addressing Declining Sales at Green Haven Florists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dirty="0"/>
              <a:t>Student Name: </a:t>
            </a:r>
            <a:r>
              <a:rPr lang="en-GB" dirty="0"/>
              <a:t>Ionut-Emanuel Cheptanariu</a:t>
            </a:r>
            <a:endParaRPr dirty="0"/>
          </a:p>
          <a:p>
            <a:r>
              <a:rPr dirty="0"/>
              <a:t>Student Number: </a:t>
            </a:r>
            <a:r>
              <a:rPr lang="en-GB" dirty="0"/>
              <a:t>2441397</a:t>
            </a:r>
            <a:endParaRPr dirty="0"/>
          </a:p>
          <a:p>
            <a:r>
              <a:rPr dirty="0"/>
              <a:t>Module Code:</a:t>
            </a:r>
            <a:endParaRPr lang="en-GB" dirty="0"/>
          </a:p>
          <a:p>
            <a:r>
              <a:rPr dirty="0"/>
              <a:t> Lecturer: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4BC8814-E1D9-638E-D236-31EC40491A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1</a:t>
            </a:fld>
            <a:endParaRPr lang="en-US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9EDC83F3-EEAA-7FE5-EAE3-204D7DA5EF91}"/>
              </a:ext>
            </a:extLst>
          </p:cNvPr>
          <p:cNvSpPr txBox="1"/>
          <p:nvPr/>
        </p:nvSpPr>
        <p:spPr>
          <a:xfrm>
            <a:off x="914400" y="959667"/>
            <a:ext cx="5902859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OVERVIW</a:t>
            </a:r>
          </a:p>
          <a:p>
            <a:endParaRPr lang="en-GB" dirty="0"/>
          </a:p>
          <a:p>
            <a:r>
              <a:rPr lang="en-GB" dirty="0"/>
              <a:t>BACKGROUND</a:t>
            </a:r>
          </a:p>
          <a:p>
            <a:r>
              <a:rPr lang="en-GB" dirty="0"/>
              <a:t> </a:t>
            </a:r>
          </a:p>
          <a:p>
            <a:r>
              <a:rPr lang="en-GB" dirty="0"/>
              <a:t>5W2H METHOD</a:t>
            </a:r>
          </a:p>
          <a:p>
            <a:endParaRPr lang="en-GB" dirty="0"/>
          </a:p>
          <a:p>
            <a:r>
              <a:rPr lang="en-GB" dirty="0"/>
              <a:t>PESTEL ANALISE</a:t>
            </a:r>
          </a:p>
          <a:p>
            <a:r>
              <a:rPr lang="en-GB" dirty="0"/>
              <a:t> </a:t>
            </a:r>
          </a:p>
          <a:p>
            <a:r>
              <a:rPr lang="en-GB" dirty="0"/>
              <a:t>FISHBONE ANALISE</a:t>
            </a:r>
          </a:p>
          <a:p>
            <a:endParaRPr lang="en-GB" dirty="0"/>
          </a:p>
          <a:p>
            <a:r>
              <a:rPr lang="en-GB" dirty="0"/>
              <a:t>KEY FINDINGS AND RECOMMENDATION</a:t>
            </a:r>
          </a:p>
          <a:p>
            <a:endParaRPr lang="en-GB" dirty="0"/>
          </a:p>
          <a:p>
            <a:r>
              <a:rPr lang="en-GB" dirty="0"/>
              <a:t>CONCLUSION</a:t>
            </a:r>
          </a:p>
          <a:p>
            <a:endParaRPr lang="en-GB" dirty="0"/>
          </a:p>
          <a:p>
            <a:r>
              <a:rPr lang="en-GB" dirty="0"/>
              <a:t>REFERENCE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8687436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Company Background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t>• Founded in 2016 by Liam &amp; Priya Patel</a:t>
            </a:r>
          </a:p>
          <a:p>
            <a:r>
              <a:t>• Known for eco-friendly, bespoke floral designs</a:t>
            </a:r>
          </a:p>
          <a:p>
            <a:r>
              <a:t>• Strong community reputation and loyal local base</a:t>
            </a:r>
          </a:p>
          <a:p>
            <a:r>
              <a:t>• Range of customers: walk-ins, corporate clients, weddings</a:t>
            </a:r>
          </a:p>
          <a:p>
            <a:r>
              <a:t>• Currently facing reduced profitability due to changing retail trends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t>Identifying the Problem – Using the 5W2H Method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sz="2400" dirty="0"/>
              <a:t>• What: 30% drop in in-store sales, decline in revenue</a:t>
            </a:r>
          </a:p>
          <a:p>
            <a:r>
              <a:rPr sz="2400" dirty="0"/>
              <a:t>• Why: Shift to online shopping, reduced foot traffic, higher costs</a:t>
            </a:r>
          </a:p>
          <a:p>
            <a:r>
              <a:rPr sz="2400" dirty="0"/>
              <a:t>• Where: Norwich high street – reduced local retail activity</a:t>
            </a:r>
          </a:p>
          <a:p>
            <a:r>
              <a:rPr sz="2400" dirty="0"/>
              <a:t>• When: Over the past 12 months</a:t>
            </a:r>
          </a:p>
          <a:p>
            <a:r>
              <a:rPr sz="2400" dirty="0"/>
              <a:t>• Who: Owners, staff, local customers</a:t>
            </a:r>
          </a:p>
          <a:p>
            <a:r>
              <a:rPr sz="2400" dirty="0"/>
              <a:t>• How: Limited online presence, outdated website, no delivery model</a:t>
            </a:r>
          </a:p>
          <a:p>
            <a:r>
              <a:rPr sz="2400" dirty="0"/>
              <a:t>• How much: 30% revenue loss, rising costs</a:t>
            </a:r>
            <a:endParaRPr lang="en-GB" sz="2400" dirty="0"/>
          </a:p>
          <a:p>
            <a:r>
              <a:rPr lang="en-GB" sz="2400" dirty="0"/>
              <a:t>(Office of  national statistics 2023)</a:t>
            </a:r>
            <a:endParaRPr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PESTEL Analysis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65841" y="1554933"/>
            <a:ext cx="8229600" cy="4525963"/>
          </a:xfrm>
        </p:spPr>
        <p:txBody>
          <a:bodyPr>
            <a:normAutofit/>
          </a:bodyPr>
          <a:lstStyle/>
          <a:p>
            <a:r>
              <a:rPr dirty="0"/>
              <a:t>• Political: Post-Brexit import regulations increasing costs</a:t>
            </a:r>
          </a:p>
          <a:p>
            <a:r>
              <a:rPr dirty="0"/>
              <a:t>• Economic: Inflation &amp; supply chain issues raising expenses</a:t>
            </a:r>
          </a:p>
          <a:p>
            <a:r>
              <a:rPr dirty="0"/>
              <a:t>• Social: Shift toward convenience &amp; online purchasing</a:t>
            </a:r>
          </a:p>
          <a:p>
            <a:r>
              <a:rPr lang="en-GB" dirty="0"/>
              <a:t>(Mintel, 2024)</a:t>
            </a:r>
            <a:endParaRPr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F98BA22-0E92-3BB3-EE73-8F389FB6013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A0981E-309D-DDB7-9EE0-9C2AFFAD31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PESTEL Analysis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9C651D6-9290-8161-3C27-8EBDB5D6E7C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5841" y="1554933"/>
            <a:ext cx="8229600" cy="4525963"/>
          </a:xfrm>
        </p:spPr>
        <p:txBody>
          <a:bodyPr>
            <a:normAutofit/>
          </a:bodyPr>
          <a:lstStyle/>
          <a:p>
            <a:r>
              <a:rPr dirty="0"/>
              <a:t>• Technological: Outdated website, lack of digital marketing</a:t>
            </a:r>
          </a:p>
          <a:p>
            <a:r>
              <a:rPr dirty="0"/>
              <a:t>• Environmental: Sustainability valued but costly to maintain</a:t>
            </a:r>
          </a:p>
          <a:p>
            <a:r>
              <a:rPr dirty="0"/>
              <a:t>• Legal: Online sales &amp; consumer protection compliance</a:t>
            </a:r>
          </a:p>
        </p:txBody>
      </p:sp>
    </p:spTree>
    <p:extLst>
      <p:ext uri="{BB962C8B-B14F-4D97-AF65-F5344CB8AC3E}">
        <p14:creationId xmlns:p14="http://schemas.microsoft.com/office/powerpoint/2010/main" val="90521036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t>Cause-and-Effect (Fishbone) Analysis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11109" y="1618307"/>
            <a:ext cx="8229600" cy="4525963"/>
          </a:xfrm>
        </p:spPr>
        <p:txBody>
          <a:bodyPr>
            <a:normAutofit fontScale="85000" lnSpcReduction="10000"/>
          </a:bodyPr>
          <a:lstStyle/>
          <a:p>
            <a:r>
              <a:rPr dirty="0"/>
              <a:t>Main Problem: Declining profitability</a:t>
            </a:r>
          </a:p>
          <a:p>
            <a:endParaRPr dirty="0"/>
          </a:p>
          <a:p>
            <a:r>
              <a:rPr dirty="0"/>
              <a:t>Root Causes:</a:t>
            </a:r>
          </a:p>
          <a:p>
            <a:r>
              <a:rPr dirty="0"/>
              <a:t>• Technology – outdated website, poor SEO</a:t>
            </a:r>
          </a:p>
          <a:p>
            <a:r>
              <a:rPr dirty="0"/>
              <a:t>• Competition – online retailers with lower prices</a:t>
            </a:r>
          </a:p>
          <a:p>
            <a:r>
              <a:rPr dirty="0"/>
              <a:t>• Economy – rising flower import costs &amp; inflation</a:t>
            </a:r>
          </a:p>
          <a:p>
            <a:r>
              <a:rPr dirty="0"/>
              <a:t>• Customers – prefer convenience &amp; delivery options</a:t>
            </a:r>
          </a:p>
          <a:p>
            <a:r>
              <a:rPr dirty="0"/>
              <a:t>• Operations – limited marketing, reliance on walk-ins</a:t>
            </a:r>
          </a:p>
          <a:p>
            <a:r>
              <a:rPr dirty="0"/>
              <a:t>• Product Costs – eco-packaging adds expense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Key Findings &amp; Recommendations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dirty="0"/>
              <a:t>✅ Upgrade website – integrate e-commerce &amp; mobile design</a:t>
            </a:r>
          </a:p>
          <a:p>
            <a:r>
              <a:rPr dirty="0"/>
              <a:t>✅ Offer delivery &amp; subscription services</a:t>
            </a:r>
          </a:p>
          <a:p>
            <a:r>
              <a:rPr dirty="0"/>
              <a:t>✅ Launch social media &amp; SEO campaigns</a:t>
            </a:r>
          </a:p>
          <a:p>
            <a:r>
              <a:rPr dirty="0"/>
              <a:t>✅ Partner with local event planners &amp; suppliers</a:t>
            </a:r>
          </a:p>
          <a:p>
            <a:r>
              <a:rPr dirty="0"/>
              <a:t>✅ Maintain sustainability to protect brand identity</a:t>
            </a:r>
            <a:endParaRPr lang="en-GB" dirty="0"/>
          </a:p>
          <a:p>
            <a:r>
              <a:rPr lang="en-GB" dirty="0"/>
              <a:t>(KOTLER , P. &amp; KELLER , K. (2022). MARKETING MANAGEMENT.)</a:t>
            </a:r>
            <a:endParaRPr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Conclusion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• Decline caused by external pressures and internal digital gaps</a:t>
            </a:r>
          </a:p>
          <a:p>
            <a:r>
              <a:t>• Green Haven must adapt to online trends to stay competitive</a:t>
            </a:r>
          </a:p>
          <a:p>
            <a:r>
              <a:t>• Focus on digital innovation + sustainability for long-term success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t>• Mintel (2024). UK Floristry Market Report.</a:t>
            </a:r>
          </a:p>
          <a:p>
            <a:r>
              <a:t>• Office for National Statistics (2023). UK Retail Footfall Trends.</a:t>
            </a:r>
          </a:p>
          <a:p>
            <a:r>
              <a:t>• Kotler, P. &amp; Keller, K. (2022). Marketing Management (16th ed.). Pearson.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21</TotalTime>
  <Words>445</Words>
  <Application>Microsoft Office PowerPoint</Application>
  <PresentationFormat>On-screen Show (4:3)</PresentationFormat>
  <Paragraphs>70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4" baseType="lpstr">
      <vt:lpstr>Aptos</vt:lpstr>
      <vt:lpstr>Arial</vt:lpstr>
      <vt:lpstr>Calibri</vt:lpstr>
      <vt:lpstr>Office Theme</vt:lpstr>
      <vt:lpstr>Adapting to Change: Addressing Declining Sales at Green Haven Florists</vt:lpstr>
      <vt:lpstr>PowerPoint Presentation</vt:lpstr>
      <vt:lpstr>Company Background</vt:lpstr>
      <vt:lpstr>Identifying the Problem – Using the 5W2H Method</vt:lpstr>
      <vt:lpstr>PESTEL Analysis</vt:lpstr>
      <vt:lpstr>PESTEL Analysis</vt:lpstr>
      <vt:lpstr>Cause-and-Effect (Fishbone) Analysis</vt:lpstr>
      <vt:lpstr>Key Findings &amp; Recommendations</vt:lpstr>
      <vt:lpstr>Conclusion</vt:lpstr>
      <vt:lpstr>References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>generated using python-pptx</dc:description>
  <cp:lastModifiedBy>Ionut-Emanuel Cheptanariu (2441397)</cp:lastModifiedBy>
  <cp:revision>1</cp:revision>
  <dcterms:created xsi:type="dcterms:W3CDTF">2013-01-27T09:14:16Z</dcterms:created>
  <dcterms:modified xsi:type="dcterms:W3CDTF">2025-11-09T17:28:08Z</dcterms:modified>
  <cp:category/>
</cp:coreProperties>
</file>