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63"/>
  </p:notesMasterIdLst>
  <p:sldIdLst>
    <p:sldId id="332" r:id="rId2"/>
    <p:sldId id="356" r:id="rId3"/>
    <p:sldId id="402" r:id="rId4"/>
    <p:sldId id="401" r:id="rId5"/>
    <p:sldId id="416" r:id="rId6"/>
    <p:sldId id="404" r:id="rId7"/>
    <p:sldId id="405" r:id="rId8"/>
    <p:sldId id="413" r:id="rId9"/>
    <p:sldId id="412" r:id="rId10"/>
    <p:sldId id="414" r:id="rId11"/>
    <p:sldId id="415" r:id="rId12"/>
    <p:sldId id="417" r:id="rId13"/>
    <p:sldId id="408" r:id="rId14"/>
    <p:sldId id="409" r:id="rId15"/>
    <p:sldId id="410" r:id="rId16"/>
    <p:sldId id="411" r:id="rId17"/>
    <p:sldId id="359" r:id="rId18"/>
    <p:sldId id="360" r:id="rId19"/>
    <p:sldId id="361" r:id="rId20"/>
    <p:sldId id="362" r:id="rId21"/>
    <p:sldId id="363" r:id="rId22"/>
    <p:sldId id="364" r:id="rId23"/>
    <p:sldId id="365" r:id="rId24"/>
    <p:sldId id="366" r:id="rId25"/>
    <p:sldId id="367" r:id="rId26"/>
    <p:sldId id="368" r:id="rId27"/>
    <p:sldId id="369" r:id="rId28"/>
    <p:sldId id="370" r:id="rId29"/>
    <p:sldId id="371" r:id="rId30"/>
    <p:sldId id="372" r:id="rId31"/>
    <p:sldId id="373" r:id="rId32"/>
    <p:sldId id="374" r:id="rId33"/>
    <p:sldId id="375" r:id="rId34"/>
    <p:sldId id="376" r:id="rId35"/>
    <p:sldId id="377" r:id="rId36"/>
    <p:sldId id="378" r:id="rId37"/>
    <p:sldId id="379" r:id="rId38"/>
    <p:sldId id="380" r:id="rId39"/>
    <p:sldId id="381" r:id="rId40"/>
    <p:sldId id="382" r:id="rId41"/>
    <p:sldId id="383" r:id="rId42"/>
    <p:sldId id="384" r:id="rId43"/>
    <p:sldId id="385" r:id="rId44"/>
    <p:sldId id="386" r:id="rId45"/>
    <p:sldId id="387" r:id="rId46"/>
    <p:sldId id="418" r:id="rId47"/>
    <p:sldId id="388" r:id="rId48"/>
    <p:sldId id="389" r:id="rId49"/>
    <p:sldId id="390" r:id="rId50"/>
    <p:sldId id="391" r:id="rId51"/>
    <p:sldId id="392" r:id="rId52"/>
    <p:sldId id="393" r:id="rId53"/>
    <p:sldId id="394" r:id="rId54"/>
    <p:sldId id="395" r:id="rId55"/>
    <p:sldId id="396" r:id="rId56"/>
    <p:sldId id="397" r:id="rId57"/>
    <p:sldId id="398" r:id="rId58"/>
    <p:sldId id="399" r:id="rId59"/>
    <p:sldId id="291" r:id="rId60"/>
    <p:sldId id="400" r:id="rId61"/>
    <p:sldId id="333" r:id="rId6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9E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0353"/>
    <p:restoredTop sz="63889"/>
  </p:normalViewPr>
  <p:slideViewPr>
    <p:cSldViewPr snapToGrid="0" snapToObjects="1">
      <p:cViewPr varScale="1">
        <p:scale>
          <a:sx n="60" d="100"/>
          <a:sy n="60" d="100"/>
        </p:scale>
        <p:origin x="1264" y="184"/>
      </p:cViewPr>
      <p:guideLst/>
    </p:cSldViewPr>
  </p:slideViewPr>
  <p:notesTextViewPr>
    <p:cViewPr>
      <p:scale>
        <a:sx n="1" d="1"/>
        <a:sy n="1" d="1"/>
      </p:scale>
      <p:origin x="0" y="0"/>
    </p:cViewPr>
  </p:notesTextViewPr>
  <p:sorterViewPr>
    <p:cViewPr>
      <p:scale>
        <a:sx n="60" d="100"/>
        <a:sy n="60" d="100"/>
      </p:scale>
      <p:origin x="0" y="0"/>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notesMaster" Target="notesMasters/notes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theme" Target="theme/theme1.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2EB0CF3-C81B-2C41-8C75-0AD3C0EB16AA}" type="datetimeFigureOut">
              <a:rPr lang="en-US" smtClean="0"/>
              <a:t>11/13/19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4B55E00-F722-A041-820B-E989893DE0FA}" type="slidenum">
              <a:rPr lang="en-US" smtClean="0"/>
              <a:t>‹#›</a:t>
            </a:fld>
            <a:endParaRPr lang="en-US"/>
          </a:p>
        </p:txBody>
      </p:sp>
    </p:spTree>
    <p:extLst>
      <p:ext uri="{BB962C8B-B14F-4D97-AF65-F5344CB8AC3E}">
        <p14:creationId xmlns:p14="http://schemas.microsoft.com/office/powerpoint/2010/main" val="14956393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www.stephenduncombe.com/wp-content/uploads/2012/12/Dream_final.pdf" TargetMode="External"/><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en.wikipedia.org/wiki/North_Pacific_Ocean" TargetMode="External"/><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8" Type="http://schemas.openxmlformats.org/officeDocument/2006/relationships/hyperlink" Target="https://en.wikipedia.org/wiki/Meaning_of_life" TargetMode="External"/><Relationship Id="rId13" Type="http://schemas.openxmlformats.org/officeDocument/2006/relationships/hyperlink" Target="https://en.wikipedia.org/wiki/Rendaku" TargetMode="External"/><Relationship Id="rId3" Type="http://schemas.openxmlformats.org/officeDocument/2006/relationships/hyperlink" Target="https://en.wikipedia.org/wiki/Help:IPA/Japanese" TargetMode="External"/><Relationship Id="rId7" Type="http://schemas.openxmlformats.org/officeDocument/2006/relationships/hyperlink" Target="https://en.wikipedia.org/wiki/Contentment" TargetMode="External"/><Relationship Id="rId12" Type="http://schemas.openxmlformats.org/officeDocument/2006/relationships/hyperlink" Target="https://en.wiktionary.org/wiki/%E7%94%B2%E6%96%90" TargetMode="External"/><Relationship Id="rId2" Type="http://schemas.openxmlformats.org/officeDocument/2006/relationships/slide" Target="../slides/slide28.xml"/><Relationship Id="rId1" Type="http://schemas.openxmlformats.org/officeDocument/2006/relationships/notesMaster" Target="../notesMasters/notesMaster1.xml"/><Relationship Id="rId6" Type="http://schemas.openxmlformats.org/officeDocument/2006/relationships/hyperlink" Target="https://en.wikipedia.org/wiki/Culture_of_Japan" TargetMode="External"/><Relationship Id="rId11" Type="http://schemas.openxmlformats.org/officeDocument/2006/relationships/hyperlink" Target="https://en.wiktionary.org/wiki/%E7%94%9F%E3%81%8D" TargetMode="External"/><Relationship Id="rId5" Type="http://schemas.openxmlformats.org/officeDocument/2006/relationships/hyperlink" Target="https://en.wiktionary.org/wiki/raison_d'%C3%AAtre" TargetMode="External"/><Relationship Id="rId10" Type="http://schemas.openxmlformats.org/officeDocument/2006/relationships/hyperlink" Target="https://en.wikipedia.org/wiki/Compound_(linguistics)" TargetMode="External"/><Relationship Id="rId4" Type="http://schemas.openxmlformats.org/officeDocument/2006/relationships/hyperlink" Target="https://en.wikipedia.org/wiki/Japanese_language" TargetMode="External"/><Relationship Id="rId9" Type="http://schemas.openxmlformats.org/officeDocument/2006/relationships/hyperlink" Target="https://en.wikipedia.org/wiki/Ikigai#cite_note-JapAm-1" TargetMode="External"/><Relationship Id="rId14" Type="http://schemas.openxmlformats.org/officeDocument/2006/relationships/hyperlink" Target="https://en.wikipedia.org/wiki/Ikigai#cite_note-3" TargetMode="External"/></Relationships>
</file>

<file path=ppt/notesSlides/_rels/notesSlide21.xml.rels><?xml version="1.0" encoding="UTF-8" standalone="yes"?>
<Relationships xmlns="http://schemas.openxmlformats.org/package/2006/relationships"><Relationship Id="rId8" Type="http://schemas.openxmlformats.org/officeDocument/2006/relationships/hyperlink" Target="https://en.wikipedia.org/wiki/Bernard_Leach" TargetMode="External"/><Relationship Id="rId3" Type="http://schemas.openxmlformats.org/officeDocument/2006/relationships/hyperlink" Target="https://en.wikipedia.org/wiki/Buddhist" TargetMode="External"/><Relationship Id="rId7" Type="http://schemas.openxmlformats.org/officeDocument/2006/relationships/hyperlink" Target="https://en.wikipedia.org/wiki/%C5%9A%C5%ABnyat%C4%81" TargetMode="External"/><Relationship Id="rId2" Type="http://schemas.openxmlformats.org/officeDocument/2006/relationships/slide" Target="../slides/slide32.xml"/><Relationship Id="rId1" Type="http://schemas.openxmlformats.org/officeDocument/2006/relationships/notesMaster" Target="../notesMasters/notesMaster1.xml"/><Relationship Id="rId6" Type="http://schemas.openxmlformats.org/officeDocument/2006/relationships/hyperlink" Target="https://en.wikipedia.org/wiki/Dukkha" TargetMode="External"/><Relationship Id="rId5" Type="http://schemas.openxmlformats.org/officeDocument/2006/relationships/hyperlink" Target="https://en.wikipedia.org/wiki/Impermanence" TargetMode="External"/><Relationship Id="rId10" Type="http://schemas.openxmlformats.org/officeDocument/2006/relationships/hyperlink" Target="https://en.wikipedia.org/wiki/Hans_Coper" TargetMode="External"/><Relationship Id="rId4" Type="http://schemas.openxmlformats.org/officeDocument/2006/relationships/hyperlink" Target="https://en.wikipedia.org/wiki/Three_marks_of_existence" TargetMode="External"/><Relationship Id="rId9" Type="http://schemas.openxmlformats.org/officeDocument/2006/relationships/hyperlink" Target="https://en.wikipedia.org/wiki/Lucy_Rie" TargetMode="External"/></Relationships>
</file>

<file path=ppt/notesSlides/_rels/notesSlide22.xml.rels><?xml version="1.0" encoding="UTF-8" standalone="yes"?>
<Relationships xmlns="http://schemas.openxmlformats.org/package/2006/relationships"><Relationship Id="rId3" Type="http://schemas.openxmlformats.org/officeDocument/2006/relationships/hyperlink" Target="https://en.wikipedia.org/wiki/Bernard_Leach" TargetMode="External"/><Relationship Id="rId2" Type="http://schemas.openxmlformats.org/officeDocument/2006/relationships/slide" Target="../slides/slide33.xml"/><Relationship Id="rId1" Type="http://schemas.openxmlformats.org/officeDocument/2006/relationships/notesMaster" Target="../notesMasters/notesMaster1.xml"/><Relationship Id="rId5" Type="http://schemas.openxmlformats.org/officeDocument/2006/relationships/hyperlink" Target="https://en.wikipedia.org/wiki/Hans_Coper" TargetMode="External"/><Relationship Id="rId4" Type="http://schemas.openxmlformats.org/officeDocument/2006/relationships/hyperlink" Target="https://en.wikipedia.org/wiki/Lucy_Rie" TargetMode="External"/></Relationships>
</file>

<file path=ppt/notesSlides/_rels/notesSlide23.xml.rels><?xml version="1.0" encoding="UTF-8" standalone="yes"?>
<Relationships xmlns="http://schemas.openxmlformats.org/package/2006/relationships"><Relationship Id="rId3" Type="http://schemas.openxmlformats.org/officeDocument/2006/relationships/hyperlink" Target="https://en.wikipedia.org/wiki/Wabi-sabi" TargetMode="External"/><Relationship Id="rId2" Type="http://schemas.openxmlformats.org/officeDocument/2006/relationships/slide" Target="../slides/slide34.xml"/><Relationship Id="rId1" Type="http://schemas.openxmlformats.org/officeDocument/2006/relationships/notesMaster" Target="../notesMasters/notesMaster1.xml"/><Relationship Id="rId6" Type="http://schemas.openxmlformats.org/officeDocument/2006/relationships/hyperlink" Target="https://en.wikipedia.org/wiki/Aesthetics" TargetMode="External"/><Relationship Id="rId5" Type="http://schemas.openxmlformats.org/officeDocument/2006/relationships/hyperlink" Target="https://en.wikipedia.org/wiki/Kintsugi#cite_note-:2-11" TargetMode="External"/><Relationship Id="rId4" Type="http://schemas.openxmlformats.org/officeDocument/2006/relationships/hyperlink" Target="https://en.wikipedia.org/wiki/Kintsugi#cite_note-10" TargetMode="External"/></Relationships>
</file>

<file path=ppt/notesSlides/_rels/notesSlide24.xml.rels><?xml version="1.0" encoding="UTF-8" standalone="yes"?>
<Relationships xmlns="http://schemas.openxmlformats.org/package/2006/relationships"><Relationship Id="rId3" Type="http://schemas.openxmlformats.org/officeDocument/2006/relationships/hyperlink" Target="https://en.wikipedia.org/wiki/Japan" TargetMode="External"/><Relationship Id="rId2" Type="http://schemas.openxmlformats.org/officeDocument/2006/relationships/slide" Target="../slides/slide35.xml"/><Relationship Id="rId1" Type="http://schemas.openxmlformats.org/officeDocument/2006/relationships/notesMaster" Target="../notesMasters/notesMaster1.xml"/><Relationship Id="rId4" Type="http://schemas.openxmlformats.org/officeDocument/2006/relationships/hyperlink" Target="https://en.wikipedia.org/wiki/Boro_(textile)#cite_note-1" TargetMode="Externa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8" Type="http://schemas.openxmlformats.org/officeDocument/2006/relationships/hyperlink" Target="https://en.wikipedia.org/wiki/Embroidery" TargetMode="External"/><Relationship Id="rId3" Type="http://schemas.openxmlformats.org/officeDocument/2006/relationships/hyperlink" Target="https://en.wikipedia.org/wiki/Sewing" TargetMode="External"/><Relationship Id="rId7" Type="http://schemas.openxmlformats.org/officeDocument/2006/relationships/hyperlink" Target="https://en.wikipedia.org/wiki/Quilting" TargetMode="External"/><Relationship Id="rId2" Type="http://schemas.openxmlformats.org/officeDocument/2006/relationships/slide" Target="../slides/slide37.xml"/><Relationship Id="rId1" Type="http://schemas.openxmlformats.org/officeDocument/2006/relationships/notesMaster" Target="../notesMasters/notesMaster1.xml"/><Relationship Id="rId6" Type="http://schemas.openxmlformats.org/officeDocument/2006/relationships/hyperlink" Target="https://en.wikipedia.org/wiki/Running_stitch" TargetMode="External"/><Relationship Id="rId11" Type="http://schemas.openxmlformats.org/officeDocument/2006/relationships/hyperlink" Target="https://en.wikipedia.org/wiki/Sashiko_stitching#cite_note-2" TargetMode="External"/><Relationship Id="rId5" Type="http://schemas.openxmlformats.org/officeDocument/2006/relationships/hyperlink" Target="https://en.wikipedia.org/wiki/Japan" TargetMode="External"/><Relationship Id="rId10" Type="http://schemas.openxmlformats.org/officeDocument/2006/relationships/hyperlink" Target="https://en.wikipedia.org/wiki/Sashiko_stitching#cite_note-1" TargetMode="External"/><Relationship Id="rId4" Type="http://schemas.openxmlformats.org/officeDocument/2006/relationships/hyperlink" Target="https://en.wikipedia.org/wiki/Embroidery_stitch" TargetMode="External"/><Relationship Id="rId9" Type="http://schemas.openxmlformats.org/officeDocument/2006/relationships/hyperlink" Target="https://en.wikipedia.org/wiki/Indigo" TargetMode="External"/></Relationships>
</file>

<file path=ppt/notesSlides/_rels/notesSlide27.xml.rels><?xml version="1.0" encoding="UTF-8" standalone="yes"?>
<Relationships xmlns="http://schemas.openxmlformats.org/package/2006/relationships"><Relationship Id="rId3" Type="http://schemas.openxmlformats.org/officeDocument/2006/relationships/hyperlink" Target="https://en.wikipedia.org/wiki/Wabi-sabi" TargetMode="External"/><Relationship Id="rId2" Type="http://schemas.openxmlformats.org/officeDocument/2006/relationships/slide" Target="../slides/slide38.xml"/><Relationship Id="rId1" Type="http://schemas.openxmlformats.org/officeDocument/2006/relationships/notesMaster" Target="../notesMasters/notesMaster1.xml"/><Relationship Id="rId6" Type="http://schemas.openxmlformats.org/officeDocument/2006/relationships/hyperlink" Target="https://en.wikipedia.org/wiki/Aesthetics" TargetMode="External"/><Relationship Id="rId5" Type="http://schemas.openxmlformats.org/officeDocument/2006/relationships/hyperlink" Target="https://en.wikipedia.org/wiki/Kintsugi#cite_note-:2-11" TargetMode="External"/><Relationship Id="rId4" Type="http://schemas.openxmlformats.org/officeDocument/2006/relationships/hyperlink" Target="https://en.wikipedia.org/wiki/Kintsugi#cite_note-10" TargetMode="External"/></Relationships>
</file>

<file path=ppt/notesSlides/_rels/notesSlide28.xml.rels><?xml version="1.0" encoding="UTF-8" standalone="yes"?>
<Relationships xmlns="http://schemas.openxmlformats.org/package/2006/relationships"><Relationship Id="rId3" Type="http://schemas.openxmlformats.org/officeDocument/2006/relationships/hyperlink" Target="https://en.wikipedia.org/wiki/Wabi-sabi" TargetMode="External"/><Relationship Id="rId2" Type="http://schemas.openxmlformats.org/officeDocument/2006/relationships/slide" Target="../slides/slide39.xml"/><Relationship Id="rId1" Type="http://schemas.openxmlformats.org/officeDocument/2006/relationships/notesMaster" Target="../notesMasters/notesMaster1.xml"/><Relationship Id="rId6" Type="http://schemas.openxmlformats.org/officeDocument/2006/relationships/hyperlink" Target="https://en.wikipedia.org/wiki/Aesthetics" TargetMode="External"/><Relationship Id="rId5" Type="http://schemas.openxmlformats.org/officeDocument/2006/relationships/hyperlink" Target="https://en.wikipedia.org/wiki/Kintsugi#cite_note-:2-11" TargetMode="External"/><Relationship Id="rId4" Type="http://schemas.openxmlformats.org/officeDocument/2006/relationships/hyperlink" Target="https://en.wikipedia.org/wiki/Kintsugi#cite_note-10" TargetMode="External"/></Relationships>
</file>

<file path=ppt/notesSlides/_rels/notesSlide29.xml.rels><?xml version="1.0" encoding="UTF-8" standalone="yes"?>
<Relationships xmlns="http://schemas.openxmlformats.org/package/2006/relationships"><Relationship Id="rId3" Type="http://schemas.openxmlformats.org/officeDocument/2006/relationships/hyperlink" Target="https://en.wikipedia.org/wiki/Wabi-sabi" TargetMode="External"/><Relationship Id="rId2" Type="http://schemas.openxmlformats.org/officeDocument/2006/relationships/slide" Target="../slides/slide40.xml"/><Relationship Id="rId1" Type="http://schemas.openxmlformats.org/officeDocument/2006/relationships/notesMaster" Target="../notesMasters/notesMaster1.xml"/><Relationship Id="rId6" Type="http://schemas.openxmlformats.org/officeDocument/2006/relationships/hyperlink" Target="https://en.wikipedia.org/wiki/Aesthetics" TargetMode="External"/><Relationship Id="rId5" Type="http://schemas.openxmlformats.org/officeDocument/2006/relationships/hyperlink" Target="https://en.wikipedia.org/wiki/Kintsugi#cite_note-:2-11" TargetMode="External"/><Relationship Id="rId4" Type="http://schemas.openxmlformats.org/officeDocument/2006/relationships/hyperlink" Target="https://en.wikipedia.org/wiki/Kintsugi#cite_note-10" TargetMode="Externa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In South Africa after Apartheid a broad mix of the country’s political, business and and civil society leaders, 25 in total, came together for an intensive</a:t>
            </a:r>
            <a:r>
              <a:rPr lang="en-US" sz="1200" b="0" i="0" kern="1200" baseline="0" dirty="0">
                <a:solidFill>
                  <a:schemeClr val="tx1"/>
                </a:solidFill>
                <a:effectLst/>
                <a:latin typeface="+mn-lt"/>
                <a:ea typeface="+mn-ea"/>
                <a:cs typeface="+mn-cs"/>
              </a:rPr>
              <a:t> process of mapping out possibilities and choices that became known as </a:t>
            </a:r>
            <a:r>
              <a:rPr lang="en-US" sz="1200" b="1" i="0" kern="1200" dirty="0">
                <a:solidFill>
                  <a:schemeClr val="tx1"/>
                </a:solidFill>
                <a:effectLst/>
                <a:latin typeface="+mn-lt"/>
                <a:ea typeface="+mn-ea"/>
                <a:cs typeface="+mn-cs"/>
              </a:rPr>
              <a:t>The Mont Fleur Scenario Exercise</a:t>
            </a:r>
            <a:r>
              <a:rPr lang="en-US" sz="1200" b="0" i="0" kern="1200" dirty="0">
                <a:solidFill>
                  <a:schemeClr val="tx1"/>
                </a:solidFill>
                <a:effectLst/>
                <a:latin typeface="+mn-lt"/>
                <a:ea typeface="+mn-ea"/>
                <a:cs typeface="+mn-cs"/>
              </a:rPr>
              <a:t>.</a:t>
            </a:r>
            <a:r>
              <a:rPr lang="en-US" sz="1200" b="0" i="0" kern="1200" baseline="0" dirty="0">
                <a:solidFill>
                  <a:schemeClr val="tx1"/>
                </a:solidFill>
                <a:effectLst/>
                <a:latin typeface="+mn-lt"/>
                <a:ea typeface="+mn-ea"/>
                <a:cs typeface="+mn-cs"/>
              </a:rPr>
              <a:t> This formed</a:t>
            </a:r>
            <a:r>
              <a:rPr lang="en-US" sz="1200" b="0" i="0" kern="1200" dirty="0">
                <a:solidFill>
                  <a:schemeClr val="tx1"/>
                </a:solidFill>
                <a:effectLst/>
                <a:latin typeface="+mn-lt"/>
                <a:ea typeface="+mn-ea"/>
                <a:cs typeface="+mn-cs"/>
              </a:rPr>
              <a:t> an experiment in “future-forging” over four intense, informal weekends at the Mont Fleur Conference Centre near Cape Town. They talked through what was happening in South Africa, what might happen, and what, in the light of these possible futures, could be done. The group were from a range of backgrounds but all managed to produce a shared map of where South Africa was and four different scenarios about where its</a:t>
            </a:r>
            <a:r>
              <a:rPr lang="en-US" sz="1200" b="0" i="0" kern="1200" baseline="0" dirty="0">
                <a:solidFill>
                  <a:schemeClr val="tx1"/>
                </a:solidFill>
                <a:effectLst/>
                <a:latin typeface="+mn-lt"/>
                <a:ea typeface="+mn-ea"/>
                <a:cs typeface="+mn-cs"/>
              </a:rPr>
              <a:t> future might unfold between 1992 and 2002.</a:t>
            </a:r>
            <a:endParaRPr lang="en-US" dirty="0"/>
          </a:p>
        </p:txBody>
      </p:sp>
      <p:sp>
        <p:nvSpPr>
          <p:cNvPr id="4" name="Slide Number Placeholder 3"/>
          <p:cNvSpPr>
            <a:spLocks noGrp="1"/>
          </p:cNvSpPr>
          <p:nvPr>
            <p:ph type="sldNum" sz="quarter" idx="10"/>
          </p:nvPr>
        </p:nvSpPr>
        <p:spPr/>
        <p:txBody>
          <a:bodyPr/>
          <a:lstStyle/>
          <a:p>
            <a:fld id="{A4B55E00-F722-A041-820B-E989893DE0FA}" type="slidenum">
              <a:rPr lang="en-US" smtClean="0"/>
              <a:t>1</a:t>
            </a:fld>
            <a:endParaRPr lang="en-US"/>
          </a:p>
        </p:txBody>
      </p:sp>
    </p:spTree>
    <p:extLst>
      <p:ext uri="{BB962C8B-B14F-4D97-AF65-F5344CB8AC3E}">
        <p14:creationId xmlns:p14="http://schemas.microsoft.com/office/powerpoint/2010/main" val="13683021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dirty="0"/>
              <a:t>Singapore recently did a similar storytelling exercise that involved over 47,000 Singaporeans and 660 dialogue sessions,</a:t>
            </a:r>
            <a:r>
              <a:rPr lang="en-US" sz="1200" baseline="0" dirty="0"/>
              <a:t> a</a:t>
            </a:r>
            <a:r>
              <a:rPr lang="en-US" sz="1200" dirty="0"/>
              <a:t>ll created a safe and open space of cohesion rather than fragmentation. (p122-123)</a:t>
            </a:r>
          </a:p>
          <a:p>
            <a:endParaRPr lang="en-US" dirty="0"/>
          </a:p>
        </p:txBody>
      </p:sp>
      <p:sp>
        <p:nvSpPr>
          <p:cNvPr id="4" name="Slide Number Placeholder 3"/>
          <p:cNvSpPr>
            <a:spLocks noGrp="1"/>
          </p:cNvSpPr>
          <p:nvPr>
            <p:ph type="sldNum" sz="quarter" idx="10"/>
          </p:nvPr>
        </p:nvSpPr>
        <p:spPr/>
        <p:txBody>
          <a:bodyPr/>
          <a:lstStyle/>
          <a:p>
            <a:fld id="{A4B55E00-F722-A041-820B-E989893DE0FA}" type="slidenum">
              <a:rPr lang="en-US" smtClean="0"/>
              <a:t>2</a:t>
            </a:fld>
            <a:endParaRPr lang="en-US"/>
          </a:p>
        </p:txBody>
      </p:sp>
    </p:spTree>
    <p:extLst>
      <p:ext uri="{BB962C8B-B14F-4D97-AF65-F5344CB8AC3E}">
        <p14:creationId xmlns:p14="http://schemas.microsoft.com/office/powerpoint/2010/main" val="11346351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Documenting</a:t>
            </a:r>
            <a:r>
              <a:rPr lang="en-US" baseline="0" dirty="0"/>
              <a:t> </a:t>
            </a:r>
            <a:r>
              <a:rPr lang="en-US" baseline="0" dirty="0" err="1"/>
              <a:t>behaviours</a:t>
            </a:r>
            <a:r>
              <a:rPr lang="en-US" baseline="0" dirty="0"/>
              <a:t> and flows leads to mapping of how something can work such as lifecycles which are key to design forecasting</a:t>
            </a:r>
          </a:p>
          <a:p>
            <a:r>
              <a:rPr lang="en-US" baseline="0" dirty="0"/>
              <a:t>So </a:t>
            </a:r>
            <a:r>
              <a:rPr lang="en-US" baseline="0" dirty="0" err="1"/>
              <a:t>whats</a:t>
            </a:r>
            <a:r>
              <a:rPr lang="en-US" baseline="0"/>
              <a:t> happening here?</a:t>
            </a:r>
            <a:endParaRPr lang="en-US" dirty="0"/>
          </a:p>
        </p:txBody>
      </p:sp>
      <p:sp>
        <p:nvSpPr>
          <p:cNvPr id="4" name="Slide Number Placeholder 3"/>
          <p:cNvSpPr>
            <a:spLocks noGrp="1"/>
          </p:cNvSpPr>
          <p:nvPr>
            <p:ph type="sldNum" sz="quarter" idx="10"/>
          </p:nvPr>
        </p:nvSpPr>
        <p:spPr/>
        <p:txBody>
          <a:bodyPr/>
          <a:lstStyle/>
          <a:p>
            <a:fld id="{26AEA518-5786-2D45-9B83-C08AE94B46DC}" type="slidenum">
              <a:rPr lang="en-US" smtClean="0"/>
              <a:t>3</a:t>
            </a:fld>
            <a:endParaRPr lang="en-US"/>
          </a:p>
        </p:txBody>
      </p:sp>
    </p:spTree>
    <p:extLst>
      <p:ext uri="{BB962C8B-B14F-4D97-AF65-F5344CB8AC3E}">
        <p14:creationId xmlns:p14="http://schemas.microsoft.com/office/powerpoint/2010/main" val="5631930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Documenting</a:t>
            </a:r>
            <a:r>
              <a:rPr lang="en-US" baseline="0" dirty="0"/>
              <a:t> </a:t>
            </a:r>
            <a:r>
              <a:rPr lang="en-US" baseline="0" dirty="0" err="1"/>
              <a:t>behaviours</a:t>
            </a:r>
            <a:r>
              <a:rPr lang="en-US" baseline="0" dirty="0"/>
              <a:t> and flows leads to mapping of how something can work such as lifecycles which are key to design forecasting</a:t>
            </a:r>
            <a:endParaRPr lang="en-US" dirty="0"/>
          </a:p>
        </p:txBody>
      </p:sp>
      <p:sp>
        <p:nvSpPr>
          <p:cNvPr id="4" name="Slide Number Placeholder 3"/>
          <p:cNvSpPr>
            <a:spLocks noGrp="1"/>
          </p:cNvSpPr>
          <p:nvPr>
            <p:ph type="sldNum" sz="quarter" idx="10"/>
          </p:nvPr>
        </p:nvSpPr>
        <p:spPr/>
        <p:txBody>
          <a:bodyPr/>
          <a:lstStyle/>
          <a:p>
            <a:fld id="{26AEA518-5786-2D45-9B83-C08AE94B46DC}" type="slidenum">
              <a:rPr lang="en-US" smtClean="0"/>
              <a:t>4</a:t>
            </a:fld>
            <a:endParaRPr lang="en-US"/>
          </a:p>
        </p:txBody>
      </p:sp>
    </p:spTree>
    <p:extLst>
      <p:ext uri="{BB962C8B-B14F-4D97-AF65-F5344CB8AC3E}">
        <p14:creationId xmlns:p14="http://schemas.microsoft.com/office/powerpoint/2010/main" val="9143361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Documenting</a:t>
            </a:r>
            <a:r>
              <a:rPr lang="en-US" baseline="0" dirty="0"/>
              <a:t> </a:t>
            </a:r>
            <a:r>
              <a:rPr lang="en-US" baseline="0" dirty="0" err="1"/>
              <a:t>behaviours</a:t>
            </a:r>
            <a:r>
              <a:rPr lang="en-US" baseline="0" dirty="0"/>
              <a:t> and flows leads to mapping of how something can work such as lifecycles which are key to design forecasting</a:t>
            </a:r>
            <a:endParaRPr lang="en-US" dirty="0"/>
          </a:p>
        </p:txBody>
      </p:sp>
      <p:sp>
        <p:nvSpPr>
          <p:cNvPr id="4" name="Slide Number Placeholder 3"/>
          <p:cNvSpPr>
            <a:spLocks noGrp="1"/>
          </p:cNvSpPr>
          <p:nvPr>
            <p:ph type="sldNum" sz="quarter" idx="10"/>
          </p:nvPr>
        </p:nvSpPr>
        <p:spPr/>
        <p:txBody>
          <a:bodyPr/>
          <a:lstStyle/>
          <a:p>
            <a:fld id="{26AEA518-5786-2D45-9B83-C08AE94B46DC}" type="slidenum">
              <a:rPr lang="en-US" smtClean="0"/>
              <a:t>5</a:t>
            </a:fld>
            <a:endParaRPr lang="en-US"/>
          </a:p>
        </p:txBody>
      </p:sp>
    </p:spTree>
    <p:extLst>
      <p:ext uri="{BB962C8B-B14F-4D97-AF65-F5344CB8AC3E}">
        <p14:creationId xmlns:p14="http://schemas.microsoft.com/office/powerpoint/2010/main" val="39449700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Nancy Duarte. https://</a:t>
            </a:r>
            <a:r>
              <a:rPr lang="en-US" dirty="0" err="1"/>
              <a:t>www.ted.com</a:t>
            </a:r>
            <a:r>
              <a:rPr lang="en-US" dirty="0"/>
              <a:t>/talks/</a:t>
            </a:r>
            <a:r>
              <a:rPr lang="en-US" dirty="0" err="1"/>
              <a:t>nancy_duarte_the_secret_structure_of_great_talks</a:t>
            </a:r>
            <a:endParaRPr lang="en-US" dirty="0"/>
          </a:p>
        </p:txBody>
      </p:sp>
      <p:sp>
        <p:nvSpPr>
          <p:cNvPr id="4" name="Slide Number Placeholder 3"/>
          <p:cNvSpPr>
            <a:spLocks noGrp="1"/>
          </p:cNvSpPr>
          <p:nvPr>
            <p:ph type="sldNum" sz="quarter" idx="5"/>
          </p:nvPr>
        </p:nvSpPr>
        <p:spPr/>
        <p:txBody>
          <a:bodyPr/>
          <a:lstStyle/>
          <a:p>
            <a:fld id="{A4B55E00-F722-A041-820B-E989893DE0FA}" type="slidenum">
              <a:rPr lang="en-US" smtClean="0"/>
              <a:t>7</a:t>
            </a:fld>
            <a:endParaRPr lang="en-US"/>
          </a:p>
        </p:txBody>
      </p:sp>
    </p:spTree>
    <p:extLst>
      <p:ext uri="{BB962C8B-B14F-4D97-AF65-F5344CB8AC3E}">
        <p14:creationId xmlns:p14="http://schemas.microsoft.com/office/powerpoint/2010/main" val="13960682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Like art, good storytelling can be said to be "goal directed play" with the intent of "making values, beliefs, visions and missions special" to support action. Stories communicate real or fictional events and experiences by improvising as well as embellishing and are shared in all cultures for entertainment, education and self-preservation.</a:t>
            </a:r>
          </a:p>
          <a:p>
            <a:r>
              <a:rPr lang="en-GB" sz="1200" kern="1200" dirty="0">
                <a:solidFill>
                  <a:schemeClr val="tx1"/>
                </a:solidFill>
                <a:effectLst/>
                <a:latin typeface="+mn-lt"/>
                <a:ea typeface="+mn-ea"/>
                <a:cs typeface="+mn-cs"/>
              </a:rPr>
              <a:t>A good story contains a protagonist, a challenge and a narrative point of view. The rare exceptional story has the ability to unite and inspire people, hitting us at our core with mesmerising and memorable insights. </a:t>
            </a:r>
          </a:p>
          <a:p>
            <a:r>
              <a:rPr lang="en-GB" sz="1200" kern="1200" dirty="0">
                <a:solidFill>
                  <a:schemeClr val="tx1"/>
                </a:solidFill>
                <a:effectLst/>
                <a:latin typeface="+mn-lt"/>
                <a:ea typeface="+mn-ea"/>
                <a:cs typeface="+mn-cs"/>
              </a:rPr>
              <a:t>Archetypical stories lend themselves to specific types of action and thus promote different levels of innovativeness in the outcome. </a:t>
            </a:r>
          </a:p>
        </p:txBody>
      </p:sp>
      <p:sp>
        <p:nvSpPr>
          <p:cNvPr id="4" name="Slide Number Placeholder 3"/>
          <p:cNvSpPr>
            <a:spLocks noGrp="1"/>
          </p:cNvSpPr>
          <p:nvPr>
            <p:ph type="sldNum" sz="quarter" idx="10"/>
          </p:nvPr>
        </p:nvSpPr>
        <p:spPr/>
        <p:txBody>
          <a:bodyPr/>
          <a:lstStyle/>
          <a:p>
            <a:fld id="{A4B55E00-F722-A041-820B-E989893DE0FA}" type="slidenum">
              <a:rPr lang="en-US" smtClean="0"/>
              <a:t>9</a:t>
            </a:fld>
            <a:endParaRPr lang="en-US"/>
          </a:p>
        </p:txBody>
      </p:sp>
    </p:spTree>
    <p:extLst>
      <p:ext uri="{BB962C8B-B14F-4D97-AF65-F5344CB8AC3E}">
        <p14:creationId xmlns:p14="http://schemas.microsoft.com/office/powerpoint/2010/main" val="204274758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4B55E00-F722-A041-820B-E989893DE0FA}" type="slidenum">
              <a:rPr lang="en-US" smtClean="0"/>
              <a:t>10</a:t>
            </a:fld>
            <a:endParaRPr lang="en-US"/>
          </a:p>
        </p:txBody>
      </p:sp>
    </p:spTree>
    <p:extLst>
      <p:ext uri="{BB962C8B-B14F-4D97-AF65-F5344CB8AC3E}">
        <p14:creationId xmlns:p14="http://schemas.microsoft.com/office/powerpoint/2010/main" val="9218227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4B55E00-F722-A041-820B-E989893DE0FA}" type="slidenum">
              <a:rPr lang="en-US" smtClean="0"/>
              <a:t>11</a:t>
            </a:fld>
            <a:endParaRPr lang="en-US"/>
          </a:p>
        </p:txBody>
      </p:sp>
    </p:spTree>
    <p:extLst>
      <p:ext uri="{BB962C8B-B14F-4D97-AF65-F5344CB8AC3E}">
        <p14:creationId xmlns:p14="http://schemas.microsoft.com/office/powerpoint/2010/main" val="64546649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Christopher Booker proposes "The Seven Basic Plots" listed below:</a:t>
            </a:r>
          </a:p>
          <a:p>
            <a:r>
              <a:rPr lang="en-GB" sz="1200" kern="1200" dirty="0">
                <a:solidFill>
                  <a:schemeClr val="tx1"/>
                </a:solidFill>
                <a:effectLst/>
                <a:latin typeface="+mn-lt"/>
                <a:ea typeface="+mn-ea"/>
                <a:cs typeface="+mn-cs"/>
              </a:rPr>
              <a:t>Incremental Innovation</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 Overcoming the Monster (Winston Churchill)</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 Voyage and Return (Odyssey)</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 Comedy (Seinfeld - TV show)</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 Rebirth (Groundhog Day - film)</a:t>
            </a:r>
          </a:p>
          <a:p>
            <a:r>
              <a:rPr lang="en-GB" sz="1200" kern="1200" dirty="0">
                <a:solidFill>
                  <a:schemeClr val="tx1"/>
                </a:solidFill>
                <a:effectLst/>
                <a:latin typeface="+mn-lt"/>
                <a:ea typeface="+mn-ea"/>
                <a:cs typeface="+mn-cs"/>
              </a:rPr>
              <a:t>Breakthrough Innovation</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 Rags to Riches (Steve Jobs)</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 The Quest (Alexander the Great)</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 Tragedy ()</a:t>
            </a:r>
          </a:p>
          <a:p>
            <a:r>
              <a:rPr lang="en-GB" sz="1200" kern="1200" dirty="0">
                <a:solidFill>
                  <a:schemeClr val="tx1"/>
                </a:solidFill>
                <a:effectLst/>
                <a:latin typeface="+mn-lt"/>
                <a:ea typeface="+mn-ea"/>
                <a:cs typeface="+mn-cs"/>
              </a:rPr>
              <a:t>We now have guidelines and metrics for the quality of the design story. Studies at Stanford University show that good stories for incremental innovations are co-created by cross-functional collaboration and focus on user behaviour while a strong leader's story is key to focus on activities for breakthrough innovation. Often the leader's story is key to the business, think Richard Branson, Bill Gates and Steve Jobs.</a:t>
            </a:r>
          </a:p>
          <a:p>
            <a:r>
              <a:rPr lang="en-GB" sz="1200" kern="1200" dirty="0">
                <a:solidFill>
                  <a:schemeClr val="tx1"/>
                </a:solidFill>
                <a:effectLst/>
                <a:latin typeface="+mn-lt"/>
                <a:ea typeface="+mn-ea"/>
                <a:cs typeface="+mn-cs"/>
              </a:rPr>
              <a:t>Below is an example of one good and bad story based on how the narrative is shared.</a:t>
            </a:r>
          </a:p>
          <a:p>
            <a:endParaRPr lang="en-US" dirty="0"/>
          </a:p>
        </p:txBody>
      </p:sp>
      <p:sp>
        <p:nvSpPr>
          <p:cNvPr id="4" name="Slide Number Placeholder 3"/>
          <p:cNvSpPr>
            <a:spLocks noGrp="1"/>
          </p:cNvSpPr>
          <p:nvPr>
            <p:ph type="sldNum" sz="quarter" idx="10"/>
          </p:nvPr>
        </p:nvSpPr>
        <p:spPr/>
        <p:txBody>
          <a:bodyPr/>
          <a:lstStyle/>
          <a:p>
            <a:fld id="{A4B55E00-F722-A041-820B-E989893DE0FA}" type="slidenum">
              <a:rPr lang="en-US" smtClean="0"/>
              <a:t>12</a:t>
            </a:fld>
            <a:endParaRPr lang="en-US"/>
          </a:p>
        </p:txBody>
      </p:sp>
    </p:spTree>
    <p:extLst>
      <p:ext uri="{BB962C8B-B14F-4D97-AF65-F5344CB8AC3E}">
        <p14:creationId xmlns:p14="http://schemas.microsoft.com/office/powerpoint/2010/main" val="21086978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Documenting</a:t>
            </a:r>
            <a:r>
              <a:rPr lang="en-US" baseline="0" dirty="0"/>
              <a:t> </a:t>
            </a:r>
            <a:r>
              <a:rPr lang="en-US" baseline="0" dirty="0" err="1"/>
              <a:t>behaviours</a:t>
            </a:r>
            <a:r>
              <a:rPr lang="en-US" baseline="0" dirty="0"/>
              <a:t> and flows leads to mapping of how something can work such as lifecycles which are key to design forecasting</a:t>
            </a:r>
            <a:endParaRPr lang="en-US" dirty="0"/>
          </a:p>
        </p:txBody>
      </p:sp>
      <p:sp>
        <p:nvSpPr>
          <p:cNvPr id="4" name="Slide Number Placeholder 3"/>
          <p:cNvSpPr>
            <a:spLocks noGrp="1"/>
          </p:cNvSpPr>
          <p:nvPr>
            <p:ph type="sldNum" sz="quarter" idx="10"/>
          </p:nvPr>
        </p:nvSpPr>
        <p:spPr/>
        <p:txBody>
          <a:bodyPr/>
          <a:lstStyle/>
          <a:p>
            <a:fld id="{26AEA518-5786-2D45-9B83-C08AE94B46DC}" type="slidenum">
              <a:rPr lang="en-US" smtClean="0"/>
              <a:t>17</a:t>
            </a:fld>
            <a:endParaRPr lang="en-US"/>
          </a:p>
        </p:txBody>
      </p:sp>
    </p:spTree>
    <p:extLst>
      <p:ext uri="{BB962C8B-B14F-4D97-AF65-F5344CB8AC3E}">
        <p14:creationId xmlns:p14="http://schemas.microsoft.com/office/powerpoint/2010/main" val="24519051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err="1"/>
              <a:t>Vilém</a:t>
            </a:r>
            <a:r>
              <a:rPr lang="en-GB" sz="1200" dirty="0"/>
              <a:t> </a:t>
            </a:r>
            <a:r>
              <a:rPr lang="en-GB" sz="1200" dirty="0" err="1"/>
              <a:t>Flusser</a:t>
            </a:r>
            <a:r>
              <a:rPr lang="en-GB" sz="1200" dirty="0"/>
              <a:t> (1999) suggests</a:t>
            </a:r>
            <a:r>
              <a:rPr lang="en-GB" sz="1200" baseline="0" dirty="0"/>
              <a:t> narrative is key to </a:t>
            </a:r>
            <a:r>
              <a:rPr lang="en-GB" sz="1200" kern="1200" dirty="0">
                <a:solidFill>
                  <a:schemeClr val="tx1"/>
                </a:solidFill>
                <a:effectLst/>
                <a:latin typeface="+mn-lt"/>
                <a:ea typeface="+mn-ea"/>
                <a:cs typeface="+mn-cs"/>
              </a:rPr>
              <a:t>an object’s lifecycle</a:t>
            </a:r>
            <a:r>
              <a:rPr lang="en-GB" sz="1200" kern="1200" baseline="0" dirty="0">
                <a:solidFill>
                  <a:schemeClr val="tx1"/>
                </a:solidFill>
                <a:effectLst/>
                <a:latin typeface="+mn-lt"/>
                <a:ea typeface="+mn-ea"/>
                <a:cs typeface="+mn-cs"/>
              </a:rPr>
              <a:t> and offers a framework for analysing the objects narrative</a:t>
            </a:r>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AESTHETIC What does it look like? </a:t>
            </a:r>
          </a:p>
          <a:p>
            <a:r>
              <a:rPr lang="en-GB" sz="1200" kern="1200" dirty="0">
                <a:solidFill>
                  <a:schemeClr val="tx1"/>
                </a:solidFill>
                <a:effectLst/>
                <a:latin typeface="+mn-lt"/>
                <a:ea typeface="+mn-ea"/>
                <a:cs typeface="+mn-cs"/>
              </a:rPr>
              <a:t>TECHNICAL What is it made from? How does it work? </a:t>
            </a:r>
          </a:p>
          <a:p>
            <a:r>
              <a:rPr lang="en-GB" sz="1200" kern="1200" dirty="0">
                <a:solidFill>
                  <a:schemeClr val="tx1"/>
                </a:solidFill>
                <a:effectLst/>
                <a:latin typeface="+mn-lt"/>
                <a:ea typeface="+mn-ea"/>
                <a:cs typeface="+mn-cs"/>
              </a:rPr>
              <a:t>INDUSTRIAL How and in what volume is it manufactured? </a:t>
            </a:r>
          </a:p>
          <a:p>
            <a:r>
              <a:rPr lang="en-GB" sz="1200" kern="1200" dirty="0">
                <a:solidFill>
                  <a:schemeClr val="tx1"/>
                </a:solidFill>
                <a:effectLst/>
                <a:latin typeface="+mn-lt"/>
                <a:ea typeface="+mn-ea"/>
                <a:cs typeface="+mn-cs"/>
              </a:rPr>
              <a:t>CULTURAL Who or what is it responding to? </a:t>
            </a:r>
          </a:p>
          <a:p>
            <a:r>
              <a:rPr lang="en-GB" sz="1200" kern="1200" dirty="0">
                <a:solidFill>
                  <a:schemeClr val="tx1"/>
                </a:solidFill>
                <a:effectLst/>
                <a:latin typeface="+mn-lt"/>
                <a:ea typeface="+mn-ea"/>
                <a:cs typeface="+mn-cs"/>
              </a:rPr>
              <a:t>CONCEPTUAL Does it tell a story? </a:t>
            </a:r>
          </a:p>
          <a:p>
            <a:r>
              <a:rPr lang="en-GB" sz="1200" kern="1200" dirty="0">
                <a:solidFill>
                  <a:schemeClr val="tx1"/>
                </a:solidFill>
                <a:effectLst/>
                <a:latin typeface="+mn-lt"/>
                <a:ea typeface="+mn-ea"/>
                <a:cs typeface="+mn-cs"/>
              </a:rPr>
              <a:t>BEHAVIOURAL How do you interact with it? </a:t>
            </a:r>
          </a:p>
          <a:p>
            <a:r>
              <a:rPr lang="en-GB" sz="1200" kern="1200" dirty="0">
                <a:solidFill>
                  <a:schemeClr val="tx1"/>
                </a:solidFill>
                <a:effectLst/>
                <a:latin typeface="+mn-lt"/>
                <a:ea typeface="+mn-ea"/>
                <a:cs typeface="+mn-cs"/>
              </a:rPr>
              <a:t>ECONOMIC How does it financially impact the consumer and/or manufacturer? </a:t>
            </a:r>
          </a:p>
          <a:p>
            <a:r>
              <a:rPr lang="en-GB" sz="1200" kern="1200" dirty="0">
                <a:solidFill>
                  <a:schemeClr val="tx1"/>
                </a:solidFill>
                <a:effectLst/>
                <a:latin typeface="+mn-lt"/>
                <a:ea typeface="+mn-ea"/>
                <a:cs typeface="+mn-cs"/>
              </a:rPr>
              <a:t>ENVIRONMENTAL Is it sustainable? What is its lifespan?</a:t>
            </a:r>
          </a:p>
          <a:p>
            <a:endParaRPr lang="en-US" dirty="0"/>
          </a:p>
          <a:p>
            <a:r>
              <a:rPr lang="en-GB" sz="1200" kern="1200" dirty="0" err="1">
                <a:solidFill>
                  <a:schemeClr val="tx1"/>
                </a:solidFill>
                <a:effectLst/>
                <a:latin typeface="+mn-lt"/>
                <a:ea typeface="+mn-ea"/>
                <a:cs typeface="+mn-cs"/>
              </a:rPr>
              <a:t>Duncomb</a:t>
            </a:r>
            <a:r>
              <a:rPr lang="en-GB" sz="1200" kern="1200" dirty="0">
                <a:solidFill>
                  <a:schemeClr val="tx1"/>
                </a:solidFill>
                <a:effectLst/>
                <a:latin typeface="+mn-lt"/>
                <a:ea typeface="+mn-ea"/>
                <a:cs typeface="+mn-cs"/>
              </a:rPr>
              <a:t>, S. (2012) </a:t>
            </a:r>
            <a:r>
              <a:rPr lang="en-GB" sz="1200" i="1" kern="1200" dirty="0">
                <a:solidFill>
                  <a:schemeClr val="tx1"/>
                </a:solidFill>
                <a:effectLst/>
                <a:latin typeface="+mn-lt"/>
                <a:ea typeface="+mn-ea"/>
                <a:cs typeface="+mn-cs"/>
              </a:rPr>
              <a:t>Dream: Re-imagining Progressive Politics in an Age of Fantasy. London: The New Press. Accessed from </a:t>
            </a:r>
            <a:endParaRPr lang="en-GB" sz="1200" kern="1200" dirty="0">
              <a:solidFill>
                <a:schemeClr val="tx1"/>
              </a:solidFill>
              <a:effectLst/>
              <a:latin typeface="+mn-lt"/>
              <a:ea typeface="+mn-ea"/>
              <a:cs typeface="+mn-cs"/>
            </a:endParaRPr>
          </a:p>
          <a:p>
            <a:r>
              <a:rPr lang="en-GB" sz="1200" u="sng" kern="1200" dirty="0">
                <a:solidFill>
                  <a:schemeClr val="tx1"/>
                </a:solidFill>
                <a:effectLst/>
                <a:latin typeface="+mn-lt"/>
                <a:ea typeface="+mn-ea"/>
                <a:cs typeface="+mn-cs"/>
                <a:hlinkClick r:id="rId3"/>
              </a:rPr>
              <a:t>http://www.stephenduncombe.com/wp-content/uploads/2012/12/Dream_final.pdf</a:t>
            </a:r>
            <a:r>
              <a:rPr lang="en-GB" sz="1200" kern="1200" dirty="0">
                <a:solidFill>
                  <a:schemeClr val="tx1"/>
                </a:solidFill>
                <a:effectLst/>
                <a:latin typeface="+mn-lt"/>
                <a:ea typeface="+mn-ea"/>
                <a:cs typeface="+mn-cs"/>
              </a:rPr>
              <a:t> [Accessed on 18.09.17]</a:t>
            </a:r>
          </a:p>
          <a:p>
            <a:endParaRPr lang="en-US" dirty="0"/>
          </a:p>
        </p:txBody>
      </p:sp>
      <p:sp>
        <p:nvSpPr>
          <p:cNvPr id="4" name="Slide Number Placeholder 3"/>
          <p:cNvSpPr>
            <a:spLocks noGrp="1"/>
          </p:cNvSpPr>
          <p:nvPr>
            <p:ph type="sldNum" sz="quarter" idx="10"/>
          </p:nvPr>
        </p:nvSpPr>
        <p:spPr/>
        <p:txBody>
          <a:bodyPr/>
          <a:lstStyle/>
          <a:p>
            <a:fld id="{26AEA518-5786-2D45-9B83-C08AE94B46DC}" type="slidenum">
              <a:rPr lang="en-US" smtClean="0"/>
              <a:t>18</a:t>
            </a:fld>
            <a:endParaRPr lang="en-US"/>
          </a:p>
        </p:txBody>
      </p:sp>
    </p:spTree>
    <p:extLst>
      <p:ext uri="{BB962C8B-B14F-4D97-AF65-F5344CB8AC3E}">
        <p14:creationId xmlns:p14="http://schemas.microsoft.com/office/powerpoint/2010/main" val="60099348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ctr">
              <a:buFont typeface="Arial" charset="0"/>
              <a:buNone/>
            </a:pPr>
            <a:endParaRPr lang="en-US" b="0" i="0" dirty="0">
              <a:solidFill>
                <a:srgbClr val="222222"/>
              </a:solidFill>
              <a:effectLst/>
              <a:latin typeface="Arial" charset="0"/>
            </a:endParaRPr>
          </a:p>
          <a:p>
            <a:pPr marL="0" indent="0" algn="l">
              <a:buFont typeface="Arial" charset="0"/>
              <a:buNone/>
            </a:pPr>
            <a:r>
              <a:rPr lang="en-US" b="0" i="0" dirty="0">
                <a:solidFill>
                  <a:srgbClr val="222222"/>
                </a:solidFill>
                <a:effectLst/>
                <a:latin typeface="Arial" charset="0"/>
              </a:rPr>
              <a:t>The </a:t>
            </a:r>
            <a:r>
              <a:rPr lang="en-US" b="1" i="0" dirty="0">
                <a:solidFill>
                  <a:srgbClr val="222222"/>
                </a:solidFill>
                <a:effectLst/>
                <a:latin typeface="Arial" charset="0"/>
              </a:rPr>
              <a:t>Great Pacific garbage patch</a:t>
            </a:r>
            <a:r>
              <a:rPr lang="en-US" b="0" i="0" dirty="0">
                <a:solidFill>
                  <a:srgbClr val="222222"/>
                </a:solidFill>
                <a:effectLst/>
                <a:latin typeface="Arial" charset="0"/>
              </a:rPr>
              <a:t>, also described as the </a:t>
            </a:r>
            <a:r>
              <a:rPr lang="en-US" b="1" i="0" dirty="0">
                <a:solidFill>
                  <a:srgbClr val="222222"/>
                </a:solidFill>
                <a:effectLst/>
                <a:latin typeface="Arial" charset="0"/>
              </a:rPr>
              <a:t>Pacific trash vortex</a:t>
            </a:r>
            <a:r>
              <a:rPr lang="en-US" b="0" i="0" dirty="0">
                <a:solidFill>
                  <a:srgbClr val="222222"/>
                </a:solidFill>
                <a:effectLst/>
                <a:latin typeface="Arial" charset="0"/>
              </a:rPr>
              <a:t>, is a </a:t>
            </a:r>
            <a:r>
              <a:rPr lang="en-US" b="0" i="0" u="none" strike="noStrike" dirty="0">
                <a:solidFill>
                  <a:srgbClr val="0B0080"/>
                </a:solidFill>
                <a:effectLst/>
                <a:latin typeface="Arial" charset="0"/>
              </a:rPr>
              <a:t>gyre</a:t>
            </a:r>
            <a:r>
              <a:rPr lang="en-US" b="0" i="0" dirty="0">
                <a:solidFill>
                  <a:srgbClr val="222222"/>
                </a:solidFill>
                <a:effectLst/>
                <a:latin typeface="Arial" charset="0"/>
              </a:rPr>
              <a:t> of </a:t>
            </a:r>
            <a:r>
              <a:rPr lang="en-US" b="0" i="0" u="none" strike="noStrike" dirty="0">
                <a:solidFill>
                  <a:srgbClr val="0B0080"/>
                </a:solidFill>
                <a:effectLst/>
                <a:latin typeface="Arial" charset="0"/>
              </a:rPr>
              <a:t>marine debris </a:t>
            </a:r>
            <a:r>
              <a:rPr lang="en-US" b="0" i="0" dirty="0">
                <a:solidFill>
                  <a:srgbClr val="222222"/>
                </a:solidFill>
                <a:effectLst/>
                <a:latin typeface="Arial" charset="0"/>
              </a:rPr>
              <a:t>particles in the central </a:t>
            </a:r>
            <a:r>
              <a:rPr lang="en-US" b="0" i="0" u="none" strike="noStrike" dirty="0">
                <a:solidFill>
                  <a:srgbClr val="0B0080"/>
                </a:solidFill>
                <a:effectLst/>
                <a:latin typeface="Arial" charset="0"/>
                <a:hlinkClick r:id="rId3" tooltip="North Pacific Ocean"/>
              </a:rPr>
              <a:t>North Pacific Ocean</a:t>
            </a:r>
            <a:r>
              <a:rPr lang="en-US" b="0" i="0" u="none" strike="noStrike" dirty="0">
                <a:solidFill>
                  <a:srgbClr val="0B0080"/>
                </a:solidFill>
                <a:effectLst/>
                <a:latin typeface="Arial" charset="0"/>
              </a:rPr>
              <a:t> </a:t>
            </a:r>
            <a:r>
              <a:rPr lang="en-US" b="0" i="0" dirty="0">
                <a:solidFill>
                  <a:srgbClr val="222222"/>
                </a:solidFill>
                <a:effectLst/>
                <a:latin typeface="Arial" charset="0"/>
              </a:rPr>
              <a:t>discovered between 1985 and 1988. The patch extends over an indeterminate area of widely varying range depending on the degree of </a:t>
            </a:r>
            <a:r>
              <a:rPr lang="en-US" b="0" i="0" u="none" strike="noStrike" dirty="0">
                <a:solidFill>
                  <a:srgbClr val="0B0080"/>
                </a:solidFill>
                <a:effectLst/>
                <a:latin typeface="Arial" charset="0"/>
              </a:rPr>
              <a:t>plastic </a:t>
            </a:r>
            <a:r>
              <a:rPr lang="en-US" b="0" i="0" dirty="0">
                <a:solidFill>
                  <a:srgbClr val="222222"/>
                </a:solidFill>
                <a:effectLst/>
                <a:latin typeface="Arial" charset="0"/>
              </a:rPr>
              <a:t>concentration used to define the affected area.</a:t>
            </a:r>
          </a:p>
          <a:p>
            <a:pPr marL="0" indent="0" algn="l">
              <a:buFont typeface="Arial" charset="0"/>
              <a:buNone/>
            </a:pPr>
            <a:r>
              <a:rPr lang="en-US" b="0" i="0" dirty="0">
                <a:solidFill>
                  <a:srgbClr val="222222"/>
                </a:solidFill>
                <a:effectLst/>
                <a:latin typeface="Arial" charset="0"/>
              </a:rPr>
              <a:t>The patch is characterized by exceptionally high relative concentrations of microscopic</a:t>
            </a:r>
            <a:r>
              <a:rPr lang="en-US" b="0" i="0" baseline="0" dirty="0">
                <a:solidFill>
                  <a:srgbClr val="222222"/>
                </a:solidFill>
                <a:effectLst/>
                <a:latin typeface="Arial" charset="0"/>
              </a:rPr>
              <a:t> plastic</a:t>
            </a:r>
            <a:r>
              <a:rPr lang="en-US" b="0" i="0" dirty="0">
                <a:solidFill>
                  <a:srgbClr val="222222"/>
                </a:solidFill>
                <a:effectLst/>
                <a:latin typeface="Arial" charset="0"/>
              </a:rPr>
              <a:t> particles that have been trapped by the currents. </a:t>
            </a:r>
            <a:endParaRPr lang="en-US" b="1" i="0" dirty="0">
              <a:solidFill>
                <a:srgbClr val="000000"/>
              </a:solidFill>
              <a:effectLst/>
              <a:latin typeface="Arial" charset="0"/>
            </a:endParaRPr>
          </a:p>
        </p:txBody>
      </p:sp>
      <p:sp>
        <p:nvSpPr>
          <p:cNvPr id="4" name="Slide Number Placeholder 3"/>
          <p:cNvSpPr>
            <a:spLocks noGrp="1"/>
          </p:cNvSpPr>
          <p:nvPr>
            <p:ph type="sldNum" sz="quarter" idx="10"/>
          </p:nvPr>
        </p:nvSpPr>
        <p:spPr/>
        <p:txBody>
          <a:bodyPr/>
          <a:lstStyle/>
          <a:p>
            <a:fld id="{26AEA518-5786-2D45-9B83-C08AE94B46DC}" type="slidenum">
              <a:rPr lang="en-US" smtClean="0"/>
              <a:t>19</a:t>
            </a:fld>
            <a:endParaRPr lang="en-US"/>
          </a:p>
        </p:txBody>
      </p:sp>
    </p:spTree>
    <p:extLst>
      <p:ext uri="{BB962C8B-B14F-4D97-AF65-F5344CB8AC3E}">
        <p14:creationId xmlns:p14="http://schemas.microsoft.com/office/powerpoint/2010/main" val="207968487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26AEA518-5786-2D45-9B83-C08AE94B46DC}" type="slidenum">
              <a:rPr lang="en-US" smtClean="0"/>
              <a:t>20</a:t>
            </a:fld>
            <a:endParaRPr lang="en-US"/>
          </a:p>
        </p:txBody>
      </p:sp>
    </p:spTree>
    <p:extLst>
      <p:ext uri="{BB962C8B-B14F-4D97-AF65-F5344CB8AC3E}">
        <p14:creationId xmlns:p14="http://schemas.microsoft.com/office/powerpoint/2010/main" val="20977437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26AEA518-5786-2D45-9B83-C08AE94B46DC}" type="slidenum">
              <a:rPr lang="en-US" smtClean="0"/>
              <a:t>21</a:t>
            </a:fld>
            <a:endParaRPr lang="en-US"/>
          </a:p>
        </p:txBody>
      </p:sp>
    </p:spTree>
    <p:extLst>
      <p:ext uri="{BB962C8B-B14F-4D97-AF65-F5344CB8AC3E}">
        <p14:creationId xmlns:p14="http://schemas.microsoft.com/office/powerpoint/2010/main" val="193703399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26AEA518-5786-2D45-9B83-C08AE94B46DC}" type="slidenum">
              <a:rPr lang="en-US" smtClean="0"/>
              <a:t>22</a:t>
            </a:fld>
            <a:endParaRPr lang="en-US"/>
          </a:p>
        </p:txBody>
      </p:sp>
    </p:spTree>
    <p:extLst>
      <p:ext uri="{BB962C8B-B14F-4D97-AF65-F5344CB8AC3E}">
        <p14:creationId xmlns:p14="http://schemas.microsoft.com/office/powerpoint/2010/main" val="84172495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McDonough says that rather than -</a:t>
            </a:r>
            <a:r>
              <a:rPr lang="en-US" baseline="0" dirty="0"/>
              <a:t> </a:t>
            </a:r>
            <a:r>
              <a:rPr lang="en-US" sz="1200" dirty="0"/>
              <a:t>How much can we get for how little we give? </a:t>
            </a:r>
          </a:p>
          <a:p>
            <a:endParaRPr lang="en-US" sz="1200" dirty="0"/>
          </a:p>
          <a:p>
            <a:r>
              <a:rPr lang="en-US" sz="1200" dirty="0"/>
              <a:t>His kind of developments change the question to:</a:t>
            </a:r>
            <a:r>
              <a:rPr lang="en-US" sz="1200" baseline="0" dirty="0"/>
              <a:t> - </a:t>
            </a:r>
            <a:r>
              <a:rPr lang="en-US" sz="1200" dirty="0"/>
              <a:t>How much can we give for all that we get? </a:t>
            </a:r>
          </a:p>
          <a:p>
            <a:r>
              <a:rPr lang="en-US" sz="1200" dirty="0"/>
              <a:t>It</a:t>
            </a:r>
            <a:r>
              <a:rPr lang="mr-IN" sz="1200" dirty="0"/>
              <a:t>’</a:t>
            </a:r>
            <a:r>
              <a:rPr lang="en-US" sz="1200" dirty="0"/>
              <a:t>s a model of abundance. </a:t>
            </a:r>
          </a:p>
          <a:p>
            <a:endParaRPr lang="en-US" dirty="0"/>
          </a:p>
        </p:txBody>
      </p:sp>
      <p:sp>
        <p:nvSpPr>
          <p:cNvPr id="4" name="Slide Number Placeholder 3"/>
          <p:cNvSpPr>
            <a:spLocks noGrp="1"/>
          </p:cNvSpPr>
          <p:nvPr>
            <p:ph type="sldNum" sz="quarter" idx="10"/>
          </p:nvPr>
        </p:nvSpPr>
        <p:spPr/>
        <p:txBody>
          <a:bodyPr/>
          <a:lstStyle/>
          <a:p>
            <a:fld id="{26AEA518-5786-2D45-9B83-C08AE94B46DC}" type="slidenum">
              <a:rPr lang="en-US" smtClean="0"/>
              <a:t>25</a:t>
            </a:fld>
            <a:endParaRPr lang="en-US"/>
          </a:p>
        </p:txBody>
      </p:sp>
    </p:spTree>
    <p:extLst>
      <p:ext uri="{BB962C8B-B14F-4D97-AF65-F5344CB8AC3E}">
        <p14:creationId xmlns:p14="http://schemas.microsoft.com/office/powerpoint/2010/main" val="140447452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26AEA518-5786-2D45-9B83-C08AE94B46DC}" type="slidenum">
              <a:rPr lang="en-US" smtClean="0"/>
              <a:t>26</a:t>
            </a:fld>
            <a:endParaRPr lang="en-US"/>
          </a:p>
        </p:txBody>
      </p:sp>
    </p:spTree>
    <p:extLst>
      <p:ext uri="{BB962C8B-B14F-4D97-AF65-F5344CB8AC3E}">
        <p14:creationId xmlns:p14="http://schemas.microsoft.com/office/powerpoint/2010/main" val="55587284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At the end of the book and </a:t>
            </a:r>
            <a:r>
              <a:rPr lang="en-US" dirty="0" err="1"/>
              <a:t>Braungart</a:t>
            </a:r>
            <a:r>
              <a:rPr lang="en-US" dirty="0"/>
              <a:t> &amp; McDonough lay</a:t>
            </a:r>
            <a:r>
              <a:rPr lang="en-US" baseline="0" dirty="0"/>
              <a:t> out a </a:t>
            </a:r>
            <a:r>
              <a:rPr lang="en-US" dirty="0"/>
              <a:t>set of principles for change to Cradle to Cradle ways of being:</a:t>
            </a:r>
          </a:p>
          <a:p>
            <a:r>
              <a:rPr lang="en-US" dirty="0"/>
              <a:t>1. Let people know what you hope to achieve </a:t>
            </a:r>
          </a:p>
          <a:p>
            <a:r>
              <a:rPr lang="en-US" dirty="0"/>
              <a:t>2. Good growth </a:t>
            </a:r>
            <a:r>
              <a:rPr lang="mr-IN" dirty="0"/>
              <a:t>–</a:t>
            </a:r>
            <a:r>
              <a:rPr lang="en-US" dirty="0"/>
              <a:t> think of all ideas as seeds </a:t>
            </a:r>
            <a:r>
              <a:rPr lang="mr-IN" dirty="0"/>
              <a:t>–</a:t>
            </a:r>
            <a:r>
              <a:rPr lang="en-US" dirty="0"/>
              <a:t>things</a:t>
            </a:r>
            <a:r>
              <a:rPr lang="en-US" baseline="0" dirty="0"/>
              <a:t> can be restorative like trees  - can have an impact from their beginnings throughout their development</a:t>
            </a:r>
          </a:p>
          <a:p>
            <a:r>
              <a:rPr lang="en-US" baseline="0" dirty="0"/>
              <a:t>3. Notice signals outside and around you </a:t>
            </a:r>
            <a:r>
              <a:rPr lang="mr-IN" baseline="0" dirty="0"/>
              <a:t>–</a:t>
            </a:r>
            <a:r>
              <a:rPr lang="en-US" baseline="0" dirty="0"/>
              <a:t> the community, the environment the world at large - be open for feedforward not just feedback.</a:t>
            </a:r>
          </a:p>
          <a:p>
            <a:r>
              <a:rPr lang="en-US" dirty="0"/>
              <a:t>4. Change is difficult and messy </a:t>
            </a:r>
            <a:r>
              <a:rPr lang="mr-IN" dirty="0"/>
              <a:t>–</a:t>
            </a:r>
            <a:r>
              <a:rPr lang="en-US" dirty="0"/>
              <a:t> takes extra materials and</a:t>
            </a:r>
            <a:r>
              <a:rPr lang="en-US" baseline="0" dirty="0"/>
              <a:t> time </a:t>
            </a:r>
            <a:r>
              <a:rPr lang="mr-IN" baseline="0" dirty="0"/>
              <a:t>–</a:t>
            </a:r>
            <a:r>
              <a:rPr lang="en-US" baseline="0" dirty="0"/>
              <a:t> form follows evolution. </a:t>
            </a:r>
          </a:p>
          <a:p>
            <a:r>
              <a:rPr lang="en-US" baseline="0" dirty="0"/>
              <a:t>5. Ask how can we support and perpetuate the rights of all living things to share in a world of abundance. </a:t>
            </a:r>
          </a:p>
          <a:p>
            <a:r>
              <a:rPr lang="en-US" baseline="0" dirty="0"/>
              <a:t> </a:t>
            </a:r>
            <a:endParaRPr lang="en-US" dirty="0"/>
          </a:p>
          <a:p>
            <a:endParaRPr lang="en-US" dirty="0"/>
          </a:p>
        </p:txBody>
      </p:sp>
      <p:sp>
        <p:nvSpPr>
          <p:cNvPr id="4" name="Slide Number Placeholder 3"/>
          <p:cNvSpPr>
            <a:spLocks noGrp="1"/>
          </p:cNvSpPr>
          <p:nvPr>
            <p:ph type="sldNum" sz="quarter" idx="10"/>
          </p:nvPr>
        </p:nvSpPr>
        <p:spPr/>
        <p:txBody>
          <a:bodyPr/>
          <a:lstStyle/>
          <a:p>
            <a:fld id="{26AEA518-5786-2D45-9B83-C08AE94B46DC}" type="slidenum">
              <a:rPr lang="en-US" smtClean="0"/>
              <a:t>27</a:t>
            </a:fld>
            <a:endParaRPr lang="en-US"/>
          </a:p>
        </p:txBody>
      </p:sp>
    </p:spTree>
    <p:extLst>
      <p:ext uri="{BB962C8B-B14F-4D97-AF65-F5344CB8AC3E}">
        <p14:creationId xmlns:p14="http://schemas.microsoft.com/office/powerpoint/2010/main" val="55206115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his</a:t>
            </a:r>
            <a:r>
              <a:rPr lang="en-US" baseline="0" dirty="0"/>
              <a:t> online talks one of the things </a:t>
            </a:r>
            <a:r>
              <a:rPr lang="en-US" dirty="0"/>
              <a:t>McDonough constantly refers to is his</a:t>
            </a:r>
            <a:r>
              <a:rPr lang="en-US" baseline="0" dirty="0"/>
              <a:t> early life growing up in Japan. There are several principles or ways of living in japan which are worth focusing on in terms of the derivation of the Cradle to Cradle ideas. </a:t>
            </a:r>
          </a:p>
          <a:p>
            <a:endParaRPr lang="en-US" baseline="0" dirty="0"/>
          </a:p>
          <a:p>
            <a:r>
              <a:rPr lang="en-US" sz="1200" b="1" i="0" kern="1200" dirty="0" err="1">
                <a:solidFill>
                  <a:schemeClr val="tx1"/>
                </a:solidFill>
                <a:effectLst/>
                <a:latin typeface="+mn-lt"/>
                <a:ea typeface="+mn-ea"/>
                <a:cs typeface="+mn-cs"/>
              </a:rPr>
              <a:t>Ikigai</a:t>
            </a:r>
            <a:r>
              <a:rPr lang="en-US" sz="1200" b="0" i="0" kern="1200" dirty="0">
                <a:solidFill>
                  <a:schemeClr val="tx1"/>
                </a:solidFill>
                <a:effectLst/>
                <a:latin typeface="+mn-lt"/>
                <a:ea typeface="+mn-ea"/>
                <a:cs typeface="+mn-cs"/>
              </a:rPr>
              <a:t> (生き甲斐, pronounced </a:t>
            </a:r>
            <a:r>
              <a:rPr lang="en-US" sz="1200" b="0" i="0" u="none" strike="noStrike" kern="1200" dirty="0">
                <a:solidFill>
                  <a:schemeClr val="tx1"/>
                </a:solidFill>
                <a:effectLst/>
                <a:latin typeface="+mn-lt"/>
                <a:ea typeface="+mn-ea"/>
                <a:cs typeface="+mn-cs"/>
                <a:hlinkClick r:id="rId3" tooltip="Help:IPA/Japanese"/>
              </a:rPr>
              <a:t>[ikiɡai]</a:t>
            </a:r>
            <a:r>
              <a:rPr lang="en-US" sz="1200" b="0" i="0" kern="1200" dirty="0">
                <a:solidFill>
                  <a:schemeClr val="tx1"/>
                </a:solidFill>
                <a:effectLst/>
                <a:latin typeface="+mn-lt"/>
                <a:ea typeface="+mn-ea"/>
                <a:cs typeface="+mn-cs"/>
              </a:rPr>
              <a:t>) (</a:t>
            </a:r>
            <a:r>
              <a:rPr lang="en-US" sz="1200" b="0" i="0" kern="1200" dirty="0" err="1">
                <a:solidFill>
                  <a:schemeClr val="tx1"/>
                </a:solidFill>
                <a:effectLst/>
                <a:latin typeface="+mn-lt"/>
                <a:ea typeface="+mn-ea"/>
                <a:cs typeface="+mn-cs"/>
              </a:rPr>
              <a:t>ee</a:t>
            </a:r>
            <a:r>
              <a:rPr lang="en-US" sz="1200" b="0" i="0" kern="1200" dirty="0">
                <a:solidFill>
                  <a:schemeClr val="tx1"/>
                </a:solidFill>
                <a:effectLst/>
                <a:latin typeface="+mn-lt"/>
                <a:ea typeface="+mn-ea"/>
                <a:cs typeface="+mn-cs"/>
              </a:rPr>
              <a:t>-</a:t>
            </a:r>
            <a:r>
              <a:rPr lang="en-US" sz="1200" b="0" i="0" kern="1200" dirty="0" err="1">
                <a:solidFill>
                  <a:schemeClr val="tx1"/>
                </a:solidFill>
                <a:effectLst/>
                <a:latin typeface="+mn-lt"/>
                <a:ea typeface="+mn-ea"/>
                <a:cs typeface="+mn-cs"/>
              </a:rPr>
              <a:t>kee</a:t>
            </a:r>
            <a:r>
              <a:rPr lang="en-US" sz="1200" b="0" i="0" kern="1200" dirty="0">
                <a:solidFill>
                  <a:schemeClr val="tx1"/>
                </a:solidFill>
                <a:effectLst/>
                <a:latin typeface="+mn-lt"/>
                <a:ea typeface="+mn-ea"/>
                <a:cs typeface="+mn-cs"/>
              </a:rPr>
              <a:t>-guy) is a </a:t>
            </a:r>
            <a:r>
              <a:rPr lang="en-US" sz="1200" b="0" i="0" u="none" strike="noStrike" kern="1200" dirty="0">
                <a:solidFill>
                  <a:schemeClr val="tx1"/>
                </a:solidFill>
                <a:effectLst/>
                <a:latin typeface="+mn-lt"/>
                <a:ea typeface="+mn-ea"/>
                <a:cs typeface="+mn-cs"/>
                <a:hlinkClick r:id="rId4" tooltip="Japanese language"/>
              </a:rPr>
              <a:t>Japanese</a:t>
            </a:r>
            <a:r>
              <a:rPr lang="en-US" sz="1200" b="0" i="0" kern="1200" dirty="0">
                <a:solidFill>
                  <a:schemeClr val="tx1"/>
                </a:solidFill>
                <a:effectLst/>
                <a:latin typeface="+mn-lt"/>
                <a:ea typeface="+mn-ea"/>
                <a:cs typeface="+mn-cs"/>
              </a:rPr>
              <a:t> concept that means "a reason for being." It is similar to the French phrase </a:t>
            </a:r>
            <a:r>
              <a:rPr lang="en-US" sz="1200" b="0" i="0" u="none" strike="noStrike" kern="1200" dirty="0">
                <a:solidFill>
                  <a:schemeClr val="tx1"/>
                </a:solidFill>
                <a:effectLst/>
                <a:latin typeface="+mn-lt"/>
                <a:ea typeface="+mn-ea"/>
                <a:cs typeface="+mn-cs"/>
                <a:hlinkClick r:id="rId5" tooltip="wikt:raison d'être"/>
              </a:rPr>
              <a:t>Raison d'être</a:t>
            </a:r>
            <a:r>
              <a:rPr lang="en-US" sz="1200" b="0" i="0" kern="1200" dirty="0">
                <a:solidFill>
                  <a:schemeClr val="tx1"/>
                </a:solidFill>
                <a:effectLst/>
                <a:latin typeface="+mn-lt"/>
                <a:ea typeface="+mn-ea"/>
                <a:cs typeface="+mn-cs"/>
              </a:rPr>
              <a:t>. Everyone, according to </a:t>
            </a:r>
            <a:r>
              <a:rPr lang="en-US" sz="1200" b="0" i="0" u="none" strike="noStrike" kern="1200" dirty="0">
                <a:solidFill>
                  <a:schemeClr val="tx1"/>
                </a:solidFill>
                <a:effectLst/>
                <a:latin typeface="+mn-lt"/>
                <a:ea typeface="+mn-ea"/>
                <a:cs typeface="+mn-cs"/>
                <a:hlinkClick r:id="rId6" tooltip="Culture of Japan"/>
              </a:rPr>
              <a:t>Japanese</a:t>
            </a:r>
            <a:r>
              <a:rPr lang="en-US" sz="1200" b="0" i="0" kern="1200" dirty="0">
                <a:solidFill>
                  <a:schemeClr val="tx1"/>
                </a:solidFill>
                <a:effectLst/>
                <a:latin typeface="+mn-lt"/>
                <a:ea typeface="+mn-ea"/>
                <a:cs typeface="+mn-cs"/>
              </a:rPr>
              <a:t> culture, has an </a:t>
            </a:r>
            <a:r>
              <a:rPr lang="en-US" sz="1200" b="0" i="1" kern="1200" dirty="0" err="1">
                <a:solidFill>
                  <a:schemeClr val="tx1"/>
                </a:solidFill>
                <a:effectLst/>
                <a:latin typeface="+mn-lt"/>
                <a:ea typeface="+mn-ea"/>
                <a:cs typeface="+mn-cs"/>
              </a:rPr>
              <a:t>ikigai</a:t>
            </a:r>
            <a:r>
              <a:rPr lang="en-US" sz="1200" b="0" i="0" kern="1200" dirty="0">
                <a:solidFill>
                  <a:schemeClr val="tx1"/>
                </a:solidFill>
                <a:effectLst/>
                <a:latin typeface="+mn-lt"/>
                <a:ea typeface="+mn-ea"/>
                <a:cs typeface="+mn-cs"/>
              </a:rPr>
              <a:t>. Finding it requires a deep and often lengthy search of self. Such a search is important to the cultural belief that discovering one's </a:t>
            </a:r>
            <a:r>
              <a:rPr lang="en-US" sz="1200" b="0" i="1" kern="1200" dirty="0" err="1">
                <a:solidFill>
                  <a:schemeClr val="tx1"/>
                </a:solidFill>
                <a:effectLst/>
                <a:latin typeface="+mn-lt"/>
                <a:ea typeface="+mn-ea"/>
                <a:cs typeface="+mn-cs"/>
              </a:rPr>
              <a:t>ikigai</a:t>
            </a:r>
            <a:r>
              <a:rPr lang="en-US" sz="1200" b="0" i="0" kern="1200" dirty="0">
                <a:solidFill>
                  <a:schemeClr val="tx1"/>
                </a:solidFill>
                <a:effectLst/>
                <a:latin typeface="+mn-lt"/>
                <a:ea typeface="+mn-ea"/>
                <a:cs typeface="+mn-cs"/>
              </a:rPr>
              <a:t> brings </a:t>
            </a:r>
            <a:r>
              <a:rPr lang="en-US" sz="1200" b="0" i="0" u="none" strike="noStrike" kern="1200" dirty="0">
                <a:solidFill>
                  <a:schemeClr val="tx1"/>
                </a:solidFill>
                <a:effectLst/>
                <a:latin typeface="+mn-lt"/>
                <a:ea typeface="+mn-ea"/>
                <a:cs typeface="+mn-cs"/>
                <a:hlinkClick r:id="rId7" tooltip="Contentment"/>
              </a:rPr>
              <a:t>satisfaction</a:t>
            </a:r>
            <a:r>
              <a:rPr lang="en-US" sz="1200" b="0" i="0" kern="1200" dirty="0">
                <a:solidFill>
                  <a:schemeClr val="tx1"/>
                </a:solidFill>
                <a:effectLst/>
                <a:latin typeface="+mn-lt"/>
                <a:ea typeface="+mn-ea"/>
                <a:cs typeface="+mn-cs"/>
              </a:rPr>
              <a:t> and </a:t>
            </a:r>
            <a:r>
              <a:rPr lang="en-US" sz="1200" b="0" i="0" u="none" strike="noStrike" kern="1200" dirty="0">
                <a:solidFill>
                  <a:schemeClr val="tx1"/>
                </a:solidFill>
                <a:effectLst/>
                <a:latin typeface="+mn-lt"/>
                <a:ea typeface="+mn-ea"/>
                <a:cs typeface="+mn-cs"/>
                <a:hlinkClick r:id="rId8" tooltip="Meaning of life"/>
              </a:rPr>
              <a:t>meaning to life</a:t>
            </a:r>
            <a:r>
              <a:rPr lang="en-US" sz="1200" b="0" i="0" kern="1200" dirty="0">
                <a:solidFill>
                  <a:schemeClr val="tx1"/>
                </a:solidFill>
                <a:effectLst/>
                <a:latin typeface="+mn-lt"/>
                <a:ea typeface="+mn-ea"/>
                <a:cs typeface="+mn-cs"/>
              </a:rPr>
              <a:t>.</a:t>
            </a:r>
            <a:r>
              <a:rPr lang="en-US" sz="1200" b="0" i="0" u="none" strike="noStrike" kern="1200" baseline="30000" dirty="0">
                <a:solidFill>
                  <a:schemeClr val="tx1"/>
                </a:solidFill>
                <a:effectLst/>
                <a:latin typeface="+mn-lt"/>
                <a:ea typeface="+mn-ea"/>
                <a:cs typeface="+mn-cs"/>
                <a:hlinkClick r:id="rId9"/>
              </a:rPr>
              <a:t>[1]</a:t>
            </a:r>
            <a:r>
              <a:rPr lang="en-US" sz="1200" b="0" i="0" kern="1200" dirty="0">
                <a:solidFill>
                  <a:schemeClr val="tx1"/>
                </a:solidFill>
                <a:effectLst/>
                <a:latin typeface="+mn-lt"/>
                <a:ea typeface="+mn-ea"/>
                <a:cs typeface="+mn-cs"/>
              </a:rPr>
              <a:t> Examples include work, hobbies and raising children.</a:t>
            </a:r>
          </a:p>
          <a:p>
            <a:r>
              <a:rPr lang="en-US" sz="1200" b="0" i="0" kern="1200" dirty="0">
                <a:solidFill>
                  <a:schemeClr val="tx1"/>
                </a:solidFill>
                <a:effectLst/>
                <a:latin typeface="+mn-lt"/>
                <a:ea typeface="+mn-ea"/>
                <a:cs typeface="+mn-cs"/>
              </a:rPr>
              <a:t>The term </a:t>
            </a:r>
            <a:r>
              <a:rPr lang="en-US" sz="1200" b="0" i="1" kern="1200" dirty="0" err="1">
                <a:solidFill>
                  <a:schemeClr val="tx1"/>
                </a:solidFill>
                <a:effectLst/>
                <a:latin typeface="+mn-lt"/>
                <a:ea typeface="+mn-ea"/>
                <a:cs typeface="+mn-cs"/>
              </a:rPr>
              <a:t>ikigai</a:t>
            </a:r>
            <a:r>
              <a:rPr lang="en-US" sz="1200" b="0" i="0" kern="1200" dirty="0">
                <a:solidFill>
                  <a:schemeClr val="tx1"/>
                </a:solidFill>
                <a:effectLst/>
                <a:latin typeface="+mn-lt"/>
                <a:ea typeface="+mn-ea"/>
                <a:cs typeface="+mn-cs"/>
              </a:rPr>
              <a:t> </a:t>
            </a:r>
            <a:r>
              <a:rPr lang="en-US" sz="1200" b="0" i="0" u="none" strike="noStrike" kern="1200" dirty="0">
                <a:solidFill>
                  <a:schemeClr val="tx1"/>
                </a:solidFill>
                <a:effectLst/>
                <a:latin typeface="+mn-lt"/>
                <a:ea typeface="+mn-ea"/>
                <a:cs typeface="+mn-cs"/>
                <a:hlinkClick r:id="rId10" tooltip="Compound (linguistics)"/>
              </a:rPr>
              <a:t>compounds</a:t>
            </a:r>
            <a:r>
              <a:rPr lang="en-US" sz="1200" b="0" i="0" kern="1200" dirty="0">
                <a:solidFill>
                  <a:schemeClr val="tx1"/>
                </a:solidFill>
                <a:effectLst/>
                <a:latin typeface="+mn-lt"/>
                <a:ea typeface="+mn-ea"/>
                <a:cs typeface="+mn-cs"/>
              </a:rPr>
              <a:t> two Japanese words: </a:t>
            </a:r>
            <a:r>
              <a:rPr lang="en-US" sz="1200" b="0" i="1" kern="1200" dirty="0" err="1">
                <a:solidFill>
                  <a:schemeClr val="tx1"/>
                </a:solidFill>
                <a:effectLst/>
                <a:latin typeface="+mn-lt"/>
                <a:ea typeface="+mn-ea"/>
                <a:cs typeface="+mn-cs"/>
              </a:rPr>
              <a:t>iki</a:t>
            </a:r>
            <a:r>
              <a:rPr lang="en-US" sz="1200" b="0" i="0" kern="1200" dirty="0">
                <a:solidFill>
                  <a:schemeClr val="tx1"/>
                </a:solidFill>
                <a:effectLst/>
                <a:latin typeface="+mn-lt"/>
                <a:ea typeface="+mn-ea"/>
                <a:cs typeface="+mn-cs"/>
              </a:rPr>
              <a:t> (</a:t>
            </a:r>
            <a:r>
              <a:rPr lang="en-US" altLang="ja-JP" sz="1200" b="0" i="0" u="none" strike="noStrike" kern="1200" dirty="0">
                <a:solidFill>
                  <a:schemeClr val="tx1"/>
                </a:solidFill>
                <a:effectLst/>
                <a:latin typeface="+mn-lt"/>
                <a:ea typeface="+mn-ea"/>
                <a:cs typeface="+mn-cs"/>
                <a:hlinkClick r:id="rId11" tooltip="wikt:生き"/>
              </a:rPr>
              <a:t>wikt:</a:t>
            </a:r>
            <a:r>
              <a:rPr lang="ja-JP" altLang="en-US" sz="1200" b="0" i="0" u="none" strike="noStrike" kern="1200" dirty="0">
                <a:solidFill>
                  <a:schemeClr val="tx1"/>
                </a:solidFill>
                <a:effectLst/>
                <a:latin typeface="+mn-lt"/>
                <a:ea typeface="+mn-ea"/>
                <a:cs typeface="+mn-cs"/>
                <a:hlinkClick r:id="rId11" tooltip="wikt:生き"/>
              </a:rPr>
              <a:t>生き</a:t>
            </a:r>
            <a:r>
              <a:rPr lang="en-US" sz="1200" b="0" i="0" kern="1200" dirty="0">
                <a:solidFill>
                  <a:schemeClr val="tx1"/>
                </a:solidFill>
                <a:effectLst/>
                <a:latin typeface="+mn-lt"/>
                <a:ea typeface="+mn-ea"/>
                <a:cs typeface="+mn-cs"/>
              </a:rPr>
              <a:t>) meaning "life; alive" and </a:t>
            </a:r>
            <a:r>
              <a:rPr lang="en-US" sz="1200" b="0" i="1" kern="1200" dirty="0">
                <a:solidFill>
                  <a:schemeClr val="tx1"/>
                </a:solidFill>
                <a:effectLst/>
                <a:latin typeface="+mn-lt"/>
                <a:ea typeface="+mn-ea"/>
                <a:cs typeface="+mn-cs"/>
              </a:rPr>
              <a:t>kai</a:t>
            </a:r>
            <a:r>
              <a:rPr lang="en-US" sz="1200" b="0" i="0" kern="1200" dirty="0">
                <a:solidFill>
                  <a:schemeClr val="tx1"/>
                </a:solidFill>
                <a:effectLst/>
                <a:latin typeface="+mn-lt"/>
                <a:ea typeface="+mn-ea"/>
                <a:cs typeface="+mn-cs"/>
              </a:rPr>
              <a:t> (</a:t>
            </a:r>
            <a:r>
              <a:rPr lang="en-US" sz="1200" b="0" i="0" u="none" strike="noStrike" kern="1200" dirty="0">
                <a:solidFill>
                  <a:schemeClr val="tx1"/>
                </a:solidFill>
                <a:effectLst/>
                <a:latin typeface="+mn-lt"/>
                <a:ea typeface="+mn-ea"/>
                <a:cs typeface="+mn-cs"/>
                <a:hlinkClick r:id="rId12" tooltip="wikt:甲斐"/>
              </a:rPr>
              <a:t>甲斐</a:t>
            </a:r>
            <a:r>
              <a:rPr lang="en-US" sz="1200" b="0" i="0" kern="1200" dirty="0">
                <a:solidFill>
                  <a:schemeClr val="tx1"/>
                </a:solidFill>
                <a:effectLst/>
                <a:latin typeface="+mn-lt"/>
                <a:ea typeface="+mn-ea"/>
                <a:cs typeface="+mn-cs"/>
              </a:rPr>
              <a:t>) "(an) effect; (a) result; (a) fruit; (a) worth; (a) use; (a) benefit; (no, little) avail" (</a:t>
            </a:r>
            <a:r>
              <a:rPr lang="en-US" sz="1200" b="0" i="0" u="none" strike="noStrike" kern="1200" dirty="0">
                <a:solidFill>
                  <a:schemeClr val="tx1"/>
                </a:solidFill>
                <a:effectLst/>
                <a:latin typeface="+mn-lt"/>
                <a:ea typeface="+mn-ea"/>
                <a:cs typeface="+mn-cs"/>
                <a:hlinkClick r:id="rId13" tooltip="Rendaku"/>
              </a:rPr>
              <a:t>sequentially voiced</a:t>
            </a:r>
            <a:r>
              <a:rPr lang="en-US" sz="1200" b="0" i="0" kern="1200" dirty="0">
                <a:solidFill>
                  <a:schemeClr val="tx1"/>
                </a:solidFill>
                <a:effectLst/>
                <a:latin typeface="+mn-lt"/>
                <a:ea typeface="+mn-ea"/>
                <a:cs typeface="+mn-cs"/>
              </a:rPr>
              <a:t> as </a:t>
            </a:r>
            <a:r>
              <a:rPr lang="en-US" sz="1200" b="0" i="1" kern="1200" dirty="0" err="1">
                <a:solidFill>
                  <a:schemeClr val="tx1"/>
                </a:solidFill>
                <a:effectLst/>
                <a:latin typeface="+mn-lt"/>
                <a:ea typeface="+mn-ea"/>
                <a:cs typeface="+mn-cs"/>
              </a:rPr>
              <a:t>gai</a:t>
            </a:r>
            <a:r>
              <a:rPr lang="en-US" sz="1200" b="0" i="0" kern="1200" dirty="0">
                <a:solidFill>
                  <a:schemeClr val="tx1"/>
                </a:solidFill>
                <a:effectLst/>
                <a:latin typeface="+mn-lt"/>
                <a:ea typeface="+mn-ea"/>
                <a:cs typeface="+mn-cs"/>
              </a:rPr>
              <a:t>) "a reason for living [being alive]; a meaning for [to] life; what [something that] makes life worth living; a raison </a:t>
            </a:r>
            <a:r>
              <a:rPr lang="en-US" sz="1200" b="0" i="0" kern="1200" dirty="0" err="1">
                <a:solidFill>
                  <a:schemeClr val="tx1"/>
                </a:solidFill>
                <a:effectLst/>
                <a:latin typeface="+mn-lt"/>
                <a:ea typeface="+mn-ea"/>
                <a:cs typeface="+mn-cs"/>
              </a:rPr>
              <a:t>d'etre</a:t>
            </a:r>
            <a:r>
              <a:rPr lang="en-US" sz="1200" b="0" i="0" kern="1200" dirty="0">
                <a:solidFill>
                  <a:schemeClr val="tx1"/>
                </a:solidFill>
                <a:effectLst/>
                <a:latin typeface="+mn-lt"/>
                <a:ea typeface="+mn-ea"/>
                <a:cs typeface="+mn-cs"/>
              </a:rPr>
              <a:t>".</a:t>
            </a:r>
            <a:r>
              <a:rPr lang="en-US" sz="1200" b="0" i="0" u="none" strike="noStrike" kern="1200" baseline="30000" dirty="0">
                <a:solidFill>
                  <a:schemeClr val="tx1"/>
                </a:solidFill>
                <a:effectLst/>
                <a:latin typeface="+mn-lt"/>
                <a:ea typeface="+mn-ea"/>
                <a:cs typeface="+mn-cs"/>
                <a:hlinkClick r:id="rId14"/>
              </a:rPr>
              <a:t>[3]</a:t>
            </a:r>
            <a:endParaRPr lang="en-US" sz="1200" b="0"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 </a:t>
            </a:r>
            <a:r>
              <a:rPr lang="en-US" sz="1200" b="0" i="1" kern="1200" dirty="0" err="1">
                <a:solidFill>
                  <a:schemeClr val="tx1"/>
                </a:solidFill>
                <a:effectLst/>
                <a:latin typeface="+mn-lt"/>
                <a:ea typeface="+mn-ea"/>
                <a:cs typeface="+mn-cs"/>
              </a:rPr>
              <a:t>ikigai</a:t>
            </a:r>
            <a:r>
              <a:rPr lang="en-US" sz="1200" b="0" i="0" kern="1200" dirty="0">
                <a:solidFill>
                  <a:schemeClr val="tx1"/>
                </a:solidFill>
                <a:effectLst/>
                <a:latin typeface="+mn-lt"/>
                <a:ea typeface="+mn-ea"/>
                <a:cs typeface="+mn-cs"/>
              </a:rPr>
              <a:t> is thought of as "a reason to get up in the morning"; that is, a reason to enjoy life. </a:t>
            </a:r>
          </a:p>
          <a:p>
            <a:r>
              <a:rPr lang="en-US" sz="1200" b="0" i="0" kern="1200" dirty="0">
                <a:solidFill>
                  <a:schemeClr val="tx1"/>
                </a:solidFill>
                <a:effectLst/>
                <a:latin typeface="+mn-lt"/>
                <a:ea typeface="+mn-ea"/>
                <a:cs typeface="+mn-cs"/>
              </a:rPr>
              <a:t>It has been suggested </a:t>
            </a:r>
            <a:r>
              <a:rPr lang="en-US" sz="1200" b="0" i="1" kern="1200" dirty="0" err="1">
                <a:solidFill>
                  <a:schemeClr val="tx1"/>
                </a:solidFill>
                <a:effectLst/>
                <a:latin typeface="+mn-lt"/>
                <a:ea typeface="+mn-ea"/>
                <a:cs typeface="+mn-cs"/>
              </a:rPr>
              <a:t>ikigai</a:t>
            </a:r>
            <a:r>
              <a:rPr lang="en-US" sz="1200" b="0" i="0" kern="1200" dirty="0">
                <a:solidFill>
                  <a:schemeClr val="tx1"/>
                </a:solidFill>
                <a:effectLst/>
                <a:latin typeface="+mn-lt"/>
                <a:ea typeface="+mn-ea"/>
                <a:cs typeface="+mn-cs"/>
              </a:rPr>
              <a:t> as one of the reasons Japanese people tend</a:t>
            </a:r>
            <a:r>
              <a:rPr lang="en-US" sz="1200" b="0" i="0" kern="1200" baseline="0" dirty="0">
                <a:solidFill>
                  <a:schemeClr val="tx1"/>
                </a:solidFill>
                <a:effectLst/>
                <a:latin typeface="+mn-lt"/>
                <a:ea typeface="+mn-ea"/>
                <a:cs typeface="+mn-cs"/>
              </a:rPr>
              <a:t> to live</a:t>
            </a:r>
            <a:r>
              <a:rPr lang="en-US" sz="1200" b="0" i="0" kern="1200" dirty="0">
                <a:solidFill>
                  <a:schemeClr val="tx1"/>
                </a:solidFill>
                <a:effectLst/>
                <a:latin typeface="+mn-lt"/>
                <a:ea typeface="+mn-ea"/>
                <a:cs typeface="+mn-cs"/>
              </a:rPr>
              <a:t> such long lives.</a:t>
            </a:r>
          </a:p>
          <a:p>
            <a:r>
              <a:rPr lang="en-US" sz="1200" b="0" i="0" kern="1200" dirty="0">
                <a:solidFill>
                  <a:schemeClr val="tx1"/>
                </a:solidFill>
                <a:effectLst/>
                <a:latin typeface="+mn-lt"/>
                <a:ea typeface="+mn-ea"/>
                <a:cs typeface="+mn-cs"/>
              </a:rPr>
              <a:t>The word </a:t>
            </a:r>
            <a:r>
              <a:rPr lang="en-US" sz="1200" b="0" i="1" kern="1200" dirty="0" err="1">
                <a:solidFill>
                  <a:schemeClr val="tx1"/>
                </a:solidFill>
                <a:effectLst/>
                <a:latin typeface="+mn-lt"/>
                <a:ea typeface="+mn-ea"/>
                <a:cs typeface="+mn-cs"/>
              </a:rPr>
              <a:t>ikigai</a:t>
            </a:r>
            <a:r>
              <a:rPr lang="en-US" sz="1200" b="0" i="0" kern="1200" dirty="0">
                <a:solidFill>
                  <a:schemeClr val="tx1"/>
                </a:solidFill>
                <a:effectLst/>
                <a:latin typeface="+mn-lt"/>
                <a:ea typeface="+mn-ea"/>
                <a:cs typeface="+mn-cs"/>
              </a:rPr>
              <a:t> is usually used to indicate the source of value in one's life or the things that make one's life worthwhile. Secondly, the word is used to refer to mental and spiritual circumstances under which individuals feel that their lives are valuable. It's not necessarily linked to one's economic status or the present state of society. Even if a person feels that the present is dark, but they have a goal in mind, they may feel </a:t>
            </a:r>
            <a:r>
              <a:rPr lang="en-US" sz="1200" b="0" i="1" kern="1200" dirty="0" err="1">
                <a:solidFill>
                  <a:schemeClr val="tx1"/>
                </a:solidFill>
                <a:effectLst/>
                <a:latin typeface="+mn-lt"/>
                <a:ea typeface="+mn-ea"/>
                <a:cs typeface="+mn-cs"/>
              </a:rPr>
              <a:t>ikigai</a:t>
            </a:r>
            <a:r>
              <a:rPr lang="en-US" sz="1200" b="0" i="0" kern="1200" dirty="0">
                <a:solidFill>
                  <a:schemeClr val="tx1"/>
                </a:solidFill>
                <a:effectLst/>
                <a:latin typeface="+mn-lt"/>
                <a:ea typeface="+mn-ea"/>
                <a:cs typeface="+mn-cs"/>
              </a:rPr>
              <a:t>. </a:t>
            </a:r>
          </a:p>
          <a:p>
            <a:endParaRPr lang="en-US" sz="1200" b="0" i="0" kern="1200" dirty="0">
              <a:solidFill>
                <a:schemeClr val="tx1"/>
              </a:solidFill>
              <a:effectLst/>
              <a:latin typeface="+mn-lt"/>
              <a:ea typeface="+mn-ea"/>
              <a:cs typeface="+mn-cs"/>
            </a:endParaRPr>
          </a:p>
          <a:p>
            <a:r>
              <a:rPr lang="en-US" sz="1200" b="0" i="0" kern="1200" dirty="0" err="1">
                <a:solidFill>
                  <a:schemeClr val="tx1"/>
                </a:solidFill>
                <a:effectLst/>
                <a:latin typeface="+mn-lt"/>
                <a:ea typeface="+mn-ea"/>
                <a:cs typeface="+mn-cs"/>
              </a:rPr>
              <a:t>Behaviours</a:t>
            </a:r>
            <a:r>
              <a:rPr lang="en-US" sz="1200" b="0" i="0" kern="1200" dirty="0">
                <a:solidFill>
                  <a:schemeClr val="tx1"/>
                </a:solidFill>
                <a:effectLst/>
                <a:latin typeface="+mn-lt"/>
                <a:ea typeface="+mn-ea"/>
                <a:cs typeface="+mn-cs"/>
              </a:rPr>
              <a:t> that make us feel </a:t>
            </a:r>
            <a:r>
              <a:rPr lang="en-US" sz="1200" b="0" i="1" kern="1200" dirty="0" err="1">
                <a:solidFill>
                  <a:schemeClr val="tx1"/>
                </a:solidFill>
                <a:effectLst/>
                <a:latin typeface="+mn-lt"/>
                <a:ea typeface="+mn-ea"/>
                <a:cs typeface="+mn-cs"/>
              </a:rPr>
              <a:t>ikigai</a:t>
            </a:r>
            <a:r>
              <a:rPr lang="en-US" sz="1200" b="0" i="0" kern="1200" dirty="0">
                <a:solidFill>
                  <a:schemeClr val="tx1"/>
                </a:solidFill>
                <a:effectLst/>
                <a:latin typeface="+mn-lt"/>
                <a:ea typeface="+mn-ea"/>
                <a:cs typeface="+mn-cs"/>
              </a:rPr>
              <a:t> are not actions we are forced to take—these are natural and spontaneous actions.</a:t>
            </a:r>
          </a:p>
          <a:p>
            <a:endParaRPr lang="en-US" dirty="0"/>
          </a:p>
        </p:txBody>
      </p:sp>
      <p:sp>
        <p:nvSpPr>
          <p:cNvPr id="4" name="Slide Number Placeholder 3"/>
          <p:cNvSpPr>
            <a:spLocks noGrp="1"/>
          </p:cNvSpPr>
          <p:nvPr>
            <p:ph type="sldNum" sz="quarter" idx="10"/>
          </p:nvPr>
        </p:nvSpPr>
        <p:spPr/>
        <p:txBody>
          <a:bodyPr/>
          <a:lstStyle/>
          <a:p>
            <a:fld id="{26AEA518-5786-2D45-9B83-C08AE94B46DC}" type="slidenum">
              <a:rPr lang="en-US" smtClean="0"/>
              <a:t>28</a:t>
            </a:fld>
            <a:endParaRPr lang="en-US"/>
          </a:p>
        </p:txBody>
      </p:sp>
    </p:spTree>
    <p:extLst>
      <p:ext uri="{BB962C8B-B14F-4D97-AF65-F5344CB8AC3E}">
        <p14:creationId xmlns:p14="http://schemas.microsoft.com/office/powerpoint/2010/main" val="166346835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It is a concept derived from the </a:t>
            </a:r>
            <a:r>
              <a:rPr lang="en-US" sz="1200" b="0" i="0" u="none" strike="noStrike" kern="1200" dirty="0">
                <a:solidFill>
                  <a:schemeClr val="tx1"/>
                </a:solidFill>
                <a:effectLst/>
                <a:latin typeface="+mn-lt"/>
                <a:ea typeface="+mn-ea"/>
                <a:cs typeface="+mn-cs"/>
                <a:hlinkClick r:id="rId3" tooltip="Buddhist"/>
              </a:rPr>
              <a:t>Buddhist</a:t>
            </a:r>
            <a:r>
              <a:rPr lang="en-US" sz="1200" b="0" i="0" kern="1200" dirty="0">
                <a:solidFill>
                  <a:schemeClr val="tx1"/>
                </a:solidFill>
                <a:effectLst/>
                <a:latin typeface="+mn-lt"/>
                <a:ea typeface="+mn-ea"/>
                <a:cs typeface="+mn-cs"/>
              </a:rPr>
              <a:t> teaching of the </a:t>
            </a:r>
            <a:r>
              <a:rPr lang="en-US" sz="1200" b="0" i="0" u="none" strike="noStrike" kern="1200" dirty="0">
                <a:solidFill>
                  <a:schemeClr val="tx1"/>
                </a:solidFill>
                <a:effectLst/>
                <a:latin typeface="+mn-lt"/>
                <a:ea typeface="+mn-ea"/>
                <a:cs typeface="+mn-cs"/>
                <a:hlinkClick r:id="rId4" tooltip="Three marks of existence"/>
              </a:rPr>
              <a:t>three marks of existence</a:t>
            </a:r>
            <a:r>
              <a:rPr lang="en-US" sz="1200" b="0" i="0" kern="1200" dirty="0">
                <a:solidFill>
                  <a:schemeClr val="tx1"/>
                </a:solidFill>
                <a:effectLst/>
                <a:latin typeface="+mn-lt"/>
                <a:ea typeface="+mn-ea"/>
                <a:cs typeface="+mn-cs"/>
              </a:rPr>
              <a:t> (</a:t>
            </a:r>
            <a:r>
              <a:rPr lang="ja-JP" altLang="en-US" sz="1200" b="0" i="0" kern="1200" dirty="0">
                <a:solidFill>
                  <a:schemeClr val="tx1"/>
                </a:solidFill>
                <a:effectLst/>
                <a:latin typeface="+mn-lt"/>
                <a:ea typeface="+mn-ea"/>
                <a:cs typeface="+mn-cs"/>
              </a:rPr>
              <a:t>三法印</a:t>
            </a:r>
            <a:r>
              <a:rPr lang="en-US" sz="1200" b="0" i="0" kern="1200" dirty="0">
                <a:solidFill>
                  <a:schemeClr val="tx1"/>
                </a:solidFill>
                <a:effectLst/>
                <a:latin typeface="+mn-lt"/>
                <a:ea typeface="+mn-ea"/>
                <a:cs typeface="+mn-cs"/>
              </a:rPr>
              <a:t> </a:t>
            </a:r>
            <a:r>
              <a:rPr lang="en-US" sz="1200" b="0" i="1" kern="1200" dirty="0" err="1">
                <a:solidFill>
                  <a:schemeClr val="tx1"/>
                </a:solidFill>
                <a:effectLst/>
                <a:latin typeface="+mn-lt"/>
                <a:ea typeface="+mn-ea"/>
                <a:cs typeface="+mn-cs"/>
              </a:rPr>
              <a:t>sanbōin</a:t>
            </a:r>
            <a:r>
              <a:rPr lang="en-US" sz="1200" b="0" i="0" kern="1200" dirty="0">
                <a:solidFill>
                  <a:schemeClr val="tx1"/>
                </a:solidFill>
                <a:effectLst/>
                <a:latin typeface="+mn-lt"/>
                <a:ea typeface="+mn-ea"/>
                <a:cs typeface="+mn-cs"/>
              </a:rPr>
              <a:t>), specifically </a:t>
            </a:r>
            <a:r>
              <a:rPr lang="en-US" sz="1200" b="0" i="0" u="none" strike="noStrike" kern="1200" dirty="0">
                <a:solidFill>
                  <a:schemeClr val="tx1"/>
                </a:solidFill>
                <a:effectLst/>
                <a:latin typeface="+mn-lt"/>
                <a:ea typeface="+mn-ea"/>
                <a:cs typeface="+mn-cs"/>
                <a:hlinkClick r:id="rId5" tooltip="Impermanence"/>
              </a:rPr>
              <a:t>impermanence</a:t>
            </a:r>
            <a:r>
              <a:rPr lang="en-US" sz="1200" b="0" i="0" kern="1200" dirty="0">
                <a:solidFill>
                  <a:schemeClr val="tx1"/>
                </a:solidFill>
                <a:effectLst/>
                <a:latin typeface="+mn-lt"/>
                <a:ea typeface="+mn-ea"/>
                <a:cs typeface="+mn-cs"/>
              </a:rPr>
              <a:t> (</a:t>
            </a:r>
            <a:r>
              <a:rPr lang="ja-JP" altLang="en-US" sz="1200" b="0" i="0" kern="1200" dirty="0">
                <a:solidFill>
                  <a:schemeClr val="tx1"/>
                </a:solidFill>
                <a:effectLst/>
                <a:latin typeface="+mn-lt"/>
                <a:ea typeface="+mn-ea"/>
                <a:cs typeface="+mn-cs"/>
              </a:rPr>
              <a:t>無常</a:t>
            </a:r>
            <a:r>
              <a:rPr lang="en-US" sz="1200" b="0" i="0" kern="1200" dirty="0">
                <a:solidFill>
                  <a:schemeClr val="tx1"/>
                </a:solidFill>
                <a:effectLst/>
                <a:latin typeface="+mn-lt"/>
                <a:ea typeface="+mn-ea"/>
                <a:cs typeface="+mn-cs"/>
              </a:rPr>
              <a:t> </a:t>
            </a:r>
            <a:r>
              <a:rPr lang="en-US" sz="1200" b="0" i="1" kern="1200" dirty="0" err="1">
                <a:solidFill>
                  <a:schemeClr val="tx1"/>
                </a:solidFill>
                <a:effectLst/>
                <a:latin typeface="+mn-lt"/>
                <a:ea typeface="+mn-ea"/>
                <a:cs typeface="+mn-cs"/>
              </a:rPr>
              <a:t>mujō</a:t>
            </a:r>
            <a:r>
              <a:rPr lang="en-US" sz="1200" b="0" i="0" kern="1200" dirty="0">
                <a:solidFill>
                  <a:schemeClr val="tx1"/>
                </a:solidFill>
                <a:effectLst/>
                <a:latin typeface="+mn-lt"/>
                <a:ea typeface="+mn-ea"/>
                <a:cs typeface="+mn-cs"/>
              </a:rPr>
              <a:t>), </a:t>
            </a:r>
            <a:r>
              <a:rPr lang="en-US" sz="1200" b="0" i="0" u="none" strike="noStrike" kern="1200" dirty="0">
                <a:solidFill>
                  <a:schemeClr val="tx1"/>
                </a:solidFill>
                <a:effectLst/>
                <a:latin typeface="+mn-lt"/>
                <a:ea typeface="+mn-ea"/>
                <a:cs typeface="+mn-cs"/>
                <a:hlinkClick r:id="rId6" tooltip="Dukkha"/>
              </a:rPr>
              <a:t>suffering</a:t>
            </a:r>
            <a:r>
              <a:rPr lang="en-US" sz="1200" b="0" i="0" kern="1200" dirty="0">
                <a:solidFill>
                  <a:schemeClr val="tx1"/>
                </a:solidFill>
                <a:effectLst/>
                <a:latin typeface="+mn-lt"/>
                <a:ea typeface="+mn-ea"/>
                <a:cs typeface="+mn-cs"/>
              </a:rPr>
              <a:t> (</a:t>
            </a:r>
            <a:r>
              <a:rPr lang="ja-JP" altLang="en-US" sz="1200" b="0" i="0" kern="1200" dirty="0">
                <a:solidFill>
                  <a:schemeClr val="tx1"/>
                </a:solidFill>
                <a:effectLst/>
                <a:latin typeface="+mn-lt"/>
                <a:ea typeface="+mn-ea"/>
                <a:cs typeface="+mn-cs"/>
              </a:rPr>
              <a:t>苦</a:t>
            </a:r>
            <a:r>
              <a:rPr lang="en-US" sz="1200" b="0" i="0" kern="1200" dirty="0">
                <a:solidFill>
                  <a:schemeClr val="tx1"/>
                </a:solidFill>
                <a:effectLst/>
                <a:latin typeface="+mn-lt"/>
                <a:ea typeface="+mn-ea"/>
                <a:cs typeface="+mn-cs"/>
              </a:rPr>
              <a:t> </a:t>
            </a:r>
            <a:r>
              <a:rPr lang="en-US" sz="1200" b="0" i="1" kern="1200" dirty="0" err="1">
                <a:solidFill>
                  <a:schemeClr val="tx1"/>
                </a:solidFill>
                <a:effectLst/>
                <a:latin typeface="+mn-lt"/>
                <a:ea typeface="+mn-ea"/>
                <a:cs typeface="+mn-cs"/>
              </a:rPr>
              <a:t>ku</a:t>
            </a:r>
            <a:r>
              <a:rPr lang="en-US" sz="1200" b="0" i="0" kern="1200" dirty="0">
                <a:solidFill>
                  <a:schemeClr val="tx1"/>
                </a:solidFill>
                <a:effectLst/>
                <a:latin typeface="+mn-lt"/>
                <a:ea typeface="+mn-ea"/>
                <a:cs typeface="+mn-cs"/>
              </a:rPr>
              <a:t>) and </a:t>
            </a:r>
            <a:r>
              <a:rPr lang="en-US" sz="1200" b="0" i="0" u="none" strike="noStrike" kern="1200" dirty="0">
                <a:solidFill>
                  <a:schemeClr val="tx1"/>
                </a:solidFill>
                <a:effectLst/>
                <a:latin typeface="+mn-lt"/>
                <a:ea typeface="+mn-ea"/>
                <a:cs typeface="+mn-cs"/>
                <a:hlinkClick r:id="rId7" tooltip="Śūnyatā"/>
              </a:rPr>
              <a:t>emptiness or absence of self-nature</a:t>
            </a:r>
            <a:r>
              <a:rPr lang="en-US" sz="1200" b="0" i="0" kern="1200" dirty="0">
                <a:solidFill>
                  <a:schemeClr val="tx1"/>
                </a:solidFill>
                <a:effectLst/>
                <a:latin typeface="+mn-lt"/>
                <a:ea typeface="+mn-ea"/>
                <a:cs typeface="+mn-cs"/>
              </a:rPr>
              <a:t> (</a:t>
            </a:r>
            <a:r>
              <a:rPr lang="ja-JP" altLang="en-US" sz="1200" b="0" i="0" kern="1200" dirty="0">
                <a:solidFill>
                  <a:schemeClr val="tx1"/>
                </a:solidFill>
                <a:effectLst/>
                <a:latin typeface="+mn-lt"/>
                <a:ea typeface="+mn-ea"/>
                <a:cs typeface="+mn-cs"/>
              </a:rPr>
              <a:t>空</a:t>
            </a:r>
            <a:r>
              <a:rPr lang="en-US" sz="1200" b="0" i="0" kern="1200" dirty="0">
                <a:solidFill>
                  <a:schemeClr val="tx1"/>
                </a:solidFill>
                <a:effectLst/>
                <a:latin typeface="+mn-lt"/>
                <a:ea typeface="+mn-ea"/>
                <a:cs typeface="+mn-cs"/>
              </a:rPr>
              <a:t> </a:t>
            </a:r>
            <a:r>
              <a:rPr lang="en-US" sz="1200" b="0" i="1" kern="1200" dirty="0" err="1">
                <a:solidFill>
                  <a:schemeClr val="tx1"/>
                </a:solidFill>
                <a:effectLst/>
                <a:latin typeface="+mn-lt"/>
                <a:ea typeface="+mn-ea"/>
                <a:cs typeface="+mn-cs"/>
              </a:rPr>
              <a:t>kū</a:t>
            </a:r>
            <a:r>
              <a:rPr lang="en-US" sz="1200" b="0" i="0" kern="1200" dirty="0">
                <a:solidFill>
                  <a:schemeClr val="tx1"/>
                </a:solidFill>
                <a:effectLst/>
                <a:latin typeface="+mn-lt"/>
                <a:ea typeface="+mn-ea"/>
                <a:cs typeface="+mn-cs"/>
              </a:rPr>
              <a:t>).</a:t>
            </a:r>
          </a:p>
          <a:p>
            <a:endParaRPr lang="en-US" sz="1200" b="0"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Entropy </a:t>
            </a:r>
            <a:r>
              <a:rPr lang="mr-IN" sz="1200" b="0" i="0" kern="1200" dirty="0">
                <a:solidFill>
                  <a:schemeClr val="tx1"/>
                </a:solidFill>
                <a:effectLst/>
                <a:latin typeface="+mn-lt"/>
                <a:ea typeface="+mn-ea"/>
                <a:cs typeface="+mn-cs"/>
              </a:rPr>
              <a:t>–</a:t>
            </a:r>
            <a:r>
              <a:rPr lang="en-US" sz="1200" b="0" i="0" kern="1200" dirty="0">
                <a:solidFill>
                  <a:schemeClr val="tx1"/>
                </a:solidFill>
                <a:effectLst/>
                <a:latin typeface="+mn-lt"/>
                <a:ea typeface="+mn-ea"/>
                <a:cs typeface="+mn-cs"/>
              </a:rPr>
              <a:t> things return to their basic elements </a:t>
            </a:r>
          </a:p>
          <a:p>
            <a:endParaRPr lang="en-US" sz="1200" b="0"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Potter </a:t>
            </a:r>
            <a:r>
              <a:rPr lang="en-US" sz="1200" b="0" i="0" u="none" strike="noStrike" kern="1200" dirty="0">
                <a:solidFill>
                  <a:schemeClr val="tx1"/>
                </a:solidFill>
                <a:effectLst/>
                <a:latin typeface="+mn-lt"/>
                <a:ea typeface="+mn-ea"/>
                <a:cs typeface="+mn-cs"/>
                <a:hlinkClick r:id="rId8" tooltip="Bernard Leach"/>
              </a:rPr>
              <a:t>Bernard Leach</a:t>
            </a:r>
            <a:r>
              <a:rPr lang="en-US" sz="1200" b="0" i="0" kern="1200" dirty="0">
                <a:solidFill>
                  <a:schemeClr val="tx1"/>
                </a:solidFill>
                <a:effectLst/>
                <a:latin typeface="+mn-lt"/>
                <a:ea typeface="+mn-ea"/>
                <a:cs typeface="+mn-cs"/>
              </a:rPr>
              <a:t> (1887–1979) was deeply influenced by Japanese aesthetics and techniques. Widely considered the most important and influential artist-potter of the 20th century, Bernard Leach pioneered the revival of the English studio pottery movement, setting up the the St. Ives pottery, with the help of his friend Shoji Hamada, in 1920.</a:t>
            </a:r>
            <a:br>
              <a:rPr lang="en-US" sz="1200" b="1" i="0" kern="1200" dirty="0">
                <a:solidFill>
                  <a:schemeClr val="tx1"/>
                </a:solidFill>
                <a:effectLst/>
                <a:latin typeface="+mn-lt"/>
                <a:ea typeface="+mn-ea"/>
                <a:cs typeface="+mn-cs"/>
              </a:rPr>
            </a:br>
            <a:endParaRPr lang="en-US" sz="1200" b="0" i="0" kern="1200" dirty="0">
              <a:solidFill>
                <a:schemeClr val="tx1"/>
              </a:solidFill>
              <a:effectLst/>
              <a:latin typeface="+mn-lt"/>
              <a:ea typeface="+mn-ea"/>
              <a:cs typeface="+mn-cs"/>
            </a:endParaRPr>
          </a:p>
          <a:p>
            <a:br>
              <a:rPr lang="en-US" sz="1200" b="0" i="0" kern="1200" dirty="0">
                <a:solidFill>
                  <a:schemeClr val="tx1"/>
                </a:solidFill>
                <a:effectLst/>
                <a:latin typeface="+mn-lt"/>
                <a:ea typeface="+mn-ea"/>
                <a:cs typeface="+mn-cs"/>
              </a:rPr>
            </a:br>
            <a:r>
              <a:rPr lang="en-US" sz="1200" b="0" i="0" kern="1200" dirty="0">
                <a:solidFill>
                  <a:schemeClr val="tx1"/>
                </a:solidFill>
                <a:effectLst/>
                <a:latin typeface="+mn-lt"/>
                <a:ea typeface="+mn-ea"/>
                <a:cs typeface="+mn-cs"/>
              </a:rPr>
              <a:t>Having trained in Japan under the master potter </a:t>
            </a:r>
            <a:r>
              <a:rPr lang="en-US" sz="1200" b="0" i="0" kern="1200" dirty="0" err="1">
                <a:solidFill>
                  <a:schemeClr val="tx1"/>
                </a:solidFill>
                <a:effectLst/>
                <a:latin typeface="+mn-lt"/>
                <a:ea typeface="+mn-ea"/>
                <a:cs typeface="+mn-cs"/>
              </a:rPr>
              <a:t>Kenzan</a:t>
            </a:r>
            <a:r>
              <a:rPr lang="en-US" sz="1200" b="0" i="0" kern="1200" dirty="0">
                <a:solidFill>
                  <a:schemeClr val="tx1"/>
                </a:solidFill>
                <a:effectLst/>
                <a:latin typeface="+mn-lt"/>
                <a:ea typeface="+mn-ea"/>
                <a:cs typeface="+mn-cs"/>
              </a:rPr>
              <a:t>, Bernard brought to the pottery a heady mixture of idealism, aesthetics and a radical workshop concept resulting in a continuing struggle for survival.</a:t>
            </a:r>
          </a:p>
          <a:p>
            <a:r>
              <a:rPr lang="en-US" sz="1200" b="0" i="0" kern="1200" dirty="0">
                <a:solidFill>
                  <a:schemeClr val="tx1"/>
                </a:solidFill>
                <a:effectLst/>
                <a:latin typeface="+mn-lt"/>
                <a:ea typeface="+mn-ea"/>
                <a:cs typeface="+mn-cs"/>
              </a:rPr>
              <a:t> </a:t>
            </a:r>
          </a:p>
          <a:p>
            <a:endParaRPr lang="en-US" sz="1200" b="0"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He founded an influential European aesthetic movement which also included Dame </a:t>
            </a:r>
            <a:r>
              <a:rPr lang="en-US" sz="1200" b="0" i="0" u="none" strike="noStrike" kern="1200" dirty="0">
                <a:solidFill>
                  <a:schemeClr val="tx1"/>
                </a:solidFill>
                <a:effectLst/>
                <a:latin typeface="+mn-lt"/>
                <a:ea typeface="+mn-ea"/>
                <a:cs typeface="+mn-cs"/>
                <a:hlinkClick r:id="rId9" tooltip="Lucy Rie"/>
              </a:rPr>
              <a:t>Lucy Rie</a:t>
            </a:r>
            <a:r>
              <a:rPr lang="en-US" sz="1200" b="0" i="0" kern="1200" dirty="0">
                <a:solidFill>
                  <a:schemeClr val="tx1"/>
                </a:solidFill>
                <a:effectLst/>
                <a:latin typeface="+mn-lt"/>
                <a:ea typeface="+mn-ea"/>
                <a:cs typeface="+mn-cs"/>
              </a:rPr>
              <a:t> and </a:t>
            </a:r>
            <a:r>
              <a:rPr lang="en-US" sz="1200" b="0" i="0" u="none" strike="noStrike" kern="1200" dirty="0">
                <a:solidFill>
                  <a:schemeClr val="tx1"/>
                </a:solidFill>
                <a:effectLst/>
                <a:latin typeface="+mn-lt"/>
                <a:ea typeface="+mn-ea"/>
                <a:cs typeface="+mn-cs"/>
                <a:hlinkClick r:id="rId10" tooltip="Hans Coper"/>
              </a:rPr>
              <a:t>Hans Coper</a:t>
            </a:r>
            <a:r>
              <a:rPr lang="en-US" sz="1200" b="0" i="0" kern="1200" dirty="0">
                <a:solidFill>
                  <a:schemeClr val="tx1"/>
                </a:solidFill>
                <a:effectLst/>
                <a:latin typeface="+mn-lt"/>
                <a:ea typeface="+mn-ea"/>
                <a:cs typeface="+mn-cs"/>
              </a:rPr>
              <a:t>.</a:t>
            </a:r>
            <a:endParaRPr lang="en-US" dirty="0"/>
          </a:p>
        </p:txBody>
      </p:sp>
      <p:sp>
        <p:nvSpPr>
          <p:cNvPr id="4" name="Slide Number Placeholder 3"/>
          <p:cNvSpPr>
            <a:spLocks noGrp="1"/>
          </p:cNvSpPr>
          <p:nvPr>
            <p:ph type="sldNum" sz="quarter" idx="10"/>
          </p:nvPr>
        </p:nvSpPr>
        <p:spPr/>
        <p:txBody>
          <a:bodyPr/>
          <a:lstStyle/>
          <a:p>
            <a:fld id="{26AEA518-5786-2D45-9B83-C08AE94B46DC}" type="slidenum">
              <a:rPr lang="en-US" smtClean="0"/>
              <a:t>32</a:t>
            </a:fld>
            <a:endParaRPr lang="en-US"/>
          </a:p>
        </p:txBody>
      </p:sp>
    </p:spTree>
    <p:extLst>
      <p:ext uri="{BB962C8B-B14F-4D97-AF65-F5344CB8AC3E}">
        <p14:creationId xmlns:p14="http://schemas.microsoft.com/office/powerpoint/2010/main" val="75608476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b="0"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Potter </a:t>
            </a:r>
            <a:r>
              <a:rPr lang="en-US" sz="1200" b="0" i="0" u="none" strike="noStrike" kern="1200" dirty="0">
                <a:solidFill>
                  <a:schemeClr val="tx1"/>
                </a:solidFill>
                <a:effectLst/>
                <a:latin typeface="+mn-lt"/>
                <a:ea typeface="+mn-ea"/>
                <a:cs typeface="+mn-cs"/>
                <a:hlinkClick r:id="rId3" tooltip="Bernard Leach"/>
              </a:rPr>
              <a:t>Bernard Leach</a:t>
            </a:r>
            <a:r>
              <a:rPr lang="en-US" sz="1200" b="0" i="0" kern="1200" dirty="0">
                <a:solidFill>
                  <a:schemeClr val="tx1"/>
                </a:solidFill>
                <a:effectLst/>
                <a:latin typeface="+mn-lt"/>
                <a:ea typeface="+mn-ea"/>
                <a:cs typeface="+mn-cs"/>
              </a:rPr>
              <a:t> (1887–1979) was deeply influenced by Japanese aesthetics and techniques. Widely considered the most important and influential artist-potter of the 20th century, Bernard Leach pioneered the revival of the English studio pottery movement, setting up the the St. Ives pottery, with the help of his friend Shoji Hamada, in 1920.</a:t>
            </a:r>
            <a:br>
              <a:rPr lang="en-US" sz="1200" b="1" i="0" kern="1200" dirty="0">
                <a:solidFill>
                  <a:schemeClr val="tx1"/>
                </a:solidFill>
                <a:effectLst/>
                <a:latin typeface="+mn-lt"/>
                <a:ea typeface="+mn-ea"/>
                <a:cs typeface="+mn-cs"/>
              </a:rPr>
            </a:br>
            <a:endParaRPr lang="en-US" sz="1200" b="0" i="0" kern="1200" dirty="0">
              <a:solidFill>
                <a:schemeClr val="tx1"/>
              </a:solidFill>
              <a:effectLst/>
              <a:latin typeface="+mn-lt"/>
              <a:ea typeface="+mn-ea"/>
              <a:cs typeface="+mn-cs"/>
            </a:endParaRPr>
          </a:p>
          <a:p>
            <a:br>
              <a:rPr lang="en-US" sz="1200" b="0" i="0" kern="1200" dirty="0">
                <a:solidFill>
                  <a:schemeClr val="tx1"/>
                </a:solidFill>
                <a:effectLst/>
                <a:latin typeface="+mn-lt"/>
                <a:ea typeface="+mn-ea"/>
                <a:cs typeface="+mn-cs"/>
              </a:rPr>
            </a:br>
            <a:r>
              <a:rPr lang="en-US" sz="1200" b="0" i="0" kern="1200" dirty="0">
                <a:solidFill>
                  <a:schemeClr val="tx1"/>
                </a:solidFill>
                <a:effectLst/>
                <a:latin typeface="+mn-lt"/>
                <a:ea typeface="+mn-ea"/>
                <a:cs typeface="+mn-cs"/>
              </a:rPr>
              <a:t>Having trained in Japan under the master potter </a:t>
            </a:r>
            <a:r>
              <a:rPr lang="en-US" sz="1200" b="0" i="0" kern="1200" dirty="0" err="1">
                <a:solidFill>
                  <a:schemeClr val="tx1"/>
                </a:solidFill>
                <a:effectLst/>
                <a:latin typeface="+mn-lt"/>
                <a:ea typeface="+mn-ea"/>
                <a:cs typeface="+mn-cs"/>
              </a:rPr>
              <a:t>Kenzan</a:t>
            </a:r>
            <a:r>
              <a:rPr lang="en-US" sz="1200" b="0" i="0" kern="1200" dirty="0">
                <a:solidFill>
                  <a:schemeClr val="tx1"/>
                </a:solidFill>
                <a:effectLst/>
                <a:latin typeface="+mn-lt"/>
                <a:ea typeface="+mn-ea"/>
                <a:cs typeface="+mn-cs"/>
              </a:rPr>
              <a:t>, Bernard brought to the pottery a heady mixture of idealism, aesthetics and a radical workshop concept resulting in a continuing struggle for survival.</a:t>
            </a:r>
          </a:p>
          <a:p>
            <a:r>
              <a:rPr lang="en-US" sz="1200" b="0" i="0" kern="1200" dirty="0">
                <a:solidFill>
                  <a:schemeClr val="tx1"/>
                </a:solidFill>
                <a:effectLst/>
                <a:latin typeface="+mn-lt"/>
                <a:ea typeface="+mn-ea"/>
                <a:cs typeface="+mn-cs"/>
              </a:rPr>
              <a:t> </a:t>
            </a:r>
          </a:p>
          <a:p>
            <a:endParaRPr lang="en-US" sz="1200" b="0"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He founded an influential European aesthetic movement which also included Dame </a:t>
            </a:r>
            <a:r>
              <a:rPr lang="en-US" sz="1200" b="0" i="0" u="none" strike="noStrike" kern="1200" dirty="0">
                <a:solidFill>
                  <a:schemeClr val="tx1"/>
                </a:solidFill>
                <a:effectLst/>
                <a:latin typeface="+mn-lt"/>
                <a:ea typeface="+mn-ea"/>
                <a:cs typeface="+mn-cs"/>
                <a:hlinkClick r:id="rId4" tooltip="Lucy Rie"/>
              </a:rPr>
              <a:t>Lucy Rie</a:t>
            </a:r>
            <a:r>
              <a:rPr lang="en-US" sz="1200" b="0" i="0" kern="1200" dirty="0">
                <a:solidFill>
                  <a:schemeClr val="tx1"/>
                </a:solidFill>
                <a:effectLst/>
                <a:latin typeface="+mn-lt"/>
                <a:ea typeface="+mn-ea"/>
                <a:cs typeface="+mn-cs"/>
              </a:rPr>
              <a:t> and </a:t>
            </a:r>
            <a:r>
              <a:rPr lang="en-US" sz="1200" b="0" i="0" u="none" strike="noStrike" kern="1200" dirty="0">
                <a:solidFill>
                  <a:schemeClr val="tx1"/>
                </a:solidFill>
                <a:effectLst/>
                <a:latin typeface="+mn-lt"/>
                <a:ea typeface="+mn-ea"/>
                <a:cs typeface="+mn-cs"/>
                <a:hlinkClick r:id="rId5" tooltip="Hans Coper"/>
              </a:rPr>
              <a:t>Hans Coper</a:t>
            </a:r>
            <a:r>
              <a:rPr lang="en-US" sz="1200" b="0" i="0" kern="1200" dirty="0">
                <a:solidFill>
                  <a:schemeClr val="tx1"/>
                </a:solidFill>
                <a:effectLst/>
                <a:latin typeface="+mn-lt"/>
                <a:ea typeface="+mn-ea"/>
                <a:cs typeface="+mn-cs"/>
              </a:rPr>
              <a:t>.</a:t>
            </a:r>
            <a:endParaRPr lang="en-US" dirty="0"/>
          </a:p>
        </p:txBody>
      </p:sp>
      <p:sp>
        <p:nvSpPr>
          <p:cNvPr id="4" name="Slide Number Placeholder 3"/>
          <p:cNvSpPr>
            <a:spLocks noGrp="1"/>
          </p:cNvSpPr>
          <p:nvPr>
            <p:ph type="sldNum" sz="quarter" idx="10"/>
          </p:nvPr>
        </p:nvSpPr>
        <p:spPr/>
        <p:txBody>
          <a:bodyPr/>
          <a:lstStyle/>
          <a:p>
            <a:fld id="{26AEA518-5786-2D45-9B83-C08AE94B46DC}" type="slidenum">
              <a:rPr lang="en-US" smtClean="0"/>
              <a:t>33</a:t>
            </a:fld>
            <a:endParaRPr lang="en-US"/>
          </a:p>
        </p:txBody>
      </p:sp>
    </p:spTree>
    <p:extLst>
      <p:ext uri="{BB962C8B-B14F-4D97-AF65-F5344CB8AC3E}">
        <p14:creationId xmlns:p14="http://schemas.microsoft.com/office/powerpoint/2010/main" val="23771459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As a philosophy, </a:t>
            </a:r>
            <a:r>
              <a:rPr lang="en-US" sz="1200" b="0" i="0" kern="1200" dirty="0" err="1">
                <a:solidFill>
                  <a:schemeClr val="tx1"/>
                </a:solidFill>
                <a:effectLst/>
                <a:latin typeface="+mn-lt"/>
                <a:ea typeface="+mn-ea"/>
                <a:cs typeface="+mn-cs"/>
              </a:rPr>
              <a:t>kintsugi</a:t>
            </a:r>
            <a:r>
              <a:rPr lang="en-US" sz="1200" b="0" i="0" kern="1200" dirty="0">
                <a:solidFill>
                  <a:schemeClr val="tx1"/>
                </a:solidFill>
                <a:effectLst/>
                <a:latin typeface="+mn-lt"/>
                <a:ea typeface="+mn-ea"/>
                <a:cs typeface="+mn-cs"/>
              </a:rPr>
              <a:t> can be seen to have similarities to the Japanese philosophy of </a:t>
            </a:r>
            <a:r>
              <a:rPr lang="en-US" sz="1200" b="0" i="0" u="none" strike="noStrike" kern="1200" dirty="0">
                <a:solidFill>
                  <a:schemeClr val="tx1"/>
                </a:solidFill>
                <a:effectLst/>
                <a:latin typeface="+mn-lt"/>
                <a:ea typeface="+mn-ea"/>
                <a:cs typeface="+mn-cs"/>
                <a:hlinkClick r:id="rId3" tooltip="Wabi-sabi"/>
              </a:rPr>
              <a:t>wabi-sabi</a:t>
            </a:r>
            <a:r>
              <a:rPr lang="en-US" sz="1200" b="0" i="0" kern="1200" dirty="0">
                <a:solidFill>
                  <a:schemeClr val="tx1"/>
                </a:solidFill>
                <a:effectLst/>
                <a:latin typeface="+mn-lt"/>
                <a:ea typeface="+mn-ea"/>
                <a:cs typeface="+mn-cs"/>
              </a:rPr>
              <a:t>, an embracing of the flawed or imperfect.</a:t>
            </a:r>
            <a:r>
              <a:rPr lang="en-US" sz="1200" b="0" i="0" u="none" strike="noStrike" kern="1200" baseline="30000" dirty="0">
                <a:solidFill>
                  <a:schemeClr val="tx1"/>
                </a:solidFill>
                <a:effectLst/>
                <a:latin typeface="+mn-lt"/>
                <a:ea typeface="+mn-ea"/>
                <a:cs typeface="+mn-cs"/>
                <a:hlinkClick r:id="rId4"/>
              </a:rPr>
              <a:t>[10]</a:t>
            </a:r>
            <a:r>
              <a:rPr lang="en-US" sz="1200" b="0" i="0" u="none" strike="noStrike" kern="1200" baseline="30000" dirty="0">
                <a:solidFill>
                  <a:schemeClr val="tx1"/>
                </a:solidFill>
                <a:effectLst/>
                <a:latin typeface="+mn-lt"/>
                <a:ea typeface="+mn-ea"/>
                <a:cs typeface="+mn-cs"/>
                <a:hlinkClick r:id="rId5"/>
              </a:rPr>
              <a:t>[11]</a:t>
            </a:r>
            <a:r>
              <a:rPr lang="en-US" sz="1200" b="0" i="0" kern="1200" dirty="0">
                <a:solidFill>
                  <a:schemeClr val="tx1"/>
                </a:solidFill>
                <a:effectLst/>
                <a:latin typeface="+mn-lt"/>
                <a:ea typeface="+mn-ea"/>
                <a:cs typeface="+mn-cs"/>
              </a:rPr>
              <a:t> Japanese </a:t>
            </a:r>
            <a:r>
              <a:rPr lang="en-US" sz="1200" b="0" i="0" u="none" strike="noStrike" kern="1200" dirty="0">
                <a:solidFill>
                  <a:schemeClr val="tx1"/>
                </a:solidFill>
                <a:effectLst/>
                <a:latin typeface="+mn-lt"/>
                <a:ea typeface="+mn-ea"/>
                <a:cs typeface="+mn-cs"/>
                <a:hlinkClick r:id="rId6" tooltip="Aesthetics"/>
              </a:rPr>
              <a:t>aesthetics</a:t>
            </a:r>
            <a:r>
              <a:rPr lang="en-US" sz="1200" b="0" i="0" kern="1200" dirty="0">
                <a:solidFill>
                  <a:schemeClr val="tx1"/>
                </a:solidFill>
                <a:effectLst/>
                <a:latin typeface="+mn-lt"/>
                <a:ea typeface="+mn-ea"/>
                <a:cs typeface="+mn-cs"/>
              </a:rPr>
              <a:t> values marks of wear by the use of an object. This can be seen as a rationale for keeping an object around even after it has broken and as a justification of </a:t>
            </a:r>
            <a:r>
              <a:rPr lang="en-US" sz="1200" b="0" i="0" kern="1200" dirty="0" err="1">
                <a:solidFill>
                  <a:schemeClr val="tx1"/>
                </a:solidFill>
                <a:effectLst/>
                <a:latin typeface="+mn-lt"/>
                <a:ea typeface="+mn-ea"/>
                <a:cs typeface="+mn-cs"/>
              </a:rPr>
              <a:t>kintsugi</a:t>
            </a:r>
            <a:r>
              <a:rPr lang="en-US" sz="1200" b="0" i="0" kern="1200" dirty="0">
                <a:solidFill>
                  <a:schemeClr val="tx1"/>
                </a:solidFill>
                <a:effectLst/>
                <a:latin typeface="+mn-lt"/>
                <a:ea typeface="+mn-ea"/>
                <a:cs typeface="+mn-cs"/>
              </a:rPr>
              <a:t> itself, highlighting the cracks and repairs as simply an event in the life of an object rather than allowing its service to end at the time of its damage or breakage</a:t>
            </a:r>
            <a:endParaRPr lang="en-US" dirty="0"/>
          </a:p>
        </p:txBody>
      </p:sp>
      <p:sp>
        <p:nvSpPr>
          <p:cNvPr id="4" name="Slide Number Placeholder 3"/>
          <p:cNvSpPr>
            <a:spLocks noGrp="1"/>
          </p:cNvSpPr>
          <p:nvPr>
            <p:ph type="sldNum" sz="quarter" idx="10"/>
          </p:nvPr>
        </p:nvSpPr>
        <p:spPr/>
        <p:txBody>
          <a:bodyPr/>
          <a:lstStyle/>
          <a:p>
            <a:fld id="{26AEA518-5786-2D45-9B83-C08AE94B46DC}" type="slidenum">
              <a:rPr lang="en-US" smtClean="0"/>
              <a:t>34</a:t>
            </a:fld>
            <a:endParaRPr lang="en-US"/>
          </a:p>
        </p:txBody>
      </p:sp>
    </p:spTree>
    <p:extLst>
      <p:ext uri="{BB962C8B-B14F-4D97-AF65-F5344CB8AC3E}">
        <p14:creationId xmlns:p14="http://schemas.microsoft.com/office/powerpoint/2010/main" val="81166211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err="1">
                <a:ln>
                  <a:noFill/>
                </a:ln>
                <a:solidFill>
                  <a:prstClr val="black"/>
                </a:solidFill>
                <a:effectLst/>
                <a:uLnTx/>
                <a:uFillTx/>
                <a:latin typeface="+mn-lt"/>
                <a:ea typeface="+mn-ea"/>
                <a:cs typeface="+mn-cs"/>
              </a:rPr>
              <a:t>Boro</a:t>
            </a:r>
            <a:r>
              <a:rPr kumimoji="0" lang="en-US" sz="1200" b="0" i="0" u="none" strike="noStrike" kern="1200" cap="none" spc="0" normalizeH="0" baseline="0" noProof="0" dirty="0">
                <a:ln>
                  <a:noFill/>
                </a:ln>
                <a:solidFill>
                  <a:prstClr val="black"/>
                </a:solidFill>
                <a:effectLst/>
                <a:uLnTx/>
                <a:uFillTx/>
                <a:latin typeface="+mn-lt"/>
                <a:ea typeface="+mn-ea"/>
                <a:cs typeface="+mn-cs"/>
              </a:rPr>
              <a:t> (Japanese: ぼろ) are a class of </a:t>
            </a:r>
            <a:r>
              <a:rPr kumimoji="0" lang="en-US" sz="1200" b="0" i="0" u="none" strike="noStrike" kern="1200" cap="none" spc="0" normalizeH="0" baseline="0" noProof="0" dirty="0">
                <a:ln>
                  <a:noFill/>
                </a:ln>
                <a:solidFill>
                  <a:prstClr val="black"/>
                </a:solidFill>
                <a:effectLst/>
                <a:uLnTx/>
                <a:uFillTx/>
                <a:latin typeface="+mn-lt"/>
                <a:ea typeface="+mn-ea"/>
                <a:cs typeface="+mn-cs"/>
                <a:hlinkClick r:id="rId3" tooltip="Japan"/>
              </a:rPr>
              <a:t>Japanese</a:t>
            </a:r>
            <a:r>
              <a:rPr kumimoji="0" lang="en-US" sz="1200" b="0" i="0" u="none" strike="noStrike" kern="1200" cap="none" spc="0" normalizeH="0" baseline="0" noProof="0" dirty="0">
                <a:ln>
                  <a:noFill/>
                </a:ln>
                <a:solidFill>
                  <a:prstClr val="black"/>
                </a:solidFill>
                <a:effectLst/>
                <a:uLnTx/>
                <a:uFillTx/>
                <a:latin typeface="+mn-lt"/>
                <a:ea typeface="+mn-ea"/>
                <a:cs typeface="+mn-cs"/>
              </a:rPr>
              <a:t> textiles that have been mended or patched together.</a:t>
            </a:r>
            <a:r>
              <a:rPr kumimoji="0" lang="en-US" sz="1200" b="0" i="0" u="none" strike="noStrike" kern="1200" cap="none" spc="0" normalizeH="0" baseline="30000" noProof="0" dirty="0">
                <a:ln>
                  <a:noFill/>
                </a:ln>
                <a:solidFill>
                  <a:prstClr val="black"/>
                </a:solidFill>
                <a:effectLst/>
                <a:uLnTx/>
                <a:uFillTx/>
                <a:latin typeface="+mn-lt"/>
                <a:ea typeface="+mn-ea"/>
                <a:cs typeface="+mn-cs"/>
                <a:hlinkClick r:id="rId4"/>
              </a:rPr>
              <a:t>[1]</a:t>
            </a:r>
            <a:r>
              <a:rPr kumimoji="0" lang="en-US" sz="1200" b="0" i="0" u="none" strike="noStrike" kern="1200" cap="none" spc="0" normalizeH="0" baseline="0" noProof="0" dirty="0">
                <a:ln>
                  <a:noFill/>
                </a:ln>
                <a:solidFill>
                  <a:prstClr val="black"/>
                </a:solidFill>
                <a:effectLst/>
                <a:uLnTx/>
                <a:uFillTx/>
                <a:latin typeface="+mn-lt"/>
                <a:ea typeface="+mn-ea"/>
                <a:cs typeface="+mn-cs"/>
              </a:rPr>
              <a:t> The term is derived from Japanese </a:t>
            </a:r>
            <a:r>
              <a:rPr kumimoji="0" lang="en-US" sz="1200" b="0" i="1" u="none" strike="noStrike" kern="1200" cap="none" spc="0" normalizeH="0" baseline="0" noProof="0" dirty="0" err="1">
                <a:ln>
                  <a:noFill/>
                </a:ln>
                <a:solidFill>
                  <a:prstClr val="black"/>
                </a:solidFill>
                <a:effectLst/>
                <a:uLnTx/>
                <a:uFillTx/>
                <a:latin typeface="+mn-lt"/>
                <a:ea typeface="+mn-ea"/>
                <a:cs typeface="+mn-cs"/>
              </a:rPr>
              <a:t>boroboro</a:t>
            </a:r>
            <a:r>
              <a:rPr kumimoji="0" lang="en-US" sz="1200" b="0" i="0" u="none" strike="noStrike" kern="1200" cap="none" spc="0" normalizeH="0" baseline="0" noProof="0" dirty="0">
                <a:ln>
                  <a:noFill/>
                </a:ln>
                <a:solidFill>
                  <a:prstClr val="black"/>
                </a:solidFill>
                <a:effectLst/>
                <a:uLnTx/>
                <a:uFillTx/>
                <a:latin typeface="+mn-lt"/>
                <a:ea typeface="+mn-ea"/>
                <a:cs typeface="+mn-cs"/>
              </a:rPr>
              <a:t>, meaning something tattered or repaired</a:t>
            </a:r>
          </a:p>
          <a:p>
            <a:endParaRPr lang="en-US" sz="1200" b="0"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This fabric dates from the Meiji period in the late nineteenth century, though the history of </a:t>
            </a:r>
            <a:r>
              <a:rPr lang="en-US" sz="1200" b="0" i="0" kern="1200" dirty="0" err="1">
                <a:solidFill>
                  <a:schemeClr val="tx1"/>
                </a:solidFill>
                <a:effectLst/>
                <a:latin typeface="+mn-lt"/>
                <a:ea typeface="+mn-ea"/>
                <a:cs typeface="+mn-cs"/>
              </a:rPr>
              <a:t>boro</a:t>
            </a:r>
            <a:r>
              <a:rPr lang="en-US" sz="1200" b="0" i="0" kern="1200" dirty="0">
                <a:solidFill>
                  <a:schemeClr val="tx1"/>
                </a:solidFill>
                <a:effectLst/>
                <a:latin typeface="+mn-lt"/>
                <a:ea typeface="+mn-ea"/>
                <a:cs typeface="+mn-cs"/>
              </a:rPr>
              <a:t> goes back to the early part of the Edo period, in the seventeenth century. </a:t>
            </a:r>
          </a:p>
          <a:p>
            <a:endParaRPr lang="en-US" sz="1200" b="0"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They date from a time when ordinary Japanese people were not permitted to dye their clothes any </a:t>
            </a:r>
            <a:r>
              <a:rPr lang="en-US" sz="1200" b="0" i="0" kern="1200" dirty="0" err="1">
                <a:solidFill>
                  <a:schemeClr val="tx1"/>
                </a:solidFill>
                <a:effectLst/>
                <a:latin typeface="+mn-lt"/>
                <a:ea typeface="+mn-ea"/>
                <a:cs typeface="+mn-cs"/>
              </a:rPr>
              <a:t>colour</a:t>
            </a:r>
            <a:r>
              <a:rPr lang="en-US" sz="1200" b="0" i="0" kern="1200" dirty="0">
                <a:solidFill>
                  <a:schemeClr val="tx1"/>
                </a:solidFill>
                <a:effectLst/>
                <a:latin typeface="+mn-lt"/>
                <a:ea typeface="+mn-ea"/>
                <a:cs typeface="+mn-cs"/>
              </a:rPr>
              <a:t> except black, blue, grey or brown. Families passed them down the generations and repeatedly patched them, giving them their current appearance.</a:t>
            </a:r>
            <a:endParaRPr lang="en-US" dirty="0"/>
          </a:p>
        </p:txBody>
      </p:sp>
      <p:sp>
        <p:nvSpPr>
          <p:cNvPr id="4" name="Slide Number Placeholder 3"/>
          <p:cNvSpPr>
            <a:spLocks noGrp="1"/>
          </p:cNvSpPr>
          <p:nvPr>
            <p:ph type="sldNum" sz="quarter" idx="10"/>
          </p:nvPr>
        </p:nvSpPr>
        <p:spPr/>
        <p:txBody>
          <a:bodyPr/>
          <a:lstStyle/>
          <a:p>
            <a:fld id="{26AEA518-5786-2D45-9B83-C08AE94B46DC}" type="slidenum">
              <a:rPr lang="en-US" smtClean="0"/>
              <a:t>35</a:t>
            </a:fld>
            <a:endParaRPr lang="en-US"/>
          </a:p>
        </p:txBody>
      </p:sp>
    </p:spTree>
    <p:extLst>
      <p:ext uri="{BB962C8B-B14F-4D97-AF65-F5344CB8AC3E}">
        <p14:creationId xmlns:p14="http://schemas.microsoft.com/office/powerpoint/2010/main" val="13664150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Shortlisted</a:t>
            </a:r>
            <a:r>
              <a:rPr lang="en-US" sz="1200" b="0" i="0" kern="1200" baseline="0" dirty="0">
                <a:solidFill>
                  <a:schemeClr val="tx1"/>
                </a:solidFill>
                <a:effectLst/>
                <a:latin typeface="+mn-lt"/>
                <a:ea typeface="+mn-ea"/>
                <a:cs typeface="+mn-cs"/>
              </a:rPr>
              <a:t> in the Woman’s Hour Craft Prize </a:t>
            </a:r>
            <a:r>
              <a:rPr lang="en-US" sz="1200" b="0" i="0" kern="1200" dirty="0">
                <a:solidFill>
                  <a:schemeClr val="tx1"/>
                </a:solidFill>
                <a:effectLst/>
                <a:latin typeface="+mn-lt"/>
                <a:ea typeface="+mn-ea"/>
                <a:cs typeface="+mn-cs"/>
              </a:rPr>
              <a:t>Celia Pym is an artist who works with knitting and embroidery as well as darning, she particularly works on custom mending and repair projects. She has a wide exhibition history most recently her work was included in, 'No excuse for what I do in private' at Delicious Spectacle in Washington DC and in 'UFO: unfinished object administration project' at Prick Your Finger in </a:t>
            </a:r>
            <a:r>
              <a:rPr lang="en-US" sz="1200" b="0" i="0" kern="1200" dirty="0" err="1">
                <a:solidFill>
                  <a:schemeClr val="tx1"/>
                </a:solidFill>
                <a:effectLst/>
                <a:latin typeface="+mn-lt"/>
                <a:ea typeface="+mn-ea"/>
                <a:cs typeface="+mn-cs"/>
              </a:rPr>
              <a:t>Bethnal</a:t>
            </a:r>
            <a:r>
              <a:rPr lang="en-US" sz="1200" b="0" i="0" kern="1200" dirty="0">
                <a:solidFill>
                  <a:schemeClr val="tx1"/>
                </a:solidFill>
                <a:effectLst/>
                <a:latin typeface="+mn-lt"/>
                <a:ea typeface="+mn-ea"/>
                <a:cs typeface="+mn-cs"/>
              </a:rPr>
              <a:t> Green. Celia also teaches Art part-time and delivers workshops for teenagers with </a:t>
            </a:r>
            <a:r>
              <a:rPr lang="en-US" sz="1200" b="0" i="0" kern="1200" dirty="0" err="1">
                <a:solidFill>
                  <a:schemeClr val="tx1"/>
                </a:solidFill>
                <a:effectLst/>
                <a:latin typeface="+mn-lt"/>
                <a:ea typeface="+mn-ea"/>
                <a:cs typeface="+mn-cs"/>
              </a:rPr>
              <a:t>ReachOutRCA</a:t>
            </a:r>
            <a:r>
              <a:rPr lang="en-US" sz="1200" b="0" i="0" kern="1200" dirty="0">
                <a:solidFill>
                  <a:schemeClr val="tx1"/>
                </a:solidFill>
                <a:effectLst/>
                <a:latin typeface="+mn-lt"/>
                <a:ea typeface="+mn-ea"/>
                <a:cs typeface="+mn-cs"/>
              </a:rPr>
              <a:t> at the Royal College of Art. She thinks of herself as a mending detective.</a:t>
            </a:r>
            <a:br>
              <a:rPr lang="en-US" dirty="0"/>
            </a:br>
            <a:br>
              <a:rPr lang="en-US" dirty="0"/>
            </a:br>
            <a:endParaRPr lang="en-US" dirty="0"/>
          </a:p>
        </p:txBody>
      </p:sp>
      <p:sp>
        <p:nvSpPr>
          <p:cNvPr id="4" name="Slide Number Placeholder 3"/>
          <p:cNvSpPr>
            <a:spLocks noGrp="1"/>
          </p:cNvSpPr>
          <p:nvPr>
            <p:ph type="sldNum" sz="quarter" idx="10"/>
          </p:nvPr>
        </p:nvSpPr>
        <p:spPr/>
        <p:txBody>
          <a:bodyPr/>
          <a:lstStyle/>
          <a:p>
            <a:fld id="{26AEA518-5786-2D45-9B83-C08AE94B46DC}" type="slidenum">
              <a:rPr lang="en-US" smtClean="0"/>
              <a:t>36</a:t>
            </a:fld>
            <a:endParaRPr lang="en-US"/>
          </a:p>
        </p:txBody>
      </p:sp>
    </p:spTree>
    <p:extLst>
      <p:ext uri="{BB962C8B-B14F-4D97-AF65-F5344CB8AC3E}">
        <p14:creationId xmlns:p14="http://schemas.microsoft.com/office/powerpoint/2010/main" val="43962340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1" i="1" kern="1200" dirty="0" err="1">
                <a:solidFill>
                  <a:schemeClr val="tx1"/>
                </a:solidFill>
                <a:effectLst/>
                <a:latin typeface="+mn-lt"/>
                <a:ea typeface="+mn-ea"/>
                <a:cs typeface="+mn-cs"/>
              </a:rPr>
              <a:t>Sashiko</a:t>
            </a:r>
            <a:r>
              <a:rPr lang="en-US" sz="1200" b="0" i="0" kern="1200" dirty="0">
                <a:solidFill>
                  <a:schemeClr val="tx1"/>
                </a:solidFill>
                <a:effectLst/>
                <a:latin typeface="+mn-lt"/>
                <a:ea typeface="+mn-ea"/>
                <a:cs typeface="+mn-cs"/>
              </a:rPr>
              <a:t> (</a:t>
            </a:r>
            <a:r>
              <a:rPr lang="ja-JP" altLang="en-US" sz="1200" b="0" i="0" kern="1200" dirty="0">
                <a:solidFill>
                  <a:schemeClr val="tx1"/>
                </a:solidFill>
                <a:effectLst/>
                <a:latin typeface="+mn-lt"/>
                <a:ea typeface="+mn-ea"/>
                <a:cs typeface="+mn-cs"/>
              </a:rPr>
              <a:t>刺し子</a:t>
            </a:r>
            <a:r>
              <a:rPr lang="en-US" sz="1200" b="0" i="0" kern="1200" dirty="0">
                <a:solidFill>
                  <a:schemeClr val="tx1"/>
                </a:solidFill>
                <a:effectLst/>
                <a:latin typeface="+mn-lt"/>
                <a:ea typeface="+mn-ea"/>
                <a:cs typeface="+mn-cs"/>
              </a:rPr>
              <a:t>, literally "little stabs" or "little pierce") is a form of </a:t>
            </a:r>
            <a:r>
              <a:rPr lang="en-US" sz="1200" b="1" i="0" kern="1200" dirty="0">
                <a:solidFill>
                  <a:schemeClr val="tx1"/>
                </a:solidFill>
                <a:effectLst/>
                <a:latin typeface="+mn-lt"/>
                <a:ea typeface="+mn-ea"/>
                <a:cs typeface="+mn-cs"/>
              </a:rPr>
              <a:t>decorative reinforcement</a:t>
            </a:r>
            <a:r>
              <a:rPr lang="en-US" sz="1200" b="0" i="0" kern="1200" dirty="0">
                <a:solidFill>
                  <a:schemeClr val="tx1"/>
                </a:solidFill>
                <a:effectLst/>
                <a:latin typeface="+mn-lt"/>
                <a:ea typeface="+mn-ea"/>
                <a:cs typeface="+mn-cs"/>
              </a:rPr>
              <a:t> </a:t>
            </a:r>
            <a:r>
              <a:rPr lang="en-US" sz="1200" b="0" i="0" u="none" strike="noStrike" kern="1200" dirty="0">
                <a:solidFill>
                  <a:schemeClr val="tx1"/>
                </a:solidFill>
                <a:effectLst/>
                <a:latin typeface="+mn-lt"/>
                <a:ea typeface="+mn-ea"/>
                <a:cs typeface="+mn-cs"/>
                <a:hlinkClick r:id="rId3" tooltip="Sewing"/>
              </a:rPr>
              <a:t>stitching</a:t>
            </a:r>
            <a:r>
              <a:rPr lang="en-US" sz="1200" b="0" i="0" kern="1200" dirty="0">
                <a:solidFill>
                  <a:schemeClr val="tx1"/>
                </a:solidFill>
                <a:effectLst/>
                <a:latin typeface="+mn-lt"/>
                <a:ea typeface="+mn-ea"/>
                <a:cs typeface="+mn-cs"/>
              </a:rPr>
              <a:t> (or functional </a:t>
            </a:r>
            <a:r>
              <a:rPr lang="en-US" sz="1200" b="0" i="0" u="none" strike="noStrike" kern="1200" dirty="0">
                <a:solidFill>
                  <a:schemeClr val="tx1"/>
                </a:solidFill>
                <a:effectLst/>
                <a:latin typeface="+mn-lt"/>
                <a:ea typeface="+mn-ea"/>
                <a:cs typeface="+mn-cs"/>
                <a:hlinkClick r:id="rId4" tooltip="Embroidery stitch"/>
              </a:rPr>
              <a:t>embroidery</a:t>
            </a:r>
            <a:r>
              <a:rPr lang="en-US" sz="1200" b="0" i="0" kern="1200" dirty="0">
                <a:solidFill>
                  <a:schemeClr val="tx1"/>
                </a:solidFill>
                <a:effectLst/>
                <a:latin typeface="+mn-lt"/>
                <a:ea typeface="+mn-ea"/>
                <a:cs typeface="+mn-cs"/>
              </a:rPr>
              <a:t>) from </a:t>
            </a:r>
            <a:r>
              <a:rPr lang="en-US" sz="1200" b="0" i="0" u="none" strike="noStrike" kern="1200" dirty="0">
                <a:solidFill>
                  <a:schemeClr val="tx1"/>
                </a:solidFill>
                <a:effectLst/>
                <a:latin typeface="+mn-lt"/>
                <a:ea typeface="+mn-ea"/>
                <a:cs typeface="+mn-cs"/>
                <a:hlinkClick r:id="rId5" tooltip="Japan"/>
              </a:rPr>
              <a:t>Japan</a:t>
            </a:r>
            <a:r>
              <a:rPr lang="en-US" sz="1200" b="0" i="0" kern="1200" dirty="0">
                <a:solidFill>
                  <a:schemeClr val="tx1"/>
                </a:solidFill>
                <a:effectLst/>
                <a:latin typeface="+mn-lt"/>
                <a:ea typeface="+mn-ea"/>
                <a:cs typeface="+mn-cs"/>
              </a:rPr>
              <a:t> that started out of practical need during the Edo era (1615-1868). Traditionally used to reinforce points of wear or to repair worn places or tears with patches, making the darned piece ultimately stronger and </a:t>
            </a:r>
            <a:r>
              <a:rPr lang="en-US" sz="1200" b="0" i="0" kern="1200" dirty="0" err="1">
                <a:solidFill>
                  <a:schemeClr val="tx1"/>
                </a:solidFill>
                <a:effectLst/>
                <a:latin typeface="+mn-lt"/>
                <a:ea typeface="+mn-ea"/>
                <a:cs typeface="+mn-cs"/>
              </a:rPr>
              <a:t>warmer,this</a:t>
            </a:r>
            <a:r>
              <a:rPr lang="en-US" sz="1200" b="0" i="0" kern="1200" dirty="0">
                <a:solidFill>
                  <a:schemeClr val="tx1"/>
                </a:solidFill>
                <a:effectLst/>
                <a:latin typeface="+mn-lt"/>
                <a:ea typeface="+mn-ea"/>
                <a:cs typeface="+mn-cs"/>
              </a:rPr>
              <a:t> </a:t>
            </a:r>
            <a:r>
              <a:rPr lang="en-US" sz="1200" b="0" i="0" u="none" strike="noStrike" kern="1200" dirty="0">
                <a:solidFill>
                  <a:schemeClr val="tx1"/>
                </a:solidFill>
                <a:effectLst/>
                <a:latin typeface="+mn-lt"/>
                <a:ea typeface="+mn-ea"/>
                <a:cs typeface="+mn-cs"/>
                <a:hlinkClick r:id="rId6" tooltip="Running stitch"/>
              </a:rPr>
              <a:t>running stitch</a:t>
            </a:r>
            <a:r>
              <a:rPr lang="en-US" sz="1200" b="0" i="0" kern="1200" dirty="0">
                <a:solidFill>
                  <a:schemeClr val="tx1"/>
                </a:solidFill>
                <a:effectLst/>
                <a:latin typeface="+mn-lt"/>
                <a:ea typeface="+mn-ea"/>
                <a:cs typeface="+mn-cs"/>
              </a:rPr>
              <a:t> technique is often used for purely decorative purposes in </a:t>
            </a:r>
            <a:r>
              <a:rPr lang="en-US" sz="1200" b="0" i="0" u="none" strike="noStrike" kern="1200" dirty="0">
                <a:solidFill>
                  <a:schemeClr val="tx1"/>
                </a:solidFill>
                <a:effectLst/>
                <a:latin typeface="+mn-lt"/>
                <a:ea typeface="+mn-ea"/>
                <a:cs typeface="+mn-cs"/>
                <a:hlinkClick r:id="rId7" tooltip="Quilting"/>
              </a:rPr>
              <a:t>quilting</a:t>
            </a:r>
            <a:r>
              <a:rPr lang="en-US" sz="1200" b="0" i="0" kern="1200" dirty="0">
                <a:solidFill>
                  <a:schemeClr val="tx1"/>
                </a:solidFill>
                <a:effectLst/>
                <a:latin typeface="+mn-lt"/>
                <a:ea typeface="+mn-ea"/>
                <a:cs typeface="+mn-cs"/>
              </a:rPr>
              <a:t> and </a:t>
            </a:r>
            <a:r>
              <a:rPr lang="en-US" sz="1200" b="0" i="0" u="none" strike="noStrike" kern="1200" dirty="0">
                <a:solidFill>
                  <a:schemeClr val="tx1"/>
                </a:solidFill>
                <a:effectLst/>
                <a:latin typeface="+mn-lt"/>
                <a:ea typeface="+mn-ea"/>
                <a:cs typeface="+mn-cs"/>
                <a:hlinkClick r:id="rId8" tooltip="Embroidery"/>
              </a:rPr>
              <a:t>embroidery</a:t>
            </a:r>
            <a:r>
              <a:rPr lang="en-US" sz="1200" b="0" i="0" kern="1200" dirty="0">
                <a:solidFill>
                  <a:schemeClr val="tx1"/>
                </a:solidFill>
                <a:effectLst/>
                <a:latin typeface="+mn-lt"/>
                <a:ea typeface="+mn-ea"/>
                <a:cs typeface="+mn-cs"/>
              </a:rPr>
              <a:t>. The white cotton thread on the traditional </a:t>
            </a:r>
            <a:r>
              <a:rPr lang="en-US" sz="1200" b="0" i="0" u="none" strike="noStrike" kern="1200" dirty="0">
                <a:solidFill>
                  <a:schemeClr val="tx1"/>
                </a:solidFill>
                <a:effectLst/>
                <a:latin typeface="+mn-lt"/>
                <a:ea typeface="+mn-ea"/>
                <a:cs typeface="+mn-cs"/>
                <a:hlinkClick r:id="rId9" tooltip="Indigo"/>
              </a:rPr>
              <a:t>indigo</a:t>
            </a:r>
            <a:r>
              <a:rPr lang="en-US" sz="1200" b="0" i="0" kern="1200" dirty="0">
                <a:solidFill>
                  <a:schemeClr val="tx1"/>
                </a:solidFill>
                <a:effectLst/>
                <a:latin typeface="+mn-lt"/>
                <a:ea typeface="+mn-ea"/>
                <a:cs typeface="+mn-cs"/>
              </a:rPr>
              <a:t> blue cloth (said to recall snow falling around old farmhouses</a:t>
            </a:r>
            <a:r>
              <a:rPr lang="en-US" sz="1200" b="0" i="0" u="none" strike="noStrike" kern="1200" baseline="30000" dirty="0">
                <a:solidFill>
                  <a:schemeClr val="tx1"/>
                </a:solidFill>
                <a:effectLst/>
                <a:latin typeface="+mn-lt"/>
                <a:ea typeface="+mn-ea"/>
                <a:cs typeface="+mn-cs"/>
                <a:hlinkClick r:id="rId10"/>
              </a:rPr>
              <a:t>[1]</a:t>
            </a:r>
            <a:r>
              <a:rPr lang="en-US" sz="1200" b="0" i="0" kern="1200" dirty="0">
                <a:solidFill>
                  <a:schemeClr val="tx1"/>
                </a:solidFill>
                <a:effectLst/>
                <a:latin typeface="+mn-lt"/>
                <a:ea typeface="+mn-ea"/>
                <a:cs typeface="+mn-cs"/>
              </a:rPr>
              <a:t>) gives </a:t>
            </a:r>
            <a:r>
              <a:rPr lang="en-US" sz="1200" b="0" i="0" kern="1200" dirty="0" err="1">
                <a:solidFill>
                  <a:schemeClr val="tx1"/>
                </a:solidFill>
                <a:effectLst/>
                <a:latin typeface="+mn-lt"/>
                <a:ea typeface="+mn-ea"/>
                <a:cs typeface="+mn-cs"/>
              </a:rPr>
              <a:t>sashiko</a:t>
            </a:r>
            <a:r>
              <a:rPr lang="en-US" sz="1200" b="0" i="0" kern="1200" dirty="0">
                <a:solidFill>
                  <a:schemeClr val="tx1"/>
                </a:solidFill>
                <a:effectLst/>
                <a:latin typeface="+mn-lt"/>
                <a:ea typeface="+mn-ea"/>
                <a:cs typeface="+mn-cs"/>
              </a:rPr>
              <a:t> its distinctive appearance, though decorative items sometimes use red thread.</a:t>
            </a:r>
            <a:r>
              <a:rPr lang="en-US" sz="1200" b="0" i="0" u="none" strike="noStrike" kern="1200" baseline="30000" dirty="0">
                <a:solidFill>
                  <a:schemeClr val="tx1"/>
                </a:solidFill>
                <a:effectLst/>
                <a:latin typeface="+mn-lt"/>
                <a:ea typeface="+mn-ea"/>
                <a:cs typeface="+mn-cs"/>
                <a:hlinkClick r:id="rId11"/>
              </a:rPr>
              <a:t>[2]</a:t>
            </a:r>
            <a:br>
              <a:rPr lang="en-US" dirty="0"/>
            </a:br>
            <a:br>
              <a:rPr lang="en-US" dirty="0"/>
            </a:br>
            <a:endParaRPr lang="en-US" dirty="0"/>
          </a:p>
        </p:txBody>
      </p:sp>
      <p:sp>
        <p:nvSpPr>
          <p:cNvPr id="4" name="Slide Number Placeholder 3"/>
          <p:cNvSpPr>
            <a:spLocks noGrp="1"/>
          </p:cNvSpPr>
          <p:nvPr>
            <p:ph type="sldNum" sz="quarter" idx="10"/>
          </p:nvPr>
        </p:nvSpPr>
        <p:spPr/>
        <p:txBody>
          <a:bodyPr/>
          <a:lstStyle/>
          <a:p>
            <a:fld id="{26AEA518-5786-2D45-9B83-C08AE94B46DC}" type="slidenum">
              <a:rPr lang="en-US" smtClean="0"/>
              <a:t>37</a:t>
            </a:fld>
            <a:endParaRPr lang="en-US"/>
          </a:p>
        </p:txBody>
      </p:sp>
    </p:spTree>
    <p:extLst>
      <p:ext uri="{BB962C8B-B14F-4D97-AF65-F5344CB8AC3E}">
        <p14:creationId xmlns:p14="http://schemas.microsoft.com/office/powerpoint/2010/main" val="179490661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As a philosophy, </a:t>
            </a:r>
            <a:r>
              <a:rPr lang="en-US" sz="1200" b="0" i="0" kern="1200" dirty="0" err="1">
                <a:solidFill>
                  <a:schemeClr val="tx1"/>
                </a:solidFill>
                <a:effectLst/>
                <a:latin typeface="+mn-lt"/>
                <a:ea typeface="+mn-ea"/>
                <a:cs typeface="+mn-cs"/>
              </a:rPr>
              <a:t>kintsugi</a:t>
            </a:r>
            <a:r>
              <a:rPr lang="en-US" sz="1200" b="0" i="0" kern="1200" dirty="0">
                <a:solidFill>
                  <a:schemeClr val="tx1"/>
                </a:solidFill>
                <a:effectLst/>
                <a:latin typeface="+mn-lt"/>
                <a:ea typeface="+mn-ea"/>
                <a:cs typeface="+mn-cs"/>
              </a:rPr>
              <a:t> can be seen to have similarities to the Japanese philosophy of </a:t>
            </a:r>
            <a:r>
              <a:rPr lang="en-US" sz="1200" b="0" i="0" u="none" strike="noStrike" kern="1200" dirty="0">
                <a:solidFill>
                  <a:schemeClr val="tx1"/>
                </a:solidFill>
                <a:effectLst/>
                <a:latin typeface="+mn-lt"/>
                <a:ea typeface="+mn-ea"/>
                <a:cs typeface="+mn-cs"/>
                <a:hlinkClick r:id="rId3" tooltip="Wabi-sabi"/>
              </a:rPr>
              <a:t>wabi-sabi</a:t>
            </a:r>
            <a:r>
              <a:rPr lang="en-US" sz="1200" b="0" i="0" kern="1200" dirty="0">
                <a:solidFill>
                  <a:schemeClr val="tx1"/>
                </a:solidFill>
                <a:effectLst/>
                <a:latin typeface="+mn-lt"/>
                <a:ea typeface="+mn-ea"/>
                <a:cs typeface="+mn-cs"/>
              </a:rPr>
              <a:t>, an embracing of the flawed or imperfect.</a:t>
            </a:r>
            <a:r>
              <a:rPr lang="en-US" sz="1200" b="0" i="0" u="none" strike="noStrike" kern="1200" baseline="30000" dirty="0">
                <a:solidFill>
                  <a:schemeClr val="tx1"/>
                </a:solidFill>
                <a:effectLst/>
                <a:latin typeface="+mn-lt"/>
                <a:ea typeface="+mn-ea"/>
                <a:cs typeface="+mn-cs"/>
                <a:hlinkClick r:id="rId4"/>
              </a:rPr>
              <a:t>[10]</a:t>
            </a:r>
            <a:r>
              <a:rPr lang="en-US" sz="1200" b="0" i="0" u="none" strike="noStrike" kern="1200" baseline="30000" dirty="0">
                <a:solidFill>
                  <a:schemeClr val="tx1"/>
                </a:solidFill>
                <a:effectLst/>
                <a:latin typeface="+mn-lt"/>
                <a:ea typeface="+mn-ea"/>
                <a:cs typeface="+mn-cs"/>
                <a:hlinkClick r:id="rId5"/>
              </a:rPr>
              <a:t>[11]</a:t>
            </a:r>
            <a:r>
              <a:rPr lang="en-US" sz="1200" b="0" i="0" kern="1200" dirty="0">
                <a:solidFill>
                  <a:schemeClr val="tx1"/>
                </a:solidFill>
                <a:effectLst/>
                <a:latin typeface="+mn-lt"/>
                <a:ea typeface="+mn-ea"/>
                <a:cs typeface="+mn-cs"/>
              </a:rPr>
              <a:t> Japanese </a:t>
            </a:r>
            <a:r>
              <a:rPr lang="en-US" sz="1200" b="0" i="0" u="none" strike="noStrike" kern="1200" dirty="0">
                <a:solidFill>
                  <a:schemeClr val="tx1"/>
                </a:solidFill>
                <a:effectLst/>
                <a:latin typeface="+mn-lt"/>
                <a:ea typeface="+mn-ea"/>
                <a:cs typeface="+mn-cs"/>
                <a:hlinkClick r:id="rId6" tooltip="Aesthetics"/>
              </a:rPr>
              <a:t>aesthetics</a:t>
            </a:r>
            <a:r>
              <a:rPr lang="en-US" sz="1200" b="0" i="0" kern="1200" dirty="0">
                <a:solidFill>
                  <a:schemeClr val="tx1"/>
                </a:solidFill>
                <a:effectLst/>
                <a:latin typeface="+mn-lt"/>
                <a:ea typeface="+mn-ea"/>
                <a:cs typeface="+mn-cs"/>
              </a:rPr>
              <a:t> values marks of wear by the use of an object. This can be seen as a rationale for keeping an object around even after it has broken and as a justification of </a:t>
            </a:r>
            <a:r>
              <a:rPr lang="en-US" sz="1200" b="0" i="0" kern="1200" dirty="0" err="1">
                <a:solidFill>
                  <a:schemeClr val="tx1"/>
                </a:solidFill>
                <a:effectLst/>
                <a:latin typeface="+mn-lt"/>
                <a:ea typeface="+mn-ea"/>
                <a:cs typeface="+mn-cs"/>
              </a:rPr>
              <a:t>kintsugi</a:t>
            </a:r>
            <a:r>
              <a:rPr lang="en-US" sz="1200" b="0" i="0" kern="1200" dirty="0">
                <a:solidFill>
                  <a:schemeClr val="tx1"/>
                </a:solidFill>
                <a:effectLst/>
                <a:latin typeface="+mn-lt"/>
                <a:ea typeface="+mn-ea"/>
                <a:cs typeface="+mn-cs"/>
              </a:rPr>
              <a:t> itself, highlighting the cracks and repairs as simply an event in the life of an object rather than allowing its service to end at the time of its damage or breakage</a:t>
            </a:r>
            <a:endParaRPr lang="en-US" dirty="0"/>
          </a:p>
        </p:txBody>
      </p:sp>
      <p:sp>
        <p:nvSpPr>
          <p:cNvPr id="4" name="Slide Number Placeholder 3"/>
          <p:cNvSpPr>
            <a:spLocks noGrp="1"/>
          </p:cNvSpPr>
          <p:nvPr>
            <p:ph type="sldNum" sz="quarter" idx="10"/>
          </p:nvPr>
        </p:nvSpPr>
        <p:spPr/>
        <p:txBody>
          <a:bodyPr/>
          <a:lstStyle/>
          <a:p>
            <a:fld id="{26AEA518-5786-2D45-9B83-C08AE94B46DC}" type="slidenum">
              <a:rPr lang="en-US" smtClean="0"/>
              <a:t>38</a:t>
            </a:fld>
            <a:endParaRPr lang="en-US"/>
          </a:p>
        </p:txBody>
      </p:sp>
    </p:spTree>
    <p:extLst>
      <p:ext uri="{BB962C8B-B14F-4D97-AF65-F5344CB8AC3E}">
        <p14:creationId xmlns:p14="http://schemas.microsoft.com/office/powerpoint/2010/main" val="114780102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As a philosophy, </a:t>
            </a:r>
            <a:r>
              <a:rPr lang="en-US" sz="1200" b="0" i="0" kern="1200" dirty="0" err="1">
                <a:solidFill>
                  <a:schemeClr val="tx1"/>
                </a:solidFill>
                <a:effectLst/>
                <a:latin typeface="+mn-lt"/>
                <a:ea typeface="+mn-ea"/>
                <a:cs typeface="+mn-cs"/>
              </a:rPr>
              <a:t>kintsugi</a:t>
            </a:r>
            <a:r>
              <a:rPr lang="en-US" sz="1200" b="0" i="0" kern="1200" dirty="0">
                <a:solidFill>
                  <a:schemeClr val="tx1"/>
                </a:solidFill>
                <a:effectLst/>
                <a:latin typeface="+mn-lt"/>
                <a:ea typeface="+mn-ea"/>
                <a:cs typeface="+mn-cs"/>
              </a:rPr>
              <a:t> can be seen to have similarities to the Japanese philosophy of </a:t>
            </a:r>
            <a:r>
              <a:rPr lang="en-US" sz="1200" b="0" i="0" u="none" strike="noStrike" kern="1200" dirty="0">
                <a:solidFill>
                  <a:schemeClr val="tx1"/>
                </a:solidFill>
                <a:effectLst/>
                <a:latin typeface="+mn-lt"/>
                <a:ea typeface="+mn-ea"/>
                <a:cs typeface="+mn-cs"/>
                <a:hlinkClick r:id="rId3" tooltip="Wabi-sabi"/>
              </a:rPr>
              <a:t>wabi-sabi</a:t>
            </a:r>
            <a:r>
              <a:rPr lang="en-US" sz="1200" b="0" i="0" kern="1200" dirty="0">
                <a:solidFill>
                  <a:schemeClr val="tx1"/>
                </a:solidFill>
                <a:effectLst/>
                <a:latin typeface="+mn-lt"/>
                <a:ea typeface="+mn-ea"/>
                <a:cs typeface="+mn-cs"/>
              </a:rPr>
              <a:t>, an embracing of the flawed or imperfect.</a:t>
            </a:r>
            <a:r>
              <a:rPr lang="en-US" sz="1200" b="0" i="0" u="none" strike="noStrike" kern="1200" baseline="30000" dirty="0">
                <a:solidFill>
                  <a:schemeClr val="tx1"/>
                </a:solidFill>
                <a:effectLst/>
                <a:latin typeface="+mn-lt"/>
                <a:ea typeface="+mn-ea"/>
                <a:cs typeface="+mn-cs"/>
                <a:hlinkClick r:id="rId4"/>
              </a:rPr>
              <a:t>[10]</a:t>
            </a:r>
            <a:r>
              <a:rPr lang="en-US" sz="1200" b="0" i="0" u="none" strike="noStrike" kern="1200" baseline="30000" dirty="0">
                <a:solidFill>
                  <a:schemeClr val="tx1"/>
                </a:solidFill>
                <a:effectLst/>
                <a:latin typeface="+mn-lt"/>
                <a:ea typeface="+mn-ea"/>
                <a:cs typeface="+mn-cs"/>
                <a:hlinkClick r:id="rId5"/>
              </a:rPr>
              <a:t>[11]</a:t>
            </a:r>
            <a:r>
              <a:rPr lang="en-US" sz="1200" b="0" i="0" kern="1200" dirty="0">
                <a:solidFill>
                  <a:schemeClr val="tx1"/>
                </a:solidFill>
                <a:effectLst/>
                <a:latin typeface="+mn-lt"/>
                <a:ea typeface="+mn-ea"/>
                <a:cs typeface="+mn-cs"/>
              </a:rPr>
              <a:t> Japanese </a:t>
            </a:r>
            <a:r>
              <a:rPr lang="en-US" sz="1200" b="0" i="0" u="none" strike="noStrike" kern="1200" dirty="0">
                <a:solidFill>
                  <a:schemeClr val="tx1"/>
                </a:solidFill>
                <a:effectLst/>
                <a:latin typeface="+mn-lt"/>
                <a:ea typeface="+mn-ea"/>
                <a:cs typeface="+mn-cs"/>
                <a:hlinkClick r:id="rId6" tooltip="Aesthetics"/>
              </a:rPr>
              <a:t>aesthetics</a:t>
            </a:r>
            <a:r>
              <a:rPr lang="en-US" sz="1200" b="0" i="0" kern="1200" dirty="0">
                <a:solidFill>
                  <a:schemeClr val="tx1"/>
                </a:solidFill>
                <a:effectLst/>
                <a:latin typeface="+mn-lt"/>
                <a:ea typeface="+mn-ea"/>
                <a:cs typeface="+mn-cs"/>
              </a:rPr>
              <a:t> values marks of wear by the use of an object. This can be seen as a rationale for keeping an object around even after it has broken and as a justification of </a:t>
            </a:r>
            <a:r>
              <a:rPr lang="en-US" sz="1200" b="0" i="0" kern="1200" dirty="0" err="1">
                <a:solidFill>
                  <a:schemeClr val="tx1"/>
                </a:solidFill>
                <a:effectLst/>
                <a:latin typeface="+mn-lt"/>
                <a:ea typeface="+mn-ea"/>
                <a:cs typeface="+mn-cs"/>
              </a:rPr>
              <a:t>kintsugi</a:t>
            </a:r>
            <a:r>
              <a:rPr lang="en-US" sz="1200" b="0" i="0" kern="1200" dirty="0">
                <a:solidFill>
                  <a:schemeClr val="tx1"/>
                </a:solidFill>
                <a:effectLst/>
                <a:latin typeface="+mn-lt"/>
                <a:ea typeface="+mn-ea"/>
                <a:cs typeface="+mn-cs"/>
              </a:rPr>
              <a:t> itself, highlighting the cracks and repairs as simply an event in the life of an object rather than allowing its service to end at the time of its damage or breakage</a:t>
            </a:r>
            <a:endParaRPr lang="en-US" dirty="0"/>
          </a:p>
        </p:txBody>
      </p:sp>
      <p:sp>
        <p:nvSpPr>
          <p:cNvPr id="4" name="Slide Number Placeholder 3"/>
          <p:cNvSpPr>
            <a:spLocks noGrp="1"/>
          </p:cNvSpPr>
          <p:nvPr>
            <p:ph type="sldNum" sz="quarter" idx="10"/>
          </p:nvPr>
        </p:nvSpPr>
        <p:spPr/>
        <p:txBody>
          <a:bodyPr/>
          <a:lstStyle/>
          <a:p>
            <a:fld id="{26AEA518-5786-2D45-9B83-C08AE94B46DC}" type="slidenum">
              <a:rPr lang="en-US" smtClean="0"/>
              <a:t>39</a:t>
            </a:fld>
            <a:endParaRPr lang="en-US"/>
          </a:p>
        </p:txBody>
      </p:sp>
    </p:spTree>
    <p:extLst>
      <p:ext uri="{BB962C8B-B14F-4D97-AF65-F5344CB8AC3E}">
        <p14:creationId xmlns:p14="http://schemas.microsoft.com/office/powerpoint/2010/main" val="198732704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As a philosophy, </a:t>
            </a:r>
            <a:r>
              <a:rPr lang="en-US" sz="1200" b="0" i="0" kern="1200" dirty="0" err="1">
                <a:solidFill>
                  <a:schemeClr val="tx1"/>
                </a:solidFill>
                <a:effectLst/>
                <a:latin typeface="+mn-lt"/>
                <a:ea typeface="+mn-ea"/>
                <a:cs typeface="+mn-cs"/>
              </a:rPr>
              <a:t>kintsugi</a:t>
            </a:r>
            <a:r>
              <a:rPr lang="en-US" sz="1200" b="0" i="0" kern="1200" dirty="0">
                <a:solidFill>
                  <a:schemeClr val="tx1"/>
                </a:solidFill>
                <a:effectLst/>
                <a:latin typeface="+mn-lt"/>
                <a:ea typeface="+mn-ea"/>
                <a:cs typeface="+mn-cs"/>
              </a:rPr>
              <a:t> can be seen to have similarities to the Japanese philosophy of </a:t>
            </a:r>
            <a:r>
              <a:rPr lang="en-US" sz="1200" b="0" i="0" u="none" strike="noStrike" kern="1200" dirty="0">
                <a:solidFill>
                  <a:schemeClr val="tx1"/>
                </a:solidFill>
                <a:effectLst/>
                <a:latin typeface="+mn-lt"/>
                <a:ea typeface="+mn-ea"/>
                <a:cs typeface="+mn-cs"/>
                <a:hlinkClick r:id="rId3" tooltip="Wabi-sabi"/>
              </a:rPr>
              <a:t>wabi-sabi</a:t>
            </a:r>
            <a:r>
              <a:rPr lang="en-US" sz="1200" b="0" i="0" kern="1200" dirty="0">
                <a:solidFill>
                  <a:schemeClr val="tx1"/>
                </a:solidFill>
                <a:effectLst/>
                <a:latin typeface="+mn-lt"/>
                <a:ea typeface="+mn-ea"/>
                <a:cs typeface="+mn-cs"/>
              </a:rPr>
              <a:t>, an embracing of the flawed or imperfect.</a:t>
            </a:r>
            <a:r>
              <a:rPr lang="en-US" sz="1200" b="0" i="0" u="none" strike="noStrike" kern="1200" baseline="30000" dirty="0">
                <a:solidFill>
                  <a:schemeClr val="tx1"/>
                </a:solidFill>
                <a:effectLst/>
                <a:latin typeface="+mn-lt"/>
                <a:ea typeface="+mn-ea"/>
                <a:cs typeface="+mn-cs"/>
                <a:hlinkClick r:id="rId4"/>
              </a:rPr>
              <a:t>[10]</a:t>
            </a:r>
            <a:r>
              <a:rPr lang="en-US" sz="1200" b="0" i="0" u="none" strike="noStrike" kern="1200" baseline="30000" dirty="0">
                <a:solidFill>
                  <a:schemeClr val="tx1"/>
                </a:solidFill>
                <a:effectLst/>
                <a:latin typeface="+mn-lt"/>
                <a:ea typeface="+mn-ea"/>
                <a:cs typeface="+mn-cs"/>
                <a:hlinkClick r:id="rId5"/>
              </a:rPr>
              <a:t>[11]</a:t>
            </a:r>
            <a:r>
              <a:rPr lang="en-US" sz="1200" b="0" i="0" kern="1200" dirty="0">
                <a:solidFill>
                  <a:schemeClr val="tx1"/>
                </a:solidFill>
                <a:effectLst/>
                <a:latin typeface="+mn-lt"/>
                <a:ea typeface="+mn-ea"/>
                <a:cs typeface="+mn-cs"/>
              </a:rPr>
              <a:t> Japanese </a:t>
            </a:r>
            <a:r>
              <a:rPr lang="en-US" sz="1200" b="0" i="0" u="none" strike="noStrike" kern="1200" dirty="0">
                <a:solidFill>
                  <a:schemeClr val="tx1"/>
                </a:solidFill>
                <a:effectLst/>
                <a:latin typeface="+mn-lt"/>
                <a:ea typeface="+mn-ea"/>
                <a:cs typeface="+mn-cs"/>
                <a:hlinkClick r:id="rId6" tooltip="Aesthetics"/>
              </a:rPr>
              <a:t>aesthetics</a:t>
            </a:r>
            <a:r>
              <a:rPr lang="en-US" sz="1200" b="0" i="0" kern="1200" dirty="0">
                <a:solidFill>
                  <a:schemeClr val="tx1"/>
                </a:solidFill>
                <a:effectLst/>
                <a:latin typeface="+mn-lt"/>
                <a:ea typeface="+mn-ea"/>
                <a:cs typeface="+mn-cs"/>
              </a:rPr>
              <a:t> values marks of wear by the use of an object. This can be seen as a rationale for keeping an object around even after it has broken and as a justification of </a:t>
            </a:r>
            <a:r>
              <a:rPr lang="en-US" sz="1200" b="0" i="0" kern="1200" dirty="0" err="1">
                <a:solidFill>
                  <a:schemeClr val="tx1"/>
                </a:solidFill>
                <a:effectLst/>
                <a:latin typeface="+mn-lt"/>
                <a:ea typeface="+mn-ea"/>
                <a:cs typeface="+mn-cs"/>
              </a:rPr>
              <a:t>kintsugi</a:t>
            </a:r>
            <a:r>
              <a:rPr lang="en-US" sz="1200" b="0" i="0" kern="1200" dirty="0">
                <a:solidFill>
                  <a:schemeClr val="tx1"/>
                </a:solidFill>
                <a:effectLst/>
                <a:latin typeface="+mn-lt"/>
                <a:ea typeface="+mn-ea"/>
                <a:cs typeface="+mn-cs"/>
              </a:rPr>
              <a:t> itself, highlighting the cracks and repairs as simply an event in the life of an object rather than allowing its service to end at the time of its damage or breakage</a:t>
            </a:r>
            <a:endParaRPr lang="en-US" dirty="0"/>
          </a:p>
        </p:txBody>
      </p:sp>
      <p:sp>
        <p:nvSpPr>
          <p:cNvPr id="4" name="Slide Number Placeholder 3"/>
          <p:cNvSpPr>
            <a:spLocks noGrp="1"/>
          </p:cNvSpPr>
          <p:nvPr>
            <p:ph type="sldNum" sz="quarter" idx="10"/>
          </p:nvPr>
        </p:nvSpPr>
        <p:spPr/>
        <p:txBody>
          <a:bodyPr/>
          <a:lstStyle/>
          <a:p>
            <a:fld id="{26AEA518-5786-2D45-9B83-C08AE94B46DC}" type="slidenum">
              <a:rPr lang="en-US" smtClean="0"/>
              <a:t>40</a:t>
            </a:fld>
            <a:endParaRPr lang="en-US"/>
          </a:p>
        </p:txBody>
      </p:sp>
    </p:spTree>
    <p:extLst>
      <p:ext uri="{BB962C8B-B14F-4D97-AF65-F5344CB8AC3E}">
        <p14:creationId xmlns:p14="http://schemas.microsoft.com/office/powerpoint/2010/main" val="17066091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26AEA518-5786-2D45-9B83-C08AE94B46DC}" type="slidenum">
              <a:rPr lang="en-US" smtClean="0"/>
              <a:t>43</a:t>
            </a:fld>
            <a:endParaRPr lang="en-US"/>
          </a:p>
        </p:txBody>
      </p:sp>
    </p:spTree>
    <p:extLst>
      <p:ext uri="{BB962C8B-B14F-4D97-AF65-F5344CB8AC3E}">
        <p14:creationId xmlns:p14="http://schemas.microsoft.com/office/powerpoint/2010/main" val="38424187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base" latinLnBrk="0" hangingPunct="1">
              <a:lnSpc>
                <a:spcPct val="100000"/>
              </a:lnSpc>
              <a:spcBef>
                <a:spcPts val="0"/>
              </a:spcBef>
              <a:spcAft>
                <a:spcPts val="0"/>
              </a:spcAft>
              <a:buClrTx/>
              <a:buSzTx/>
              <a:buFontTx/>
              <a:buNone/>
              <a:tabLst/>
              <a:defRPr/>
            </a:pPr>
            <a:r>
              <a:rPr lang="en-US" b="1" dirty="0"/>
              <a:t>“</a:t>
            </a:r>
            <a:r>
              <a:rPr lang="en-US" dirty="0"/>
              <a:t>What if we pay attention to tending and wearing garments? What if we </a:t>
            </a:r>
            <a:r>
              <a:rPr lang="en-US" dirty="0" err="1"/>
              <a:t>favour</a:t>
            </a:r>
            <a:r>
              <a:rPr lang="en-US" dirty="0"/>
              <a:t> their use as much as their creation? The Craft of Use – the satisfying and resourceful ideas and practices associated with using clothes – changes the way we think about care for the future in unprecedented, profound ways. For what the craft of use represents is compelling possibilities and practicalities for fashion mainly within the clothes we already have. Use is not dependent on producing and consuming more. It takes its bearings from the skills, practices and ideas of tending and wearing, in the context of real lives. The craft of use is a glimpse of fashion not dependent on a growth economy or rising consumption alone. Kate Fletcher</a:t>
            </a:r>
          </a:p>
          <a:p>
            <a:pPr marL="0" marR="0" indent="0" algn="l" defTabSz="914400" rtl="0" eaLnBrk="1" fontAlgn="base" latinLnBrk="0" hangingPunct="1">
              <a:lnSpc>
                <a:spcPct val="100000"/>
              </a:lnSpc>
              <a:spcBef>
                <a:spcPts val="0"/>
              </a:spcBef>
              <a:spcAft>
                <a:spcPts val="0"/>
              </a:spcAft>
              <a:buClrTx/>
              <a:buSzTx/>
              <a:buFontTx/>
              <a:buNone/>
              <a:tabLst/>
              <a:defRPr/>
            </a:pPr>
            <a:endParaRPr lang="en-US" dirty="0"/>
          </a:p>
          <a:p>
            <a:pPr fontAlgn="base"/>
            <a:r>
              <a:rPr lang="en-US" sz="1200" b="1" i="1" kern="1200" dirty="0">
                <a:solidFill>
                  <a:schemeClr val="tx1"/>
                </a:solidFill>
                <a:effectLst/>
                <a:latin typeface="+mn-lt"/>
                <a:ea typeface="+mn-ea"/>
                <a:cs typeface="+mn-cs"/>
              </a:rPr>
              <a:t>Craft of Use</a:t>
            </a:r>
            <a:r>
              <a:rPr lang="en-US" sz="1200" b="1" i="0" kern="1200" dirty="0">
                <a:solidFill>
                  <a:schemeClr val="tx1"/>
                </a:solidFill>
                <a:effectLst/>
                <a:latin typeface="+mn-lt"/>
                <a:ea typeface="+mn-ea"/>
                <a:cs typeface="+mn-cs"/>
              </a:rPr>
              <a:t> discusses a new role for design: “Framing design and use as a single whole, the book uncovers a more contingent and time-dependent role for design in sustainability.” Can you give us an insight (or preview) of how you see the new role for designers?</a:t>
            </a:r>
          </a:p>
          <a:p>
            <a:pPr fontAlgn="base"/>
            <a:r>
              <a:rPr lang="en-US" sz="1200" b="0" i="1" kern="1200" dirty="0">
                <a:solidFill>
                  <a:schemeClr val="tx1"/>
                </a:solidFill>
                <a:effectLst/>
                <a:latin typeface="+mn-lt"/>
                <a:ea typeface="+mn-ea"/>
                <a:cs typeface="+mn-cs"/>
              </a:rPr>
              <a:t>Craft of Use</a:t>
            </a:r>
            <a:r>
              <a:rPr lang="en-US" sz="1200" b="0" i="0" kern="1200" dirty="0">
                <a:solidFill>
                  <a:schemeClr val="tx1"/>
                </a:solidFill>
                <a:effectLst/>
                <a:latin typeface="+mn-lt"/>
                <a:ea typeface="+mn-ea"/>
                <a:cs typeface="+mn-cs"/>
              </a:rPr>
              <a:t> starts from a very simple idea of change, that it is important to pay attention to using things as to creating them. The role for designers in the art, culture and craft of use is massive—and it is sometimes also a bit messy. For it means that designers will reach into the lives of users in a continuous and dynamic way and together evolve and practice ideas and </a:t>
            </a:r>
            <a:r>
              <a:rPr lang="en-US" sz="1200" b="0" i="0" kern="1200" dirty="0" err="1">
                <a:solidFill>
                  <a:schemeClr val="tx1"/>
                </a:solidFill>
                <a:effectLst/>
                <a:latin typeface="+mn-lt"/>
                <a:ea typeface="+mn-ea"/>
                <a:cs typeface="+mn-cs"/>
              </a:rPr>
              <a:t>behaviours</a:t>
            </a:r>
            <a:r>
              <a:rPr lang="en-US" sz="1200" b="0" i="0" kern="1200" dirty="0">
                <a:solidFill>
                  <a:schemeClr val="tx1"/>
                </a:solidFill>
                <a:effectLst/>
                <a:latin typeface="+mn-lt"/>
                <a:ea typeface="+mn-ea"/>
                <a:cs typeface="+mn-cs"/>
              </a:rPr>
              <a:t> of using things well. Things will be ambiguous, on-going, unpredictable.</a:t>
            </a:r>
          </a:p>
          <a:p>
            <a:pPr fontAlgn="base"/>
            <a:endParaRPr lang="en-US" sz="1200" b="0" i="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26AEA518-5786-2D45-9B83-C08AE94B46DC}" type="slidenum">
              <a:rPr lang="en-US" smtClean="0"/>
              <a:t>44</a:t>
            </a:fld>
            <a:endParaRPr lang="en-US"/>
          </a:p>
        </p:txBody>
      </p:sp>
    </p:spTree>
    <p:extLst>
      <p:ext uri="{BB962C8B-B14F-4D97-AF65-F5344CB8AC3E}">
        <p14:creationId xmlns:p14="http://schemas.microsoft.com/office/powerpoint/2010/main" val="18555845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US" sz="1200" b="1" i="1" kern="1200" dirty="0">
                <a:solidFill>
                  <a:schemeClr val="tx1"/>
                </a:solidFill>
                <a:effectLst/>
                <a:latin typeface="+mn-lt"/>
                <a:ea typeface="+mn-ea"/>
                <a:cs typeface="+mn-cs"/>
              </a:rPr>
              <a:t>Craft of Use</a:t>
            </a:r>
            <a:r>
              <a:rPr lang="en-US" sz="1200" b="1" i="0" kern="1200" dirty="0">
                <a:solidFill>
                  <a:schemeClr val="tx1"/>
                </a:solidFill>
                <a:effectLst/>
                <a:latin typeface="+mn-lt"/>
                <a:ea typeface="+mn-ea"/>
                <a:cs typeface="+mn-cs"/>
              </a:rPr>
              <a:t> discusses a new role for design: “Framing design and use as a single whole, the book uncovers a more contingent and time-dependent role for design in sustainability.” Can you give us an insight (or preview) of how you see the new role for designers?</a:t>
            </a:r>
          </a:p>
          <a:p>
            <a:pPr fontAlgn="base"/>
            <a:r>
              <a:rPr lang="en-US" sz="1200" b="0" i="1" kern="1200" dirty="0">
                <a:solidFill>
                  <a:schemeClr val="tx1"/>
                </a:solidFill>
                <a:effectLst/>
                <a:latin typeface="+mn-lt"/>
                <a:ea typeface="+mn-ea"/>
                <a:cs typeface="+mn-cs"/>
              </a:rPr>
              <a:t>Craft of Use</a:t>
            </a:r>
            <a:r>
              <a:rPr lang="en-US" sz="1200" b="0" i="0" kern="1200" dirty="0">
                <a:solidFill>
                  <a:schemeClr val="tx1"/>
                </a:solidFill>
                <a:effectLst/>
                <a:latin typeface="+mn-lt"/>
                <a:ea typeface="+mn-ea"/>
                <a:cs typeface="+mn-cs"/>
              </a:rPr>
              <a:t> starts from a very simple idea of change, that it is important to pay attention to using things as to creating them. The role for designers in the art, culture and craft of use is massive—and it is sometimes also a bit messy. For it means that designers will reach into the lives of users in a continuous and dynamic way and together evolve and practice ideas and </a:t>
            </a:r>
            <a:r>
              <a:rPr lang="en-US" sz="1200" b="0" i="0" kern="1200" dirty="0" err="1">
                <a:solidFill>
                  <a:schemeClr val="tx1"/>
                </a:solidFill>
                <a:effectLst/>
                <a:latin typeface="+mn-lt"/>
                <a:ea typeface="+mn-ea"/>
                <a:cs typeface="+mn-cs"/>
              </a:rPr>
              <a:t>behaviours</a:t>
            </a:r>
            <a:r>
              <a:rPr lang="en-US" sz="1200" b="0" i="0" kern="1200" dirty="0">
                <a:solidFill>
                  <a:schemeClr val="tx1"/>
                </a:solidFill>
                <a:effectLst/>
                <a:latin typeface="+mn-lt"/>
                <a:ea typeface="+mn-ea"/>
                <a:cs typeface="+mn-cs"/>
              </a:rPr>
              <a:t> of using things well. Things will be ambiguous, on-going, unpredictable.</a:t>
            </a:r>
          </a:p>
          <a:p>
            <a:endParaRPr lang="en-US" dirty="0"/>
          </a:p>
        </p:txBody>
      </p:sp>
      <p:sp>
        <p:nvSpPr>
          <p:cNvPr id="4" name="Slide Number Placeholder 3"/>
          <p:cNvSpPr>
            <a:spLocks noGrp="1"/>
          </p:cNvSpPr>
          <p:nvPr>
            <p:ph type="sldNum" sz="quarter" idx="10"/>
          </p:nvPr>
        </p:nvSpPr>
        <p:spPr/>
        <p:txBody>
          <a:bodyPr/>
          <a:lstStyle/>
          <a:p>
            <a:fld id="{26AEA518-5786-2D45-9B83-C08AE94B46DC}" type="slidenum">
              <a:rPr lang="en-US" smtClean="0"/>
              <a:t>45</a:t>
            </a:fld>
            <a:endParaRPr lang="en-US"/>
          </a:p>
        </p:txBody>
      </p:sp>
    </p:spTree>
    <p:extLst>
      <p:ext uri="{BB962C8B-B14F-4D97-AF65-F5344CB8AC3E}">
        <p14:creationId xmlns:p14="http://schemas.microsoft.com/office/powerpoint/2010/main" val="159335393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Daina</a:t>
            </a:r>
            <a:r>
              <a:rPr lang="en-US" dirty="0"/>
              <a:t> </a:t>
            </a:r>
            <a:r>
              <a:rPr lang="en-US" dirty="0" err="1"/>
              <a:t>Taimina</a:t>
            </a:r>
            <a:r>
              <a:rPr lang="en-US" dirty="0"/>
              <a:t>, a Latvian mathematician at Cornell University, “finally worked out how to make a physical model of hyperbolic space that allows us to feel, and to tacitly explore properties of this unique geometry. The method she used was Geometry.’ After reading about the relationship between </a:t>
            </a:r>
            <a:r>
              <a:rPr lang="en-US" dirty="0" err="1"/>
              <a:t>maths</a:t>
            </a:r>
            <a:r>
              <a:rPr lang="en-US" dirty="0"/>
              <a:t> and crochet and about coral bleaching Christine Wertheim a crafter and poet suggested that her twin sister Margaret a mathematician and artists We should crochet a coral reef. To raise </a:t>
            </a:r>
            <a:r>
              <a:rPr lang="en-US" dirty="0" err="1"/>
              <a:t>awarebess</a:t>
            </a:r>
            <a:r>
              <a:rPr lang="en-US" dirty="0"/>
              <a:t> - 8,000 people in about 27, countries have joined in. </a:t>
            </a:r>
          </a:p>
        </p:txBody>
      </p:sp>
      <p:sp>
        <p:nvSpPr>
          <p:cNvPr id="4" name="Slide Number Placeholder 3"/>
          <p:cNvSpPr>
            <a:spLocks noGrp="1"/>
          </p:cNvSpPr>
          <p:nvPr>
            <p:ph type="sldNum" sz="quarter" idx="10"/>
          </p:nvPr>
        </p:nvSpPr>
        <p:spPr/>
        <p:txBody>
          <a:bodyPr/>
          <a:lstStyle/>
          <a:p>
            <a:fld id="{26AEA518-5786-2D45-9B83-C08AE94B46DC}" type="slidenum">
              <a:rPr lang="en-US" smtClean="0"/>
              <a:t>46</a:t>
            </a:fld>
            <a:endParaRPr lang="en-US"/>
          </a:p>
        </p:txBody>
      </p:sp>
    </p:spTree>
    <p:extLst>
      <p:ext uri="{BB962C8B-B14F-4D97-AF65-F5344CB8AC3E}">
        <p14:creationId xmlns:p14="http://schemas.microsoft.com/office/powerpoint/2010/main" val="397265115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With all of these eastern influences</a:t>
            </a:r>
            <a:r>
              <a:rPr lang="en-US" baseline="0" dirty="0"/>
              <a:t> it is obvious that there would be initiatives from Japan about how to make the wider society </a:t>
            </a:r>
            <a:endParaRPr lang="en-US" dirty="0"/>
          </a:p>
        </p:txBody>
      </p:sp>
      <p:sp>
        <p:nvSpPr>
          <p:cNvPr id="4" name="Slide Number Placeholder 3"/>
          <p:cNvSpPr>
            <a:spLocks noGrp="1"/>
          </p:cNvSpPr>
          <p:nvPr>
            <p:ph type="sldNum" sz="quarter" idx="10"/>
          </p:nvPr>
        </p:nvSpPr>
        <p:spPr/>
        <p:txBody>
          <a:bodyPr/>
          <a:lstStyle/>
          <a:p>
            <a:fld id="{26AEA518-5786-2D45-9B83-C08AE94B46DC}" type="slidenum">
              <a:rPr lang="en-US" smtClean="0"/>
              <a:t>47</a:t>
            </a:fld>
            <a:endParaRPr lang="en-US"/>
          </a:p>
        </p:txBody>
      </p:sp>
    </p:spTree>
    <p:extLst>
      <p:ext uri="{BB962C8B-B14F-4D97-AF65-F5344CB8AC3E}">
        <p14:creationId xmlns:p14="http://schemas.microsoft.com/office/powerpoint/2010/main" val="185813476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With all of these eastern influences</a:t>
            </a:r>
            <a:r>
              <a:rPr lang="en-US" baseline="0" dirty="0"/>
              <a:t> it is obvious that there would be initiatives from Japan about how to make the wider society </a:t>
            </a:r>
            <a:endParaRPr lang="en-US" dirty="0"/>
          </a:p>
        </p:txBody>
      </p:sp>
      <p:sp>
        <p:nvSpPr>
          <p:cNvPr id="4" name="Slide Number Placeholder 3"/>
          <p:cNvSpPr>
            <a:spLocks noGrp="1"/>
          </p:cNvSpPr>
          <p:nvPr>
            <p:ph type="sldNum" sz="quarter" idx="10"/>
          </p:nvPr>
        </p:nvSpPr>
        <p:spPr/>
        <p:txBody>
          <a:bodyPr/>
          <a:lstStyle/>
          <a:p>
            <a:fld id="{26AEA518-5786-2D45-9B83-C08AE94B46DC}" type="slidenum">
              <a:rPr lang="en-US" smtClean="0"/>
              <a:t>48</a:t>
            </a:fld>
            <a:endParaRPr lang="en-US"/>
          </a:p>
        </p:txBody>
      </p:sp>
    </p:spTree>
    <p:extLst>
      <p:ext uri="{BB962C8B-B14F-4D97-AF65-F5344CB8AC3E}">
        <p14:creationId xmlns:p14="http://schemas.microsoft.com/office/powerpoint/2010/main" val="69384674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need new stories we need new engagement with design rhetoric</a:t>
            </a:r>
            <a:r>
              <a:rPr lang="en-US" baseline="0" dirty="0"/>
              <a:t> positive visions of active futures </a:t>
            </a:r>
          </a:p>
          <a:p>
            <a:endParaRPr lang="en-US" baseline="0" dirty="0"/>
          </a:p>
          <a:p>
            <a:r>
              <a:rPr lang="en-US" sz="1200" b="0" i="0" kern="1200" dirty="0">
                <a:solidFill>
                  <a:schemeClr val="tx1"/>
                </a:solidFill>
                <a:effectLst/>
                <a:latin typeface="+mn-lt"/>
                <a:ea typeface="+mn-ea"/>
                <a:cs typeface="+mn-cs"/>
              </a:rPr>
              <a:t>Anne Thorpe:</a:t>
            </a:r>
            <a:r>
              <a:rPr lang="en-US" sz="1200" b="0" i="0" kern="1200" baseline="0" dirty="0">
                <a:solidFill>
                  <a:schemeClr val="tx1"/>
                </a:solidFill>
                <a:effectLst/>
                <a:latin typeface="+mn-lt"/>
                <a:ea typeface="+mn-ea"/>
                <a:cs typeface="+mn-cs"/>
              </a:rPr>
              <a:t> </a:t>
            </a:r>
            <a:r>
              <a:rPr lang="en-US" sz="1200" b="0" i="0" kern="1200" dirty="0">
                <a:solidFill>
                  <a:schemeClr val="tx1"/>
                </a:solidFill>
                <a:effectLst/>
                <a:latin typeface="+mn-lt"/>
                <a:ea typeface="+mn-ea"/>
                <a:cs typeface="+mn-cs"/>
              </a:rPr>
              <a:t>So when you look at design activism or do your own projects, consider power. You’ll most likely create positive disruptions that help people bargain for something better. How can you frame your offer for the right target audiences? Where in the design process, or lifecycle, should you look for an opportunity to disrupt norms? Can your power have reach? What can you do to give people the best bargaining chip?</a:t>
            </a:r>
            <a:endParaRPr lang="en-US" dirty="0"/>
          </a:p>
        </p:txBody>
      </p:sp>
      <p:sp>
        <p:nvSpPr>
          <p:cNvPr id="4" name="Slide Number Placeholder 3"/>
          <p:cNvSpPr>
            <a:spLocks noGrp="1"/>
          </p:cNvSpPr>
          <p:nvPr>
            <p:ph type="sldNum" sz="quarter" idx="10"/>
          </p:nvPr>
        </p:nvSpPr>
        <p:spPr/>
        <p:txBody>
          <a:bodyPr/>
          <a:lstStyle/>
          <a:p>
            <a:fld id="{26AEA518-5786-2D45-9B83-C08AE94B46DC}" type="slidenum">
              <a:rPr lang="en-US" smtClean="0"/>
              <a:t>49</a:t>
            </a:fld>
            <a:endParaRPr lang="en-US"/>
          </a:p>
        </p:txBody>
      </p:sp>
    </p:spTree>
    <p:extLst>
      <p:ext uri="{BB962C8B-B14F-4D97-AF65-F5344CB8AC3E}">
        <p14:creationId xmlns:p14="http://schemas.microsoft.com/office/powerpoint/2010/main" val="3456955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need new stories we need new engagement with design rhetoric</a:t>
            </a:r>
            <a:r>
              <a:rPr lang="en-US" baseline="0" dirty="0"/>
              <a:t> positive visions of active futures </a:t>
            </a:r>
          </a:p>
          <a:p>
            <a:endParaRPr lang="en-US" baseline="0" dirty="0"/>
          </a:p>
          <a:p>
            <a:r>
              <a:rPr lang="en-US" sz="1200" b="0" i="0" kern="1200" dirty="0">
                <a:solidFill>
                  <a:schemeClr val="tx1"/>
                </a:solidFill>
                <a:effectLst/>
                <a:latin typeface="+mn-lt"/>
                <a:ea typeface="+mn-ea"/>
                <a:cs typeface="+mn-cs"/>
              </a:rPr>
              <a:t>Anne Thorpe:</a:t>
            </a:r>
            <a:r>
              <a:rPr lang="en-US" sz="1200" b="0" i="0" kern="1200" baseline="0" dirty="0">
                <a:solidFill>
                  <a:schemeClr val="tx1"/>
                </a:solidFill>
                <a:effectLst/>
                <a:latin typeface="+mn-lt"/>
                <a:ea typeface="+mn-ea"/>
                <a:cs typeface="+mn-cs"/>
              </a:rPr>
              <a:t> </a:t>
            </a:r>
            <a:r>
              <a:rPr lang="en-US" sz="1200" b="0" i="0" kern="1200" dirty="0">
                <a:solidFill>
                  <a:schemeClr val="tx1"/>
                </a:solidFill>
                <a:effectLst/>
                <a:latin typeface="+mn-lt"/>
                <a:ea typeface="+mn-ea"/>
                <a:cs typeface="+mn-cs"/>
              </a:rPr>
              <a:t>So when you look at design activism or do your own projects, consider power. You’ll most likely create positive disruptions that help people bargain for something better. How can you frame your offer for the right target audiences? Where in the design process, or lifecycle, should you look for an opportunity to disrupt norms? Can your power have reach? What can you do to give people the best bargaining chip?</a:t>
            </a:r>
            <a:endParaRPr lang="en-US" dirty="0"/>
          </a:p>
        </p:txBody>
      </p:sp>
      <p:sp>
        <p:nvSpPr>
          <p:cNvPr id="4" name="Slide Number Placeholder 3"/>
          <p:cNvSpPr>
            <a:spLocks noGrp="1"/>
          </p:cNvSpPr>
          <p:nvPr>
            <p:ph type="sldNum" sz="quarter" idx="10"/>
          </p:nvPr>
        </p:nvSpPr>
        <p:spPr/>
        <p:txBody>
          <a:bodyPr/>
          <a:lstStyle/>
          <a:p>
            <a:fld id="{26AEA518-5786-2D45-9B83-C08AE94B46DC}" type="slidenum">
              <a:rPr lang="en-US" smtClean="0"/>
              <a:t>50</a:t>
            </a:fld>
            <a:endParaRPr lang="en-US"/>
          </a:p>
        </p:txBody>
      </p:sp>
    </p:spTree>
    <p:extLst>
      <p:ext uri="{BB962C8B-B14F-4D97-AF65-F5344CB8AC3E}">
        <p14:creationId xmlns:p14="http://schemas.microsoft.com/office/powerpoint/2010/main" val="1439363252"/>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am cracking up”</a:t>
            </a:r>
          </a:p>
          <a:p>
            <a:endParaRPr lang="en-US" dirty="0"/>
          </a:p>
          <a:p>
            <a:r>
              <a:rPr lang="en-US" dirty="0"/>
              <a:t>‘Argument’ means essays are combative. </a:t>
            </a:r>
          </a:p>
          <a:p>
            <a:endParaRPr lang="en-US" dirty="0"/>
          </a:p>
          <a:p>
            <a:r>
              <a:rPr lang="en-US" dirty="0"/>
              <a:t>Connective</a:t>
            </a:r>
            <a:r>
              <a:rPr lang="en-US" baseline="0" dirty="0"/>
              <a:t> metaphors </a:t>
            </a:r>
            <a:r>
              <a:rPr lang="mr-IN" baseline="0" dirty="0"/>
              <a:t>–</a:t>
            </a:r>
            <a:r>
              <a:rPr lang="en-US" baseline="0" dirty="0"/>
              <a:t> wasting your time </a:t>
            </a:r>
          </a:p>
          <a:p>
            <a:r>
              <a:rPr lang="en-US" baseline="0" dirty="0"/>
              <a:t>I have invested a lot of time in that project</a:t>
            </a:r>
          </a:p>
          <a:p>
            <a:r>
              <a:rPr lang="en-US" baseline="0" dirty="0"/>
              <a:t>Time is stationary </a:t>
            </a:r>
            <a:r>
              <a:rPr lang="mr-IN" baseline="0" dirty="0"/>
              <a:t>–</a:t>
            </a:r>
            <a:r>
              <a:rPr lang="en-US" baseline="0" dirty="0"/>
              <a:t> as we approach 2018</a:t>
            </a:r>
          </a:p>
          <a:p>
            <a:endParaRPr lang="en-US" baseline="0" dirty="0"/>
          </a:p>
          <a:p>
            <a:r>
              <a:rPr lang="en-US" baseline="0" dirty="0"/>
              <a:t>Time is moving </a:t>
            </a:r>
            <a:r>
              <a:rPr lang="mr-IN" baseline="0" dirty="0"/>
              <a:t>–</a:t>
            </a:r>
            <a:r>
              <a:rPr lang="en-US" baseline="0" dirty="0"/>
              <a:t> the time will come when</a:t>
            </a:r>
          </a:p>
          <a:p>
            <a:endParaRPr lang="en-US" baseline="0" dirty="0"/>
          </a:p>
          <a:p>
            <a:r>
              <a:rPr lang="en-US" baseline="0" dirty="0"/>
              <a:t>Money is liquid </a:t>
            </a:r>
            <a:r>
              <a:rPr lang="mr-IN" baseline="0" dirty="0"/>
              <a:t>–</a:t>
            </a:r>
            <a:r>
              <a:rPr lang="en-US" baseline="0" dirty="0"/>
              <a:t> money has been flowing out of the bank since Wednesday </a:t>
            </a:r>
          </a:p>
          <a:p>
            <a:r>
              <a:rPr lang="en-US" baseline="0" dirty="0"/>
              <a:t>The country has been flooded with aid money since the disaster</a:t>
            </a:r>
            <a:endParaRPr lang="en-US" dirty="0"/>
          </a:p>
          <a:p>
            <a:endParaRPr lang="en-US" dirty="0"/>
          </a:p>
        </p:txBody>
      </p:sp>
      <p:sp>
        <p:nvSpPr>
          <p:cNvPr id="4" name="Slide Number Placeholder 3"/>
          <p:cNvSpPr>
            <a:spLocks noGrp="1"/>
          </p:cNvSpPr>
          <p:nvPr>
            <p:ph type="sldNum" sz="quarter" idx="10"/>
          </p:nvPr>
        </p:nvSpPr>
        <p:spPr/>
        <p:txBody>
          <a:bodyPr/>
          <a:lstStyle/>
          <a:p>
            <a:fld id="{26AEA518-5786-2D45-9B83-C08AE94B46DC}" type="slidenum">
              <a:rPr lang="en-US" smtClean="0"/>
              <a:t>51</a:t>
            </a:fld>
            <a:endParaRPr lang="en-US"/>
          </a:p>
        </p:txBody>
      </p:sp>
    </p:spTree>
    <p:extLst>
      <p:ext uri="{BB962C8B-B14F-4D97-AF65-F5344CB8AC3E}">
        <p14:creationId xmlns:p14="http://schemas.microsoft.com/office/powerpoint/2010/main" val="1079400022"/>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need new stories we need new engagement with design rhetoric</a:t>
            </a:r>
            <a:r>
              <a:rPr lang="en-US" baseline="0" dirty="0"/>
              <a:t> positive visions of active futures </a:t>
            </a:r>
          </a:p>
          <a:p>
            <a:endParaRPr lang="en-US" baseline="0" dirty="0"/>
          </a:p>
          <a:p>
            <a:r>
              <a:rPr lang="en-US" sz="1200" b="0" i="0" kern="1200" dirty="0">
                <a:solidFill>
                  <a:schemeClr val="tx1"/>
                </a:solidFill>
                <a:effectLst/>
                <a:latin typeface="+mn-lt"/>
                <a:ea typeface="+mn-ea"/>
                <a:cs typeface="+mn-cs"/>
              </a:rPr>
              <a:t>Anne Thorpe:</a:t>
            </a:r>
            <a:r>
              <a:rPr lang="en-US" sz="1200" b="0" i="0" kern="1200" baseline="0" dirty="0">
                <a:solidFill>
                  <a:schemeClr val="tx1"/>
                </a:solidFill>
                <a:effectLst/>
                <a:latin typeface="+mn-lt"/>
                <a:ea typeface="+mn-ea"/>
                <a:cs typeface="+mn-cs"/>
              </a:rPr>
              <a:t> </a:t>
            </a:r>
            <a:r>
              <a:rPr lang="en-US" sz="1200" b="0" i="0" kern="1200" dirty="0">
                <a:solidFill>
                  <a:schemeClr val="tx1"/>
                </a:solidFill>
                <a:effectLst/>
                <a:latin typeface="+mn-lt"/>
                <a:ea typeface="+mn-ea"/>
                <a:cs typeface="+mn-cs"/>
              </a:rPr>
              <a:t>So when you look at design activism or do your own projects, consider power. You’ll most likely create positive disruptions that help people bargain for something better. How can you frame your offer for the right target audiences? Where in the design process, or lifecycle, should you look for an opportunity to disrupt norms? Can your power have reach? What can you do to give people the best bargaining chip?</a:t>
            </a:r>
            <a:endParaRPr lang="en-US" dirty="0"/>
          </a:p>
        </p:txBody>
      </p:sp>
      <p:sp>
        <p:nvSpPr>
          <p:cNvPr id="4" name="Slide Number Placeholder 3"/>
          <p:cNvSpPr>
            <a:spLocks noGrp="1"/>
          </p:cNvSpPr>
          <p:nvPr>
            <p:ph type="sldNum" sz="quarter" idx="10"/>
          </p:nvPr>
        </p:nvSpPr>
        <p:spPr/>
        <p:txBody>
          <a:bodyPr/>
          <a:lstStyle/>
          <a:p>
            <a:fld id="{26AEA518-5786-2D45-9B83-C08AE94B46DC}" type="slidenum">
              <a:rPr lang="en-US" smtClean="0"/>
              <a:t>52</a:t>
            </a:fld>
            <a:endParaRPr lang="en-US"/>
          </a:p>
        </p:txBody>
      </p:sp>
    </p:spTree>
    <p:extLst>
      <p:ext uri="{BB962C8B-B14F-4D97-AF65-F5344CB8AC3E}">
        <p14:creationId xmlns:p14="http://schemas.microsoft.com/office/powerpoint/2010/main" val="89241900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need new stories we need new engagement with design rhetoric</a:t>
            </a:r>
            <a:r>
              <a:rPr lang="en-US" baseline="0" dirty="0"/>
              <a:t> positive visions of active futures </a:t>
            </a:r>
          </a:p>
          <a:p>
            <a:endParaRPr lang="en-US" baseline="0" dirty="0"/>
          </a:p>
          <a:p>
            <a:r>
              <a:rPr lang="en-US" sz="1200" b="0" i="0" kern="1200" dirty="0">
                <a:solidFill>
                  <a:schemeClr val="tx1"/>
                </a:solidFill>
                <a:effectLst/>
                <a:latin typeface="+mn-lt"/>
                <a:ea typeface="+mn-ea"/>
                <a:cs typeface="+mn-cs"/>
              </a:rPr>
              <a:t>Anne Thorpe:</a:t>
            </a:r>
            <a:r>
              <a:rPr lang="en-US" sz="1200" b="0" i="0" kern="1200" baseline="0" dirty="0">
                <a:solidFill>
                  <a:schemeClr val="tx1"/>
                </a:solidFill>
                <a:effectLst/>
                <a:latin typeface="+mn-lt"/>
                <a:ea typeface="+mn-ea"/>
                <a:cs typeface="+mn-cs"/>
              </a:rPr>
              <a:t> </a:t>
            </a:r>
            <a:r>
              <a:rPr lang="en-US" sz="1200" b="0" i="0" kern="1200" dirty="0">
                <a:solidFill>
                  <a:schemeClr val="tx1"/>
                </a:solidFill>
                <a:effectLst/>
                <a:latin typeface="+mn-lt"/>
                <a:ea typeface="+mn-ea"/>
                <a:cs typeface="+mn-cs"/>
              </a:rPr>
              <a:t>So when you look at design activism or do your own projects, consider power. You’ll most likely create positive disruptions that help people bargain for something better. How can you frame your offer for the right target audiences? Where in the design process, or lifecycle, should you look for an opportunity to disrupt norms? Can your power have reach? What can you do to give people the best bargaining chip?</a:t>
            </a:r>
            <a:endParaRPr lang="en-US" dirty="0"/>
          </a:p>
        </p:txBody>
      </p:sp>
      <p:sp>
        <p:nvSpPr>
          <p:cNvPr id="4" name="Slide Number Placeholder 3"/>
          <p:cNvSpPr>
            <a:spLocks noGrp="1"/>
          </p:cNvSpPr>
          <p:nvPr>
            <p:ph type="sldNum" sz="quarter" idx="10"/>
          </p:nvPr>
        </p:nvSpPr>
        <p:spPr/>
        <p:txBody>
          <a:bodyPr/>
          <a:lstStyle/>
          <a:p>
            <a:fld id="{26AEA518-5786-2D45-9B83-C08AE94B46DC}" type="slidenum">
              <a:rPr lang="en-US" smtClean="0"/>
              <a:t>53</a:t>
            </a:fld>
            <a:endParaRPr lang="en-US"/>
          </a:p>
        </p:txBody>
      </p:sp>
    </p:spTree>
    <p:extLst>
      <p:ext uri="{BB962C8B-B14F-4D97-AF65-F5344CB8AC3E}">
        <p14:creationId xmlns:p14="http://schemas.microsoft.com/office/powerpoint/2010/main" val="1048990062"/>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The final kind of story is salience, where stories in the mind represent something prominently, as important and worthy of consideration. The concept of salience is most often used in visual analysis, where Kress and van </a:t>
            </a:r>
            <a:r>
              <a:rPr lang="en-US" sz="1200" b="0" i="0" kern="1200" dirty="0" err="1">
                <a:solidFill>
                  <a:schemeClr val="tx1"/>
                </a:solidFill>
                <a:effectLst/>
                <a:latin typeface="+mn-lt"/>
                <a:ea typeface="+mn-ea"/>
                <a:cs typeface="+mn-cs"/>
              </a:rPr>
              <a:t>Leeuwen</a:t>
            </a:r>
            <a:r>
              <a:rPr lang="en-US" sz="1200" b="0" i="0" kern="1200" dirty="0">
                <a:solidFill>
                  <a:schemeClr val="tx1"/>
                </a:solidFill>
                <a:effectLst/>
                <a:latin typeface="+mn-lt"/>
                <a:ea typeface="+mn-ea"/>
                <a:cs typeface="+mn-cs"/>
              </a:rPr>
              <a:t> describe it as ‘The degree to which an element draws attention to itself due to its size, its place in the foreground or its overlapping of other elements, its </a:t>
            </a:r>
            <a:r>
              <a:rPr lang="en-US" sz="1200" b="0" i="0" kern="1200" dirty="0" err="1">
                <a:solidFill>
                  <a:schemeClr val="tx1"/>
                </a:solidFill>
                <a:effectLst/>
                <a:latin typeface="+mn-lt"/>
                <a:ea typeface="+mn-ea"/>
                <a:cs typeface="+mn-cs"/>
              </a:rPr>
              <a:t>colour</a:t>
            </a:r>
            <a:r>
              <a:rPr lang="en-US" sz="1200" b="0" i="0" kern="1200" dirty="0">
                <a:solidFill>
                  <a:schemeClr val="tx1"/>
                </a:solidFill>
                <a:effectLst/>
                <a:latin typeface="+mn-lt"/>
                <a:ea typeface="+mn-ea"/>
                <a:cs typeface="+mn-cs"/>
              </a:rPr>
              <a:t>, its tonal values, its sharpness of definition and other features’ (Kress and Van </a:t>
            </a:r>
            <a:r>
              <a:rPr lang="en-US" sz="1200" b="0" i="0" kern="1200" dirty="0" err="1">
                <a:solidFill>
                  <a:schemeClr val="tx1"/>
                </a:solidFill>
                <a:effectLst/>
                <a:latin typeface="+mn-lt"/>
                <a:ea typeface="+mn-ea"/>
                <a:cs typeface="+mn-cs"/>
              </a:rPr>
              <a:t>Leeuwen</a:t>
            </a:r>
            <a:r>
              <a:rPr lang="en-US" sz="1200" b="0" i="0" kern="1200" dirty="0">
                <a:solidFill>
                  <a:schemeClr val="tx1"/>
                </a:solidFill>
                <a:effectLst/>
                <a:latin typeface="+mn-lt"/>
                <a:ea typeface="+mn-ea"/>
                <a:cs typeface="+mn-cs"/>
              </a:rPr>
              <a:t> 2006, p. 210).</a:t>
            </a:r>
          </a:p>
          <a:p>
            <a:endParaRPr lang="en-US" sz="1200" b="0"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A story that something is important or worthy of consideration</a:t>
            </a:r>
          </a:p>
          <a:p>
            <a:r>
              <a:rPr lang="en-US" sz="1200" b="0" i="0" kern="1200" dirty="0">
                <a:solidFill>
                  <a:schemeClr val="tx1"/>
                </a:solidFill>
                <a:effectLst/>
                <a:latin typeface="+mn-lt"/>
                <a:ea typeface="+mn-ea"/>
                <a:cs typeface="+mn-cs"/>
              </a:rPr>
              <a:t>Salience patterns, i.e., patterns of language which foreground an area of life</a:t>
            </a:r>
          </a:p>
          <a:p>
            <a:endParaRPr lang="en-US" sz="1200" b="0"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Patterns of visual features like these come together in pictures to give prominence to particular entities in the picture. In the same way, patterns of linguistic features can come together to form salience patterns which represent particular participants prominently in a text. By </a:t>
            </a:r>
            <a:r>
              <a:rPr lang="en-US" sz="1200" b="0" i="0" kern="1200" dirty="0" err="1">
                <a:solidFill>
                  <a:schemeClr val="tx1"/>
                </a:solidFill>
                <a:effectLst/>
                <a:latin typeface="+mn-lt"/>
                <a:ea typeface="+mn-ea"/>
                <a:cs typeface="+mn-cs"/>
              </a:rPr>
              <a:t>analysing</a:t>
            </a:r>
            <a:r>
              <a:rPr lang="en-US" sz="1200" b="0" i="0" kern="1200" dirty="0">
                <a:solidFill>
                  <a:schemeClr val="tx1"/>
                </a:solidFill>
                <a:effectLst/>
                <a:latin typeface="+mn-lt"/>
                <a:ea typeface="+mn-ea"/>
                <a:cs typeface="+mn-cs"/>
              </a:rPr>
              <a:t> a range of linguistic features, including focus, vitality, levels of abstraction, transitivity, and metaphor, it is possible</a:t>
            </a:r>
          </a:p>
          <a:p>
            <a:r>
              <a:rPr lang="en-US" sz="1200" b="0" i="0" kern="1200" dirty="0">
                <a:solidFill>
                  <a:schemeClr val="tx1"/>
                </a:solidFill>
                <a:effectLst/>
                <a:latin typeface="+mn-lt"/>
                <a:ea typeface="+mn-ea"/>
                <a:cs typeface="+mn-cs"/>
              </a:rPr>
              <a:t>Type of story 9. SALIENCE What it is A story that something is important or worthy of consideration What to look for Salience patterns, i.e., patterns of language which foreground an area of life</a:t>
            </a:r>
          </a:p>
          <a:p>
            <a:r>
              <a:rPr lang="en-US" sz="1200" b="0" i="0" kern="1200" dirty="0">
                <a:solidFill>
                  <a:schemeClr val="tx1"/>
                </a:solidFill>
                <a:effectLst/>
                <a:latin typeface="+mn-lt"/>
                <a:ea typeface="+mn-ea"/>
                <a:cs typeface="+mn-cs"/>
              </a:rPr>
              <a:t>Example: ANIMALS ARE IMPORTANT. Chickens are inquisitive, interesting animals who</a:t>
            </a:r>
          </a:p>
          <a:p>
            <a:r>
              <a:rPr lang="en-US" sz="1200" b="0" i="0" kern="1200" dirty="0">
                <a:solidFill>
                  <a:schemeClr val="tx1"/>
                </a:solidFill>
                <a:effectLst/>
                <a:latin typeface="+mn-lt"/>
                <a:ea typeface="+mn-ea"/>
                <a:cs typeface="+mn-cs"/>
              </a:rPr>
              <a:t>are as intelligent as mammals such as cats, dogs, and even some primates. They</a:t>
            </a:r>
          </a:p>
          <a:p>
            <a:r>
              <a:rPr lang="en-US" sz="1200" b="0" i="0" kern="1200" dirty="0">
                <a:solidFill>
                  <a:schemeClr val="tx1"/>
                </a:solidFill>
                <a:effectLst/>
                <a:latin typeface="+mn-lt"/>
                <a:ea typeface="+mn-ea"/>
                <a:cs typeface="+mn-cs"/>
              </a:rPr>
              <a:t>are very social and like to spend their days together, scratching for food, taking</a:t>
            </a:r>
          </a:p>
          <a:p>
            <a:r>
              <a:rPr lang="en-US" sz="1200" b="0" i="0" kern="1200" dirty="0">
                <a:solidFill>
                  <a:schemeClr val="tx1"/>
                </a:solidFill>
                <a:effectLst/>
                <a:latin typeface="+mn-lt"/>
                <a:ea typeface="+mn-ea"/>
                <a:cs typeface="+mn-cs"/>
              </a:rPr>
              <a:t>dust baths, roosting in trees, and lying in the sun (PETA).</a:t>
            </a:r>
          </a:p>
          <a:p>
            <a:endParaRPr lang="en-US" sz="1200" b="0"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Discussion question: Which areas of life do we give prominence to in our culture</a:t>
            </a:r>
          </a:p>
          <a:p>
            <a:r>
              <a:rPr lang="en-US" sz="1200" b="0" i="0" kern="1200" dirty="0">
                <a:solidFill>
                  <a:schemeClr val="tx1"/>
                </a:solidFill>
                <a:effectLst/>
                <a:latin typeface="+mn-lt"/>
                <a:ea typeface="+mn-ea"/>
                <a:cs typeface="+mn-cs"/>
              </a:rPr>
              <a:t>and which are erased? How can we use language to give greater prominence to</a:t>
            </a:r>
          </a:p>
          <a:p>
            <a:r>
              <a:rPr lang="en-US" sz="1200" b="0" i="0" kern="1200" dirty="0">
                <a:solidFill>
                  <a:schemeClr val="tx1"/>
                </a:solidFill>
                <a:effectLst/>
                <a:latin typeface="+mn-lt"/>
                <a:ea typeface="+mn-ea"/>
                <a:cs typeface="+mn-cs"/>
              </a:rPr>
              <a:t>areas that are typically overlooked or erased?</a:t>
            </a:r>
          </a:p>
          <a:p>
            <a:r>
              <a:rPr lang="en-US" sz="1200" b="0" i="0" kern="1200" dirty="0">
                <a:solidFill>
                  <a:schemeClr val="tx1"/>
                </a:solidFill>
                <a:effectLst/>
                <a:latin typeface="+mn-lt"/>
                <a:ea typeface="+mn-ea"/>
                <a:cs typeface="+mn-cs"/>
              </a:rPr>
              <a:t>to reveal salience patterns which represent an area of life vividly and concretely. If these patterns are widespread, they can build up the salience of an area in individual people’s minds or more widely in the minds of multiple people within a culture.</a:t>
            </a:r>
          </a:p>
          <a:p>
            <a:r>
              <a:rPr lang="en-US" sz="1200" b="0" i="0" kern="1200" dirty="0">
                <a:solidFill>
                  <a:schemeClr val="tx1"/>
                </a:solidFill>
                <a:effectLst/>
                <a:latin typeface="+mn-lt"/>
                <a:ea typeface="+mn-ea"/>
                <a:cs typeface="+mn-cs"/>
              </a:rPr>
              <a:t>Overall, the premise of this course is that </a:t>
            </a:r>
            <a:r>
              <a:rPr lang="en-US" sz="1200" b="0" i="0" kern="1200" dirty="0" err="1">
                <a:solidFill>
                  <a:schemeClr val="tx1"/>
                </a:solidFill>
                <a:effectLst/>
                <a:latin typeface="+mn-lt"/>
                <a:ea typeface="+mn-ea"/>
                <a:cs typeface="+mn-cs"/>
              </a:rPr>
              <a:t>ecolinguistic</a:t>
            </a:r>
            <a:r>
              <a:rPr lang="en-US" sz="1200" b="0" i="0" kern="1200" dirty="0">
                <a:solidFill>
                  <a:schemeClr val="tx1"/>
                </a:solidFill>
                <a:effectLst/>
                <a:latin typeface="+mn-lt"/>
                <a:ea typeface="+mn-ea"/>
                <a:cs typeface="+mn-cs"/>
              </a:rPr>
              <a:t> analysis can be useful in exposing the stories we live by; for example, what is it that we give salience to, and what do we erase? It encourages us to question our internal stories from an ecological perspective, challenging them, and searching for the new stories that are necessary to thrive in the conditions of the world we face. The course itself aims to encourage linguists to consider ecological issues, and equally importantly to encourage a diverse range of people who are concerned with ecological issues to consider the role of language in both causing and responding to those issues.</a:t>
            </a:r>
          </a:p>
          <a:p>
            <a:r>
              <a:rPr lang="en-US" sz="1200" b="0" i="0" kern="1200" dirty="0">
                <a:solidFill>
                  <a:schemeClr val="tx1"/>
                </a:solidFill>
                <a:effectLst/>
                <a:latin typeface="+mn-lt"/>
                <a:ea typeface="+mn-ea"/>
                <a:cs typeface="+mn-cs"/>
              </a:rPr>
              <a:t>In Chapter 9 of </a:t>
            </a:r>
            <a:r>
              <a:rPr lang="en-US" sz="1200" b="0" i="0" kern="1200" dirty="0" err="1">
                <a:solidFill>
                  <a:schemeClr val="tx1"/>
                </a:solidFill>
                <a:effectLst/>
                <a:latin typeface="+mn-lt"/>
                <a:ea typeface="+mn-ea"/>
                <a:cs typeface="+mn-cs"/>
              </a:rPr>
              <a:t>Ecolinguistics</a:t>
            </a:r>
            <a:r>
              <a:rPr lang="en-US" sz="1200" b="0" i="0" kern="1200" dirty="0">
                <a:solidFill>
                  <a:schemeClr val="tx1"/>
                </a:solidFill>
                <a:effectLst/>
                <a:latin typeface="+mn-lt"/>
                <a:ea typeface="+mn-ea"/>
                <a:cs typeface="+mn-cs"/>
              </a:rPr>
              <a:t>: language, ecology and the stories we live by. </a:t>
            </a:r>
            <a:r>
              <a:rPr lang="en-US" sz="1200" b="0" i="0" kern="1200" dirty="0" err="1">
                <a:solidFill>
                  <a:schemeClr val="tx1"/>
                </a:solidFill>
                <a:effectLst/>
                <a:latin typeface="+mn-lt"/>
                <a:ea typeface="+mn-ea"/>
                <a:cs typeface="+mn-cs"/>
              </a:rPr>
              <a:t>Stibbe</a:t>
            </a:r>
            <a:r>
              <a:rPr lang="en-US" sz="1200" b="0" i="0" kern="1200" dirty="0">
                <a:solidFill>
                  <a:schemeClr val="tx1"/>
                </a:solidFill>
                <a:effectLst/>
                <a:latin typeface="+mn-lt"/>
                <a:ea typeface="+mn-ea"/>
                <a:cs typeface="+mn-cs"/>
              </a:rPr>
              <a:t> (2015)</a:t>
            </a:r>
            <a:r>
              <a:rPr lang="en-US" sz="1200" b="0" i="0" kern="1200" baseline="0" dirty="0">
                <a:solidFill>
                  <a:schemeClr val="tx1"/>
                </a:solidFill>
                <a:effectLst/>
                <a:latin typeface="+mn-lt"/>
                <a:ea typeface="+mn-ea"/>
                <a:cs typeface="+mn-cs"/>
              </a:rPr>
              <a:t> </a:t>
            </a:r>
            <a:r>
              <a:rPr lang="en-US" sz="1200" b="0" i="0" kern="1200" dirty="0">
                <a:solidFill>
                  <a:schemeClr val="tx1"/>
                </a:solidFill>
                <a:effectLst/>
                <a:latin typeface="+mn-lt"/>
                <a:ea typeface="+mn-ea"/>
                <a:cs typeface="+mn-cs"/>
              </a:rPr>
              <a:t>described re-minding as a way of bringing attention to an important area of life that has been commonly overlooked or erased. While re-minding is an explicit call for that area of life to be brought back into consideration, there are also ways of using language and images which make the area of life salient in the mind of the reader or viewer indirectly. Linguistically, this can be achieved through </a:t>
            </a:r>
            <a:r>
              <a:rPr lang="en-US" sz="1200" b="0" i="0" kern="1200" dirty="0" err="1">
                <a:solidFill>
                  <a:schemeClr val="tx1"/>
                </a:solidFill>
                <a:effectLst/>
                <a:latin typeface="+mn-lt"/>
                <a:ea typeface="+mn-ea"/>
                <a:cs typeface="+mn-cs"/>
              </a:rPr>
              <a:t>individualisation</a:t>
            </a:r>
            <a:r>
              <a:rPr lang="en-US" sz="1200" b="0" i="0" kern="1200" dirty="0">
                <a:solidFill>
                  <a:schemeClr val="tx1"/>
                </a:solidFill>
                <a:effectLst/>
                <a:latin typeface="+mn-lt"/>
                <a:ea typeface="+mn-ea"/>
                <a:cs typeface="+mn-cs"/>
              </a:rPr>
              <a:t>, </a:t>
            </a:r>
            <a:r>
              <a:rPr lang="en-US" sz="1200" b="0" i="0" kern="1200" dirty="0" err="1">
                <a:solidFill>
                  <a:schemeClr val="tx1"/>
                </a:solidFill>
                <a:effectLst/>
                <a:latin typeface="+mn-lt"/>
                <a:ea typeface="+mn-ea"/>
                <a:cs typeface="+mn-cs"/>
              </a:rPr>
              <a:t>personalisation</a:t>
            </a:r>
            <a:r>
              <a:rPr lang="en-US" sz="1200" b="0" i="0" kern="1200" dirty="0">
                <a:solidFill>
                  <a:schemeClr val="tx1"/>
                </a:solidFill>
                <a:effectLst/>
                <a:latin typeface="+mn-lt"/>
                <a:ea typeface="+mn-ea"/>
                <a:cs typeface="+mn-cs"/>
              </a:rPr>
              <a:t>, activated roles and the easily imaginable basic level categories. Paralinguistic ways of increasing salience include placing a subject in the </a:t>
            </a:r>
            <a:r>
              <a:rPr lang="en-US" sz="1200" b="0" i="0" kern="1200" dirty="0" err="1">
                <a:solidFill>
                  <a:schemeClr val="tx1"/>
                </a:solidFill>
                <a:effectLst/>
                <a:latin typeface="+mn-lt"/>
                <a:ea typeface="+mn-ea"/>
                <a:cs typeface="+mn-cs"/>
              </a:rPr>
              <a:t>centre</a:t>
            </a:r>
            <a:r>
              <a:rPr lang="en-US" sz="1200" b="0" i="0" kern="1200" dirty="0">
                <a:solidFill>
                  <a:schemeClr val="tx1"/>
                </a:solidFill>
                <a:effectLst/>
                <a:latin typeface="+mn-lt"/>
                <a:ea typeface="+mn-ea"/>
                <a:cs typeface="+mn-cs"/>
              </a:rPr>
              <a:t> of the frame, using close-up shots, having the subject’s eyes look out at the viewer, using a low camera angle to make the subject appear more powerful, and depicting the subjects engaged in doing things, feeling things, or sensing things rather than having things done to them. Giving salience to an area of life in texts is a way of building a story in people’s minds that the area is important or worthy of consideration. The discussion in this section contemplates both the linguistic and visual ways in which the more-than-human world can be made salient. Granting more attention to the natural world is imperative; careful observation of nature is a route towards understanding how natural systems work, and with this comes an understanding of sustainability and environmental protection. Bringing the ecosystems that support life back into consciousness is clearly a key goal of </a:t>
            </a:r>
            <a:r>
              <a:rPr lang="en-US" sz="1200" b="0" i="0" kern="1200" dirty="0" err="1">
                <a:solidFill>
                  <a:schemeClr val="tx1"/>
                </a:solidFill>
                <a:effectLst/>
                <a:latin typeface="+mn-lt"/>
                <a:ea typeface="+mn-ea"/>
                <a:cs typeface="+mn-cs"/>
              </a:rPr>
              <a:t>ecolinguistics</a:t>
            </a:r>
            <a:r>
              <a:rPr lang="en-US" sz="1200" b="0" i="0" kern="1200" dirty="0">
                <a:solidFill>
                  <a:schemeClr val="tx1"/>
                </a:solidFill>
                <a:effectLst/>
                <a:latin typeface="+mn-lt"/>
                <a:ea typeface="+mn-ea"/>
                <a:cs typeface="+mn-cs"/>
              </a:rPr>
              <a:t>, but not the only one. It is also important to give salience to the victims of ecological destruction, to future generations, and to the shadowlands where environments are destroyed and people exploited by overconsumption in the richer areas of the world.</a:t>
            </a:r>
          </a:p>
          <a:p>
            <a:endParaRPr lang="en-US" dirty="0"/>
          </a:p>
        </p:txBody>
      </p:sp>
      <p:sp>
        <p:nvSpPr>
          <p:cNvPr id="4" name="Slide Number Placeholder 3"/>
          <p:cNvSpPr>
            <a:spLocks noGrp="1"/>
          </p:cNvSpPr>
          <p:nvPr>
            <p:ph type="sldNum" sz="quarter" idx="10"/>
          </p:nvPr>
        </p:nvSpPr>
        <p:spPr/>
        <p:txBody>
          <a:bodyPr/>
          <a:lstStyle/>
          <a:p>
            <a:fld id="{26AEA518-5786-2D45-9B83-C08AE94B46DC}" type="slidenum">
              <a:rPr lang="en-US" smtClean="0"/>
              <a:t>54</a:t>
            </a:fld>
            <a:endParaRPr lang="en-US"/>
          </a:p>
        </p:txBody>
      </p:sp>
    </p:spTree>
    <p:extLst>
      <p:ext uri="{BB962C8B-B14F-4D97-AF65-F5344CB8AC3E}">
        <p14:creationId xmlns:p14="http://schemas.microsoft.com/office/powerpoint/2010/main" val="1158874134"/>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need new stories we need new engagement with design rhetoric</a:t>
            </a:r>
            <a:r>
              <a:rPr lang="en-US" baseline="0" dirty="0"/>
              <a:t> positive visions of active futures </a:t>
            </a:r>
          </a:p>
          <a:p>
            <a:endParaRPr lang="en-US" baseline="0" dirty="0"/>
          </a:p>
          <a:p>
            <a:r>
              <a:rPr lang="en-US" sz="1200" b="0" i="0" kern="1200" dirty="0">
                <a:solidFill>
                  <a:schemeClr val="tx1"/>
                </a:solidFill>
                <a:effectLst/>
                <a:latin typeface="+mn-lt"/>
                <a:ea typeface="+mn-ea"/>
                <a:cs typeface="+mn-cs"/>
              </a:rPr>
              <a:t>Anne Thorpe:</a:t>
            </a:r>
            <a:r>
              <a:rPr lang="en-US" sz="1200" b="0" i="0" kern="1200" baseline="0" dirty="0">
                <a:solidFill>
                  <a:schemeClr val="tx1"/>
                </a:solidFill>
                <a:effectLst/>
                <a:latin typeface="+mn-lt"/>
                <a:ea typeface="+mn-ea"/>
                <a:cs typeface="+mn-cs"/>
              </a:rPr>
              <a:t> </a:t>
            </a:r>
            <a:r>
              <a:rPr lang="en-US" sz="1200" b="0" i="0" kern="1200" dirty="0">
                <a:solidFill>
                  <a:schemeClr val="tx1"/>
                </a:solidFill>
                <a:effectLst/>
                <a:latin typeface="+mn-lt"/>
                <a:ea typeface="+mn-ea"/>
                <a:cs typeface="+mn-cs"/>
              </a:rPr>
              <a:t>So when you look at design activism or do your own projects, consider power. You’ll most likely create positive disruptions that help people bargain for something better. How can you frame your offer for the right target audiences? Where in the design process, or lifecycle, should you look for an opportunity to disrupt norms? Can your power have reach? What can you do to give people the best bargaining chip?</a:t>
            </a:r>
            <a:endParaRPr lang="en-US" dirty="0"/>
          </a:p>
        </p:txBody>
      </p:sp>
      <p:sp>
        <p:nvSpPr>
          <p:cNvPr id="4" name="Slide Number Placeholder 3"/>
          <p:cNvSpPr>
            <a:spLocks noGrp="1"/>
          </p:cNvSpPr>
          <p:nvPr>
            <p:ph type="sldNum" sz="quarter" idx="10"/>
          </p:nvPr>
        </p:nvSpPr>
        <p:spPr/>
        <p:txBody>
          <a:bodyPr/>
          <a:lstStyle/>
          <a:p>
            <a:fld id="{26AEA518-5786-2D45-9B83-C08AE94B46DC}" type="slidenum">
              <a:rPr lang="en-US" smtClean="0"/>
              <a:t>55</a:t>
            </a:fld>
            <a:endParaRPr lang="en-US"/>
          </a:p>
        </p:txBody>
      </p:sp>
    </p:spTree>
    <p:extLst>
      <p:ext uri="{BB962C8B-B14F-4D97-AF65-F5344CB8AC3E}">
        <p14:creationId xmlns:p14="http://schemas.microsoft.com/office/powerpoint/2010/main" val="692965586"/>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dirty="0"/>
              <a:t>Speculative Design </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Dunne &amp; Raby use</a:t>
            </a:r>
            <a:r>
              <a:rPr lang="en-US" sz="1200" b="0" i="0" kern="1200" baseline="0" dirty="0">
                <a:solidFill>
                  <a:schemeClr val="tx1"/>
                </a:solidFill>
                <a:effectLst/>
                <a:latin typeface="+mn-lt"/>
                <a:ea typeface="+mn-ea"/>
                <a:cs typeface="+mn-cs"/>
              </a:rPr>
              <a:t> </a:t>
            </a:r>
            <a:r>
              <a:rPr lang="en-US" sz="1200" b="0" i="0" kern="1200" dirty="0">
                <a:solidFill>
                  <a:schemeClr val="tx1"/>
                </a:solidFill>
                <a:effectLst/>
                <a:latin typeface="+mn-lt"/>
                <a:ea typeface="+mn-ea"/>
                <a:cs typeface="+mn-cs"/>
              </a:rPr>
              <a:t>design as a medium to stimulate discussion and debate amongst designers, industry and the public about the social, cultural and ethical implications of existing and emerging technologies.</a:t>
            </a:r>
            <a:br>
              <a:rPr lang="en-US" dirty="0"/>
            </a:br>
            <a:br>
              <a:rPr lang="en-US" dirty="0"/>
            </a:br>
            <a:r>
              <a:rPr lang="en-US" sz="1200" b="0" i="0" kern="1200" dirty="0">
                <a:solidFill>
                  <a:schemeClr val="tx1"/>
                </a:solidFill>
                <a:effectLst/>
                <a:latin typeface="+mn-lt"/>
                <a:ea typeface="+mn-ea"/>
                <a:cs typeface="+mn-cs"/>
              </a:rPr>
              <a:t>Anthony is University Professor of Design and Social Inquiry and a Fellow of the Graduate Institute for Design Ethnography and Social Thought at The New School in New York. Between 2005-2015 he was professor and head of the Design Interactions department/</a:t>
            </a:r>
            <a:r>
              <a:rPr lang="en-US" sz="1200" b="0" i="0" kern="1200" dirty="0" err="1">
                <a:solidFill>
                  <a:schemeClr val="tx1"/>
                </a:solidFill>
                <a:effectLst/>
                <a:latin typeface="+mn-lt"/>
                <a:ea typeface="+mn-ea"/>
                <a:cs typeface="+mn-cs"/>
              </a:rPr>
              <a:t>programme</a:t>
            </a:r>
            <a:r>
              <a:rPr lang="en-US" sz="1200" b="0" i="0" kern="1200" dirty="0">
                <a:solidFill>
                  <a:schemeClr val="tx1"/>
                </a:solidFill>
                <a:effectLst/>
                <a:latin typeface="+mn-lt"/>
                <a:ea typeface="+mn-ea"/>
                <a:cs typeface="+mn-cs"/>
              </a:rPr>
              <a:t> at the Royal College of Art in London. He studied Industrial Design at the RCA before working at Sony Design in Tokyo. On returning to London he completed a PhD in Computer Related Design at the RCA. He was a founding member of the CRD Research Studio where he worked as a Senior Research Fellow leading EU and industry funded research projects. Between 1998-2004 he was a senior tutor in Design products where he led Platform 3. Anthony was awarded the Sir Misha Black Award for Innovation in Design Education in 2009</a:t>
            </a:r>
            <a:br>
              <a:rPr lang="en-US" dirty="0"/>
            </a:br>
            <a:br>
              <a:rPr lang="en-US" dirty="0"/>
            </a:br>
            <a:r>
              <a:rPr lang="en-US" sz="1200" b="0" i="0" kern="1200" dirty="0">
                <a:solidFill>
                  <a:schemeClr val="tx1"/>
                </a:solidFill>
                <a:effectLst/>
                <a:latin typeface="+mn-lt"/>
                <a:ea typeface="+mn-ea"/>
                <a:cs typeface="+mn-cs"/>
              </a:rPr>
              <a:t>Fiona is University Professor of Design and Social Inquiry and a Fellow of the Graduate Institute for Design Ethnography and Social Thought at The New School in New York. She was Professor of Industrial Design (id2) at the University of Applied Arts in Vienna between 2011-2016 and was Reader in Design Interactions at the RCA between 2005-2015. She studied Architecture at the RCA before working for </a:t>
            </a:r>
            <a:r>
              <a:rPr lang="en-US" sz="1200" b="0" i="0" kern="1200" dirty="0" err="1">
                <a:solidFill>
                  <a:schemeClr val="tx1"/>
                </a:solidFill>
                <a:effectLst/>
                <a:latin typeface="+mn-lt"/>
                <a:ea typeface="+mn-ea"/>
                <a:cs typeface="+mn-cs"/>
              </a:rPr>
              <a:t>Kei'ichi</a:t>
            </a:r>
            <a:r>
              <a:rPr lang="en-US" sz="1200" b="0" i="0" kern="1200" dirty="0">
                <a:solidFill>
                  <a:schemeClr val="tx1"/>
                </a:solidFill>
                <a:effectLst/>
                <a:latin typeface="+mn-lt"/>
                <a:ea typeface="+mn-ea"/>
                <a:cs typeface="+mn-cs"/>
              </a:rPr>
              <a:t> </a:t>
            </a:r>
            <a:r>
              <a:rPr lang="en-US" sz="1200" b="0" i="0" kern="1200" dirty="0" err="1">
                <a:solidFill>
                  <a:schemeClr val="tx1"/>
                </a:solidFill>
                <a:effectLst/>
                <a:latin typeface="+mn-lt"/>
                <a:ea typeface="+mn-ea"/>
                <a:cs typeface="+mn-cs"/>
              </a:rPr>
              <a:t>Irie</a:t>
            </a:r>
            <a:r>
              <a:rPr lang="en-US" sz="1200" b="0" i="0" kern="1200" dirty="0">
                <a:solidFill>
                  <a:schemeClr val="tx1"/>
                </a:solidFill>
                <a:effectLst/>
                <a:latin typeface="+mn-lt"/>
                <a:ea typeface="+mn-ea"/>
                <a:cs typeface="+mn-cs"/>
              </a:rPr>
              <a:t> Architects in Tokyo. She also holds an MPhil in Computer Related Design from the RCA. She was a founding member of the CRD Research Studio where she worked as a Senior Research Fellow leading externally funded research projects. She taught in the Architecture department for over 13 years leading ADS 4.</a:t>
            </a:r>
            <a:br>
              <a:rPr lang="en-US" dirty="0"/>
            </a:br>
            <a:br>
              <a:rPr lang="en-US" dirty="0"/>
            </a:br>
            <a:r>
              <a:rPr lang="en-US" sz="1200" b="0" i="0" kern="1200" dirty="0">
                <a:solidFill>
                  <a:schemeClr val="tx1"/>
                </a:solidFill>
                <a:effectLst/>
                <a:latin typeface="+mn-lt"/>
                <a:ea typeface="+mn-ea"/>
                <a:cs typeface="+mn-cs"/>
              </a:rPr>
              <a:t>They are the authors of </a:t>
            </a:r>
            <a:r>
              <a:rPr lang="en-US" sz="1200" b="0" i="0" kern="1200" dirty="0" err="1">
                <a:solidFill>
                  <a:schemeClr val="tx1"/>
                </a:solidFill>
                <a:effectLst/>
                <a:latin typeface="+mn-lt"/>
                <a:ea typeface="+mn-ea"/>
                <a:cs typeface="+mn-cs"/>
              </a:rPr>
              <a:t>Hertzian</a:t>
            </a:r>
            <a:r>
              <a:rPr lang="en-US" sz="1200" b="0" i="0" kern="1200" dirty="0">
                <a:solidFill>
                  <a:schemeClr val="tx1"/>
                </a:solidFill>
                <a:effectLst/>
                <a:latin typeface="+mn-lt"/>
                <a:ea typeface="+mn-ea"/>
                <a:cs typeface="+mn-cs"/>
              </a:rPr>
              <a:t> Tales (CRD Research, 1999, MIT Press, 2005) and co-author, with Fiona Raby, of Design Noir (</a:t>
            </a:r>
            <a:r>
              <a:rPr lang="en-US" sz="1200" b="0" i="0" kern="1200" dirty="0" err="1">
                <a:solidFill>
                  <a:schemeClr val="tx1"/>
                </a:solidFill>
                <a:effectLst/>
                <a:latin typeface="+mn-lt"/>
                <a:ea typeface="+mn-ea"/>
                <a:cs typeface="+mn-cs"/>
              </a:rPr>
              <a:t>Birkhauser</a:t>
            </a:r>
            <a:r>
              <a:rPr lang="en-US" sz="1200" b="0" i="0" kern="1200" dirty="0">
                <a:solidFill>
                  <a:schemeClr val="tx1"/>
                </a:solidFill>
                <a:effectLst/>
                <a:latin typeface="+mn-lt"/>
                <a:ea typeface="+mn-ea"/>
                <a:cs typeface="+mn-cs"/>
              </a:rPr>
              <a:t>, 2001) and Speculative Everything (MIT Press, 2013, Japanese edition 2015, Chinese edition 2017). Projects include Technological Dream Series, No 1: Robots (2007), Designs For An Over Populated Planet: Foragers (2010), The United Micro Kingdoms (2013) and The School of Constructed Realities (2015).</a:t>
            </a:r>
            <a:br>
              <a:rPr lang="en-US" dirty="0"/>
            </a:br>
            <a:br>
              <a:rPr lang="en-US" dirty="0"/>
            </a:br>
            <a:r>
              <a:rPr lang="en-US" sz="1200" b="0" i="0" kern="1200" dirty="0">
                <a:solidFill>
                  <a:schemeClr val="tx1"/>
                </a:solidFill>
                <a:effectLst/>
                <a:latin typeface="+mn-lt"/>
                <a:ea typeface="+mn-ea"/>
                <a:cs typeface="+mn-cs"/>
              </a:rPr>
              <a:t>Their work has been exhibited at MoMA, NYC, the Pompidou Centre, Paris, and the Design Museum in London, and is in the permanent collections of MoMA, the Victoria and Albert Museum, </a:t>
            </a:r>
            <a:r>
              <a:rPr lang="en-US" sz="1200" b="0" i="0" kern="1200" dirty="0" err="1">
                <a:solidFill>
                  <a:schemeClr val="tx1"/>
                </a:solidFill>
                <a:effectLst/>
                <a:latin typeface="+mn-lt"/>
                <a:ea typeface="+mn-ea"/>
                <a:cs typeface="+mn-cs"/>
              </a:rPr>
              <a:t>Frac</a:t>
            </a:r>
            <a:r>
              <a:rPr lang="en-US" sz="1200" b="0" i="0" kern="1200" dirty="0">
                <a:solidFill>
                  <a:schemeClr val="tx1"/>
                </a:solidFill>
                <a:effectLst/>
                <a:latin typeface="+mn-lt"/>
                <a:ea typeface="+mn-ea"/>
                <a:cs typeface="+mn-cs"/>
              </a:rPr>
              <a:t> Ile-de-France, </a:t>
            </a:r>
            <a:r>
              <a:rPr lang="en-US" sz="1200" b="0" i="0" kern="1200" dirty="0" err="1">
                <a:solidFill>
                  <a:schemeClr val="tx1"/>
                </a:solidFill>
                <a:effectLst/>
                <a:latin typeface="+mn-lt"/>
                <a:ea typeface="+mn-ea"/>
                <a:cs typeface="+mn-cs"/>
              </a:rPr>
              <a:t>Fnac</a:t>
            </a:r>
            <a:r>
              <a:rPr lang="en-US" sz="1200" b="0" i="0" kern="1200" dirty="0">
                <a:solidFill>
                  <a:schemeClr val="tx1"/>
                </a:solidFill>
                <a:effectLst/>
                <a:latin typeface="+mn-lt"/>
                <a:ea typeface="+mn-ea"/>
                <a:cs typeface="+mn-cs"/>
              </a:rPr>
              <a:t> and the MAK as well as several private collections.</a:t>
            </a:r>
            <a:br>
              <a:rPr lang="en-US" dirty="0"/>
            </a:br>
            <a:br>
              <a:rPr lang="en-US" dirty="0"/>
            </a:br>
            <a:r>
              <a:rPr lang="en-US" sz="1200" b="0" i="0" kern="1200" dirty="0">
                <a:solidFill>
                  <a:schemeClr val="tx1"/>
                </a:solidFill>
                <a:effectLst/>
                <a:latin typeface="+mn-lt"/>
                <a:ea typeface="+mn-ea"/>
                <a:cs typeface="+mn-cs"/>
              </a:rPr>
              <a:t>In 2015 Dunne &amp; Raby received the inaugural MIT Media Lab Award and were nominated for the Prince Philip Designers Prize in 2016.</a:t>
            </a:r>
            <a:endParaRPr lang="en-US" dirty="0"/>
          </a:p>
        </p:txBody>
      </p:sp>
      <p:sp>
        <p:nvSpPr>
          <p:cNvPr id="4" name="Slide Number Placeholder 3"/>
          <p:cNvSpPr>
            <a:spLocks noGrp="1"/>
          </p:cNvSpPr>
          <p:nvPr>
            <p:ph type="sldNum" sz="quarter" idx="10"/>
          </p:nvPr>
        </p:nvSpPr>
        <p:spPr/>
        <p:txBody>
          <a:bodyPr/>
          <a:lstStyle/>
          <a:p>
            <a:fld id="{26AEA518-5786-2D45-9B83-C08AE94B46DC}" type="slidenum">
              <a:rPr lang="en-US" smtClean="0"/>
              <a:t>56</a:t>
            </a:fld>
            <a:endParaRPr lang="en-US"/>
          </a:p>
        </p:txBody>
      </p:sp>
    </p:spTree>
    <p:extLst>
      <p:ext uri="{BB962C8B-B14F-4D97-AF65-F5344CB8AC3E}">
        <p14:creationId xmlns:p14="http://schemas.microsoft.com/office/powerpoint/2010/main" val="948700394"/>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need new stories we need new engagement with design rhetoric</a:t>
            </a:r>
            <a:r>
              <a:rPr lang="en-US" baseline="0" dirty="0"/>
              <a:t> positive visions of active futures </a:t>
            </a:r>
          </a:p>
          <a:p>
            <a:endParaRPr lang="en-US" baseline="0" dirty="0"/>
          </a:p>
          <a:p>
            <a:r>
              <a:rPr lang="en-US" sz="1200" b="0" i="0" kern="1200" dirty="0">
                <a:solidFill>
                  <a:schemeClr val="tx1"/>
                </a:solidFill>
                <a:effectLst/>
                <a:latin typeface="+mn-lt"/>
                <a:ea typeface="+mn-ea"/>
                <a:cs typeface="+mn-cs"/>
              </a:rPr>
              <a:t>Anne Thorpe:</a:t>
            </a:r>
            <a:r>
              <a:rPr lang="en-US" sz="1200" b="0" i="0" kern="1200" baseline="0" dirty="0">
                <a:solidFill>
                  <a:schemeClr val="tx1"/>
                </a:solidFill>
                <a:effectLst/>
                <a:latin typeface="+mn-lt"/>
                <a:ea typeface="+mn-ea"/>
                <a:cs typeface="+mn-cs"/>
              </a:rPr>
              <a:t> </a:t>
            </a:r>
            <a:r>
              <a:rPr lang="en-US" sz="1200" b="0" i="0" kern="1200" dirty="0">
                <a:solidFill>
                  <a:schemeClr val="tx1"/>
                </a:solidFill>
                <a:effectLst/>
                <a:latin typeface="+mn-lt"/>
                <a:ea typeface="+mn-ea"/>
                <a:cs typeface="+mn-cs"/>
              </a:rPr>
              <a:t>So when you look at design activism or do your own projects, consider power. You’ll most likely create positive disruptions that help people bargain for something better. How can you frame your offer for the right target audiences? Where in the design process, or lifecycle, should you look for an opportunity to disrupt norms? Can your power have reach? What can you do to give people the best bargaining chip?</a:t>
            </a:r>
            <a:endParaRPr lang="en-US" dirty="0"/>
          </a:p>
        </p:txBody>
      </p:sp>
      <p:sp>
        <p:nvSpPr>
          <p:cNvPr id="4" name="Slide Number Placeholder 3"/>
          <p:cNvSpPr>
            <a:spLocks noGrp="1"/>
          </p:cNvSpPr>
          <p:nvPr>
            <p:ph type="sldNum" sz="quarter" idx="10"/>
          </p:nvPr>
        </p:nvSpPr>
        <p:spPr/>
        <p:txBody>
          <a:bodyPr/>
          <a:lstStyle/>
          <a:p>
            <a:fld id="{26AEA518-5786-2D45-9B83-C08AE94B46DC}" type="slidenum">
              <a:rPr lang="en-US" smtClean="0"/>
              <a:t>57</a:t>
            </a:fld>
            <a:endParaRPr lang="en-US"/>
          </a:p>
        </p:txBody>
      </p:sp>
    </p:spTree>
    <p:extLst>
      <p:ext uri="{BB962C8B-B14F-4D97-AF65-F5344CB8AC3E}">
        <p14:creationId xmlns:p14="http://schemas.microsoft.com/office/powerpoint/2010/main" val="939116809"/>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The Welsh Space Campaign by interdisciplinary designer </a:t>
            </a:r>
            <a:r>
              <a:rPr lang="en-US" sz="1200" b="0" i="0" kern="1200" dirty="0" err="1">
                <a:solidFill>
                  <a:schemeClr val="tx1"/>
                </a:solidFill>
                <a:effectLst/>
                <a:latin typeface="+mn-lt"/>
                <a:ea typeface="+mn-ea"/>
                <a:cs typeface="+mn-cs"/>
              </a:rPr>
              <a:t>Hefin</a:t>
            </a:r>
            <a:r>
              <a:rPr lang="en-US" sz="1200" b="0" i="0" kern="1200" dirty="0">
                <a:solidFill>
                  <a:schemeClr val="tx1"/>
                </a:solidFill>
                <a:effectLst/>
                <a:latin typeface="+mn-lt"/>
                <a:ea typeface="+mn-ea"/>
                <a:cs typeface="+mn-cs"/>
              </a:rPr>
              <a:t> Jones proposes that Wales has the capacity to explore space, injecting Welsh culture, skills and traditions into every item needed to establish a national space campaign. The creation of a space suit using fabric woven in the last remaining wool mills in Wales, space clogs, and a pressure system looks at local industries and their craft skills in new wider contexts.</a:t>
            </a: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dirty="0"/>
              <a:t>Cosmic Colliery from 17 onwards</a:t>
            </a:r>
          </a:p>
          <a:p>
            <a:endParaRPr lang="en-US" dirty="0"/>
          </a:p>
        </p:txBody>
      </p:sp>
      <p:sp>
        <p:nvSpPr>
          <p:cNvPr id="4" name="Slide Number Placeholder 3"/>
          <p:cNvSpPr>
            <a:spLocks noGrp="1"/>
          </p:cNvSpPr>
          <p:nvPr>
            <p:ph type="sldNum" sz="quarter" idx="10"/>
          </p:nvPr>
        </p:nvSpPr>
        <p:spPr/>
        <p:txBody>
          <a:bodyPr/>
          <a:lstStyle/>
          <a:p>
            <a:fld id="{26AEA518-5786-2D45-9B83-C08AE94B46DC}" type="slidenum">
              <a:rPr lang="en-US" smtClean="0"/>
              <a:t>58</a:t>
            </a:fld>
            <a:endParaRPr lang="en-US"/>
          </a:p>
        </p:txBody>
      </p:sp>
    </p:spTree>
    <p:extLst>
      <p:ext uri="{BB962C8B-B14F-4D97-AF65-F5344CB8AC3E}">
        <p14:creationId xmlns:p14="http://schemas.microsoft.com/office/powerpoint/2010/main" val="1855271932"/>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26AEA518-5786-2D45-9B83-C08AE94B46DC}" type="slidenum">
              <a:rPr lang="en-US" smtClean="0"/>
              <a:t>60</a:t>
            </a:fld>
            <a:endParaRPr lang="en-US"/>
          </a:p>
        </p:txBody>
      </p:sp>
    </p:spTree>
    <p:extLst>
      <p:ext uri="{BB962C8B-B14F-4D97-AF65-F5344CB8AC3E}">
        <p14:creationId xmlns:p14="http://schemas.microsoft.com/office/powerpoint/2010/main" val="7288102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4F34A2AE-60A2-6A4A-98F3-2371DF7A08EB}" type="datetimeFigureOut">
              <a:rPr lang="en-US" smtClean="0"/>
              <a:t>11/13/19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67370D6-D3BC-B342-AB54-E466383ED094}" type="slidenum">
              <a:rPr lang="en-US" smtClean="0"/>
              <a:t>‹#›</a:t>
            </a:fld>
            <a:endParaRPr lang="en-US"/>
          </a:p>
        </p:txBody>
      </p:sp>
    </p:spTree>
    <p:extLst>
      <p:ext uri="{BB962C8B-B14F-4D97-AF65-F5344CB8AC3E}">
        <p14:creationId xmlns:p14="http://schemas.microsoft.com/office/powerpoint/2010/main" val="19834608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F34A2AE-60A2-6A4A-98F3-2371DF7A08EB}" type="datetimeFigureOut">
              <a:rPr lang="en-US" smtClean="0"/>
              <a:t>11/13/19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67370D6-D3BC-B342-AB54-E466383ED094}" type="slidenum">
              <a:rPr lang="en-US" smtClean="0"/>
              <a:t>‹#›</a:t>
            </a:fld>
            <a:endParaRPr lang="en-US"/>
          </a:p>
        </p:txBody>
      </p:sp>
    </p:spTree>
    <p:extLst>
      <p:ext uri="{BB962C8B-B14F-4D97-AF65-F5344CB8AC3E}">
        <p14:creationId xmlns:p14="http://schemas.microsoft.com/office/powerpoint/2010/main" val="6381897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F34A2AE-60A2-6A4A-98F3-2371DF7A08EB}" type="datetimeFigureOut">
              <a:rPr lang="en-US" smtClean="0"/>
              <a:t>11/13/19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67370D6-D3BC-B342-AB54-E466383ED094}" type="slidenum">
              <a:rPr lang="en-US" smtClean="0"/>
              <a:t>‹#›</a:t>
            </a:fld>
            <a:endParaRPr lang="en-US"/>
          </a:p>
        </p:txBody>
      </p:sp>
    </p:spTree>
    <p:extLst>
      <p:ext uri="{BB962C8B-B14F-4D97-AF65-F5344CB8AC3E}">
        <p14:creationId xmlns:p14="http://schemas.microsoft.com/office/powerpoint/2010/main" val="15211060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4F34A2AE-60A2-6A4A-98F3-2371DF7A08EB}" type="datetimeFigureOut">
              <a:rPr lang="en-US" smtClean="0"/>
              <a:t>11/13/19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67370D6-D3BC-B342-AB54-E466383ED094}" type="slidenum">
              <a:rPr lang="en-US" smtClean="0"/>
              <a:t>‹#›</a:t>
            </a:fld>
            <a:endParaRPr lang="en-US"/>
          </a:p>
        </p:txBody>
      </p:sp>
    </p:spTree>
    <p:extLst>
      <p:ext uri="{BB962C8B-B14F-4D97-AF65-F5344CB8AC3E}">
        <p14:creationId xmlns:p14="http://schemas.microsoft.com/office/powerpoint/2010/main" val="15839644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4F34A2AE-60A2-6A4A-98F3-2371DF7A08EB}" type="datetimeFigureOut">
              <a:rPr lang="en-US" smtClean="0"/>
              <a:t>11/13/19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67370D6-D3BC-B342-AB54-E466383ED094}" type="slidenum">
              <a:rPr lang="en-US" smtClean="0"/>
              <a:t>‹#›</a:t>
            </a:fld>
            <a:endParaRPr lang="en-US"/>
          </a:p>
        </p:txBody>
      </p:sp>
    </p:spTree>
    <p:extLst>
      <p:ext uri="{BB962C8B-B14F-4D97-AF65-F5344CB8AC3E}">
        <p14:creationId xmlns:p14="http://schemas.microsoft.com/office/powerpoint/2010/main" val="14828363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4F34A2AE-60A2-6A4A-98F3-2371DF7A08EB}" type="datetimeFigureOut">
              <a:rPr lang="en-US" smtClean="0"/>
              <a:t>11/13/19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67370D6-D3BC-B342-AB54-E466383ED094}" type="slidenum">
              <a:rPr lang="en-US" smtClean="0"/>
              <a:t>‹#›</a:t>
            </a:fld>
            <a:endParaRPr lang="en-US"/>
          </a:p>
        </p:txBody>
      </p:sp>
    </p:spTree>
    <p:extLst>
      <p:ext uri="{BB962C8B-B14F-4D97-AF65-F5344CB8AC3E}">
        <p14:creationId xmlns:p14="http://schemas.microsoft.com/office/powerpoint/2010/main" val="4832648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F34A2AE-60A2-6A4A-98F3-2371DF7A08EB}" type="datetimeFigureOut">
              <a:rPr lang="en-US" smtClean="0"/>
              <a:t>11/13/19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67370D6-D3BC-B342-AB54-E466383ED094}" type="slidenum">
              <a:rPr lang="en-US" smtClean="0"/>
              <a:t>‹#›</a:t>
            </a:fld>
            <a:endParaRPr lang="en-US"/>
          </a:p>
        </p:txBody>
      </p:sp>
    </p:spTree>
    <p:extLst>
      <p:ext uri="{BB962C8B-B14F-4D97-AF65-F5344CB8AC3E}">
        <p14:creationId xmlns:p14="http://schemas.microsoft.com/office/powerpoint/2010/main" val="4484078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F34A2AE-60A2-6A4A-98F3-2371DF7A08EB}" type="datetimeFigureOut">
              <a:rPr lang="en-US" smtClean="0"/>
              <a:t>11/13/19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67370D6-D3BC-B342-AB54-E466383ED094}" type="slidenum">
              <a:rPr lang="en-US" smtClean="0"/>
              <a:t>‹#›</a:t>
            </a:fld>
            <a:endParaRPr lang="en-US"/>
          </a:p>
        </p:txBody>
      </p:sp>
    </p:spTree>
    <p:extLst>
      <p:ext uri="{BB962C8B-B14F-4D97-AF65-F5344CB8AC3E}">
        <p14:creationId xmlns:p14="http://schemas.microsoft.com/office/powerpoint/2010/main" val="8710209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F34A2AE-60A2-6A4A-98F3-2371DF7A08EB}" type="datetimeFigureOut">
              <a:rPr lang="en-US" smtClean="0"/>
              <a:t>11/13/19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67370D6-D3BC-B342-AB54-E466383ED094}" type="slidenum">
              <a:rPr lang="en-US" smtClean="0"/>
              <a:t>‹#›</a:t>
            </a:fld>
            <a:endParaRPr lang="en-US"/>
          </a:p>
        </p:txBody>
      </p:sp>
    </p:spTree>
    <p:extLst>
      <p:ext uri="{BB962C8B-B14F-4D97-AF65-F5344CB8AC3E}">
        <p14:creationId xmlns:p14="http://schemas.microsoft.com/office/powerpoint/2010/main" val="20013250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F34A2AE-60A2-6A4A-98F3-2371DF7A08EB}" type="datetimeFigureOut">
              <a:rPr lang="en-US" smtClean="0"/>
              <a:t>11/13/19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67370D6-D3BC-B342-AB54-E466383ED094}" type="slidenum">
              <a:rPr lang="en-US" smtClean="0"/>
              <a:t>‹#›</a:t>
            </a:fld>
            <a:endParaRPr lang="en-US"/>
          </a:p>
        </p:txBody>
      </p:sp>
    </p:spTree>
    <p:extLst>
      <p:ext uri="{BB962C8B-B14F-4D97-AF65-F5344CB8AC3E}">
        <p14:creationId xmlns:p14="http://schemas.microsoft.com/office/powerpoint/2010/main" val="2331305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F34A2AE-60A2-6A4A-98F3-2371DF7A08EB}" type="datetimeFigureOut">
              <a:rPr lang="en-US" smtClean="0"/>
              <a:t>11/13/19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67370D6-D3BC-B342-AB54-E466383ED094}" type="slidenum">
              <a:rPr lang="en-US" smtClean="0"/>
              <a:t>‹#›</a:t>
            </a:fld>
            <a:endParaRPr lang="en-US"/>
          </a:p>
        </p:txBody>
      </p:sp>
    </p:spTree>
    <p:extLst>
      <p:ext uri="{BB962C8B-B14F-4D97-AF65-F5344CB8AC3E}">
        <p14:creationId xmlns:p14="http://schemas.microsoft.com/office/powerpoint/2010/main" val="12146455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F34A2AE-60A2-6A4A-98F3-2371DF7A08EB}" type="datetimeFigureOut">
              <a:rPr lang="en-US" smtClean="0"/>
              <a:t>11/13/19</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67370D6-D3BC-B342-AB54-E466383ED094}" type="slidenum">
              <a:rPr lang="en-US" smtClean="0"/>
              <a:t>‹#›</a:t>
            </a:fld>
            <a:endParaRPr lang="en-US"/>
          </a:p>
        </p:txBody>
      </p:sp>
    </p:spTree>
    <p:extLst>
      <p:ext uri="{BB962C8B-B14F-4D97-AF65-F5344CB8AC3E}">
        <p14:creationId xmlns:p14="http://schemas.microsoft.com/office/powerpoint/2010/main" val="95726682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montfleur.co.za/about/scenarios.html"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6.jpg"/></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images.huffingtonpost.com/2015-01-10-storytellingdesigninnovation.jpg"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image" Target="../media/image22.png"/></Relationships>
</file>

<file path=ppt/slides/_rels/slide2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hyperlink" Target="https://www.youtube.com/watch?v=_6xlNyWPpB8" TargetMode="External"/><Relationship Id="rId1" Type="http://schemas.openxmlformats.org/officeDocument/2006/relationships/slideLayout" Target="../slideLayouts/slideLayout2.xml"/><Relationship Id="rId4" Type="http://schemas.openxmlformats.org/officeDocument/2006/relationships/image" Target="../media/image27.png"/></Relationships>
</file>

<file path=ppt/slides/_rels/slide24.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www.youtube.com/watch?v=IoRjz8iTVoo"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29.png"/></Relationships>
</file>

<file path=ppt/slides/_rels/slide2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en.wiktionary.org/wiki/%E9%96%93" TargetMode="External"/><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s://en.wiktionary.org/wiki/%E4%BE%98" TargetMode="External"/><Relationship Id="rId2" Type="http://schemas.openxmlformats.org/officeDocument/2006/relationships/notesSlide" Target="../notesSlides/notesSlide21.xml"/><Relationship Id="rId1" Type="http://schemas.openxmlformats.org/officeDocument/2006/relationships/slideLayout" Target="../slideLayouts/slideLayout2.xml"/><Relationship Id="rId5" Type="http://schemas.openxmlformats.org/officeDocument/2006/relationships/image" Target="../media/image33.png"/><Relationship Id="rId4" Type="http://schemas.openxmlformats.org/officeDocument/2006/relationships/hyperlink" Target="https://en.wiktionary.org/wiki/%E5%AF%82" TargetMode="External"/></Relationships>
</file>

<file path=ppt/slides/_rels/slide33.xml.rels><?xml version="1.0" encoding="UTF-8" standalone="yes"?>
<Relationships xmlns="http://schemas.openxmlformats.org/package/2006/relationships"><Relationship Id="rId8" Type="http://schemas.openxmlformats.org/officeDocument/2006/relationships/image" Target="../media/image37.png"/><Relationship Id="rId3" Type="http://schemas.openxmlformats.org/officeDocument/2006/relationships/hyperlink" Target="https://en.wiktionary.org/wiki/%E4%BE%98" TargetMode="External"/><Relationship Id="rId7" Type="http://schemas.openxmlformats.org/officeDocument/2006/relationships/image" Target="../media/image36.png"/><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image" Target="../media/image35.png"/><Relationship Id="rId5" Type="http://schemas.openxmlformats.org/officeDocument/2006/relationships/image" Target="../media/image34.png"/><Relationship Id="rId10" Type="http://schemas.openxmlformats.org/officeDocument/2006/relationships/image" Target="../media/image39.png"/><Relationship Id="rId4" Type="http://schemas.openxmlformats.org/officeDocument/2006/relationships/hyperlink" Target="https://en.wiktionary.org/wiki/%E5%AF%82" TargetMode="External"/><Relationship Id="rId9" Type="http://schemas.openxmlformats.org/officeDocument/2006/relationships/image" Target="../media/image38.png"/></Relationships>
</file>

<file path=ppt/slides/_rels/slide34.xml.rels><?xml version="1.0" encoding="UTF-8" standalone="yes"?>
<Relationships xmlns="http://schemas.openxmlformats.org/package/2006/relationships"><Relationship Id="rId3" Type="http://schemas.openxmlformats.org/officeDocument/2006/relationships/hyperlink" Target="https://en.wiktionary.org/wiki/%E4%BE%98" TargetMode="External"/><Relationship Id="rId7" Type="http://schemas.openxmlformats.org/officeDocument/2006/relationships/hyperlink" Target="https://en.wiktionary.org/wiki/%E9%87%91%E7%B9%95%E3%81%84" TargetMode="Externa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hyperlink" Target="https://en.wiktionary.org/wiki/%E9%87%91%E7%B6%99%E3%81%8E" TargetMode="External"/><Relationship Id="rId5" Type="http://schemas.openxmlformats.org/officeDocument/2006/relationships/image" Target="../media/image40.png"/><Relationship Id="rId4" Type="http://schemas.openxmlformats.org/officeDocument/2006/relationships/hyperlink" Target="https://en.wiktionary.org/wiki/%E5%AF%82" TargetMode="External"/></Relationships>
</file>

<file path=ppt/slides/_rels/slide35.xml.rels><?xml version="1.0" encoding="UTF-8" standalone="yes"?>
<Relationships xmlns="http://schemas.openxmlformats.org/package/2006/relationships"><Relationship Id="rId3" Type="http://schemas.openxmlformats.org/officeDocument/2006/relationships/hyperlink" Target="https://en.wiktionary.org/wiki/%E4%BE%98" TargetMode="External"/><Relationship Id="rId7" Type="http://schemas.openxmlformats.org/officeDocument/2006/relationships/image" Target="../media/image41.png"/><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hyperlink" Target="https://en.wiktionary.org/wiki/%E9%87%91%E7%B9%95%E3%81%84" TargetMode="External"/><Relationship Id="rId5" Type="http://schemas.openxmlformats.org/officeDocument/2006/relationships/hyperlink" Target="https://en.wiktionary.org/wiki/%E9%87%91%E7%B6%99%E3%81%8E" TargetMode="External"/><Relationship Id="rId4" Type="http://schemas.openxmlformats.org/officeDocument/2006/relationships/hyperlink" Target="https://en.wiktionary.org/wiki/%E5%AF%82" TargetMode="External"/></Relationships>
</file>

<file path=ppt/slides/_rels/slide36.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25.xml"/><Relationship Id="rId1" Type="http://schemas.openxmlformats.org/officeDocument/2006/relationships/slideLayout" Target="../slideLayouts/slideLayout2.xml"/><Relationship Id="rId5" Type="http://schemas.openxmlformats.org/officeDocument/2006/relationships/hyperlink" Target="http://celiapym.com/" TargetMode="External"/><Relationship Id="rId4" Type="http://schemas.openxmlformats.org/officeDocument/2006/relationships/image" Target="../media/image43.png"/></Relationships>
</file>

<file path=ppt/slides/_rels/slide37.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26.xml"/><Relationship Id="rId1" Type="http://schemas.openxmlformats.org/officeDocument/2006/relationships/slideLayout" Target="../slideLayouts/slideLayout2.xml"/><Relationship Id="rId5" Type="http://schemas.openxmlformats.org/officeDocument/2006/relationships/hyperlink" Target="https://youtu.be/KNF6T1lCZA0" TargetMode="External"/><Relationship Id="rId4" Type="http://schemas.openxmlformats.org/officeDocument/2006/relationships/hyperlink" Target="http://celiapym.com/" TargetMode="External"/></Relationships>
</file>

<file path=ppt/slides/_rels/slide38.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hyperlink" Target="https://youtu.be/HqdQne2c4rU" TargetMode="External"/><Relationship Id="rId2" Type="http://schemas.openxmlformats.org/officeDocument/2006/relationships/notesSlide" Target="../notesSlides/notesSlide30.xml"/><Relationship Id="rId1" Type="http://schemas.openxmlformats.org/officeDocument/2006/relationships/slideLayout" Target="../slideLayouts/slideLayout2.xml"/><Relationship Id="rId4" Type="http://schemas.openxmlformats.org/officeDocument/2006/relationships/image" Target="../media/image51.png"/></Relationships>
</file>

<file path=ppt/slides/_rels/slide44.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hyperlink" Target="https://crochetcoralreef.org/about/index.php" TargetMode="External"/><Relationship Id="rId2" Type="http://schemas.openxmlformats.org/officeDocument/2006/relationships/notesSlide" Target="../notesSlides/notesSlide33.xml"/><Relationship Id="rId1" Type="http://schemas.openxmlformats.org/officeDocument/2006/relationships/slideLayout" Target="../slideLayouts/slideLayout2.xml"/><Relationship Id="rId5" Type="http://schemas.openxmlformats.org/officeDocument/2006/relationships/hyperlink" Target="http://theiff.org/publications/index.html" TargetMode="External"/><Relationship Id="rId4" Type="http://schemas.openxmlformats.org/officeDocument/2006/relationships/image" Target="../media/image53.png"/></Relationships>
</file>

<file path=ppt/slides/_rels/slide47.xml.rels><?xml version="1.0" encoding="UTF-8" standalone="yes"?>
<Relationships xmlns="http://schemas.openxmlformats.org/package/2006/relationships"><Relationship Id="rId3" Type="http://schemas.openxmlformats.org/officeDocument/2006/relationships/hyperlink" Target="https://www.youtube.com/watch?v=eym10GGidQU" TargetMode="External"/><Relationship Id="rId2" Type="http://schemas.openxmlformats.org/officeDocument/2006/relationships/notesSlide" Target="../notesSlides/notesSlide34.xml"/><Relationship Id="rId1" Type="http://schemas.openxmlformats.org/officeDocument/2006/relationships/slideLayout" Target="../slideLayouts/slideLayout2.xml"/><Relationship Id="rId4" Type="http://schemas.openxmlformats.org/officeDocument/2006/relationships/image" Target="../media/image54.png"/></Relationships>
</file>

<file path=ppt/slides/_rels/slide48.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35.xml"/><Relationship Id="rId1" Type="http://schemas.openxmlformats.org/officeDocument/2006/relationships/slideLayout" Target="../slideLayouts/slideLayout2.xml"/><Relationship Id="rId6" Type="http://schemas.openxmlformats.org/officeDocument/2006/relationships/image" Target="../media/image57.png"/><Relationship Id="rId5" Type="http://schemas.openxmlformats.org/officeDocument/2006/relationships/image" Target="../media/image56.png"/><Relationship Id="rId4" Type="http://schemas.openxmlformats.org/officeDocument/2006/relationships/hyperlink" Target="https://sugru.com/" TargetMode="External"/></Relationships>
</file>

<file path=ppt/slides/_rels/slide49.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38.xml"/><Relationship Id="rId1" Type="http://schemas.openxmlformats.org/officeDocument/2006/relationships/slideLayout" Target="../slideLayouts/slideLayout2.xml"/><Relationship Id="rId4" Type="http://schemas.openxmlformats.org/officeDocument/2006/relationships/image" Target="../media/image61.png"/></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41.xml"/><Relationship Id="rId1" Type="http://schemas.openxmlformats.org/officeDocument/2006/relationships/slideLayout" Target="../slideLayouts/slideLayout2.xml"/><Relationship Id="rId4" Type="http://schemas.openxmlformats.org/officeDocument/2006/relationships/hyperlink" Target="http://storiesweliveby.org.uk/part-9/4593493397" TargetMode="External"/></Relationships>
</file>

<file path=ppt/slides/_rels/slide55.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42.xml"/><Relationship Id="rId1" Type="http://schemas.openxmlformats.org/officeDocument/2006/relationships/slideLayout" Target="../slideLayouts/slideLayout2.xml"/><Relationship Id="rId4" Type="http://schemas.openxmlformats.org/officeDocument/2006/relationships/image" Target="../media/image65.png"/></Relationships>
</file>

<file path=ppt/slides/_rels/slide56.xml.rels><?xml version="1.0" encoding="UTF-8" standalone="yes"?>
<Relationships xmlns="http://schemas.openxmlformats.org/package/2006/relationships"><Relationship Id="rId3" Type="http://schemas.openxmlformats.org/officeDocument/2006/relationships/hyperlink" Target="https://en.wikipedia.org/wiki/Floyd_Bennett_Field" TargetMode="External"/><Relationship Id="rId2" Type="http://schemas.openxmlformats.org/officeDocument/2006/relationships/notesSlide" Target="../notesSlides/notesSlide43.xml"/><Relationship Id="rId1" Type="http://schemas.openxmlformats.org/officeDocument/2006/relationships/slideLayout" Target="../slideLayouts/slideLayout2.xml"/><Relationship Id="rId4" Type="http://schemas.openxmlformats.org/officeDocument/2006/relationships/image" Target="../media/image66.png"/></Relationships>
</file>

<file path=ppt/slides/_rels/slide57.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notesSlide" Target="../notesSlides/notesSlide45.xml"/><Relationship Id="rId1" Type="http://schemas.openxmlformats.org/officeDocument/2006/relationships/slideLayout" Target="../slideLayouts/slideLayout2.xml"/><Relationship Id="rId5" Type="http://schemas.openxmlformats.org/officeDocument/2006/relationships/hyperlink" Target="http://hefinjones.co.uk/cosmic-colliery/" TargetMode="External"/><Relationship Id="rId4" Type="http://schemas.openxmlformats.org/officeDocument/2006/relationships/hyperlink" Target="http://www.craftscouncil.org.uk/what-we-do/twelve-tall-tales" TargetMode="External"/></Relationships>
</file>

<file path=ppt/slides/_rels/slide59.xml.rels><?xml version="1.0" encoding="UTF-8" standalone="yes"?>
<Relationships xmlns="http://schemas.openxmlformats.org/package/2006/relationships"><Relationship Id="rId2" Type="http://schemas.openxmlformats.org/officeDocument/2006/relationships/hyperlink" Target="http://www.nytimes.com/2008/06/09/arts/09iht-design9.1.13525567.html" TargetMode="Externa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F9E2"/>
        </a:solidFill>
        <a:effectLst/>
      </p:bgPr>
    </p:bg>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39988" y="1"/>
            <a:ext cx="11723972" cy="6861858"/>
          </a:xfrm>
        </p:spPr>
      </p:pic>
      <p:sp>
        <p:nvSpPr>
          <p:cNvPr id="6" name="TextBox 5"/>
          <p:cNvSpPr txBox="1"/>
          <p:nvPr/>
        </p:nvSpPr>
        <p:spPr>
          <a:xfrm>
            <a:off x="239988" y="2210937"/>
            <a:ext cx="11723972" cy="1200329"/>
          </a:xfrm>
          <a:prstGeom prst="rect">
            <a:avLst/>
          </a:prstGeom>
          <a:solidFill>
            <a:srgbClr val="FFF9E2"/>
          </a:solidFill>
        </p:spPr>
        <p:txBody>
          <a:bodyPr wrap="square" rtlCol="0">
            <a:spAutoFit/>
          </a:bodyPr>
          <a:lstStyle/>
          <a:p>
            <a:r>
              <a:rPr lang="en-US" sz="3600" dirty="0">
                <a:solidFill>
                  <a:srgbClr val="002060"/>
                </a:solidFill>
                <a:latin typeface="Courier" charset="0"/>
                <a:ea typeface="Courier" charset="0"/>
                <a:cs typeface="Courier" charset="0"/>
              </a:rPr>
              <a:t>Those who tell the stories rule society 											</a:t>
            </a:r>
            <a:r>
              <a:rPr lang="en-US" sz="2000" dirty="0">
                <a:solidFill>
                  <a:srgbClr val="002060"/>
                </a:solidFill>
                <a:latin typeface="Courier" charset="0"/>
                <a:ea typeface="Courier" charset="0"/>
                <a:cs typeface="Courier" charset="0"/>
              </a:rPr>
              <a:t>(Plato)</a:t>
            </a:r>
          </a:p>
        </p:txBody>
      </p:sp>
    </p:spTree>
    <p:extLst>
      <p:ext uri="{BB962C8B-B14F-4D97-AF65-F5344CB8AC3E}">
        <p14:creationId xmlns:p14="http://schemas.microsoft.com/office/powerpoint/2010/main" val="8471938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dissolv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9E2"/>
        </a:solidFill>
        <a:effectLst/>
      </p:bgPr>
    </p:bg>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7239000" y="0"/>
            <a:ext cx="4953000" cy="6864949"/>
          </a:xfrm>
        </p:spPr>
      </p:pic>
      <p:sp>
        <p:nvSpPr>
          <p:cNvPr id="5" name="TextBox 4"/>
          <p:cNvSpPr txBox="1"/>
          <p:nvPr/>
        </p:nvSpPr>
        <p:spPr>
          <a:xfrm>
            <a:off x="1110343" y="1262742"/>
            <a:ext cx="5660571" cy="5324535"/>
          </a:xfrm>
          <a:prstGeom prst="rect">
            <a:avLst/>
          </a:prstGeom>
          <a:noFill/>
        </p:spPr>
        <p:txBody>
          <a:bodyPr wrap="square" rtlCol="0">
            <a:spAutoFit/>
          </a:bodyPr>
          <a:lstStyle/>
          <a:p>
            <a:r>
              <a:rPr lang="en-US" sz="3200" dirty="0">
                <a:solidFill>
                  <a:srgbClr val="002060"/>
                </a:solidFill>
              </a:rPr>
              <a:t>What mattered most here was not the scenarios themselves so much as the depth of conversation that led to them. (Evans, 2017, p121)</a:t>
            </a:r>
          </a:p>
          <a:p>
            <a:endParaRPr lang="en-US" sz="3200" dirty="0">
              <a:solidFill>
                <a:srgbClr val="002060"/>
              </a:solidFill>
            </a:endParaRPr>
          </a:p>
          <a:p>
            <a:endParaRPr lang="en-US" sz="3200" dirty="0">
              <a:solidFill>
                <a:srgbClr val="002060"/>
              </a:solidFill>
            </a:endParaRPr>
          </a:p>
          <a:p>
            <a:endParaRPr lang="en-US" sz="3200" dirty="0">
              <a:solidFill>
                <a:srgbClr val="002060"/>
              </a:solidFill>
            </a:endParaRPr>
          </a:p>
          <a:p>
            <a:endParaRPr lang="en-US" sz="3200" dirty="0">
              <a:solidFill>
                <a:srgbClr val="002060"/>
              </a:solidFill>
            </a:endParaRPr>
          </a:p>
          <a:p>
            <a:endParaRPr lang="en-US" sz="3200" dirty="0">
              <a:solidFill>
                <a:srgbClr val="002060"/>
              </a:solidFill>
            </a:endParaRPr>
          </a:p>
          <a:p>
            <a:r>
              <a:rPr lang="en-US" sz="2000" dirty="0">
                <a:solidFill>
                  <a:srgbClr val="002060"/>
                </a:solidFill>
                <a:hlinkClick r:id="rId4"/>
              </a:rPr>
              <a:t>http://montfleur.co.za/about/scenarios.html</a:t>
            </a:r>
            <a:endParaRPr lang="en-US" sz="2000" dirty="0">
              <a:solidFill>
                <a:srgbClr val="002060"/>
              </a:solidFill>
            </a:endParaRPr>
          </a:p>
        </p:txBody>
      </p:sp>
    </p:spTree>
    <p:extLst>
      <p:ext uri="{BB962C8B-B14F-4D97-AF65-F5344CB8AC3E}">
        <p14:creationId xmlns:p14="http://schemas.microsoft.com/office/powerpoint/2010/main" val="869659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9E2"/>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377736" y="-43177"/>
            <a:ext cx="8814264" cy="6275294"/>
          </a:xfrm>
          <a:prstGeom prst="rect">
            <a:avLst/>
          </a:prstGeom>
        </p:spPr>
      </p:pic>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0"/>
            <a:ext cx="3863662" cy="6858000"/>
          </a:xfrm>
          <a:prstGeom prst="rect">
            <a:avLst/>
          </a:prstGeom>
        </p:spPr>
      </p:pic>
      <p:sp>
        <p:nvSpPr>
          <p:cNvPr id="4" name="TextBox 3">
            <a:extLst>
              <a:ext uri="{FF2B5EF4-FFF2-40B4-BE49-F238E27FC236}">
                <a16:creationId xmlns:a16="http://schemas.microsoft.com/office/drawing/2014/main" id="{B42C709D-C1B6-F247-94AD-09F26C2F9805}"/>
              </a:ext>
            </a:extLst>
          </p:cNvPr>
          <p:cNvSpPr txBox="1"/>
          <p:nvPr/>
        </p:nvSpPr>
        <p:spPr>
          <a:xfrm>
            <a:off x="4924513" y="6191116"/>
            <a:ext cx="6206635" cy="707886"/>
          </a:xfrm>
          <a:prstGeom prst="rect">
            <a:avLst/>
          </a:prstGeom>
          <a:noFill/>
        </p:spPr>
        <p:txBody>
          <a:bodyPr wrap="none" rtlCol="0">
            <a:spAutoFit/>
          </a:bodyPr>
          <a:lstStyle/>
          <a:p>
            <a:r>
              <a:rPr lang="en-US" sz="4000" dirty="0"/>
              <a:t>Design forecasting = probing </a:t>
            </a:r>
          </a:p>
        </p:txBody>
      </p:sp>
    </p:spTree>
    <p:extLst>
      <p:ext uri="{BB962C8B-B14F-4D97-AF65-F5344CB8AC3E}">
        <p14:creationId xmlns:p14="http://schemas.microsoft.com/office/powerpoint/2010/main" val="16686233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9E2"/>
        </a:solidFill>
        <a:effectLst/>
      </p:bgPr>
    </p:bg>
    <p:spTree>
      <p:nvGrpSpPr>
        <p:cNvPr id="1" name=""/>
        <p:cNvGrpSpPr/>
        <p:nvPr/>
      </p:nvGrpSpPr>
      <p:grpSpPr>
        <a:xfrm>
          <a:off x="0" y="0"/>
          <a:ext cx="0" cy="0"/>
          <a:chOff x="0" y="0"/>
          <a:chExt cx="0" cy="0"/>
        </a:xfrm>
      </p:grpSpPr>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7872918" cy="6980522"/>
          </a:xfrm>
          <a:prstGeom prst="rect">
            <a:avLst/>
          </a:prstGeom>
        </p:spPr>
      </p:pic>
      <p:sp>
        <p:nvSpPr>
          <p:cNvPr id="2" name="TextBox 1">
            <a:extLst>
              <a:ext uri="{FF2B5EF4-FFF2-40B4-BE49-F238E27FC236}">
                <a16:creationId xmlns:a16="http://schemas.microsoft.com/office/drawing/2014/main" id="{680922C4-829D-6B42-8BD5-29023AC1C8CD}"/>
              </a:ext>
            </a:extLst>
          </p:cNvPr>
          <p:cNvSpPr txBox="1"/>
          <p:nvPr/>
        </p:nvSpPr>
        <p:spPr>
          <a:xfrm>
            <a:off x="9032487" y="2453269"/>
            <a:ext cx="1588768" cy="707886"/>
          </a:xfrm>
          <a:prstGeom prst="rect">
            <a:avLst/>
          </a:prstGeom>
          <a:noFill/>
        </p:spPr>
        <p:txBody>
          <a:bodyPr wrap="none" rtlCol="0">
            <a:spAutoFit/>
          </a:bodyPr>
          <a:lstStyle/>
          <a:p>
            <a:r>
              <a:rPr lang="en-US" sz="4000" dirty="0"/>
              <a:t>Cycles </a:t>
            </a:r>
          </a:p>
        </p:txBody>
      </p:sp>
      <p:pic>
        <p:nvPicPr>
          <p:cNvPr id="9" name="Picture 8">
            <a:extLst>
              <a:ext uri="{FF2B5EF4-FFF2-40B4-BE49-F238E27FC236}">
                <a16:creationId xmlns:a16="http://schemas.microsoft.com/office/drawing/2014/main" id="{8D183BBF-017C-E048-9D3B-2CDB440213F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768897" y="0"/>
            <a:ext cx="6527180" cy="6935129"/>
          </a:xfrm>
          <a:prstGeom prst="rect">
            <a:avLst/>
          </a:prstGeom>
        </p:spPr>
      </p:pic>
    </p:spTree>
    <p:extLst>
      <p:ext uri="{BB962C8B-B14F-4D97-AF65-F5344CB8AC3E}">
        <p14:creationId xmlns:p14="http://schemas.microsoft.com/office/powerpoint/2010/main" val="2089912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9E2"/>
        </a:solidFill>
        <a:effectLst/>
      </p:bgPr>
    </p:bg>
    <p:spTree>
      <p:nvGrpSpPr>
        <p:cNvPr id="1" name=""/>
        <p:cNvGrpSpPr/>
        <p:nvPr/>
      </p:nvGrpSpPr>
      <p:grpSpPr>
        <a:xfrm>
          <a:off x="0" y="0"/>
          <a:ext cx="0" cy="0"/>
          <a:chOff x="0" y="0"/>
          <a:chExt cx="0" cy="0"/>
        </a:xfrm>
      </p:grpSpPr>
      <p:pic>
        <p:nvPicPr>
          <p:cNvPr id="8" name="Picture 7" descr="c7e28da4dd9b1c6694495cdb08dd6cf1.jpg">
            <a:extLst>
              <a:ext uri="{FF2B5EF4-FFF2-40B4-BE49-F238E27FC236}">
                <a16:creationId xmlns:a16="http://schemas.microsoft.com/office/drawing/2014/main" id="{3CBFA1AE-A7EB-4840-B24A-DAD9CAA4E745}"/>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650381" y="1508327"/>
            <a:ext cx="3813717" cy="38293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8" descr="images.jpeg">
            <a:extLst>
              <a:ext uri="{FF2B5EF4-FFF2-40B4-BE49-F238E27FC236}">
                <a16:creationId xmlns:a16="http://schemas.microsoft.com/office/drawing/2014/main" id="{21AECAB1-B3B8-4248-9351-6F1DC8824401}"/>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6081854" y="1352213"/>
            <a:ext cx="5070223" cy="40242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792440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9E2"/>
        </a:solidFill>
        <a:effectLst/>
      </p:bgPr>
    </p:bg>
    <p:spTree>
      <p:nvGrpSpPr>
        <p:cNvPr id="1" name=""/>
        <p:cNvGrpSpPr/>
        <p:nvPr/>
      </p:nvGrpSpPr>
      <p:grpSpPr>
        <a:xfrm>
          <a:off x="0" y="0"/>
          <a:ext cx="0" cy="0"/>
          <a:chOff x="0" y="0"/>
          <a:chExt cx="0" cy="0"/>
        </a:xfrm>
      </p:grpSpPr>
      <p:pic>
        <p:nvPicPr>
          <p:cNvPr id="21506" name="Picture 1" descr="Freytags-Pyramid.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18239" y="0"/>
            <a:ext cx="10803379" cy="55344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p:cNvSpPr txBox="1"/>
          <p:nvPr/>
        </p:nvSpPr>
        <p:spPr>
          <a:xfrm>
            <a:off x="4311651" y="5732463"/>
            <a:ext cx="3719513" cy="461962"/>
          </a:xfrm>
          <a:prstGeom prst="rect">
            <a:avLst/>
          </a:prstGeom>
          <a:noFill/>
        </p:spPr>
        <p:txBody>
          <a:bodyPr wrap="none">
            <a:spAutoFit/>
          </a:bodyPr>
          <a:lstStyle>
            <a:lvl1pPr>
              <a:defRPr sz="2400">
                <a:solidFill>
                  <a:schemeClr val="tx1"/>
                </a:solidFill>
                <a:latin typeface="Times" charset="0"/>
                <a:ea typeface="ＭＳ Ｐゴシック" charset="-128"/>
              </a:defRPr>
            </a:lvl1pPr>
            <a:lvl2pPr marL="742950" indent="-285750">
              <a:defRPr sz="2400">
                <a:solidFill>
                  <a:schemeClr val="tx1"/>
                </a:solidFill>
                <a:latin typeface="Times" charset="0"/>
                <a:ea typeface="ＭＳ Ｐゴシック" charset="-128"/>
              </a:defRPr>
            </a:lvl2pPr>
            <a:lvl3pPr marL="1143000" indent="-228600">
              <a:defRPr sz="2400">
                <a:solidFill>
                  <a:schemeClr val="tx1"/>
                </a:solidFill>
                <a:latin typeface="Times" charset="0"/>
                <a:ea typeface="ＭＳ Ｐゴシック" charset="-128"/>
              </a:defRPr>
            </a:lvl3pPr>
            <a:lvl4pPr marL="1600200" indent="-228600">
              <a:defRPr sz="2400">
                <a:solidFill>
                  <a:schemeClr val="tx1"/>
                </a:solidFill>
                <a:latin typeface="Times" charset="0"/>
                <a:ea typeface="ＭＳ Ｐゴシック" charset="-128"/>
              </a:defRPr>
            </a:lvl4pPr>
            <a:lvl5pPr marL="2057400" indent="-228600">
              <a:defRPr sz="2400">
                <a:solidFill>
                  <a:schemeClr val="tx1"/>
                </a:solidFill>
                <a:latin typeface="Times" charset="0"/>
                <a:ea typeface="ＭＳ Ｐゴシック" charset="-128"/>
              </a:defRPr>
            </a:lvl5pPr>
            <a:lvl6pPr marL="2514600" indent="-228600" eaLnBrk="0" fontAlgn="base" hangingPunct="0">
              <a:spcBef>
                <a:spcPct val="0"/>
              </a:spcBef>
              <a:spcAft>
                <a:spcPct val="0"/>
              </a:spcAft>
              <a:defRPr sz="2400">
                <a:solidFill>
                  <a:schemeClr val="tx1"/>
                </a:solidFill>
                <a:latin typeface="Times" charset="0"/>
                <a:ea typeface="ＭＳ Ｐゴシック" charset="-128"/>
              </a:defRPr>
            </a:lvl6pPr>
            <a:lvl7pPr marL="2971800" indent="-228600" eaLnBrk="0" fontAlgn="base" hangingPunct="0">
              <a:spcBef>
                <a:spcPct val="0"/>
              </a:spcBef>
              <a:spcAft>
                <a:spcPct val="0"/>
              </a:spcAft>
              <a:defRPr sz="2400">
                <a:solidFill>
                  <a:schemeClr val="tx1"/>
                </a:solidFill>
                <a:latin typeface="Times" charset="0"/>
                <a:ea typeface="ＭＳ Ｐゴシック" charset="-128"/>
              </a:defRPr>
            </a:lvl7pPr>
            <a:lvl8pPr marL="3429000" indent="-228600" eaLnBrk="0" fontAlgn="base" hangingPunct="0">
              <a:spcBef>
                <a:spcPct val="0"/>
              </a:spcBef>
              <a:spcAft>
                <a:spcPct val="0"/>
              </a:spcAft>
              <a:defRPr sz="2400">
                <a:solidFill>
                  <a:schemeClr val="tx1"/>
                </a:solidFill>
                <a:latin typeface="Times" charset="0"/>
                <a:ea typeface="ＭＳ Ｐゴシック" charset="-128"/>
              </a:defRPr>
            </a:lvl8pPr>
            <a:lvl9pPr marL="3886200" indent="-228600" eaLnBrk="0" fontAlgn="base" hangingPunct="0">
              <a:spcBef>
                <a:spcPct val="0"/>
              </a:spcBef>
              <a:spcAft>
                <a:spcPct val="0"/>
              </a:spcAft>
              <a:defRPr sz="2400">
                <a:solidFill>
                  <a:schemeClr val="tx1"/>
                </a:solidFill>
                <a:latin typeface="Times" charset="0"/>
                <a:ea typeface="ＭＳ Ｐゴシック" charset="-128"/>
              </a:defRPr>
            </a:lvl9pPr>
          </a:lstStyle>
          <a:p>
            <a:r>
              <a:rPr lang="en-US" altLang="x-none">
                <a:latin typeface="Arial" charset="0"/>
              </a:rPr>
              <a:t>Gustav Freytag</a:t>
            </a:r>
            <a:r>
              <a:rPr lang="en-US" altLang="en-US">
                <a:latin typeface="Arial" charset="0"/>
              </a:rPr>
              <a:t>’</a:t>
            </a:r>
            <a:r>
              <a:rPr lang="en-US" altLang="x-none">
                <a:latin typeface="Arial" charset="0"/>
              </a:rPr>
              <a:t>s Pyramid</a:t>
            </a:r>
          </a:p>
        </p:txBody>
      </p:sp>
    </p:spTree>
    <p:extLst>
      <p:ext uri="{BB962C8B-B14F-4D97-AF65-F5344CB8AC3E}">
        <p14:creationId xmlns:p14="http://schemas.microsoft.com/office/powerpoint/2010/main" val="1555471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F9E2"/>
        </a:solidFill>
        <a:effectLst/>
      </p:bgPr>
    </p:bg>
    <p:spTree>
      <p:nvGrpSpPr>
        <p:cNvPr id="1" name=""/>
        <p:cNvGrpSpPr/>
        <p:nvPr/>
      </p:nvGrpSpPr>
      <p:grpSpPr>
        <a:xfrm>
          <a:off x="0" y="0"/>
          <a:ext cx="0" cy="0"/>
          <a:chOff x="0" y="0"/>
          <a:chExt cx="0" cy="0"/>
        </a:xfrm>
      </p:grpSpPr>
      <p:pic>
        <p:nvPicPr>
          <p:cNvPr id="22530" name="Picture 1" descr="duarte_4-1-thumb-580x439-2626.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575882" y="1"/>
            <a:ext cx="9022000" cy="68336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ACC8591E-D907-0D4A-AEFE-EC5BA0D41CBA}"/>
              </a:ext>
            </a:extLst>
          </p:cNvPr>
          <p:cNvSpPr txBox="1"/>
          <p:nvPr/>
        </p:nvSpPr>
        <p:spPr>
          <a:xfrm rot="16200000">
            <a:off x="-2737443" y="3251607"/>
            <a:ext cx="6825523" cy="338554"/>
          </a:xfrm>
          <a:prstGeom prst="rect">
            <a:avLst/>
          </a:prstGeom>
          <a:noFill/>
        </p:spPr>
        <p:txBody>
          <a:bodyPr wrap="none" rtlCol="0">
            <a:spAutoFit/>
          </a:bodyPr>
          <a:lstStyle/>
          <a:p>
            <a:r>
              <a:rPr lang="en-US" sz="1600" dirty="0"/>
              <a:t>https://</a:t>
            </a:r>
            <a:r>
              <a:rPr lang="en-US" sz="1600" dirty="0" err="1"/>
              <a:t>www.ted.com</a:t>
            </a:r>
            <a:r>
              <a:rPr lang="en-US" sz="1600" dirty="0"/>
              <a:t>/talks/</a:t>
            </a:r>
            <a:r>
              <a:rPr lang="en-US" sz="1600" dirty="0" err="1"/>
              <a:t>nancy_duarte_the_secret_structure_of_great_talks</a:t>
            </a:r>
            <a:endParaRPr lang="en-US" sz="1600" dirty="0"/>
          </a:p>
        </p:txBody>
      </p:sp>
    </p:spTree>
    <p:extLst>
      <p:ext uri="{BB962C8B-B14F-4D97-AF65-F5344CB8AC3E}">
        <p14:creationId xmlns:p14="http://schemas.microsoft.com/office/powerpoint/2010/main" val="7935533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9E2"/>
        </a:solidFill>
        <a:effectLst/>
      </p:bgPr>
    </p:bg>
    <p:spTree>
      <p:nvGrpSpPr>
        <p:cNvPr id="1" name=""/>
        <p:cNvGrpSpPr/>
        <p:nvPr/>
      </p:nvGrpSpPr>
      <p:grpSpPr>
        <a:xfrm>
          <a:off x="0" y="0"/>
          <a:ext cx="0" cy="0"/>
          <a:chOff x="0" y="0"/>
          <a:chExt cx="0" cy="0"/>
        </a:xfrm>
      </p:grpSpPr>
      <p:sp>
        <p:nvSpPr>
          <p:cNvPr id="2" name="Rectangle 1"/>
          <p:cNvSpPr/>
          <p:nvPr/>
        </p:nvSpPr>
        <p:spPr>
          <a:xfrm>
            <a:off x="1494957" y="2405444"/>
            <a:ext cx="9288741" cy="1323439"/>
          </a:xfrm>
          <a:prstGeom prst="rect">
            <a:avLst/>
          </a:prstGeom>
        </p:spPr>
        <p:txBody>
          <a:bodyPr wrap="square">
            <a:spAutoFit/>
          </a:bodyPr>
          <a:lstStyle/>
          <a:p>
            <a:r>
              <a:rPr lang="en-GB" sz="4000">
                <a:solidFill>
                  <a:srgbClr val="002060"/>
                </a:solidFill>
                <a:latin typeface="Arial" charset="0"/>
                <a:ea typeface="ＭＳ 明朝" charset="-128"/>
                <a:cs typeface="Times New Roman" charset="0"/>
              </a:rPr>
              <a:t>“Exceptional </a:t>
            </a:r>
            <a:r>
              <a:rPr lang="en-GB" sz="4000" dirty="0">
                <a:solidFill>
                  <a:srgbClr val="002060"/>
                </a:solidFill>
                <a:latin typeface="Arial" charset="0"/>
                <a:ea typeface="ＭＳ 明朝" charset="-128"/>
                <a:cs typeface="Times New Roman" charset="0"/>
              </a:rPr>
              <a:t>design is good storytelling rooted in a strong design </a:t>
            </a:r>
            <a:r>
              <a:rPr lang="en-GB" sz="4000">
                <a:solidFill>
                  <a:srgbClr val="002060"/>
                </a:solidFill>
                <a:latin typeface="Arial" charset="0"/>
                <a:ea typeface="ＭＳ 明朝" charset="-128"/>
                <a:cs typeface="Times New Roman" charset="0"/>
              </a:rPr>
              <a:t>philosophy.” </a:t>
            </a:r>
            <a:endParaRPr lang="en-US" sz="4000" dirty="0">
              <a:solidFill>
                <a:srgbClr val="002060"/>
              </a:solidFill>
            </a:endParaRPr>
          </a:p>
        </p:txBody>
      </p:sp>
      <p:sp>
        <p:nvSpPr>
          <p:cNvPr id="4" name="Rectangle 3"/>
          <p:cNvSpPr/>
          <p:nvPr/>
        </p:nvSpPr>
        <p:spPr>
          <a:xfrm>
            <a:off x="215183" y="6137040"/>
            <a:ext cx="11848290" cy="584775"/>
          </a:xfrm>
          <a:prstGeom prst="rect">
            <a:avLst/>
          </a:prstGeom>
        </p:spPr>
        <p:txBody>
          <a:bodyPr wrap="square">
            <a:spAutoFit/>
          </a:bodyPr>
          <a:lstStyle/>
          <a:p>
            <a:r>
              <a:rPr lang="en-GB" b="1" kern="1800" dirty="0">
                <a:solidFill>
                  <a:srgbClr val="002060"/>
                </a:solidFill>
                <a:latin typeface="Arial" charset="0"/>
                <a:ea typeface="Times New Roman" charset="0"/>
                <a:cs typeface="Times New Roman" charset="0"/>
              </a:rPr>
              <a:t>The Power of Personal Storytelling in Design and Innovation by </a:t>
            </a:r>
            <a:r>
              <a:rPr lang="en-GB" sz="1600" b="1" dirty="0">
                <a:solidFill>
                  <a:srgbClr val="002060"/>
                </a:solidFill>
                <a:latin typeface="Arial" charset="0"/>
                <a:ea typeface="ＭＳ 明朝" charset="-128"/>
                <a:cs typeface="Times New Roman" charset="0"/>
              </a:rPr>
              <a:t>Soren Petersen</a:t>
            </a:r>
            <a:r>
              <a:rPr lang="en-GB" dirty="0">
                <a:solidFill>
                  <a:srgbClr val="002060"/>
                </a:solidFill>
              </a:rPr>
              <a:t> </a:t>
            </a:r>
          </a:p>
          <a:p>
            <a:r>
              <a:rPr lang="en-GB" sz="1400" dirty="0">
                <a:solidFill>
                  <a:srgbClr val="002060"/>
                </a:solidFill>
              </a:rPr>
              <a:t>Taken from: http://</a:t>
            </a:r>
            <a:r>
              <a:rPr lang="en-GB" sz="1400" dirty="0" err="1">
                <a:solidFill>
                  <a:srgbClr val="002060"/>
                </a:solidFill>
              </a:rPr>
              <a:t>www.huffingtonpost.com</a:t>
            </a:r>
            <a:r>
              <a:rPr lang="en-GB" sz="1400" dirty="0">
                <a:solidFill>
                  <a:srgbClr val="002060"/>
                </a:solidFill>
              </a:rPr>
              <a:t>/</a:t>
            </a:r>
            <a:r>
              <a:rPr lang="en-GB" sz="1400" dirty="0" err="1">
                <a:solidFill>
                  <a:srgbClr val="002060"/>
                </a:solidFill>
              </a:rPr>
              <a:t>soren-petersen</a:t>
            </a:r>
            <a:r>
              <a:rPr lang="en-GB" sz="1400" dirty="0">
                <a:solidFill>
                  <a:srgbClr val="002060"/>
                </a:solidFill>
              </a:rPr>
              <a:t>/the-power-of-personal-storytelling-in-design-and-innovation_b_6448912.html </a:t>
            </a:r>
            <a:endParaRPr lang="en-US" sz="1400" dirty="0">
              <a:solidFill>
                <a:srgbClr val="002060"/>
              </a:solidFill>
            </a:endParaRPr>
          </a:p>
        </p:txBody>
      </p:sp>
    </p:spTree>
    <p:extLst>
      <p:ext uri="{BB962C8B-B14F-4D97-AF65-F5344CB8AC3E}">
        <p14:creationId xmlns:p14="http://schemas.microsoft.com/office/powerpoint/2010/main" val="10497201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F9E2"/>
        </a:solidFill>
        <a:effectLst/>
      </p:bgPr>
    </p:bg>
    <p:spTree>
      <p:nvGrpSpPr>
        <p:cNvPr id="1" name=""/>
        <p:cNvGrpSpPr/>
        <p:nvPr/>
      </p:nvGrpSpPr>
      <p:grpSpPr>
        <a:xfrm>
          <a:off x="0" y="0"/>
          <a:ext cx="0" cy="0"/>
          <a:chOff x="0" y="0"/>
          <a:chExt cx="0" cy="0"/>
        </a:xfrm>
      </p:grpSpPr>
      <p:pic>
        <p:nvPicPr>
          <p:cNvPr id="1025" name="Picture 3" descr="015-01-10-storytellingdesigninnovation.jpg">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80564" y="301557"/>
            <a:ext cx="10717529" cy="5651770"/>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215183" y="6137040"/>
            <a:ext cx="11848290" cy="584775"/>
          </a:xfrm>
          <a:prstGeom prst="rect">
            <a:avLst/>
          </a:prstGeom>
        </p:spPr>
        <p:txBody>
          <a:bodyPr wrap="square">
            <a:spAutoFit/>
          </a:bodyPr>
          <a:lstStyle/>
          <a:p>
            <a:r>
              <a:rPr lang="en-GB" b="1" kern="1800" dirty="0">
                <a:solidFill>
                  <a:srgbClr val="002060"/>
                </a:solidFill>
                <a:latin typeface="Arial" charset="0"/>
                <a:ea typeface="Times New Roman" charset="0"/>
                <a:cs typeface="Times New Roman" charset="0"/>
              </a:rPr>
              <a:t>The Power of Personal Storytelling in Design and Innovation by </a:t>
            </a:r>
            <a:r>
              <a:rPr lang="en-GB" sz="1600" b="1" dirty="0">
                <a:solidFill>
                  <a:srgbClr val="002060"/>
                </a:solidFill>
                <a:latin typeface="Arial" charset="0"/>
                <a:ea typeface="ＭＳ 明朝" charset="-128"/>
                <a:cs typeface="Times New Roman" charset="0"/>
              </a:rPr>
              <a:t>Soren Petersen</a:t>
            </a:r>
            <a:r>
              <a:rPr lang="en-GB" dirty="0">
                <a:solidFill>
                  <a:srgbClr val="002060"/>
                </a:solidFill>
              </a:rPr>
              <a:t> </a:t>
            </a:r>
          </a:p>
          <a:p>
            <a:r>
              <a:rPr lang="en-GB" sz="1400" dirty="0">
                <a:solidFill>
                  <a:srgbClr val="002060"/>
                </a:solidFill>
              </a:rPr>
              <a:t>Taken from: http://</a:t>
            </a:r>
            <a:r>
              <a:rPr lang="en-GB" sz="1400" dirty="0" err="1">
                <a:solidFill>
                  <a:srgbClr val="002060"/>
                </a:solidFill>
              </a:rPr>
              <a:t>www.huffingtonpost.com</a:t>
            </a:r>
            <a:r>
              <a:rPr lang="en-GB" sz="1400" dirty="0">
                <a:solidFill>
                  <a:srgbClr val="002060"/>
                </a:solidFill>
              </a:rPr>
              <a:t>/</a:t>
            </a:r>
            <a:r>
              <a:rPr lang="en-GB" sz="1400" dirty="0" err="1">
                <a:solidFill>
                  <a:srgbClr val="002060"/>
                </a:solidFill>
              </a:rPr>
              <a:t>soren-petersen</a:t>
            </a:r>
            <a:r>
              <a:rPr lang="en-GB" sz="1400" dirty="0">
                <a:solidFill>
                  <a:srgbClr val="002060"/>
                </a:solidFill>
              </a:rPr>
              <a:t>/the-power-of-personal-storytelling-in-design-and-innovation_b_6448912.html </a:t>
            </a:r>
            <a:endParaRPr lang="en-US" sz="1400" dirty="0">
              <a:solidFill>
                <a:srgbClr val="002060"/>
              </a:solidFill>
            </a:endParaRPr>
          </a:p>
        </p:txBody>
      </p:sp>
    </p:spTree>
    <p:extLst>
      <p:ext uri="{BB962C8B-B14F-4D97-AF65-F5344CB8AC3E}">
        <p14:creationId xmlns:p14="http://schemas.microsoft.com/office/powerpoint/2010/main" val="5860470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F9E2"/>
        </a:solidFill>
        <a:effectLst/>
      </p:bgPr>
    </p:bg>
    <p:spTree>
      <p:nvGrpSpPr>
        <p:cNvPr id="1" name=""/>
        <p:cNvGrpSpPr/>
        <p:nvPr/>
      </p:nvGrpSpPr>
      <p:grpSpPr>
        <a:xfrm>
          <a:off x="0" y="0"/>
          <a:ext cx="0" cy="0"/>
          <a:chOff x="0" y="0"/>
          <a:chExt cx="0" cy="0"/>
        </a:xfrm>
      </p:grpSpPr>
      <p:sp>
        <p:nvSpPr>
          <p:cNvPr id="5" name="Rectangle 4"/>
          <p:cNvSpPr/>
          <p:nvPr/>
        </p:nvSpPr>
        <p:spPr>
          <a:xfrm>
            <a:off x="215183" y="6137040"/>
            <a:ext cx="11848290" cy="584775"/>
          </a:xfrm>
          <a:prstGeom prst="rect">
            <a:avLst/>
          </a:prstGeom>
        </p:spPr>
        <p:txBody>
          <a:bodyPr wrap="square">
            <a:spAutoFit/>
          </a:bodyPr>
          <a:lstStyle/>
          <a:p>
            <a:r>
              <a:rPr lang="en-GB" b="1" kern="1800" dirty="0">
                <a:solidFill>
                  <a:srgbClr val="002060"/>
                </a:solidFill>
                <a:latin typeface="Arial" charset="0"/>
                <a:ea typeface="Times New Roman" charset="0"/>
                <a:cs typeface="Times New Roman" charset="0"/>
              </a:rPr>
              <a:t>The Power of Personal Storytelling in Design and Innovation by </a:t>
            </a:r>
            <a:r>
              <a:rPr lang="en-GB" sz="1600" b="1" dirty="0">
                <a:solidFill>
                  <a:srgbClr val="002060"/>
                </a:solidFill>
                <a:latin typeface="Arial" charset="0"/>
                <a:ea typeface="ＭＳ 明朝" charset="-128"/>
                <a:cs typeface="Times New Roman" charset="0"/>
              </a:rPr>
              <a:t>Soren Petersen</a:t>
            </a:r>
            <a:r>
              <a:rPr lang="en-GB" dirty="0">
                <a:solidFill>
                  <a:srgbClr val="002060"/>
                </a:solidFill>
              </a:rPr>
              <a:t> </a:t>
            </a:r>
          </a:p>
          <a:p>
            <a:r>
              <a:rPr lang="en-GB" sz="1400" dirty="0">
                <a:solidFill>
                  <a:srgbClr val="002060"/>
                </a:solidFill>
              </a:rPr>
              <a:t>Taken from: http://</a:t>
            </a:r>
            <a:r>
              <a:rPr lang="en-GB" sz="1400" dirty="0" err="1">
                <a:solidFill>
                  <a:srgbClr val="002060"/>
                </a:solidFill>
              </a:rPr>
              <a:t>www.huffingtonpost.com</a:t>
            </a:r>
            <a:r>
              <a:rPr lang="en-GB" sz="1400" dirty="0">
                <a:solidFill>
                  <a:srgbClr val="002060"/>
                </a:solidFill>
              </a:rPr>
              <a:t>/</a:t>
            </a:r>
            <a:r>
              <a:rPr lang="en-GB" sz="1400" dirty="0" err="1">
                <a:solidFill>
                  <a:srgbClr val="002060"/>
                </a:solidFill>
              </a:rPr>
              <a:t>soren-petersen</a:t>
            </a:r>
            <a:r>
              <a:rPr lang="en-GB" sz="1400" dirty="0">
                <a:solidFill>
                  <a:srgbClr val="002060"/>
                </a:solidFill>
              </a:rPr>
              <a:t>/the-power-of-personal-storytelling-in-design-and-innovation_b_6448912.html </a:t>
            </a:r>
            <a:endParaRPr lang="en-US" sz="1400" dirty="0">
              <a:solidFill>
                <a:srgbClr val="002060"/>
              </a:solidFill>
            </a:endParaRP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9455"/>
            <a:ext cx="8988357" cy="6198866"/>
          </a:xfrm>
          <a:prstGeom prst="rect">
            <a:avLst/>
          </a:prstGeom>
        </p:spPr>
      </p:pic>
      <p:sp>
        <p:nvSpPr>
          <p:cNvPr id="3" name="Rectangle 2">
            <a:extLst>
              <a:ext uri="{FF2B5EF4-FFF2-40B4-BE49-F238E27FC236}">
                <a16:creationId xmlns:a16="http://schemas.microsoft.com/office/drawing/2014/main" id="{B66C68AD-4867-734A-8492-86A19092F505}"/>
              </a:ext>
            </a:extLst>
          </p:cNvPr>
          <p:cNvSpPr/>
          <p:nvPr/>
        </p:nvSpPr>
        <p:spPr>
          <a:xfrm>
            <a:off x="5940357" y="-19455"/>
            <a:ext cx="6096000" cy="6740307"/>
          </a:xfrm>
          <a:prstGeom prst="rect">
            <a:avLst/>
          </a:prstGeom>
          <a:solidFill>
            <a:srgbClr val="FFF9E2"/>
          </a:solidFill>
        </p:spPr>
        <p:txBody>
          <a:bodyPr>
            <a:spAutoFit/>
          </a:bodyPr>
          <a:lstStyle/>
          <a:p>
            <a:endParaRPr lang="en-GB" sz="2400" b="1" dirty="0"/>
          </a:p>
          <a:p>
            <a:r>
              <a:rPr lang="en-GB" sz="2400" b="1" dirty="0"/>
              <a:t>Good story: </a:t>
            </a:r>
            <a:r>
              <a:rPr lang="en-GB" sz="2400" dirty="0"/>
              <a:t>Steve, a visionary but socially awkward California kid, sets out to liberate people with personal computers. Succeeding, </a:t>
            </a:r>
            <a:r>
              <a:rPr lang="en-GB" sz="2400" dirty="0" err="1"/>
              <a:t>publicaly</a:t>
            </a:r>
            <a:r>
              <a:rPr lang="en-GB" sz="2400" dirty="0"/>
              <a:t> disgracing him, a backstabber then manoeuvres him out of his company. Steve then first builds the world's best high-end computer firm and then the world's best digital animation studio. When his old friends beg him to return to save the now bankrupt original firm, Steve, now a mature leader, transforms the world of digital entertainment and computing, making an amazing comeback and turning the defunct firm into the biggest and most beloved and profitable company in America.</a:t>
            </a:r>
          </a:p>
          <a:p>
            <a:endParaRPr lang="en-GB" sz="2400" dirty="0"/>
          </a:p>
          <a:p>
            <a:endParaRPr lang="en-GB" sz="2400" dirty="0"/>
          </a:p>
        </p:txBody>
      </p:sp>
    </p:spTree>
    <p:extLst>
      <p:ext uri="{BB962C8B-B14F-4D97-AF65-F5344CB8AC3E}">
        <p14:creationId xmlns:p14="http://schemas.microsoft.com/office/powerpoint/2010/main" val="13225071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dissolv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F9E2"/>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3">
            <a:alphaModFix amt="33000"/>
            <a:extLst>
              <a:ext uri="{28A0092B-C50C-407E-A947-70E740481C1C}">
                <a14:useLocalDpi xmlns:a14="http://schemas.microsoft.com/office/drawing/2010/main" val="0"/>
              </a:ext>
            </a:extLst>
          </a:blip>
          <a:stretch>
            <a:fillRect/>
          </a:stretch>
        </p:blipFill>
        <p:spPr>
          <a:xfrm>
            <a:off x="0" y="-19455"/>
            <a:ext cx="8988357" cy="6198866"/>
          </a:xfrm>
          <a:prstGeom prst="rect">
            <a:avLst/>
          </a:prstGeom>
        </p:spPr>
      </p:pic>
      <p:sp>
        <p:nvSpPr>
          <p:cNvPr id="4" name="Rectangle 3"/>
          <p:cNvSpPr/>
          <p:nvPr/>
        </p:nvSpPr>
        <p:spPr>
          <a:xfrm>
            <a:off x="4494178" y="-19455"/>
            <a:ext cx="7256834" cy="6740307"/>
          </a:xfrm>
          <a:prstGeom prst="rect">
            <a:avLst/>
          </a:prstGeom>
          <a:solidFill>
            <a:srgbClr val="FFF9E2"/>
          </a:solidFill>
        </p:spPr>
        <p:txBody>
          <a:bodyPr wrap="square">
            <a:spAutoFit/>
          </a:bodyPr>
          <a:lstStyle>
            <a:lvl1pPr>
              <a:defRPr sz="2400">
                <a:solidFill>
                  <a:schemeClr val="tx1"/>
                </a:solidFill>
                <a:latin typeface="Times" charset="0"/>
                <a:ea typeface="ＭＳ Ｐゴシック" charset="-128"/>
              </a:defRPr>
            </a:lvl1pPr>
            <a:lvl2pPr marL="742950" indent="-285750">
              <a:defRPr sz="2400">
                <a:solidFill>
                  <a:schemeClr val="tx1"/>
                </a:solidFill>
                <a:latin typeface="Times" charset="0"/>
                <a:ea typeface="ＭＳ Ｐゴシック" charset="-128"/>
              </a:defRPr>
            </a:lvl2pPr>
            <a:lvl3pPr marL="1143000" indent="-228600">
              <a:defRPr sz="2400">
                <a:solidFill>
                  <a:schemeClr val="tx1"/>
                </a:solidFill>
                <a:latin typeface="Times" charset="0"/>
                <a:ea typeface="ＭＳ Ｐゴシック" charset="-128"/>
              </a:defRPr>
            </a:lvl3pPr>
            <a:lvl4pPr marL="1600200" indent="-228600">
              <a:defRPr sz="2400">
                <a:solidFill>
                  <a:schemeClr val="tx1"/>
                </a:solidFill>
                <a:latin typeface="Times" charset="0"/>
                <a:ea typeface="ＭＳ Ｐゴシック" charset="-128"/>
              </a:defRPr>
            </a:lvl4pPr>
            <a:lvl5pPr marL="2057400" indent="-228600">
              <a:defRPr sz="2400">
                <a:solidFill>
                  <a:schemeClr val="tx1"/>
                </a:solidFill>
                <a:latin typeface="Times" charset="0"/>
                <a:ea typeface="ＭＳ Ｐゴシック" charset="-128"/>
              </a:defRPr>
            </a:lvl5pPr>
            <a:lvl6pPr marL="2514600" indent="-228600" eaLnBrk="0" fontAlgn="base" hangingPunct="0">
              <a:spcBef>
                <a:spcPct val="0"/>
              </a:spcBef>
              <a:spcAft>
                <a:spcPct val="0"/>
              </a:spcAft>
              <a:defRPr sz="2400">
                <a:solidFill>
                  <a:schemeClr val="tx1"/>
                </a:solidFill>
                <a:latin typeface="Times" charset="0"/>
                <a:ea typeface="ＭＳ Ｐゴシック" charset="-128"/>
              </a:defRPr>
            </a:lvl6pPr>
            <a:lvl7pPr marL="2971800" indent="-228600" eaLnBrk="0" fontAlgn="base" hangingPunct="0">
              <a:spcBef>
                <a:spcPct val="0"/>
              </a:spcBef>
              <a:spcAft>
                <a:spcPct val="0"/>
              </a:spcAft>
              <a:defRPr sz="2400">
                <a:solidFill>
                  <a:schemeClr val="tx1"/>
                </a:solidFill>
                <a:latin typeface="Times" charset="0"/>
                <a:ea typeface="ＭＳ Ｐゴシック" charset="-128"/>
              </a:defRPr>
            </a:lvl7pPr>
            <a:lvl8pPr marL="3429000" indent="-228600" eaLnBrk="0" fontAlgn="base" hangingPunct="0">
              <a:spcBef>
                <a:spcPct val="0"/>
              </a:spcBef>
              <a:spcAft>
                <a:spcPct val="0"/>
              </a:spcAft>
              <a:defRPr sz="2400">
                <a:solidFill>
                  <a:schemeClr val="tx1"/>
                </a:solidFill>
                <a:latin typeface="Times" charset="0"/>
                <a:ea typeface="ＭＳ Ｐゴシック" charset="-128"/>
              </a:defRPr>
            </a:lvl8pPr>
            <a:lvl9pPr marL="3886200" indent="-228600" eaLnBrk="0" fontAlgn="base" hangingPunct="0">
              <a:spcBef>
                <a:spcPct val="0"/>
              </a:spcBef>
              <a:spcAft>
                <a:spcPct val="0"/>
              </a:spcAft>
              <a:defRPr sz="2400">
                <a:solidFill>
                  <a:schemeClr val="tx1"/>
                </a:solidFill>
                <a:latin typeface="Times" charset="0"/>
                <a:ea typeface="ＭＳ Ｐゴシック" charset="-128"/>
              </a:defRPr>
            </a:lvl9pPr>
          </a:lstStyle>
          <a:p>
            <a:r>
              <a:rPr lang="en-GB" b="1" dirty="0">
                <a:latin typeface="+mn-lt"/>
              </a:rPr>
              <a:t>Bad story: </a:t>
            </a:r>
            <a:r>
              <a:rPr lang="en-GB" dirty="0">
                <a:latin typeface="+mn-lt"/>
              </a:rPr>
              <a:t>A confused young man markets the opportunities in his gullible friend's consumer invention and becomes rich and famous. Now a troubled tyrant, he loses everything, starts a couple of ventures and eventually returns to regain control of his old, now faltering company. Luckily, the firm develops a new line of computer products, music products and entertainment products, becoming the leader in a new industry and money and fame returns.</a:t>
            </a:r>
          </a:p>
          <a:p>
            <a:r>
              <a:rPr lang="en-GB" dirty="0">
                <a:latin typeface="+mn-lt"/>
              </a:rPr>
              <a:t>Successful leaders need also to be excellent storytellers, for if they do not successfully tell their own story and control the narrative, then the press, their costumers or their competitors surely will. If one can find an archetypical story that matches the firm's innovation type and co-create an incremental innovative story or a breakthrough leader story that is good and authentic, it can swiftly move mountains and be an integral piece of their success.</a:t>
            </a:r>
          </a:p>
        </p:txBody>
      </p:sp>
    </p:spTree>
    <p:extLst>
      <p:ext uri="{BB962C8B-B14F-4D97-AF65-F5344CB8AC3E}">
        <p14:creationId xmlns:p14="http://schemas.microsoft.com/office/powerpoint/2010/main" val="16056360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F9E2"/>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3">
            <a:alphaModFix amt="33000"/>
            <a:extLst>
              <a:ext uri="{28A0092B-C50C-407E-A947-70E740481C1C}">
                <a14:useLocalDpi xmlns:a14="http://schemas.microsoft.com/office/drawing/2010/main" val="0"/>
              </a:ext>
            </a:extLst>
          </a:blip>
          <a:stretch>
            <a:fillRect/>
          </a:stretch>
        </p:blipFill>
        <p:spPr>
          <a:xfrm>
            <a:off x="0" y="-19455"/>
            <a:ext cx="8988357" cy="6198866"/>
          </a:xfrm>
          <a:prstGeom prst="rect">
            <a:avLst/>
          </a:prstGeom>
        </p:spPr>
      </p:pic>
      <p:sp>
        <p:nvSpPr>
          <p:cNvPr id="4" name="Rectangle 3"/>
          <p:cNvSpPr/>
          <p:nvPr/>
        </p:nvSpPr>
        <p:spPr>
          <a:xfrm>
            <a:off x="4494178" y="-19455"/>
            <a:ext cx="7256834" cy="6595353"/>
          </a:xfrm>
          <a:prstGeom prst="rect">
            <a:avLst/>
          </a:prstGeom>
          <a:solidFill>
            <a:srgbClr val="FFF9E2"/>
          </a:solidFill>
        </p:spPr>
        <p:txBody>
          <a:bodyPr wrap="square">
            <a:spAutoFit/>
          </a:bodyPr>
          <a:lstStyle>
            <a:lvl1pPr>
              <a:defRPr sz="2400">
                <a:solidFill>
                  <a:schemeClr val="tx1"/>
                </a:solidFill>
                <a:latin typeface="Times" charset="0"/>
                <a:ea typeface="ＭＳ Ｐゴシック" charset="-128"/>
              </a:defRPr>
            </a:lvl1pPr>
            <a:lvl2pPr marL="742950" indent="-285750">
              <a:defRPr sz="2400">
                <a:solidFill>
                  <a:schemeClr val="tx1"/>
                </a:solidFill>
                <a:latin typeface="Times" charset="0"/>
                <a:ea typeface="ＭＳ Ｐゴシック" charset="-128"/>
              </a:defRPr>
            </a:lvl2pPr>
            <a:lvl3pPr marL="1143000" indent="-228600">
              <a:defRPr sz="2400">
                <a:solidFill>
                  <a:schemeClr val="tx1"/>
                </a:solidFill>
                <a:latin typeface="Times" charset="0"/>
                <a:ea typeface="ＭＳ Ｐゴシック" charset="-128"/>
              </a:defRPr>
            </a:lvl3pPr>
            <a:lvl4pPr marL="1600200" indent="-228600">
              <a:defRPr sz="2400">
                <a:solidFill>
                  <a:schemeClr val="tx1"/>
                </a:solidFill>
                <a:latin typeface="Times" charset="0"/>
                <a:ea typeface="ＭＳ Ｐゴシック" charset="-128"/>
              </a:defRPr>
            </a:lvl4pPr>
            <a:lvl5pPr marL="2057400" indent="-228600">
              <a:defRPr sz="2400">
                <a:solidFill>
                  <a:schemeClr val="tx1"/>
                </a:solidFill>
                <a:latin typeface="Times" charset="0"/>
                <a:ea typeface="ＭＳ Ｐゴシック" charset="-128"/>
              </a:defRPr>
            </a:lvl5pPr>
            <a:lvl6pPr marL="2514600" indent="-228600" eaLnBrk="0" fontAlgn="base" hangingPunct="0">
              <a:spcBef>
                <a:spcPct val="0"/>
              </a:spcBef>
              <a:spcAft>
                <a:spcPct val="0"/>
              </a:spcAft>
              <a:defRPr sz="2400">
                <a:solidFill>
                  <a:schemeClr val="tx1"/>
                </a:solidFill>
                <a:latin typeface="Times" charset="0"/>
                <a:ea typeface="ＭＳ Ｐゴシック" charset="-128"/>
              </a:defRPr>
            </a:lvl6pPr>
            <a:lvl7pPr marL="2971800" indent="-228600" eaLnBrk="0" fontAlgn="base" hangingPunct="0">
              <a:spcBef>
                <a:spcPct val="0"/>
              </a:spcBef>
              <a:spcAft>
                <a:spcPct val="0"/>
              </a:spcAft>
              <a:defRPr sz="2400">
                <a:solidFill>
                  <a:schemeClr val="tx1"/>
                </a:solidFill>
                <a:latin typeface="Times" charset="0"/>
                <a:ea typeface="ＭＳ Ｐゴシック" charset="-128"/>
              </a:defRPr>
            </a:lvl7pPr>
            <a:lvl8pPr marL="3429000" indent="-228600" eaLnBrk="0" fontAlgn="base" hangingPunct="0">
              <a:spcBef>
                <a:spcPct val="0"/>
              </a:spcBef>
              <a:spcAft>
                <a:spcPct val="0"/>
              </a:spcAft>
              <a:defRPr sz="2400">
                <a:solidFill>
                  <a:schemeClr val="tx1"/>
                </a:solidFill>
                <a:latin typeface="Times" charset="0"/>
                <a:ea typeface="ＭＳ Ｐゴシック" charset="-128"/>
              </a:defRPr>
            </a:lvl8pPr>
            <a:lvl9pPr marL="3886200" indent="-228600" eaLnBrk="0" fontAlgn="base" hangingPunct="0">
              <a:spcBef>
                <a:spcPct val="0"/>
              </a:spcBef>
              <a:spcAft>
                <a:spcPct val="0"/>
              </a:spcAft>
              <a:defRPr sz="2400">
                <a:solidFill>
                  <a:schemeClr val="tx1"/>
                </a:solidFill>
                <a:latin typeface="Times" charset="0"/>
                <a:ea typeface="ＭＳ Ｐゴシック" charset="-128"/>
              </a:defRPr>
            </a:lvl9pPr>
          </a:lstStyle>
          <a:p>
            <a:endParaRPr lang="en-US" altLang="x-none" dirty="0">
              <a:solidFill>
                <a:srgbClr val="002060"/>
              </a:solidFill>
              <a:latin typeface="Arial" charset="0"/>
            </a:endParaRPr>
          </a:p>
          <a:p>
            <a:r>
              <a:rPr lang="en-US" altLang="x-none" dirty="0">
                <a:solidFill>
                  <a:srgbClr val="002060"/>
                </a:solidFill>
                <a:latin typeface="Arial" charset="0"/>
              </a:rPr>
              <a:t>In Christopher Booker</a:t>
            </a:r>
            <a:r>
              <a:rPr lang="en-US" altLang="en-US" dirty="0">
                <a:solidFill>
                  <a:srgbClr val="002060"/>
                </a:solidFill>
                <a:latin typeface="Arial" charset="0"/>
              </a:rPr>
              <a:t>’</a:t>
            </a:r>
            <a:r>
              <a:rPr lang="en-US" altLang="x-none" dirty="0">
                <a:solidFill>
                  <a:srgbClr val="002060"/>
                </a:solidFill>
                <a:latin typeface="Arial" charset="0"/>
              </a:rPr>
              <a:t>s, </a:t>
            </a:r>
            <a:r>
              <a:rPr lang="en-US" altLang="x-none" i="1" dirty="0">
                <a:solidFill>
                  <a:srgbClr val="002060"/>
                </a:solidFill>
                <a:latin typeface="Arial" charset="0"/>
              </a:rPr>
              <a:t>The Seven Basic Plots: Why We Tell Stories</a:t>
            </a:r>
            <a:r>
              <a:rPr lang="en-US" altLang="x-none" dirty="0">
                <a:solidFill>
                  <a:srgbClr val="002060"/>
                </a:solidFill>
                <a:latin typeface="Arial" charset="0"/>
              </a:rPr>
              <a:t>, the 7 plots are:</a:t>
            </a:r>
          </a:p>
          <a:p>
            <a:endParaRPr lang="en-US" altLang="x-none" dirty="0">
              <a:solidFill>
                <a:srgbClr val="002060"/>
              </a:solidFill>
              <a:latin typeface="Arial" charset="0"/>
            </a:endParaRPr>
          </a:p>
          <a:p>
            <a:r>
              <a:rPr lang="en-US" altLang="x-none" dirty="0">
                <a:solidFill>
                  <a:srgbClr val="002060"/>
                </a:solidFill>
                <a:latin typeface="Arial" charset="0"/>
              </a:rPr>
              <a:t>Overcoming the monster</a:t>
            </a:r>
          </a:p>
          <a:p>
            <a:endParaRPr lang="en-US" altLang="x-none" dirty="0">
              <a:solidFill>
                <a:srgbClr val="002060"/>
              </a:solidFill>
              <a:latin typeface="Arial" charset="0"/>
            </a:endParaRPr>
          </a:p>
          <a:p>
            <a:r>
              <a:rPr lang="en-US" altLang="x-none" dirty="0">
                <a:solidFill>
                  <a:srgbClr val="002060"/>
                </a:solidFill>
                <a:latin typeface="Arial" charset="0"/>
              </a:rPr>
              <a:t>Rags to Riches</a:t>
            </a:r>
          </a:p>
          <a:p>
            <a:endParaRPr lang="en-US" altLang="x-none" dirty="0">
              <a:solidFill>
                <a:srgbClr val="002060"/>
              </a:solidFill>
              <a:latin typeface="Arial" charset="0"/>
            </a:endParaRPr>
          </a:p>
          <a:p>
            <a:r>
              <a:rPr lang="en-US" altLang="x-none" dirty="0">
                <a:solidFill>
                  <a:srgbClr val="002060"/>
                </a:solidFill>
                <a:latin typeface="Arial" charset="0"/>
              </a:rPr>
              <a:t>The Quest</a:t>
            </a:r>
          </a:p>
          <a:p>
            <a:endParaRPr lang="en-US" altLang="x-none" dirty="0">
              <a:solidFill>
                <a:srgbClr val="002060"/>
              </a:solidFill>
              <a:latin typeface="Arial" charset="0"/>
            </a:endParaRPr>
          </a:p>
          <a:p>
            <a:r>
              <a:rPr lang="en-US" altLang="x-none" dirty="0">
                <a:solidFill>
                  <a:srgbClr val="002060"/>
                </a:solidFill>
                <a:latin typeface="Arial" charset="0"/>
              </a:rPr>
              <a:t>Voyage and Return</a:t>
            </a:r>
          </a:p>
          <a:p>
            <a:endParaRPr lang="en-US" altLang="x-none" dirty="0">
              <a:solidFill>
                <a:srgbClr val="002060"/>
              </a:solidFill>
              <a:latin typeface="Arial" charset="0"/>
            </a:endParaRPr>
          </a:p>
          <a:p>
            <a:r>
              <a:rPr lang="en-US" altLang="x-none" dirty="0">
                <a:solidFill>
                  <a:srgbClr val="002060"/>
                </a:solidFill>
                <a:latin typeface="Arial" charset="0"/>
              </a:rPr>
              <a:t>Comedy</a:t>
            </a:r>
          </a:p>
          <a:p>
            <a:endParaRPr lang="en-US" altLang="x-none" dirty="0">
              <a:solidFill>
                <a:srgbClr val="002060"/>
              </a:solidFill>
              <a:latin typeface="Arial" charset="0"/>
            </a:endParaRPr>
          </a:p>
          <a:p>
            <a:r>
              <a:rPr lang="en-US" altLang="x-none" dirty="0">
                <a:solidFill>
                  <a:srgbClr val="002060"/>
                </a:solidFill>
                <a:latin typeface="Arial" charset="0"/>
              </a:rPr>
              <a:t>Tragedy</a:t>
            </a:r>
          </a:p>
          <a:p>
            <a:endParaRPr lang="en-US" altLang="x-none" dirty="0">
              <a:solidFill>
                <a:srgbClr val="002060"/>
              </a:solidFill>
              <a:latin typeface="Arial" charset="0"/>
            </a:endParaRPr>
          </a:p>
          <a:p>
            <a:r>
              <a:rPr lang="en-US" altLang="x-none" dirty="0">
                <a:solidFill>
                  <a:srgbClr val="002060"/>
                </a:solidFill>
                <a:latin typeface="Arial" charset="0"/>
              </a:rPr>
              <a:t>Rebirth</a:t>
            </a:r>
          </a:p>
        </p:txBody>
      </p:sp>
    </p:spTree>
    <p:extLst>
      <p:ext uri="{BB962C8B-B14F-4D97-AF65-F5344CB8AC3E}">
        <p14:creationId xmlns:p14="http://schemas.microsoft.com/office/powerpoint/2010/main" val="42624823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FF9E2"/>
        </a:solidFill>
        <a:effectLst/>
      </p:bgPr>
    </p:bg>
    <p:spTree>
      <p:nvGrpSpPr>
        <p:cNvPr id="1" name=""/>
        <p:cNvGrpSpPr/>
        <p:nvPr/>
      </p:nvGrpSpPr>
      <p:grpSpPr>
        <a:xfrm>
          <a:off x="0" y="0"/>
          <a:ext cx="0" cy="0"/>
          <a:chOff x="0" y="0"/>
          <a:chExt cx="0" cy="0"/>
        </a:xfrm>
      </p:grpSpPr>
      <p:sp>
        <p:nvSpPr>
          <p:cNvPr id="3" name="Rectangle 2"/>
          <p:cNvSpPr/>
          <p:nvPr/>
        </p:nvSpPr>
        <p:spPr>
          <a:xfrm>
            <a:off x="259069" y="612844"/>
            <a:ext cx="3540770" cy="5632311"/>
          </a:xfrm>
          <a:prstGeom prst="rect">
            <a:avLst/>
          </a:prstGeom>
        </p:spPr>
        <p:txBody>
          <a:bodyPr wrap="square">
            <a:spAutoFit/>
          </a:bodyPr>
          <a:lstStyle>
            <a:lvl1pPr>
              <a:defRPr sz="2400">
                <a:solidFill>
                  <a:schemeClr val="tx1"/>
                </a:solidFill>
                <a:latin typeface="Times" charset="0"/>
                <a:ea typeface="ＭＳ Ｐゴシック" charset="-128"/>
              </a:defRPr>
            </a:lvl1pPr>
            <a:lvl2pPr marL="742950" indent="-285750">
              <a:defRPr sz="2400">
                <a:solidFill>
                  <a:schemeClr val="tx1"/>
                </a:solidFill>
                <a:latin typeface="Times" charset="0"/>
                <a:ea typeface="ＭＳ Ｐゴシック" charset="-128"/>
              </a:defRPr>
            </a:lvl2pPr>
            <a:lvl3pPr marL="1143000" indent="-228600">
              <a:defRPr sz="2400">
                <a:solidFill>
                  <a:schemeClr val="tx1"/>
                </a:solidFill>
                <a:latin typeface="Times" charset="0"/>
                <a:ea typeface="ＭＳ Ｐゴシック" charset="-128"/>
              </a:defRPr>
            </a:lvl3pPr>
            <a:lvl4pPr marL="1600200" indent="-228600">
              <a:defRPr sz="2400">
                <a:solidFill>
                  <a:schemeClr val="tx1"/>
                </a:solidFill>
                <a:latin typeface="Times" charset="0"/>
                <a:ea typeface="ＭＳ Ｐゴシック" charset="-128"/>
              </a:defRPr>
            </a:lvl4pPr>
            <a:lvl5pPr marL="2057400" indent="-228600">
              <a:defRPr sz="2400">
                <a:solidFill>
                  <a:schemeClr val="tx1"/>
                </a:solidFill>
                <a:latin typeface="Times" charset="0"/>
                <a:ea typeface="ＭＳ Ｐゴシック" charset="-128"/>
              </a:defRPr>
            </a:lvl5pPr>
            <a:lvl6pPr marL="2514600" indent="-228600" eaLnBrk="0" fontAlgn="base" hangingPunct="0">
              <a:spcBef>
                <a:spcPct val="0"/>
              </a:spcBef>
              <a:spcAft>
                <a:spcPct val="0"/>
              </a:spcAft>
              <a:defRPr sz="2400">
                <a:solidFill>
                  <a:schemeClr val="tx1"/>
                </a:solidFill>
                <a:latin typeface="Times" charset="0"/>
                <a:ea typeface="ＭＳ Ｐゴシック" charset="-128"/>
              </a:defRPr>
            </a:lvl6pPr>
            <a:lvl7pPr marL="2971800" indent="-228600" eaLnBrk="0" fontAlgn="base" hangingPunct="0">
              <a:spcBef>
                <a:spcPct val="0"/>
              </a:spcBef>
              <a:spcAft>
                <a:spcPct val="0"/>
              </a:spcAft>
              <a:defRPr sz="2400">
                <a:solidFill>
                  <a:schemeClr val="tx1"/>
                </a:solidFill>
                <a:latin typeface="Times" charset="0"/>
                <a:ea typeface="ＭＳ Ｐゴシック" charset="-128"/>
              </a:defRPr>
            </a:lvl7pPr>
            <a:lvl8pPr marL="3429000" indent="-228600" eaLnBrk="0" fontAlgn="base" hangingPunct="0">
              <a:spcBef>
                <a:spcPct val="0"/>
              </a:spcBef>
              <a:spcAft>
                <a:spcPct val="0"/>
              </a:spcAft>
              <a:defRPr sz="2400">
                <a:solidFill>
                  <a:schemeClr val="tx1"/>
                </a:solidFill>
                <a:latin typeface="Times" charset="0"/>
                <a:ea typeface="ＭＳ Ｐゴシック" charset="-128"/>
              </a:defRPr>
            </a:lvl8pPr>
            <a:lvl9pPr marL="3886200" indent="-228600" eaLnBrk="0" fontAlgn="base" hangingPunct="0">
              <a:spcBef>
                <a:spcPct val="0"/>
              </a:spcBef>
              <a:spcAft>
                <a:spcPct val="0"/>
              </a:spcAft>
              <a:defRPr sz="2400">
                <a:solidFill>
                  <a:schemeClr val="tx1"/>
                </a:solidFill>
                <a:latin typeface="Times" charset="0"/>
                <a:ea typeface="ＭＳ Ｐゴシック" charset="-128"/>
              </a:defRPr>
            </a:lvl9pPr>
          </a:lstStyle>
          <a:p>
            <a:r>
              <a:rPr lang="en-US" altLang="x-none" b="1" dirty="0">
                <a:solidFill>
                  <a:srgbClr val="002060"/>
                </a:solidFill>
                <a:latin typeface="Arial" charset="0"/>
              </a:rPr>
              <a:t>Conflicts </a:t>
            </a:r>
            <a:r>
              <a:rPr lang="en-US" altLang="x-none" dirty="0">
                <a:solidFill>
                  <a:srgbClr val="002060"/>
                </a:solidFill>
                <a:latin typeface="Arial" charset="0"/>
              </a:rPr>
              <a:t>might include:</a:t>
            </a:r>
          </a:p>
          <a:p>
            <a:endParaRPr lang="en-US" altLang="x-none" dirty="0">
              <a:solidFill>
                <a:srgbClr val="002060"/>
              </a:solidFill>
              <a:latin typeface="Arial" charset="0"/>
            </a:endParaRPr>
          </a:p>
          <a:p>
            <a:r>
              <a:rPr lang="en-US" altLang="x-none" dirty="0">
                <a:solidFill>
                  <a:srgbClr val="002060"/>
                </a:solidFill>
                <a:latin typeface="Arial" charset="0"/>
              </a:rPr>
              <a:t>Human vs. self</a:t>
            </a:r>
          </a:p>
          <a:p>
            <a:r>
              <a:rPr lang="en-US" altLang="x-none" dirty="0">
                <a:solidFill>
                  <a:srgbClr val="002060"/>
                </a:solidFill>
                <a:latin typeface="Arial" charset="0"/>
              </a:rPr>
              <a:t>Human vs. human</a:t>
            </a:r>
          </a:p>
          <a:p>
            <a:r>
              <a:rPr lang="en-US" altLang="x-none" dirty="0">
                <a:solidFill>
                  <a:srgbClr val="002060"/>
                </a:solidFill>
                <a:latin typeface="Arial" charset="0"/>
              </a:rPr>
              <a:t>Human vs. nature</a:t>
            </a:r>
          </a:p>
          <a:p>
            <a:r>
              <a:rPr lang="en-US" altLang="x-none" dirty="0">
                <a:solidFill>
                  <a:srgbClr val="002060"/>
                </a:solidFill>
                <a:latin typeface="Arial" charset="0"/>
              </a:rPr>
              <a:t>Human vs. environment</a:t>
            </a:r>
          </a:p>
          <a:p>
            <a:r>
              <a:rPr lang="en-US" altLang="x-none" dirty="0">
                <a:solidFill>
                  <a:srgbClr val="002060"/>
                </a:solidFill>
                <a:latin typeface="Arial" charset="0"/>
              </a:rPr>
              <a:t>Human vs. technology (machine)</a:t>
            </a:r>
          </a:p>
          <a:p>
            <a:r>
              <a:rPr lang="en-US" altLang="x-none" dirty="0">
                <a:solidFill>
                  <a:srgbClr val="002060"/>
                </a:solidFill>
                <a:latin typeface="Arial" charset="0"/>
              </a:rPr>
              <a:t>Human vs. supernatural</a:t>
            </a:r>
          </a:p>
          <a:p>
            <a:r>
              <a:rPr lang="en-US" altLang="x-none" dirty="0">
                <a:solidFill>
                  <a:srgbClr val="002060"/>
                </a:solidFill>
                <a:latin typeface="Arial" charset="0"/>
              </a:rPr>
              <a:t>Human vs. god</a:t>
            </a:r>
          </a:p>
          <a:p>
            <a:endParaRPr lang="en-US" altLang="x-none" dirty="0">
              <a:solidFill>
                <a:srgbClr val="002060"/>
              </a:solidFill>
              <a:latin typeface="Arial" charset="0"/>
            </a:endParaRPr>
          </a:p>
          <a:p>
            <a:r>
              <a:rPr lang="en-US" altLang="x-none" dirty="0">
                <a:solidFill>
                  <a:srgbClr val="002060"/>
                </a:solidFill>
                <a:latin typeface="Arial" charset="0"/>
              </a:rPr>
              <a:t>Usually there</a:t>
            </a:r>
            <a:r>
              <a:rPr lang="en-US" altLang="en-US" dirty="0">
                <a:solidFill>
                  <a:srgbClr val="002060"/>
                </a:solidFill>
                <a:latin typeface="Arial" charset="0"/>
              </a:rPr>
              <a:t>’</a:t>
            </a:r>
            <a:r>
              <a:rPr lang="en-US" altLang="x-none" dirty="0">
                <a:solidFill>
                  <a:srgbClr val="002060"/>
                </a:solidFill>
                <a:latin typeface="Arial" charset="0"/>
              </a:rPr>
              <a:t>s a human involved, but conflict can certainly be animal vs. animal, etc.</a:t>
            </a:r>
          </a:p>
        </p:txBody>
      </p:sp>
      <p:pic>
        <p:nvPicPr>
          <p:cNvPr id="2" name="Picture 1"/>
          <p:cNvPicPr>
            <a:picLocks noChangeAspect="1"/>
          </p:cNvPicPr>
          <p:nvPr/>
        </p:nvPicPr>
        <p:blipFill>
          <a:blip r:embed="rId2">
            <a:alphaModFix amt="58000"/>
            <a:extLst>
              <a:ext uri="{28A0092B-C50C-407E-A947-70E740481C1C}">
                <a14:useLocalDpi xmlns:a14="http://schemas.microsoft.com/office/drawing/2010/main" val="0"/>
              </a:ext>
            </a:extLst>
          </a:blip>
          <a:stretch>
            <a:fillRect/>
          </a:stretch>
        </p:blipFill>
        <p:spPr>
          <a:xfrm>
            <a:off x="3994391" y="0"/>
            <a:ext cx="8197609" cy="6858000"/>
          </a:xfrm>
          <a:prstGeom prst="rect">
            <a:avLst/>
          </a:prstGeom>
        </p:spPr>
      </p:pic>
    </p:spTree>
    <p:extLst>
      <p:ext uri="{BB962C8B-B14F-4D97-AF65-F5344CB8AC3E}">
        <p14:creationId xmlns:p14="http://schemas.microsoft.com/office/powerpoint/2010/main" val="7980438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FF9E2"/>
        </a:solidFill>
        <a:effectLst/>
      </p:bgPr>
    </p:bg>
    <p:spTree>
      <p:nvGrpSpPr>
        <p:cNvPr id="1" name=""/>
        <p:cNvGrpSpPr/>
        <p:nvPr/>
      </p:nvGrpSpPr>
      <p:grpSpPr>
        <a:xfrm>
          <a:off x="0" y="0"/>
          <a:ext cx="0" cy="0"/>
          <a:chOff x="0" y="0"/>
          <a:chExt cx="0" cy="0"/>
        </a:xfrm>
      </p:grpSpPr>
      <p:sp>
        <p:nvSpPr>
          <p:cNvPr id="3" name="Rectangle 2"/>
          <p:cNvSpPr/>
          <p:nvPr/>
        </p:nvSpPr>
        <p:spPr>
          <a:xfrm>
            <a:off x="200702" y="243512"/>
            <a:ext cx="3379077" cy="6370975"/>
          </a:xfrm>
          <a:prstGeom prst="rect">
            <a:avLst/>
          </a:prstGeom>
        </p:spPr>
        <p:txBody>
          <a:bodyPr wrap="square">
            <a:spAutoFit/>
          </a:bodyPr>
          <a:lstStyle/>
          <a:p>
            <a:pPr>
              <a:defRPr/>
            </a:pPr>
            <a:r>
              <a:rPr lang="en-US" sz="2400" b="1" dirty="0">
                <a:solidFill>
                  <a:srgbClr val="002060"/>
                </a:solidFill>
                <a:ea typeface="ＭＳ Ｐゴシック" charset="0"/>
                <a:cs typeface="ＭＳ Ｐゴシック" charset="0"/>
              </a:rPr>
              <a:t>Themes </a:t>
            </a:r>
            <a:r>
              <a:rPr lang="en-US" sz="2400" dirty="0">
                <a:solidFill>
                  <a:srgbClr val="002060"/>
                </a:solidFill>
                <a:ea typeface="ＭＳ Ｐゴシック" charset="0"/>
                <a:cs typeface="ＭＳ Ｐゴシック" charset="0"/>
              </a:rPr>
              <a:t>are equally numerous. </a:t>
            </a:r>
          </a:p>
          <a:p>
            <a:pPr>
              <a:defRPr/>
            </a:pPr>
            <a:r>
              <a:rPr lang="en-US" sz="2400" dirty="0">
                <a:solidFill>
                  <a:srgbClr val="002060"/>
                </a:solidFill>
                <a:ea typeface="ＭＳ Ｐゴシック" charset="0"/>
                <a:cs typeface="ＭＳ Ｐゴシック" charset="0"/>
              </a:rPr>
              <a:t>The more common ones include:</a:t>
            </a:r>
          </a:p>
          <a:p>
            <a:pPr>
              <a:defRPr/>
            </a:pPr>
            <a:r>
              <a:rPr lang="en-US" sz="2400" dirty="0">
                <a:solidFill>
                  <a:srgbClr val="002060"/>
                </a:solidFill>
                <a:ea typeface="ＭＳ Ｐゴシック" charset="0"/>
                <a:cs typeface="ＭＳ Ｐゴシック" charset="0"/>
              </a:rPr>
              <a:t>Redemption</a:t>
            </a:r>
          </a:p>
          <a:p>
            <a:pPr>
              <a:defRPr/>
            </a:pPr>
            <a:r>
              <a:rPr lang="en-US" sz="2400" dirty="0">
                <a:solidFill>
                  <a:srgbClr val="002060"/>
                </a:solidFill>
                <a:ea typeface="ＭＳ Ｐゴシック" charset="0"/>
                <a:cs typeface="ＭＳ Ｐゴシック" charset="0"/>
              </a:rPr>
              <a:t>Resurrection</a:t>
            </a:r>
          </a:p>
          <a:p>
            <a:pPr>
              <a:defRPr/>
            </a:pPr>
            <a:r>
              <a:rPr lang="en-US" sz="2400" dirty="0">
                <a:solidFill>
                  <a:srgbClr val="002060"/>
                </a:solidFill>
                <a:ea typeface="ＭＳ Ｐゴシック" charset="0"/>
                <a:cs typeface="ＭＳ Ｐゴシック" charset="0"/>
              </a:rPr>
              <a:t>Prodigal Son</a:t>
            </a:r>
          </a:p>
          <a:p>
            <a:pPr>
              <a:defRPr/>
            </a:pPr>
            <a:r>
              <a:rPr lang="en-US" sz="2400" dirty="0">
                <a:solidFill>
                  <a:srgbClr val="002060"/>
                </a:solidFill>
                <a:ea typeface="ＭＳ Ｐゴシック" charset="0"/>
                <a:cs typeface="ＭＳ Ｐゴシック" charset="0"/>
              </a:rPr>
              <a:t>Transformation</a:t>
            </a:r>
          </a:p>
          <a:p>
            <a:pPr>
              <a:defRPr/>
            </a:pPr>
            <a:r>
              <a:rPr lang="en-US" sz="2400" dirty="0">
                <a:solidFill>
                  <a:srgbClr val="002060"/>
                </a:solidFill>
                <a:ea typeface="ＭＳ Ｐゴシック" charset="0"/>
                <a:cs typeface="ＭＳ Ｐゴシック" charset="0"/>
              </a:rPr>
              <a:t>Vengeance</a:t>
            </a:r>
          </a:p>
          <a:p>
            <a:pPr>
              <a:defRPr/>
            </a:pPr>
            <a:r>
              <a:rPr lang="en-US" sz="2400" dirty="0">
                <a:solidFill>
                  <a:srgbClr val="002060"/>
                </a:solidFill>
                <a:ea typeface="ＭＳ Ｐゴシック" charset="0"/>
                <a:cs typeface="ＭＳ Ｐゴシック" charset="0"/>
              </a:rPr>
              <a:t>Innocence</a:t>
            </a:r>
          </a:p>
          <a:p>
            <a:pPr>
              <a:defRPr/>
            </a:pPr>
            <a:r>
              <a:rPr lang="en-US" sz="2400" dirty="0">
                <a:solidFill>
                  <a:srgbClr val="002060"/>
                </a:solidFill>
                <a:ea typeface="ＭＳ Ｐゴシック" charset="0"/>
                <a:cs typeface="ＭＳ Ｐゴシック" charset="0"/>
              </a:rPr>
              <a:t>Justice</a:t>
            </a:r>
          </a:p>
          <a:p>
            <a:pPr>
              <a:defRPr/>
            </a:pPr>
            <a:r>
              <a:rPr lang="en-US" sz="2400" dirty="0">
                <a:solidFill>
                  <a:srgbClr val="002060"/>
                </a:solidFill>
                <a:ea typeface="ＭＳ Ｐゴシック" charset="0"/>
                <a:cs typeface="ＭＳ Ｐゴシック" charset="0"/>
              </a:rPr>
              <a:t>Sacrifice</a:t>
            </a:r>
          </a:p>
          <a:p>
            <a:pPr>
              <a:defRPr/>
            </a:pPr>
            <a:r>
              <a:rPr lang="en-US" sz="2400" dirty="0">
                <a:solidFill>
                  <a:srgbClr val="002060"/>
                </a:solidFill>
                <a:ea typeface="ＭＳ Ｐゴシック" charset="0"/>
                <a:cs typeface="ＭＳ Ｐゴシック" charset="0"/>
              </a:rPr>
              <a:t>Jealousy</a:t>
            </a:r>
          </a:p>
          <a:p>
            <a:pPr>
              <a:defRPr/>
            </a:pPr>
            <a:r>
              <a:rPr lang="en-US" sz="2400" dirty="0">
                <a:solidFill>
                  <a:srgbClr val="002060"/>
                </a:solidFill>
                <a:ea typeface="ＭＳ Ｐゴシック" charset="0"/>
                <a:cs typeface="ＭＳ Ｐゴシック" charset="0"/>
              </a:rPr>
              <a:t>Friendship</a:t>
            </a:r>
          </a:p>
          <a:p>
            <a:pPr>
              <a:defRPr/>
            </a:pPr>
            <a:r>
              <a:rPr lang="en-US" sz="2400" dirty="0">
                <a:solidFill>
                  <a:srgbClr val="002060"/>
                </a:solidFill>
                <a:ea typeface="ＭＳ Ｐゴシック" charset="0"/>
                <a:cs typeface="ＭＳ Ｐゴシック" charset="0"/>
              </a:rPr>
              <a:t>Fate</a:t>
            </a:r>
          </a:p>
          <a:p>
            <a:pPr>
              <a:defRPr/>
            </a:pPr>
            <a:r>
              <a:rPr lang="en-US" sz="2400" dirty="0">
                <a:solidFill>
                  <a:srgbClr val="002060"/>
                </a:solidFill>
                <a:ea typeface="ＭＳ Ｐゴシック" charset="0"/>
                <a:cs typeface="ＭＳ Ｐゴシック" charset="0"/>
              </a:rPr>
              <a:t>And the biggest one of all: Love.</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390529" y="-19454"/>
            <a:ext cx="8801471" cy="6857999"/>
          </a:xfrm>
          <a:prstGeom prst="rect">
            <a:avLst/>
          </a:prstGeom>
        </p:spPr>
      </p:pic>
    </p:spTree>
    <p:extLst>
      <p:ext uri="{BB962C8B-B14F-4D97-AF65-F5344CB8AC3E}">
        <p14:creationId xmlns:p14="http://schemas.microsoft.com/office/powerpoint/2010/main" val="16880148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FF9E2"/>
        </a:solidFill>
        <a:effectLst/>
      </p:bgPr>
    </p:bg>
    <p:spTree>
      <p:nvGrpSpPr>
        <p:cNvPr id="1" name=""/>
        <p:cNvGrpSpPr/>
        <p:nvPr/>
      </p:nvGrpSpPr>
      <p:grpSpPr>
        <a:xfrm>
          <a:off x="0" y="0"/>
          <a:ext cx="0" cy="0"/>
          <a:chOff x="0" y="0"/>
          <a:chExt cx="0" cy="0"/>
        </a:xfrm>
      </p:grpSpPr>
      <p:sp>
        <p:nvSpPr>
          <p:cNvPr id="3" name="Rectangle 2"/>
          <p:cNvSpPr/>
          <p:nvPr/>
        </p:nvSpPr>
        <p:spPr>
          <a:xfrm>
            <a:off x="4967255" y="529914"/>
            <a:ext cx="7224745" cy="4539704"/>
          </a:xfrm>
          <a:prstGeom prst="rect">
            <a:avLst/>
          </a:prstGeom>
        </p:spPr>
        <p:txBody>
          <a:bodyPr wrap="square">
            <a:spAutoFit/>
          </a:bodyPr>
          <a:lstStyle/>
          <a:p>
            <a:pPr>
              <a:defRPr/>
            </a:pPr>
            <a:r>
              <a:rPr lang="en-US" sz="2400" b="1" dirty="0">
                <a:solidFill>
                  <a:srgbClr val="002060"/>
                </a:solidFill>
                <a:ea typeface="ＭＳ Ｐゴシック" charset="0"/>
                <a:cs typeface="ＭＳ Ｐゴシック" charset="0"/>
              </a:rPr>
              <a:t>Genre:</a:t>
            </a:r>
          </a:p>
          <a:p>
            <a:pPr>
              <a:defRPr/>
            </a:pPr>
            <a:endParaRPr lang="en-US" sz="2400" b="1" dirty="0">
              <a:solidFill>
                <a:srgbClr val="002060"/>
              </a:solidFill>
              <a:ea typeface="ＭＳ Ｐゴシック" charset="0"/>
              <a:cs typeface="ＭＳ Ｐゴシック" charset="0"/>
            </a:endParaRPr>
          </a:p>
          <a:p>
            <a:pPr>
              <a:spcAft>
                <a:spcPts val="600"/>
              </a:spcAft>
              <a:defRPr/>
            </a:pPr>
            <a:r>
              <a:rPr lang="en-US" sz="2400" dirty="0">
                <a:solidFill>
                  <a:srgbClr val="002060"/>
                </a:solidFill>
                <a:ea typeface="ＭＳ Ｐゴシック" charset="0"/>
                <a:cs typeface="ＭＳ Ｐゴシック" charset="0"/>
              </a:rPr>
              <a:t>mystery, </a:t>
            </a:r>
          </a:p>
          <a:p>
            <a:pPr>
              <a:spcAft>
                <a:spcPts val="600"/>
              </a:spcAft>
              <a:defRPr/>
            </a:pPr>
            <a:r>
              <a:rPr lang="en-US" sz="2400" dirty="0">
                <a:solidFill>
                  <a:srgbClr val="002060"/>
                </a:solidFill>
                <a:ea typeface="ＭＳ Ｐゴシック" charset="0"/>
                <a:cs typeface="ＭＳ Ｐゴシック" charset="0"/>
              </a:rPr>
              <a:t>thriller, </a:t>
            </a:r>
          </a:p>
          <a:p>
            <a:pPr>
              <a:spcAft>
                <a:spcPts val="600"/>
              </a:spcAft>
              <a:defRPr/>
            </a:pPr>
            <a:r>
              <a:rPr lang="en-US" sz="2400" dirty="0">
                <a:solidFill>
                  <a:srgbClr val="002060"/>
                </a:solidFill>
                <a:ea typeface="ＭＳ Ｐゴシック" charset="0"/>
                <a:cs typeface="ＭＳ Ｐゴシック" charset="0"/>
              </a:rPr>
              <a:t>suspense, </a:t>
            </a:r>
          </a:p>
          <a:p>
            <a:pPr>
              <a:spcAft>
                <a:spcPts val="600"/>
              </a:spcAft>
              <a:defRPr/>
            </a:pPr>
            <a:r>
              <a:rPr lang="en-US" sz="2400" dirty="0">
                <a:solidFill>
                  <a:srgbClr val="002060"/>
                </a:solidFill>
                <a:ea typeface="ＭＳ Ｐゴシック" charset="0"/>
                <a:cs typeface="ＭＳ Ｐゴシック" charset="0"/>
              </a:rPr>
              <a:t>romance, </a:t>
            </a:r>
          </a:p>
          <a:p>
            <a:pPr>
              <a:spcAft>
                <a:spcPts val="600"/>
              </a:spcAft>
              <a:defRPr/>
            </a:pPr>
            <a:r>
              <a:rPr lang="en-US" sz="2400" dirty="0">
                <a:solidFill>
                  <a:srgbClr val="002060"/>
                </a:solidFill>
                <a:ea typeface="ＭＳ Ｐゴシック" charset="0"/>
                <a:cs typeface="ＭＳ Ｐゴシック" charset="0"/>
              </a:rPr>
              <a:t>Horror,</a:t>
            </a:r>
          </a:p>
          <a:p>
            <a:pPr>
              <a:defRPr/>
            </a:pPr>
            <a:endParaRPr lang="en-US" sz="2400" dirty="0">
              <a:solidFill>
                <a:srgbClr val="002060"/>
              </a:solidFill>
              <a:ea typeface="ＭＳ Ｐゴシック" charset="0"/>
              <a:cs typeface="ＭＳ Ｐゴシック" charset="0"/>
            </a:endParaRPr>
          </a:p>
          <a:p>
            <a:pPr>
              <a:defRPr/>
            </a:pPr>
            <a:r>
              <a:rPr lang="en-US" sz="2400" dirty="0">
                <a:solidFill>
                  <a:srgbClr val="002060"/>
                </a:solidFill>
                <a:ea typeface="ＭＳ Ｐゴシック" charset="0"/>
                <a:cs typeface="ＭＳ Ｐゴシック" charset="0"/>
              </a:rPr>
              <a:t>All break down into sub-genres and each of these sub-genres have their own conventions, their own requirements. Their own </a:t>
            </a:r>
            <a:r>
              <a:rPr lang="en-US" sz="2400" i="1" dirty="0">
                <a:solidFill>
                  <a:srgbClr val="002060"/>
                </a:solidFill>
                <a:ea typeface="ＭＳ Ｐゴシック" charset="0"/>
                <a:cs typeface="ＭＳ Ｐゴシック" charset="0"/>
              </a:rPr>
              <a:t>structure</a:t>
            </a:r>
            <a:r>
              <a:rPr lang="en-US" sz="2400" dirty="0">
                <a:solidFill>
                  <a:srgbClr val="002060"/>
                </a:solidFill>
                <a:ea typeface="ＭＳ Ｐゴシック" charset="0"/>
                <a:cs typeface="ＭＳ Ｐゴシック" charset="0"/>
              </a:rPr>
              <a:t>.</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4195864" cy="6871966"/>
          </a:xfrm>
          <a:prstGeom prst="rect">
            <a:avLst/>
          </a:prstGeom>
        </p:spPr>
      </p:pic>
    </p:spTree>
    <p:extLst>
      <p:ext uri="{BB962C8B-B14F-4D97-AF65-F5344CB8AC3E}">
        <p14:creationId xmlns:p14="http://schemas.microsoft.com/office/powerpoint/2010/main" val="583335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FF9E2"/>
        </a:solidFill>
        <a:effectLst/>
      </p:bgPr>
    </p:bg>
    <p:spTree>
      <p:nvGrpSpPr>
        <p:cNvPr id="1" name=""/>
        <p:cNvGrpSpPr/>
        <p:nvPr/>
      </p:nvGrpSpPr>
      <p:grpSpPr>
        <a:xfrm>
          <a:off x="0" y="0"/>
          <a:ext cx="0" cy="0"/>
          <a:chOff x="0" y="0"/>
          <a:chExt cx="0" cy="0"/>
        </a:xfrm>
      </p:grpSpPr>
      <p:pic>
        <p:nvPicPr>
          <p:cNvPr id="3" name="Picture 2" descr="Plot-lines.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548292" y="55518"/>
            <a:ext cx="11046315" cy="68024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Rectangle 1">
            <a:extLst>
              <a:ext uri="{FF2B5EF4-FFF2-40B4-BE49-F238E27FC236}">
                <a16:creationId xmlns:a16="http://schemas.microsoft.com/office/drawing/2014/main" id="{397F2678-FCCF-B342-A97F-697436D44153}"/>
              </a:ext>
            </a:extLst>
          </p:cNvPr>
          <p:cNvSpPr/>
          <p:nvPr/>
        </p:nvSpPr>
        <p:spPr>
          <a:xfrm>
            <a:off x="3367668" y="847492"/>
            <a:ext cx="2252546" cy="9367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120455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FF9E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2700"/>
            <a:ext cx="12192000" cy="6815129"/>
          </a:xfrm>
          <a:prstGeom prst="rect">
            <a:avLst/>
          </a:prstGeom>
        </p:spPr>
      </p:pic>
      <p:sp>
        <p:nvSpPr>
          <p:cNvPr id="3" name="Content Placeholder 2"/>
          <p:cNvSpPr>
            <a:spLocks noGrp="1"/>
          </p:cNvSpPr>
          <p:nvPr>
            <p:ph idx="1"/>
          </p:nvPr>
        </p:nvSpPr>
        <p:spPr>
          <a:xfrm>
            <a:off x="4559968" y="6437730"/>
            <a:ext cx="7632032" cy="420270"/>
          </a:xfrm>
        </p:spPr>
        <p:txBody>
          <a:bodyPr>
            <a:normAutofit/>
          </a:bodyPr>
          <a:lstStyle/>
          <a:p>
            <a:pPr marL="0" indent="0">
              <a:buNone/>
            </a:pPr>
            <a:r>
              <a:rPr lang="en-US" sz="1800" dirty="0"/>
              <a:t>https://</a:t>
            </a:r>
            <a:r>
              <a:rPr lang="en-US" sz="1800" dirty="0" err="1"/>
              <a:t>www.forumforthefuture.org</a:t>
            </a:r>
            <a:r>
              <a:rPr lang="en-US" sz="1800" dirty="0"/>
              <a:t>/project/fashion-futures-2025/overview</a:t>
            </a:r>
          </a:p>
        </p:txBody>
      </p:sp>
    </p:spTree>
    <p:extLst>
      <p:ext uri="{BB962C8B-B14F-4D97-AF65-F5344CB8AC3E}">
        <p14:creationId xmlns:p14="http://schemas.microsoft.com/office/powerpoint/2010/main" val="142238550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FFF9E2"/>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lnSpcReduction="10000"/>
          </a:bodyPr>
          <a:lstStyle/>
          <a:p>
            <a:pPr marL="0" indent="0">
              <a:buNone/>
            </a:pPr>
            <a:r>
              <a:rPr lang="en-GB" dirty="0">
                <a:solidFill>
                  <a:srgbClr val="002060"/>
                </a:solidFill>
              </a:rPr>
              <a:t>Consider an object’s lifecycle when analysing its narrative:</a:t>
            </a:r>
          </a:p>
          <a:p>
            <a:pPr marL="0" indent="0" algn="ctr">
              <a:buNone/>
            </a:pPr>
            <a:r>
              <a:rPr lang="en-GB" dirty="0">
                <a:solidFill>
                  <a:srgbClr val="002060"/>
                </a:solidFill>
              </a:rPr>
              <a:t>AESTHETIC </a:t>
            </a:r>
          </a:p>
          <a:p>
            <a:pPr marL="0" indent="0" algn="ctr">
              <a:buNone/>
            </a:pPr>
            <a:r>
              <a:rPr lang="en-GB" dirty="0">
                <a:solidFill>
                  <a:srgbClr val="002060"/>
                </a:solidFill>
              </a:rPr>
              <a:t>TECHNICAL </a:t>
            </a:r>
          </a:p>
          <a:p>
            <a:pPr marL="0" indent="0" algn="ctr">
              <a:buNone/>
            </a:pPr>
            <a:r>
              <a:rPr lang="en-GB" dirty="0">
                <a:solidFill>
                  <a:srgbClr val="002060"/>
                </a:solidFill>
              </a:rPr>
              <a:t>INDUSTRIAL </a:t>
            </a:r>
          </a:p>
          <a:p>
            <a:pPr marL="0" indent="0" algn="ctr">
              <a:buNone/>
            </a:pPr>
            <a:r>
              <a:rPr lang="en-GB" dirty="0">
                <a:solidFill>
                  <a:srgbClr val="002060"/>
                </a:solidFill>
              </a:rPr>
              <a:t>CULTURAL </a:t>
            </a:r>
          </a:p>
          <a:p>
            <a:pPr marL="0" indent="0" algn="ctr">
              <a:buNone/>
            </a:pPr>
            <a:r>
              <a:rPr lang="en-GB" dirty="0">
                <a:solidFill>
                  <a:srgbClr val="002060"/>
                </a:solidFill>
              </a:rPr>
              <a:t>CONCEPTUAL </a:t>
            </a:r>
          </a:p>
          <a:p>
            <a:pPr marL="0" indent="0" algn="ctr">
              <a:buNone/>
            </a:pPr>
            <a:r>
              <a:rPr lang="en-GB" dirty="0">
                <a:solidFill>
                  <a:srgbClr val="002060"/>
                </a:solidFill>
              </a:rPr>
              <a:t>BEHAVIOURAL </a:t>
            </a:r>
          </a:p>
          <a:p>
            <a:pPr marL="0" indent="0" algn="ctr">
              <a:buNone/>
            </a:pPr>
            <a:r>
              <a:rPr lang="en-GB" dirty="0">
                <a:solidFill>
                  <a:srgbClr val="002060"/>
                </a:solidFill>
              </a:rPr>
              <a:t>ECONOMIC </a:t>
            </a:r>
          </a:p>
          <a:p>
            <a:pPr marL="0" indent="0" algn="ctr">
              <a:buNone/>
            </a:pPr>
            <a:r>
              <a:rPr lang="en-GB" dirty="0">
                <a:solidFill>
                  <a:srgbClr val="002060"/>
                </a:solidFill>
              </a:rPr>
              <a:t>ENVIRONMENTAL</a:t>
            </a:r>
            <a:endParaRPr lang="en-US" dirty="0">
              <a:solidFill>
                <a:srgbClr val="002060"/>
              </a:solidFill>
            </a:endParaRPr>
          </a:p>
        </p:txBody>
      </p:sp>
      <p:sp>
        <p:nvSpPr>
          <p:cNvPr id="6" name="Title 1"/>
          <p:cNvSpPr txBox="1">
            <a:spLocks/>
          </p:cNvSpPr>
          <p:nvPr/>
        </p:nvSpPr>
        <p:spPr>
          <a:xfrm>
            <a:off x="838200" y="365125"/>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solidFill>
                  <a:srgbClr val="002060"/>
                </a:solidFill>
              </a:rPr>
              <a:t>Lifecycles</a:t>
            </a:r>
            <a:endParaRPr lang="en-US" dirty="0">
              <a:solidFill>
                <a:srgbClr val="002060"/>
              </a:solidFill>
            </a:endParaRPr>
          </a:p>
        </p:txBody>
      </p:sp>
    </p:spTree>
    <p:extLst>
      <p:ext uri="{BB962C8B-B14F-4D97-AF65-F5344CB8AC3E}">
        <p14:creationId xmlns:p14="http://schemas.microsoft.com/office/powerpoint/2010/main" val="20433842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FFF9E2"/>
        </a:solidFill>
        <a:effectLst/>
      </p:bgPr>
    </p:bg>
    <p:spTree>
      <p:nvGrpSpPr>
        <p:cNvPr id="1" name=""/>
        <p:cNvGrpSpPr/>
        <p:nvPr/>
      </p:nvGrpSpPr>
      <p:grpSpPr>
        <a:xfrm>
          <a:off x="0" y="0"/>
          <a:ext cx="0" cy="0"/>
          <a:chOff x="0" y="0"/>
          <a:chExt cx="0" cy="0"/>
        </a:xfrm>
      </p:grpSpPr>
      <p:pic>
        <p:nvPicPr>
          <p:cNvPr id="5" name="Content Placeholder 4"/>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295400" y="-3723"/>
            <a:ext cx="9814560" cy="5695387"/>
          </a:xfrm>
        </p:spPr>
      </p:pic>
      <p:sp>
        <p:nvSpPr>
          <p:cNvPr id="6" name="TextBox 5"/>
          <p:cNvSpPr txBox="1"/>
          <p:nvPr/>
        </p:nvSpPr>
        <p:spPr>
          <a:xfrm>
            <a:off x="2956560" y="5943600"/>
            <a:ext cx="6492240" cy="707886"/>
          </a:xfrm>
          <a:prstGeom prst="rect">
            <a:avLst/>
          </a:prstGeom>
          <a:noFill/>
        </p:spPr>
        <p:txBody>
          <a:bodyPr wrap="square" rtlCol="0">
            <a:spAutoFit/>
          </a:bodyPr>
          <a:lstStyle/>
          <a:p>
            <a:r>
              <a:rPr lang="en-US" sz="4000" dirty="0">
                <a:solidFill>
                  <a:srgbClr val="002060"/>
                </a:solidFill>
              </a:rPr>
              <a:t>Why do we need new stories? </a:t>
            </a:r>
          </a:p>
        </p:txBody>
      </p:sp>
    </p:spTree>
    <p:extLst>
      <p:ext uri="{BB962C8B-B14F-4D97-AF65-F5344CB8AC3E}">
        <p14:creationId xmlns:p14="http://schemas.microsoft.com/office/powerpoint/2010/main" val="128194416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FFF9E2"/>
        </a:solidFill>
        <a:effectLst/>
      </p:bgPr>
    </p:bg>
    <p:spTree>
      <p:nvGrpSpPr>
        <p:cNvPr id="1" name=""/>
        <p:cNvGrpSpPr/>
        <p:nvPr/>
      </p:nvGrpSpPr>
      <p:grpSpPr>
        <a:xfrm>
          <a:off x="0" y="0"/>
          <a:ext cx="0" cy="0"/>
          <a:chOff x="0" y="0"/>
          <a:chExt cx="0" cy="0"/>
        </a:xfrm>
      </p:grpSpPr>
      <p:sp>
        <p:nvSpPr>
          <p:cNvPr id="6" name="TextBox 5"/>
          <p:cNvSpPr txBox="1"/>
          <p:nvPr/>
        </p:nvSpPr>
        <p:spPr>
          <a:xfrm>
            <a:off x="2956560" y="5943600"/>
            <a:ext cx="6492240" cy="707886"/>
          </a:xfrm>
          <a:prstGeom prst="rect">
            <a:avLst/>
          </a:prstGeom>
          <a:noFill/>
        </p:spPr>
        <p:txBody>
          <a:bodyPr wrap="square" rtlCol="0">
            <a:spAutoFit/>
          </a:bodyPr>
          <a:lstStyle/>
          <a:p>
            <a:r>
              <a:rPr lang="en-US" sz="4000" dirty="0">
                <a:solidFill>
                  <a:srgbClr val="002060"/>
                </a:solidFill>
              </a:rPr>
              <a:t>Why do we need new stories? </a:t>
            </a: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852655" y="-15240"/>
            <a:ext cx="8700049" cy="5765800"/>
          </a:xfrm>
          <a:prstGeom prst="rect">
            <a:avLst/>
          </a:prstGeom>
        </p:spPr>
      </p:pic>
    </p:spTree>
    <p:extLst>
      <p:ext uri="{BB962C8B-B14F-4D97-AF65-F5344CB8AC3E}">
        <p14:creationId xmlns:p14="http://schemas.microsoft.com/office/powerpoint/2010/main" val="81980513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FFF9E2"/>
        </a:solid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28600" y="0"/>
            <a:ext cx="11724668" cy="6858000"/>
          </a:xfrm>
          <a:prstGeom prst="rect">
            <a:avLst/>
          </a:prstGeom>
        </p:spPr>
      </p:pic>
    </p:spTree>
    <p:extLst>
      <p:ext uri="{BB962C8B-B14F-4D97-AF65-F5344CB8AC3E}">
        <p14:creationId xmlns:p14="http://schemas.microsoft.com/office/powerpoint/2010/main" val="165720547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FFF9E2"/>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13192" y="0"/>
            <a:ext cx="9709288" cy="6858000"/>
          </a:xfrm>
          <a:prstGeom prst="rect">
            <a:avLst/>
          </a:prstGeom>
        </p:spPr>
      </p:pic>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540" y="0"/>
            <a:ext cx="8305800" cy="6197600"/>
          </a:xfrm>
          <a:prstGeom prst="rect">
            <a:avLst/>
          </a:prstGeom>
        </p:spPr>
      </p:pic>
      <p:pic>
        <p:nvPicPr>
          <p:cNvPr id="5" name="Picture 4"/>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2700" y="266700"/>
            <a:ext cx="12153900" cy="6324600"/>
          </a:xfrm>
          <a:prstGeom prst="rect">
            <a:avLst/>
          </a:prstGeom>
        </p:spPr>
      </p:pic>
      <p:pic>
        <p:nvPicPr>
          <p:cNvPr id="6" name="Picture 5"/>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540" y="1729740"/>
            <a:ext cx="6057900" cy="3771900"/>
          </a:xfrm>
          <a:prstGeom prst="rect">
            <a:avLst/>
          </a:prstGeom>
        </p:spPr>
      </p:pic>
      <p:pic>
        <p:nvPicPr>
          <p:cNvPr id="4" name="Picture 3"/>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351780" y="916940"/>
            <a:ext cx="6870700" cy="5219700"/>
          </a:xfrm>
          <a:prstGeom prst="rect">
            <a:avLst/>
          </a:prstGeom>
        </p:spPr>
      </p:pic>
    </p:spTree>
    <p:extLst>
      <p:ext uri="{BB962C8B-B14F-4D97-AF65-F5344CB8AC3E}">
        <p14:creationId xmlns:p14="http://schemas.microsoft.com/office/powerpoint/2010/main" val="20257658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dissolv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dissolv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dissolv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nodeType="clickEffect">
                                  <p:stCondLst>
                                    <p:cond delay="0"/>
                                  </p:stCondLst>
                                  <p:childTnLst>
                                    <p:set>
                                      <p:cBhvr>
                                        <p:cTn id="21" dur="1" fill="hold">
                                          <p:stCondLst>
                                            <p:cond delay="0"/>
                                          </p:stCondLst>
                                        </p:cTn>
                                        <p:tgtEl>
                                          <p:spTgt spid="4"/>
                                        </p:tgtEl>
                                        <p:attrNameLst>
                                          <p:attrName>style.visibility</p:attrName>
                                        </p:attrNameLst>
                                      </p:cBhvr>
                                      <p:to>
                                        <p:strVal val="visible"/>
                                      </p:to>
                                    </p:set>
                                    <p:animEffect transition="in" filter="dissolve">
                                      <p:cBhvr>
                                        <p:cTn id="2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FFF9E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solidFill>
                  <a:srgbClr val="002060"/>
                </a:solidFill>
              </a:rPr>
              <a:t>Lifecycles</a:t>
            </a:r>
          </a:p>
        </p:txBody>
      </p:sp>
      <p:sp>
        <p:nvSpPr>
          <p:cNvPr id="3" name="Content Placeholder 2"/>
          <p:cNvSpPr>
            <a:spLocks noGrp="1"/>
          </p:cNvSpPr>
          <p:nvPr>
            <p:ph idx="1"/>
          </p:nvPr>
        </p:nvSpPr>
        <p:spPr>
          <a:xfrm>
            <a:off x="517358" y="6445748"/>
            <a:ext cx="9573127" cy="596734"/>
          </a:xfrm>
        </p:spPr>
        <p:txBody>
          <a:bodyPr>
            <a:normAutofit/>
          </a:bodyPr>
          <a:lstStyle/>
          <a:p>
            <a:pPr marL="0" indent="0">
              <a:buNone/>
            </a:pPr>
            <a:r>
              <a:rPr lang="en-US" sz="1800" dirty="0">
                <a:hlinkClick r:id="rId2"/>
              </a:rPr>
              <a:t>Lifecycle of a plastic bottle: https://</a:t>
            </a:r>
            <a:r>
              <a:rPr lang="en-US" sz="1800" dirty="0" err="1">
                <a:hlinkClick r:id="rId2"/>
              </a:rPr>
              <a:t>www.youtube.com</a:t>
            </a:r>
            <a:r>
              <a:rPr lang="en-US" sz="1800" dirty="0">
                <a:hlinkClick r:id="rId2"/>
              </a:rPr>
              <a:t>/</a:t>
            </a:r>
            <a:r>
              <a:rPr lang="en-US" sz="1800" dirty="0" err="1">
                <a:hlinkClick r:id="rId2"/>
              </a:rPr>
              <a:t>watch?v</a:t>
            </a:r>
            <a:r>
              <a:rPr lang="en-US" sz="1800" dirty="0">
                <a:hlinkClick r:id="rId2"/>
              </a:rPr>
              <a:t>=_6xlNyWPpB8</a:t>
            </a:r>
            <a:endParaRPr lang="en-US" sz="1800" dirty="0"/>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585573" y="625642"/>
            <a:ext cx="8115807" cy="5104281"/>
          </a:xfrm>
          <a:prstGeom prst="rect">
            <a:avLst/>
          </a:prstGeom>
        </p:spPr>
      </p:pic>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432257" y="212307"/>
            <a:ext cx="6489700" cy="6146800"/>
          </a:xfrm>
          <a:prstGeom prst="rect">
            <a:avLst/>
          </a:prstGeom>
        </p:spPr>
      </p:pic>
      <p:sp>
        <p:nvSpPr>
          <p:cNvPr id="9" name="TextBox 8"/>
          <p:cNvSpPr txBox="1"/>
          <p:nvPr/>
        </p:nvSpPr>
        <p:spPr>
          <a:xfrm>
            <a:off x="834189" y="2245895"/>
            <a:ext cx="2550695" cy="2862322"/>
          </a:xfrm>
          <a:prstGeom prst="rect">
            <a:avLst/>
          </a:prstGeom>
          <a:noFill/>
        </p:spPr>
        <p:txBody>
          <a:bodyPr wrap="square" rtlCol="0">
            <a:spAutoFit/>
          </a:bodyPr>
          <a:lstStyle/>
          <a:p>
            <a:r>
              <a:rPr lang="en-US" sz="6000" dirty="0">
                <a:solidFill>
                  <a:srgbClr val="002060"/>
                </a:solidFill>
              </a:rPr>
              <a:t>Take </a:t>
            </a:r>
          </a:p>
          <a:p>
            <a:r>
              <a:rPr lang="en-US" sz="6000" dirty="0">
                <a:solidFill>
                  <a:srgbClr val="002060"/>
                </a:solidFill>
              </a:rPr>
              <a:t>Make </a:t>
            </a:r>
          </a:p>
          <a:p>
            <a:r>
              <a:rPr lang="en-US" sz="6000" dirty="0">
                <a:solidFill>
                  <a:srgbClr val="002060"/>
                </a:solidFill>
              </a:rPr>
              <a:t>Waste</a:t>
            </a:r>
          </a:p>
        </p:txBody>
      </p:sp>
    </p:spTree>
    <p:extLst>
      <p:ext uri="{BB962C8B-B14F-4D97-AF65-F5344CB8AC3E}">
        <p14:creationId xmlns:p14="http://schemas.microsoft.com/office/powerpoint/2010/main" val="13965358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dissolv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nodeType="clickEffect">
                                  <p:stCondLst>
                                    <p:cond delay="0"/>
                                  </p:stCondLst>
                                  <p:childTnLst>
                                    <p:set>
                                      <p:cBhvr>
                                        <p:cTn id="15"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nodeType="clickEffect">
                                  <p:stCondLst>
                                    <p:cond delay="0"/>
                                  </p:stCondLst>
                                  <p:childTnLst>
                                    <p:set>
                                      <p:cBhvr>
                                        <p:cTn id="19"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FFF9E2"/>
        </a:solid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54483" y="0"/>
            <a:ext cx="9325811" cy="6902995"/>
          </a:xfrm>
          <a:prstGeom prst="rect">
            <a:avLst/>
          </a:prstGeom>
        </p:spPr>
      </p:pic>
      <p:sp>
        <p:nvSpPr>
          <p:cNvPr id="5" name="TextBox 4"/>
          <p:cNvSpPr txBox="1"/>
          <p:nvPr/>
        </p:nvSpPr>
        <p:spPr>
          <a:xfrm rot="16200000">
            <a:off x="-2472687" y="2891740"/>
            <a:ext cx="6614480" cy="830997"/>
          </a:xfrm>
          <a:prstGeom prst="rect">
            <a:avLst/>
          </a:prstGeom>
          <a:noFill/>
        </p:spPr>
        <p:txBody>
          <a:bodyPr wrap="square" rtlCol="0">
            <a:spAutoFit/>
          </a:bodyPr>
          <a:lstStyle/>
          <a:p>
            <a:r>
              <a:rPr lang="en-US" sz="2400" dirty="0">
                <a:solidFill>
                  <a:srgbClr val="002060"/>
                </a:solidFill>
              </a:rPr>
              <a:t>Michael </a:t>
            </a:r>
            <a:r>
              <a:rPr lang="en-US" sz="2400" dirty="0" err="1">
                <a:solidFill>
                  <a:srgbClr val="002060"/>
                </a:solidFill>
              </a:rPr>
              <a:t>Braungart</a:t>
            </a:r>
            <a:r>
              <a:rPr lang="en-US" sz="2400" dirty="0">
                <a:solidFill>
                  <a:srgbClr val="002060"/>
                </a:solidFill>
              </a:rPr>
              <a:t> &amp; William McDonough (2009) Cradle to Cradle: remaking the way we make things</a:t>
            </a:r>
          </a:p>
        </p:txBody>
      </p:sp>
    </p:spTree>
    <p:extLst>
      <p:ext uri="{BB962C8B-B14F-4D97-AF65-F5344CB8AC3E}">
        <p14:creationId xmlns:p14="http://schemas.microsoft.com/office/powerpoint/2010/main" val="173002600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FFF9E2"/>
        </a:solidFill>
        <a:effectLst/>
      </p:bgPr>
    </p:bg>
    <p:spTree>
      <p:nvGrpSpPr>
        <p:cNvPr id="1" name=""/>
        <p:cNvGrpSpPr/>
        <p:nvPr/>
      </p:nvGrpSpPr>
      <p:grpSpPr>
        <a:xfrm>
          <a:off x="0" y="0"/>
          <a:ext cx="0" cy="0"/>
          <a:chOff x="0" y="0"/>
          <a:chExt cx="0" cy="0"/>
        </a:xfrm>
      </p:grpSpPr>
      <p:sp>
        <p:nvSpPr>
          <p:cNvPr id="5" name="Title 4"/>
          <p:cNvSpPr>
            <a:spLocks noGrp="1"/>
          </p:cNvSpPr>
          <p:nvPr>
            <p:ph type="title"/>
          </p:nvPr>
        </p:nvSpPr>
        <p:spPr>
          <a:xfrm>
            <a:off x="838200" y="0"/>
            <a:ext cx="10515600" cy="1325563"/>
          </a:xfrm>
        </p:spPr>
        <p:txBody>
          <a:bodyPr/>
          <a:lstStyle/>
          <a:p>
            <a:r>
              <a:rPr lang="en-GB" dirty="0">
                <a:solidFill>
                  <a:srgbClr val="002060"/>
                </a:solidFill>
              </a:rPr>
              <a:t>Cradle-to-Cradle</a:t>
            </a:r>
          </a:p>
        </p:txBody>
      </p:sp>
      <p:sp>
        <p:nvSpPr>
          <p:cNvPr id="6" name="Content Placeholder 5"/>
          <p:cNvSpPr>
            <a:spLocks noGrp="1"/>
          </p:cNvSpPr>
          <p:nvPr>
            <p:ph idx="1"/>
          </p:nvPr>
        </p:nvSpPr>
        <p:spPr>
          <a:xfrm>
            <a:off x="593124" y="1224262"/>
            <a:ext cx="5061159" cy="4903821"/>
          </a:xfrm>
        </p:spPr>
        <p:txBody>
          <a:bodyPr>
            <a:normAutofit/>
          </a:bodyPr>
          <a:lstStyle/>
          <a:p>
            <a:pPr marL="0" indent="0">
              <a:buNone/>
            </a:pPr>
            <a:r>
              <a:rPr lang="en-US" dirty="0">
                <a:solidFill>
                  <a:srgbClr val="002060"/>
                </a:solidFill>
              </a:rPr>
              <a:t>William McDonough. </a:t>
            </a:r>
          </a:p>
          <a:p>
            <a:pPr marL="0" indent="0">
              <a:buNone/>
            </a:pPr>
            <a:r>
              <a:rPr lang="en-US" dirty="0">
                <a:solidFill>
                  <a:srgbClr val="002060"/>
                </a:solidFill>
              </a:rPr>
              <a:t>'Clip from The Genius of Design: Objects of Desire', The Genius of Design, Objects of Desire, 19:00 04/06/2010, BBC2 England, 60 mins. 00:48:58-00:59:33. https://</a:t>
            </a:r>
            <a:r>
              <a:rPr lang="en-US" dirty="0" err="1">
                <a:solidFill>
                  <a:srgbClr val="002060"/>
                </a:solidFill>
              </a:rPr>
              <a:t>learningonscreen.ac.uk</a:t>
            </a:r>
            <a:r>
              <a:rPr lang="en-US" dirty="0">
                <a:solidFill>
                  <a:srgbClr val="002060"/>
                </a:solidFill>
              </a:rPr>
              <a:t>/</a:t>
            </a:r>
            <a:r>
              <a:rPr lang="en-US" dirty="0" err="1">
                <a:solidFill>
                  <a:srgbClr val="002060"/>
                </a:solidFill>
              </a:rPr>
              <a:t>ondemand</a:t>
            </a:r>
            <a:r>
              <a:rPr lang="en-US" dirty="0">
                <a:solidFill>
                  <a:srgbClr val="002060"/>
                </a:solidFill>
              </a:rPr>
              <a:t>/</a:t>
            </a:r>
            <a:r>
              <a:rPr lang="en-US" dirty="0" err="1">
                <a:solidFill>
                  <a:srgbClr val="002060"/>
                </a:solidFill>
              </a:rPr>
              <a:t>index.php</a:t>
            </a:r>
            <a:r>
              <a:rPr lang="en-US" dirty="0">
                <a:solidFill>
                  <a:srgbClr val="002060"/>
                </a:solidFill>
              </a:rPr>
              <a:t>/clip/134345 (Accessed 28 Oct 2018)</a:t>
            </a:r>
            <a:endParaRPr lang="en-GB" sz="3200" dirty="0">
              <a:solidFill>
                <a:srgbClr val="002060"/>
              </a:solidFill>
            </a:endParaRPr>
          </a:p>
        </p:txBody>
      </p:sp>
      <p:sp>
        <p:nvSpPr>
          <p:cNvPr id="2" name="TextBox 1"/>
          <p:cNvSpPr txBox="1"/>
          <p:nvPr/>
        </p:nvSpPr>
        <p:spPr>
          <a:xfrm>
            <a:off x="645696" y="5415181"/>
            <a:ext cx="8000999" cy="1200329"/>
          </a:xfrm>
          <a:prstGeom prst="rect">
            <a:avLst/>
          </a:prstGeom>
          <a:noFill/>
        </p:spPr>
        <p:txBody>
          <a:bodyPr wrap="square" rtlCol="0">
            <a:spAutoFit/>
          </a:bodyPr>
          <a:lstStyle/>
          <a:p>
            <a:r>
              <a:rPr lang="en-US" sz="2400" dirty="0">
                <a:solidFill>
                  <a:srgbClr val="002060"/>
                </a:solidFill>
              </a:rPr>
              <a:t>How much can we get for how little we give? </a:t>
            </a:r>
          </a:p>
          <a:p>
            <a:endParaRPr lang="en-US" sz="2400" dirty="0">
              <a:solidFill>
                <a:srgbClr val="002060"/>
              </a:solidFill>
            </a:endParaRPr>
          </a:p>
          <a:p>
            <a:r>
              <a:rPr lang="en-US" sz="2400" dirty="0">
                <a:solidFill>
                  <a:srgbClr val="002060"/>
                </a:solidFill>
              </a:rPr>
              <a:t>How much can we give for all that we get? </a:t>
            </a:r>
          </a:p>
        </p:txBody>
      </p:sp>
      <p:pic>
        <p:nvPicPr>
          <p:cNvPr id="7" name="Content Placeholder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741920" y="0"/>
            <a:ext cx="4432803" cy="6814403"/>
          </a:xfrm>
          <a:prstGeom prst="rect">
            <a:avLst/>
          </a:prstGeom>
        </p:spPr>
      </p:pic>
    </p:spTree>
    <p:extLst>
      <p:ext uri="{BB962C8B-B14F-4D97-AF65-F5344CB8AC3E}">
        <p14:creationId xmlns:p14="http://schemas.microsoft.com/office/powerpoint/2010/main" val="17660365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FFF9E2"/>
        </a:solidFill>
        <a:effectLst/>
      </p:bgPr>
    </p:bg>
    <p:spTree>
      <p:nvGrpSpPr>
        <p:cNvPr id="1" name=""/>
        <p:cNvGrpSpPr/>
        <p:nvPr/>
      </p:nvGrpSpPr>
      <p:grpSpPr>
        <a:xfrm>
          <a:off x="0" y="0"/>
          <a:ext cx="0" cy="0"/>
          <a:chOff x="0" y="0"/>
          <a:chExt cx="0" cy="0"/>
        </a:xfrm>
      </p:grpSpPr>
      <p:sp>
        <p:nvSpPr>
          <p:cNvPr id="5" name="Title 4"/>
          <p:cNvSpPr>
            <a:spLocks noGrp="1"/>
          </p:cNvSpPr>
          <p:nvPr>
            <p:ph type="title"/>
          </p:nvPr>
        </p:nvSpPr>
        <p:spPr>
          <a:xfrm>
            <a:off x="838200" y="0"/>
            <a:ext cx="10515600" cy="1325563"/>
          </a:xfrm>
        </p:spPr>
        <p:txBody>
          <a:bodyPr/>
          <a:lstStyle/>
          <a:p>
            <a:r>
              <a:rPr lang="en-GB" dirty="0">
                <a:solidFill>
                  <a:srgbClr val="002060"/>
                </a:solidFill>
              </a:rPr>
              <a:t>Cradle-to-Cradle</a:t>
            </a:r>
          </a:p>
        </p:txBody>
      </p:sp>
      <p:sp>
        <p:nvSpPr>
          <p:cNvPr id="6" name="Content Placeholder 5"/>
          <p:cNvSpPr>
            <a:spLocks noGrp="1"/>
          </p:cNvSpPr>
          <p:nvPr>
            <p:ph idx="1"/>
          </p:nvPr>
        </p:nvSpPr>
        <p:spPr>
          <a:xfrm>
            <a:off x="593124" y="1224263"/>
            <a:ext cx="5061159" cy="1502896"/>
          </a:xfrm>
        </p:spPr>
        <p:txBody>
          <a:bodyPr>
            <a:normAutofit/>
          </a:bodyPr>
          <a:lstStyle/>
          <a:p>
            <a:pPr marL="0" indent="0">
              <a:buNone/>
            </a:pPr>
            <a:r>
              <a:rPr lang="en-US" dirty="0">
                <a:solidFill>
                  <a:srgbClr val="002060"/>
                </a:solidFill>
              </a:rPr>
              <a:t>William McDonough. </a:t>
            </a:r>
          </a:p>
          <a:p>
            <a:pPr marL="0" indent="0">
              <a:buNone/>
            </a:pPr>
            <a:r>
              <a:rPr lang="en-US" dirty="0">
                <a:solidFill>
                  <a:srgbClr val="002060"/>
                </a:solidFill>
              </a:rPr>
              <a:t>TED talk (from 16:52 -21:56) </a:t>
            </a:r>
          </a:p>
          <a:p>
            <a:pPr marL="0" indent="0">
              <a:buNone/>
            </a:pPr>
            <a:r>
              <a:rPr lang="en-US" dirty="0">
                <a:solidFill>
                  <a:srgbClr val="002060"/>
                </a:solidFill>
              </a:rPr>
              <a:t>Chinese city building project</a:t>
            </a:r>
          </a:p>
        </p:txBody>
      </p:sp>
      <p:sp>
        <p:nvSpPr>
          <p:cNvPr id="2" name="TextBox 1"/>
          <p:cNvSpPr txBox="1"/>
          <p:nvPr/>
        </p:nvSpPr>
        <p:spPr>
          <a:xfrm>
            <a:off x="593124" y="5775158"/>
            <a:ext cx="4760214" cy="646331"/>
          </a:xfrm>
          <a:prstGeom prst="rect">
            <a:avLst/>
          </a:prstGeom>
          <a:noFill/>
        </p:spPr>
        <p:txBody>
          <a:bodyPr wrap="none" rtlCol="0">
            <a:spAutoFit/>
          </a:bodyPr>
          <a:lstStyle/>
          <a:p>
            <a:r>
              <a:rPr lang="en-US" dirty="0">
                <a:solidFill>
                  <a:srgbClr val="002060"/>
                </a:solidFill>
                <a:hlinkClick r:id="rId3"/>
              </a:rPr>
              <a:t>https://www.youtube.com/watch?v=IoRjz8iTVoo</a:t>
            </a:r>
            <a:endParaRPr lang="en-GB" sz="2000" dirty="0">
              <a:solidFill>
                <a:srgbClr val="002060"/>
              </a:solidFill>
            </a:endParaRPr>
          </a:p>
          <a:p>
            <a:endParaRPr lang="en-US" dirty="0">
              <a:solidFill>
                <a:srgbClr val="002060"/>
              </a:solidFill>
            </a:endParaRPr>
          </a:p>
        </p:txBody>
      </p:sp>
      <p:pic>
        <p:nvPicPr>
          <p:cNvPr id="7" name="Content Placeholder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741920" y="0"/>
            <a:ext cx="4432803" cy="6814403"/>
          </a:xfrm>
          <a:prstGeom prst="rect">
            <a:avLst/>
          </a:prstGeom>
        </p:spPr>
      </p:pic>
    </p:spTree>
    <p:extLst>
      <p:ext uri="{BB962C8B-B14F-4D97-AF65-F5344CB8AC3E}">
        <p14:creationId xmlns:p14="http://schemas.microsoft.com/office/powerpoint/2010/main" val="201054388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FFF9E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002060"/>
                </a:solidFill>
              </a:rPr>
              <a:t>5 guiding principles</a:t>
            </a:r>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7741920" y="0"/>
            <a:ext cx="4432803" cy="6814403"/>
          </a:xfrm>
        </p:spPr>
      </p:pic>
      <p:sp>
        <p:nvSpPr>
          <p:cNvPr id="5" name="TextBox 4"/>
          <p:cNvSpPr txBox="1"/>
          <p:nvPr/>
        </p:nvSpPr>
        <p:spPr>
          <a:xfrm>
            <a:off x="838200" y="1599248"/>
            <a:ext cx="6873240" cy="5016758"/>
          </a:xfrm>
          <a:prstGeom prst="rect">
            <a:avLst/>
          </a:prstGeom>
          <a:noFill/>
        </p:spPr>
        <p:txBody>
          <a:bodyPr wrap="square" rtlCol="0">
            <a:spAutoFit/>
          </a:bodyPr>
          <a:lstStyle/>
          <a:p>
            <a:pPr marL="571500" indent="-571500">
              <a:buFont typeface="Arial" charset="0"/>
              <a:buChar char="•"/>
            </a:pPr>
            <a:r>
              <a:rPr lang="en-US" sz="4000" dirty="0">
                <a:solidFill>
                  <a:srgbClr val="002060"/>
                </a:solidFill>
              </a:rPr>
              <a:t>Signal your intention</a:t>
            </a:r>
          </a:p>
          <a:p>
            <a:pPr marL="571500" indent="-571500">
              <a:buFont typeface="Arial" charset="0"/>
              <a:buChar char="•"/>
            </a:pPr>
            <a:r>
              <a:rPr lang="en-US" sz="4000" dirty="0">
                <a:solidFill>
                  <a:srgbClr val="002060"/>
                </a:solidFill>
              </a:rPr>
              <a:t>Restore</a:t>
            </a:r>
          </a:p>
          <a:p>
            <a:pPr marL="571500" indent="-571500">
              <a:buFont typeface="Arial" charset="0"/>
              <a:buChar char="•"/>
            </a:pPr>
            <a:r>
              <a:rPr lang="en-US" sz="4000" dirty="0">
                <a:solidFill>
                  <a:srgbClr val="002060"/>
                </a:solidFill>
              </a:rPr>
              <a:t>Be ready to innovate further</a:t>
            </a:r>
          </a:p>
          <a:p>
            <a:pPr marL="571500" indent="-571500">
              <a:buFont typeface="Arial" charset="0"/>
              <a:buChar char="•"/>
            </a:pPr>
            <a:r>
              <a:rPr lang="en-US" sz="4000" dirty="0">
                <a:solidFill>
                  <a:srgbClr val="002060"/>
                </a:solidFill>
              </a:rPr>
              <a:t>Understand and prepare for the learning curve</a:t>
            </a:r>
          </a:p>
          <a:p>
            <a:pPr marL="571500" indent="-571500">
              <a:buFont typeface="Arial" charset="0"/>
              <a:buChar char="•"/>
            </a:pPr>
            <a:r>
              <a:rPr lang="en-US" sz="4000" dirty="0">
                <a:solidFill>
                  <a:srgbClr val="002060"/>
                </a:solidFill>
              </a:rPr>
              <a:t>Exert intergenerational responsibility</a:t>
            </a:r>
          </a:p>
          <a:p>
            <a:endParaRPr lang="en-US" sz="4000" dirty="0">
              <a:solidFill>
                <a:srgbClr val="002060"/>
              </a:solidFill>
            </a:endParaRPr>
          </a:p>
        </p:txBody>
      </p:sp>
    </p:spTree>
    <p:extLst>
      <p:ext uri="{BB962C8B-B14F-4D97-AF65-F5344CB8AC3E}">
        <p14:creationId xmlns:p14="http://schemas.microsoft.com/office/powerpoint/2010/main" val="100100785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FFF9E2"/>
        </a:solidFill>
        <a:effectLst/>
      </p:bgPr>
    </p:bg>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827295" y="212019"/>
            <a:ext cx="6327484" cy="5900776"/>
          </a:xfrm>
        </p:spPr>
      </p:pic>
      <p:sp>
        <p:nvSpPr>
          <p:cNvPr id="5" name="TextBox 4"/>
          <p:cNvSpPr txBox="1"/>
          <p:nvPr/>
        </p:nvSpPr>
        <p:spPr>
          <a:xfrm>
            <a:off x="8470231" y="212019"/>
            <a:ext cx="2470484" cy="6370975"/>
          </a:xfrm>
          <a:prstGeom prst="rect">
            <a:avLst/>
          </a:prstGeom>
          <a:noFill/>
        </p:spPr>
        <p:txBody>
          <a:bodyPr wrap="square" rtlCol="0">
            <a:spAutoFit/>
          </a:bodyPr>
          <a:lstStyle/>
          <a:p>
            <a:r>
              <a:rPr lang="en-US" sz="2400" b="1" dirty="0" err="1">
                <a:solidFill>
                  <a:srgbClr val="002060"/>
                </a:solidFill>
              </a:rPr>
              <a:t>Ikigai</a:t>
            </a:r>
            <a:r>
              <a:rPr lang="en-US" sz="2400" dirty="0">
                <a:solidFill>
                  <a:srgbClr val="002060"/>
                </a:solidFill>
              </a:rPr>
              <a:t> (生き甲斐)</a:t>
            </a:r>
          </a:p>
          <a:p>
            <a:endParaRPr lang="en-US" sz="2400" dirty="0">
              <a:solidFill>
                <a:srgbClr val="002060"/>
              </a:solidFill>
            </a:endParaRPr>
          </a:p>
          <a:p>
            <a:r>
              <a:rPr lang="en-US" sz="2400" i="1" dirty="0" err="1">
                <a:solidFill>
                  <a:srgbClr val="002060"/>
                </a:solidFill>
              </a:rPr>
              <a:t>Iki</a:t>
            </a:r>
            <a:r>
              <a:rPr lang="en-US" sz="2400" dirty="0">
                <a:solidFill>
                  <a:srgbClr val="002060"/>
                </a:solidFill>
              </a:rPr>
              <a:t> (生き)= life - alive </a:t>
            </a:r>
          </a:p>
          <a:p>
            <a:r>
              <a:rPr lang="en-US" sz="2400" i="1" dirty="0" err="1">
                <a:solidFill>
                  <a:srgbClr val="002060"/>
                </a:solidFill>
              </a:rPr>
              <a:t>gai</a:t>
            </a:r>
            <a:r>
              <a:rPr lang="en-US" sz="2400" i="1" dirty="0">
                <a:solidFill>
                  <a:srgbClr val="002060"/>
                </a:solidFill>
              </a:rPr>
              <a:t> </a:t>
            </a:r>
            <a:r>
              <a:rPr lang="en-US" sz="2400" dirty="0">
                <a:solidFill>
                  <a:srgbClr val="002060"/>
                </a:solidFill>
              </a:rPr>
              <a:t>(甲斐)= (an) effect; (a) result; (a) fruit; (a) worth; (a) use; (a) benefit; (no, little) avail" "a reason for living [being alive]; a meaning for [to] life; what [something that] makes life worth living; a raison </a:t>
            </a:r>
            <a:r>
              <a:rPr lang="en-US" sz="2400" dirty="0" err="1">
                <a:solidFill>
                  <a:srgbClr val="002060"/>
                </a:solidFill>
              </a:rPr>
              <a:t>d'etre</a:t>
            </a:r>
            <a:endParaRPr lang="en-US" sz="2400" dirty="0">
              <a:solidFill>
                <a:srgbClr val="002060"/>
              </a:solidFill>
            </a:endParaRPr>
          </a:p>
        </p:txBody>
      </p:sp>
    </p:spTree>
    <p:extLst>
      <p:ext uri="{BB962C8B-B14F-4D97-AF65-F5344CB8AC3E}">
        <p14:creationId xmlns:p14="http://schemas.microsoft.com/office/powerpoint/2010/main" val="136254427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FFF9E2"/>
        </a:solid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alphaModFix amt="50000"/>
            <a:extLst>
              <a:ext uri="{28A0092B-C50C-407E-A947-70E740481C1C}">
                <a14:useLocalDpi xmlns:a14="http://schemas.microsoft.com/office/drawing/2010/main" val="0"/>
              </a:ext>
            </a:extLst>
          </a:blip>
          <a:srcRect t="7708" b="7872"/>
          <a:stretch/>
        </p:blipFill>
        <p:spPr>
          <a:xfrm>
            <a:off x="0" y="0"/>
            <a:ext cx="12192000" cy="6858000"/>
          </a:xfrm>
          <a:prstGeom prst="rect">
            <a:avLst/>
          </a:prstGeom>
        </p:spPr>
      </p:pic>
      <p:sp>
        <p:nvSpPr>
          <p:cNvPr id="2" name="TextBox 1"/>
          <p:cNvSpPr txBox="1"/>
          <p:nvPr/>
        </p:nvSpPr>
        <p:spPr>
          <a:xfrm>
            <a:off x="1981200" y="1417639"/>
            <a:ext cx="8003232" cy="4401205"/>
          </a:xfrm>
          <a:prstGeom prst="rect">
            <a:avLst/>
          </a:prstGeom>
          <a:noFill/>
        </p:spPr>
        <p:txBody>
          <a:bodyPr wrap="square" rtlCol="0">
            <a:spAutoFit/>
          </a:bodyPr>
          <a:lstStyle/>
          <a:p>
            <a:pPr algn="ctr"/>
            <a:r>
              <a:rPr lang="en-US" sz="2800" dirty="0">
                <a:solidFill>
                  <a:srgbClr val="002060"/>
                </a:solidFill>
              </a:rPr>
              <a:t>The wheel's hub holds thirty spokes </a:t>
            </a:r>
          </a:p>
          <a:p>
            <a:pPr algn="ctr"/>
            <a:r>
              <a:rPr lang="en-US" sz="2800" dirty="0">
                <a:solidFill>
                  <a:srgbClr val="002060"/>
                </a:solidFill>
              </a:rPr>
              <a:t>Utility depends on the hole through the hub. </a:t>
            </a:r>
          </a:p>
          <a:p>
            <a:pPr algn="ctr"/>
            <a:r>
              <a:rPr lang="en-US" sz="2800" dirty="0">
                <a:solidFill>
                  <a:srgbClr val="002060"/>
                </a:solidFill>
              </a:rPr>
              <a:t>The potter's clay forms a vessel. </a:t>
            </a:r>
          </a:p>
          <a:p>
            <a:pPr algn="ctr"/>
            <a:r>
              <a:rPr lang="en-US" sz="2800" dirty="0">
                <a:solidFill>
                  <a:srgbClr val="002060"/>
                </a:solidFill>
              </a:rPr>
              <a:t>It is the space within that serves. </a:t>
            </a:r>
          </a:p>
          <a:p>
            <a:pPr algn="ctr"/>
            <a:r>
              <a:rPr lang="en-US" sz="2800" dirty="0">
                <a:solidFill>
                  <a:srgbClr val="002060"/>
                </a:solidFill>
              </a:rPr>
              <a:t>A house is built with solid walls </a:t>
            </a:r>
          </a:p>
          <a:p>
            <a:pPr algn="ctr"/>
            <a:r>
              <a:rPr lang="en-US" sz="2800" dirty="0">
                <a:solidFill>
                  <a:srgbClr val="002060"/>
                </a:solidFill>
              </a:rPr>
              <a:t>The nothingness of window and door alone renders it usable, </a:t>
            </a:r>
          </a:p>
          <a:p>
            <a:pPr algn="ctr"/>
            <a:r>
              <a:rPr lang="en-US" sz="2800" dirty="0">
                <a:solidFill>
                  <a:srgbClr val="002060"/>
                </a:solidFill>
              </a:rPr>
              <a:t>That which exists may be transformed </a:t>
            </a:r>
          </a:p>
          <a:p>
            <a:pPr algn="ctr"/>
            <a:r>
              <a:rPr lang="en-US" sz="2800" dirty="0">
                <a:solidFill>
                  <a:srgbClr val="002060"/>
                </a:solidFill>
              </a:rPr>
              <a:t>What is non-existent has boundless uses. 					LAO-TSE </a:t>
            </a:r>
          </a:p>
        </p:txBody>
      </p:sp>
      <p:sp>
        <p:nvSpPr>
          <p:cNvPr id="3" name="Title 2"/>
          <p:cNvSpPr>
            <a:spLocks noGrp="1"/>
          </p:cNvSpPr>
          <p:nvPr>
            <p:ph type="title"/>
          </p:nvPr>
        </p:nvSpPr>
        <p:spPr>
          <a:xfrm>
            <a:off x="457200" y="274638"/>
            <a:ext cx="8229600" cy="1143000"/>
          </a:xfrm>
        </p:spPr>
        <p:txBody>
          <a:bodyPr/>
          <a:lstStyle/>
          <a:p>
            <a:r>
              <a:rPr lang="en-US">
                <a:solidFill>
                  <a:srgbClr val="002060"/>
                </a:solidFill>
              </a:rPr>
              <a:t>Negative Space or </a:t>
            </a:r>
            <a:r>
              <a:rPr lang="is-IS" b="1" i="1" dirty="0">
                <a:solidFill>
                  <a:srgbClr val="002060"/>
                </a:solidFill>
              </a:rPr>
              <a:t>Ma</a:t>
            </a:r>
            <a:r>
              <a:rPr lang="is-IS" dirty="0">
                <a:solidFill>
                  <a:srgbClr val="002060"/>
                </a:solidFill>
              </a:rPr>
              <a:t> (</a:t>
            </a:r>
            <a:r>
              <a:rPr lang="is-IS" dirty="0">
                <a:solidFill>
                  <a:srgbClr val="002060"/>
                </a:solidFill>
                <a:hlinkClick r:id="rId3" tooltip="wiktionary:間"/>
              </a:rPr>
              <a:t>間</a:t>
            </a:r>
            <a:r>
              <a:rPr lang="is-IS" dirty="0">
                <a:solidFill>
                  <a:srgbClr val="002060"/>
                </a:solidFill>
              </a:rPr>
              <a:t>)</a:t>
            </a:r>
            <a:endParaRPr lang="en-US" dirty="0">
              <a:solidFill>
                <a:srgbClr val="002060"/>
              </a:solidFill>
            </a:endParaRPr>
          </a:p>
        </p:txBody>
      </p:sp>
    </p:spTree>
    <p:extLst>
      <p:ext uri="{BB962C8B-B14F-4D97-AF65-F5344CB8AC3E}">
        <p14:creationId xmlns:p14="http://schemas.microsoft.com/office/powerpoint/2010/main" val="197044180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FFF9E2"/>
        </a:solidFill>
        <a:effectLst/>
      </p:bgPr>
    </p:bg>
    <p:spTree>
      <p:nvGrpSpPr>
        <p:cNvPr id="1" name=""/>
        <p:cNvGrpSpPr/>
        <p:nvPr/>
      </p:nvGrpSpPr>
      <p:grpSpPr>
        <a:xfrm>
          <a:off x="0" y="0"/>
          <a:ext cx="0" cy="0"/>
          <a:chOff x="0" y="0"/>
          <a:chExt cx="0" cy="0"/>
        </a:xfrm>
      </p:grpSpPr>
      <p:sp>
        <p:nvSpPr>
          <p:cNvPr id="2" name="TextBox 1"/>
          <p:cNvSpPr txBox="1"/>
          <p:nvPr/>
        </p:nvSpPr>
        <p:spPr>
          <a:xfrm>
            <a:off x="413656" y="1117190"/>
            <a:ext cx="2590800" cy="2677656"/>
          </a:xfrm>
          <a:prstGeom prst="rect">
            <a:avLst/>
          </a:prstGeom>
          <a:noFill/>
        </p:spPr>
        <p:txBody>
          <a:bodyPr wrap="square" rtlCol="0">
            <a:spAutoFit/>
          </a:bodyPr>
          <a:lstStyle/>
          <a:p>
            <a:r>
              <a:rPr lang="en-US" sz="2800" b="1">
                <a:solidFill>
                  <a:srgbClr val="002060"/>
                </a:solidFill>
              </a:rPr>
              <a:t>Negative space</a:t>
            </a:r>
            <a:r>
              <a:rPr lang="en-US" sz="2800">
                <a:solidFill>
                  <a:srgbClr val="002060"/>
                </a:solidFill>
              </a:rPr>
              <a:t> </a:t>
            </a:r>
            <a:r>
              <a:rPr lang="en-US" sz="2800" dirty="0">
                <a:solidFill>
                  <a:srgbClr val="002060"/>
                </a:solidFill>
              </a:rPr>
              <a:t>is the space around and between the subject(s) of an image</a:t>
            </a:r>
            <a:r>
              <a:rPr lang="en-US" sz="2800">
                <a:solidFill>
                  <a:srgbClr val="002060"/>
                </a:solidFill>
              </a:rPr>
              <a:t>. </a:t>
            </a:r>
            <a:endParaRPr lang="en-US" sz="2800" dirty="0">
              <a:solidFill>
                <a:srgbClr val="002060"/>
              </a:solidFill>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320530" y="0"/>
            <a:ext cx="8871470" cy="6858000"/>
          </a:xfrm>
          <a:prstGeom prst="rect">
            <a:avLst/>
          </a:prstGeom>
        </p:spPr>
      </p:pic>
      <p:sp>
        <p:nvSpPr>
          <p:cNvPr id="5" name="Rectangle 4"/>
          <p:cNvSpPr/>
          <p:nvPr/>
        </p:nvSpPr>
        <p:spPr>
          <a:xfrm>
            <a:off x="8007531" y="0"/>
            <a:ext cx="4184469"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002060"/>
              </a:solidFill>
            </a:endParaRPr>
          </a:p>
        </p:txBody>
      </p:sp>
    </p:spTree>
    <p:extLst>
      <p:ext uri="{BB962C8B-B14F-4D97-AF65-F5344CB8AC3E}">
        <p14:creationId xmlns:p14="http://schemas.microsoft.com/office/powerpoint/2010/main" val="8700794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xit" presetSubtype="0" fill="hold" grpId="0" nodeType="clickEffect">
                                  <p:stCondLst>
                                    <p:cond delay="0"/>
                                  </p:stCondLst>
                                  <p:childTnLst>
                                    <p:animEffect transition="out" filter="dissolve">
                                      <p:cBhvr>
                                        <p:cTn id="6" dur="500"/>
                                        <p:tgtEl>
                                          <p:spTgt spid="5"/>
                                        </p:tgtEl>
                                      </p:cBhvr>
                                    </p:animEffect>
                                    <p:set>
                                      <p:cBhvr>
                                        <p:cTn id="7" dur="1" fill="hold">
                                          <p:stCondLst>
                                            <p:cond delay="499"/>
                                          </p:stCondLst>
                                        </p:cTn>
                                        <p:tgtEl>
                                          <p:spTgt spid="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FFF9E2"/>
        </a:solidFill>
        <a:effectLst/>
      </p:bgPr>
    </p:bg>
    <p:spTree>
      <p:nvGrpSpPr>
        <p:cNvPr id="1" name=""/>
        <p:cNvGrpSpPr/>
        <p:nvPr/>
      </p:nvGrpSpPr>
      <p:grpSpPr>
        <a:xfrm>
          <a:off x="0" y="0"/>
          <a:ext cx="0" cy="0"/>
          <a:chOff x="0" y="0"/>
          <a:chExt cx="0" cy="0"/>
        </a:xfrm>
      </p:grpSpPr>
      <p:sp>
        <p:nvSpPr>
          <p:cNvPr id="2" name="TextBox 1"/>
          <p:cNvSpPr txBox="1"/>
          <p:nvPr/>
        </p:nvSpPr>
        <p:spPr>
          <a:xfrm>
            <a:off x="348342" y="-51201"/>
            <a:ext cx="2590800" cy="6986528"/>
          </a:xfrm>
          <a:prstGeom prst="rect">
            <a:avLst/>
          </a:prstGeom>
          <a:noFill/>
        </p:spPr>
        <p:txBody>
          <a:bodyPr wrap="square" rtlCol="0">
            <a:spAutoFit/>
          </a:bodyPr>
          <a:lstStyle/>
          <a:p>
            <a:r>
              <a:rPr lang="en-US" sz="2800" dirty="0">
                <a:solidFill>
                  <a:srgbClr val="002060"/>
                </a:solidFill>
              </a:rPr>
              <a:t>May become evident when the space around a subject, not the subject itself, forms an interesting or artistically relevant shape, and such space occasionally is used to artistic effect as the "real" subject of an image</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320530" y="0"/>
            <a:ext cx="8871470" cy="6858000"/>
          </a:xfrm>
          <a:prstGeom prst="rect">
            <a:avLst/>
          </a:prstGeom>
        </p:spPr>
      </p:pic>
    </p:spTree>
    <p:extLst>
      <p:ext uri="{BB962C8B-B14F-4D97-AF65-F5344CB8AC3E}">
        <p14:creationId xmlns:p14="http://schemas.microsoft.com/office/powerpoint/2010/main" val="120901246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rgbClr val="FFF9E2"/>
        </a:solidFill>
        <a:effectLst/>
      </p:bgPr>
    </p:bg>
    <p:spTree>
      <p:nvGrpSpPr>
        <p:cNvPr id="1" name=""/>
        <p:cNvGrpSpPr/>
        <p:nvPr/>
      </p:nvGrpSpPr>
      <p:grpSpPr>
        <a:xfrm>
          <a:off x="0" y="0"/>
          <a:ext cx="0" cy="0"/>
          <a:chOff x="0" y="0"/>
          <a:chExt cx="0" cy="0"/>
        </a:xfrm>
      </p:grpSpPr>
      <p:sp>
        <p:nvSpPr>
          <p:cNvPr id="8" name="Title 4"/>
          <p:cNvSpPr txBox="1">
            <a:spLocks/>
          </p:cNvSpPr>
          <p:nvPr/>
        </p:nvSpPr>
        <p:spPr>
          <a:xfrm>
            <a:off x="838200" y="0"/>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dirty="0">
                <a:solidFill>
                  <a:srgbClr val="002060"/>
                </a:solidFill>
              </a:rPr>
              <a:t>Japanese Aesthetic</a:t>
            </a:r>
          </a:p>
        </p:txBody>
      </p:sp>
      <p:sp>
        <p:nvSpPr>
          <p:cNvPr id="2" name="Title 1"/>
          <p:cNvSpPr>
            <a:spLocks noGrp="1"/>
          </p:cNvSpPr>
          <p:nvPr>
            <p:ph type="title"/>
          </p:nvPr>
        </p:nvSpPr>
        <p:spPr>
          <a:xfrm>
            <a:off x="212559" y="0"/>
            <a:ext cx="2498558" cy="1325563"/>
          </a:xfrm>
        </p:spPr>
        <p:txBody>
          <a:bodyPr>
            <a:normAutofit/>
          </a:bodyPr>
          <a:lstStyle/>
          <a:p>
            <a:r>
              <a:rPr lang="en-US" sz="2400" b="1" i="1" dirty="0" err="1">
                <a:solidFill>
                  <a:srgbClr val="002060"/>
                </a:solidFill>
              </a:rPr>
              <a:t>Wabi-sabi</a:t>
            </a:r>
            <a:r>
              <a:rPr lang="en-US" sz="2400" dirty="0">
                <a:solidFill>
                  <a:srgbClr val="002060"/>
                </a:solidFill>
              </a:rPr>
              <a:t> (</a:t>
            </a:r>
            <a:r>
              <a:rPr lang="ja-JP" altLang="en-US" sz="2400" dirty="0">
                <a:solidFill>
                  <a:srgbClr val="002060"/>
                </a:solidFill>
                <a:hlinkClick r:id="rId3" tooltip="wikt:侘"/>
              </a:rPr>
              <a:t>侘</a:t>
            </a:r>
            <a:r>
              <a:rPr lang="ja-JP" altLang="en-US" sz="2400" dirty="0">
                <a:solidFill>
                  <a:srgbClr val="002060"/>
                </a:solidFill>
                <a:hlinkClick r:id="rId4" tooltip="wikt:寂"/>
              </a:rPr>
              <a:t>寂</a:t>
            </a:r>
            <a:r>
              <a:rPr lang="en-US" sz="2400" dirty="0">
                <a:solidFill>
                  <a:srgbClr val="002060"/>
                </a:solidFill>
              </a:rPr>
              <a:t>)</a:t>
            </a:r>
          </a:p>
        </p:txBody>
      </p:sp>
      <p:sp>
        <p:nvSpPr>
          <p:cNvPr id="5" name="TextBox 4"/>
          <p:cNvSpPr txBox="1"/>
          <p:nvPr/>
        </p:nvSpPr>
        <p:spPr>
          <a:xfrm>
            <a:off x="212559" y="1983286"/>
            <a:ext cx="2193758" cy="3970318"/>
          </a:xfrm>
          <a:prstGeom prst="rect">
            <a:avLst/>
          </a:prstGeom>
          <a:noFill/>
        </p:spPr>
        <p:txBody>
          <a:bodyPr wrap="square" rtlCol="0">
            <a:spAutoFit/>
          </a:bodyPr>
          <a:lstStyle/>
          <a:p>
            <a:r>
              <a:rPr lang="en-US" sz="2400" dirty="0">
                <a:solidFill>
                  <a:srgbClr val="002060"/>
                </a:solidFill>
              </a:rPr>
              <a:t>Impermanence</a:t>
            </a:r>
          </a:p>
          <a:p>
            <a:r>
              <a:rPr lang="en-US" dirty="0">
                <a:solidFill>
                  <a:srgbClr val="002060"/>
                </a:solidFill>
              </a:rPr>
              <a:t> (</a:t>
            </a:r>
            <a:r>
              <a:rPr lang="ja-JP" altLang="en-US" dirty="0">
                <a:solidFill>
                  <a:srgbClr val="002060"/>
                </a:solidFill>
              </a:rPr>
              <a:t>無常</a:t>
            </a:r>
            <a:r>
              <a:rPr lang="en-US" dirty="0">
                <a:solidFill>
                  <a:srgbClr val="002060"/>
                </a:solidFill>
              </a:rPr>
              <a:t> </a:t>
            </a:r>
            <a:r>
              <a:rPr lang="en-US" i="1" dirty="0" err="1">
                <a:solidFill>
                  <a:srgbClr val="002060"/>
                </a:solidFill>
              </a:rPr>
              <a:t>mujō</a:t>
            </a:r>
            <a:r>
              <a:rPr lang="en-US" dirty="0">
                <a:solidFill>
                  <a:srgbClr val="002060"/>
                </a:solidFill>
              </a:rPr>
              <a:t>)</a:t>
            </a:r>
          </a:p>
          <a:p>
            <a:endParaRPr lang="en-US" sz="2400" dirty="0">
              <a:solidFill>
                <a:srgbClr val="002060"/>
              </a:solidFill>
            </a:endParaRPr>
          </a:p>
          <a:p>
            <a:endParaRPr lang="en-US" sz="2400" dirty="0">
              <a:solidFill>
                <a:srgbClr val="002060"/>
              </a:solidFill>
            </a:endParaRPr>
          </a:p>
          <a:p>
            <a:r>
              <a:rPr lang="en-US" sz="2400" dirty="0">
                <a:solidFill>
                  <a:srgbClr val="002060"/>
                </a:solidFill>
              </a:rPr>
              <a:t>Suffering</a:t>
            </a:r>
          </a:p>
          <a:p>
            <a:r>
              <a:rPr lang="en-GB" altLang="ja-JP" dirty="0">
                <a:solidFill>
                  <a:srgbClr val="002060"/>
                </a:solidFill>
              </a:rPr>
              <a:t>(</a:t>
            </a:r>
            <a:r>
              <a:rPr lang="ja-JP" altLang="en-US" dirty="0">
                <a:solidFill>
                  <a:srgbClr val="002060"/>
                </a:solidFill>
              </a:rPr>
              <a:t>苦</a:t>
            </a:r>
            <a:r>
              <a:rPr lang="en-US" dirty="0">
                <a:solidFill>
                  <a:srgbClr val="002060"/>
                </a:solidFill>
              </a:rPr>
              <a:t> </a:t>
            </a:r>
            <a:r>
              <a:rPr lang="en-US" i="1" dirty="0" err="1">
                <a:solidFill>
                  <a:srgbClr val="002060"/>
                </a:solidFill>
              </a:rPr>
              <a:t>ku</a:t>
            </a:r>
            <a:r>
              <a:rPr lang="en-US" i="1" dirty="0">
                <a:solidFill>
                  <a:srgbClr val="002060"/>
                </a:solidFill>
              </a:rPr>
              <a:t>)</a:t>
            </a:r>
            <a:endParaRPr lang="en-US" dirty="0">
              <a:solidFill>
                <a:srgbClr val="002060"/>
              </a:solidFill>
            </a:endParaRPr>
          </a:p>
          <a:p>
            <a:endParaRPr lang="en-US" sz="2400" dirty="0">
              <a:solidFill>
                <a:srgbClr val="002060"/>
              </a:solidFill>
            </a:endParaRPr>
          </a:p>
          <a:p>
            <a:r>
              <a:rPr lang="en-US" sz="2400" dirty="0">
                <a:solidFill>
                  <a:srgbClr val="002060"/>
                </a:solidFill>
              </a:rPr>
              <a:t>Emptiness or absence of self-nature </a:t>
            </a:r>
          </a:p>
          <a:p>
            <a:r>
              <a:rPr lang="en-US" dirty="0">
                <a:solidFill>
                  <a:srgbClr val="002060"/>
                </a:solidFill>
              </a:rPr>
              <a:t>(</a:t>
            </a:r>
            <a:r>
              <a:rPr lang="ja-JP" altLang="en-US" dirty="0">
                <a:solidFill>
                  <a:srgbClr val="002060"/>
                </a:solidFill>
              </a:rPr>
              <a:t>空</a:t>
            </a:r>
            <a:r>
              <a:rPr lang="en-US" dirty="0">
                <a:solidFill>
                  <a:srgbClr val="002060"/>
                </a:solidFill>
              </a:rPr>
              <a:t> </a:t>
            </a:r>
            <a:r>
              <a:rPr lang="en-US" i="1" dirty="0" err="1">
                <a:solidFill>
                  <a:srgbClr val="002060"/>
                </a:solidFill>
              </a:rPr>
              <a:t>kū</a:t>
            </a:r>
            <a:r>
              <a:rPr lang="en-US" dirty="0">
                <a:solidFill>
                  <a:srgbClr val="002060"/>
                </a:solidFill>
              </a:rPr>
              <a:t>).</a:t>
            </a:r>
          </a:p>
        </p:txBody>
      </p:sp>
      <p:pic>
        <p:nvPicPr>
          <p:cNvPr id="7" name="Pictur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797185" y="0"/>
            <a:ext cx="9394815" cy="6858000"/>
          </a:xfrm>
          <a:prstGeom prst="rect">
            <a:avLst/>
          </a:prstGeom>
        </p:spPr>
      </p:pic>
    </p:spTree>
    <p:extLst>
      <p:ext uri="{BB962C8B-B14F-4D97-AF65-F5344CB8AC3E}">
        <p14:creationId xmlns:p14="http://schemas.microsoft.com/office/powerpoint/2010/main" val="3822145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5">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7" end="7"/>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9" presetClass="entr" presetSubtype="0" fill="hold" nodeType="clickEffect">
                                  <p:stCondLst>
                                    <p:cond delay="0"/>
                                  </p:stCondLst>
                                  <p:childTnLst>
                                    <p:set>
                                      <p:cBhvr>
                                        <p:cTn id="24" dur="1" fill="hold">
                                          <p:stCondLst>
                                            <p:cond delay="0"/>
                                          </p:stCondLst>
                                        </p:cTn>
                                        <p:tgtEl>
                                          <p:spTgt spid="7"/>
                                        </p:tgtEl>
                                        <p:attrNameLst>
                                          <p:attrName>style.visibility</p:attrName>
                                        </p:attrNameLst>
                                      </p:cBhvr>
                                      <p:to>
                                        <p:strVal val="visible"/>
                                      </p:to>
                                    </p:set>
                                    <p:animEffect transition="in" filter="dissolve">
                                      <p:cBhvr>
                                        <p:cTn id="25"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rgbClr val="FFF9E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12559" y="0"/>
            <a:ext cx="2498558" cy="1325563"/>
          </a:xfrm>
        </p:spPr>
        <p:txBody>
          <a:bodyPr>
            <a:normAutofit/>
          </a:bodyPr>
          <a:lstStyle/>
          <a:p>
            <a:r>
              <a:rPr lang="en-US" sz="2400" b="1" i="1" dirty="0" err="1"/>
              <a:t>Wabi-sabi</a:t>
            </a:r>
            <a:r>
              <a:rPr lang="en-US" sz="2400" dirty="0"/>
              <a:t> (</a:t>
            </a:r>
            <a:r>
              <a:rPr lang="ja-JP" altLang="en-US" sz="2400" dirty="0">
                <a:hlinkClick r:id="rId3" tooltip="wikt:侘"/>
              </a:rPr>
              <a:t>侘</a:t>
            </a:r>
            <a:r>
              <a:rPr lang="ja-JP" altLang="en-US" sz="2400" dirty="0">
                <a:hlinkClick r:id="rId4" tooltip="wikt:寂"/>
              </a:rPr>
              <a:t>寂</a:t>
            </a:r>
            <a:r>
              <a:rPr lang="en-US" sz="2400" dirty="0"/>
              <a:t>)</a:t>
            </a:r>
          </a:p>
        </p:txBody>
      </p:sp>
      <p:sp>
        <p:nvSpPr>
          <p:cNvPr id="5" name="TextBox 4"/>
          <p:cNvSpPr txBox="1"/>
          <p:nvPr/>
        </p:nvSpPr>
        <p:spPr>
          <a:xfrm>
            <a:off x="212559" y="1983286"/>
            <a:ext cx="2193758" cy="3970318"/>
          </a:xfrm>
          <a:prstGeom prst="rect">
            <a:avLst/>
          </a:prstGeom>
          <a:noFill/>
        </p:spPr>
        <p:txBody>
          <a:bodyPr wrap="square" rtlCol="0">
            <a:spAutoFit/>
          </a:bodyPr>
          <a:lstStyle/>
          <a:p>
            <a:r>
              <a:rPr lang="en-US" sz="2400" dirty="0"/>
              <a:t>Impermanence</a:t>
            </a:r>
          </a:p>
          <a:p>
            <a:r>
              <a:rPr lang="en-US" dirty="0"/>
              <a:t> (</a:t>
            </a:r>
            <a:r>
              <a:rPr lang="ja-JP" altLang="en-US" dirty="0"/>
              <a:t>無常</a:t>
            </a:r>
            <a:r>
              <a:rPr lang="en-US" dirty="0"/>
              <a:t> </a:t>
            </a:r>
            <a:r>
              <a:rPr lang="en-US" i="1" dirty="0" err="1"/>
              <a:t>mujō</a:t>
            </a:r>
            <a:r>
              <a:rPr lang="en-US" dirty="0"/>
              <a:t>)</a:t>
            </a:r>
          </a:p>
          <a:p>
            <a:endParaRPr lang="en-US" sz="2400" dirty="0"/>
          </a:p>
          <a:p>
            <a:endParaRPr lang="en-US" sz="2400" dirty="0"/>
          </a:p>
          <a:p>
            <a:r>
              <a:rPr lang="en-US" sz="2400" dirty="0"/>
              <a:t>Suffering</a:t>
            </a:r>
          </a:p>
          <a:p>
            <a:r>
              <a:rPr lang="en-GB" altLang="ja-JP" dirty="0"/>
              <a:t>(</a:t>
            </a:r>
            <a:r>
              <a:rPr lang="ja-JP" altLang="en-US" dirty="0"/>
              <a:t>苦</a:t>
            </a:r>
            <a:r>
              <a:rPr lang="en-US" dirty="0"/>
              <a:t> </a:t>
            </a:r>
            <a:r>
              <a:rPr lang="en-US" i="1" dirty="0" err="1"/>
              <a:t>ku</a:t>
            </a:r>
            <a:r>
              <a:rPr lang="en-US" i="1" dirty="0"/>
              <a:t>)</a:t>
            </a:r>
            <a:endParaRPr lang="en-US" dirty="0"/>
          </a:p>
          <a:p>
            <a:endParaRPr lang="en-US" sz="2400" dirty="0"/>
          </a:p>
          <a:p>
            <a:r>
              <a:rPr lang="en-US" sz="2400" dirty="0"/>
              <a:t>Emptiness or absence of self-nature </a:t>
            </a:r>
          </a:p>
          <a:p>
            <a:r>
              <a:rPr lang="en-US" dirty="0"/>
              <a:t>(</a:t>
            </a:r>
            <a:r>
              <a:rPr lang="ja-JP" altLang="en-US" dirty="0"/>
              <a:t>空</a:t>
            </a:r>
            <a:r>
              <a:rPr lang="en-US" dirty="0"/>
              <a:t> </a:t>
            </a:r>
            <a:r>
              <a:rPr lang="en-US" i="1" dirty="0" err="1"/>
              <a:t>kū</a:t>
            </a:r>
            <a:r>
              <a:rPr lang="en-US" dirty="0"/>
              <a:t>).</a:t>
            </a:r>
          </a:p>
        </p:txBody>
      </p:sp>
      <p:pic>
        <p:nvPicPr>
          <p:cNvPr id="3" name="Picture 2"/>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556369" y="0"/>
            <a:ext cx="4660900" cy="4648200"/>
          </a:xfrm>
          <a:prstGeom prst="rect">
            <a:avLst/>
          </a:prstGeom>
        </p:spPr>
      </p:pic>
      <p:pic>
        <p:nvPicPr>
          <p:cNvPr id="6" name="Picture 5"/>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166548" y="0"/>
            <a:ext cx="5025452" cy="6858000"/>
          </a:xfrm>
          <a:prstGeom prst="rect">
            <a:avLst/>
          </a:prstGeom>
        </p:spPr>
      </p:pic>
      <p:pic>
        <p:nvPicPr>
          <p:cNvPr id="8" name="Picture 7"/>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618361" y="2275386"/>
            <a:ext cx="4591872" cy="4582614"/>
          </a:xfrm>
          <a:prstGeom prst="rect">
            <a:avLst/>
          </a:prstGeom>
        </p:spPr>
      </p:pic>
      <p:pic>
        <p:nvPicPr>
          <p:cNvPr id="9" name="Picture 8"/>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7146604" y="3502854"/>
            <a:ext cx="5045395" cy="3355145"/>
          </a:xfrm>
          <a:prstGeom prst="rect">
            <a:avLst/>
          </a:prstGeom>
        </p:spPr>
      </p:pic>
      <p:pic>
        <p:nvPicPr>
          <p:cNvPr id="10" name="Picture 9"/>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0" y="0"/>
            <a:ext cx="2578100" cy="2705100"/>
          </a:xfrm>
          <a:prstGeom prst="rect">
            <a:avLst/>
          </a:prstGeom>
        </p:spPr>
      </p:pic>
      <p:pic>
        <p:nvPicPr>
          <p:cNvPr id="11" name="Picture 10"/>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0" y="2275386"/>
            <a:ext cx="3633156" cy="4683148"/>
          </a:xfrm>
          <a:prstGeom prst="rect">
            <a:avLst/>
          </a:prstGeom>
        </p:spPr>
      </p:pic>
    </p:spTree>
    <p:extLst>
      <p:ext uri="{BB962C8B-B14F-4D97-AF65-F5344CB8AC3E}">
        <p14:creationId xmlns:p14="http://schemas.microsoft.com/office/powerpoint/2010/main" val="8558388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dissolv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dissolve">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10"/>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rgbClr val="FFF9E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12559" y="0"/>
            <a:ext cx="2498558" cy="1325563"/>
          </a:xfrm>
        </p:spPr>
        <p:txBody>
          <a:bodyPr>
            <a:normAutofit/>
          </a:bodyPr>
          <a:lstStyle/>
          <a:p>
            <a:r>
              <a:rPr lang="en-US" sz="2400" b="1" i="1" dirty="0" err="1">
                <a:solidFill>
                  <a:srgbClr val="002060"/>
                </a:solidFill>
              </a:rPr>
              <a:t>Wabi-sabi</a:t>
            </a:r>
            <a:r>
              <a:rPr lang="en-US" sz="2400" dirty="0">
                <a:solidFill>
                  <a:srgbClr val="002060"/>
                </a:solidFill>
              </a:rPr>
              <a:t> (</a:t>
            </a:r>
            <a:r>
              <a:rPr lang="ja-JP" altLang="en-US" sz="2400" dirty="0">
                <a:solidFill>
                  <a:srgbClr val="002060"/>
                </a:solidFill>
                <a:hlinkClick r:id="rId3" tooltip="wikt:侘"/>
              </a:rPr>
              <a:t>侘</a:t>
            </a:r>
            <a:r>
              <a:rPr lang="ja-JP" altLang="en-US" sz="2400" dirty="0">
                <a:solidFill>
                  <a:srgbClr val="002060"/>
                </a:solidFill>
                <a:hlinkClick r:id="rId4" tooltip="wikt:寂"/>
              </a:rPr>
              <a:t>寂</a:t>
            </a:r>
            <a:r>
              <a:rPr lang="en-US" sz="2400" dirty="0">
                <a:solidFill>
                  <a:srgbClr val="002060"/>
                </a:solidFill>
              </a:rPr>
              <a:t>)</a:t>
            </a:r>
          </a:p>
        </p:txBody>
      </p:sp>
      <p:pic>
        <p:nvPicPr>
          <p:cNvPr id="4" name="Content Placeholder 3"/>
          <p:cNvPicPr>
            <a:picLocks noGrp="1" noChangeAspect="1"/>
          </p:cNvPicPr>
          <p:nvPr>
            <p:ph idx="1"/>
          </p:nvPr>
        </p:nvPicPr>
        <p:blipFill>
          <a:blip r:embed="rId5">
            <a:extLst>
              <a:ext uri="{28A0092B-C50C-407E-A947-70E740481C1C}">
                <a14:useLocalDpi xmlns:a14="http://schemas.microsoft.com/office/drawing/2010/main" val="0"/>
              </a:ext>
            </a:extLst>
          </a:blip>
          <a:stretch>
            <a:fillRect/>
          </a:stretch>
        </p:blipFill>
        <p:spPr>
          <a:xfrm>
            <a:off x="2406317" y="-35059"/>
            <a:ext cx="9785684" cy="6893060"/>
          </a:xfrm>
        </p:spPr>
      </p:pic>
      <p:sp>
        <p:nvSpPr>
          <p:cNvPr id="5" name="TextBox 4"/>
          <p:cNvSpPr txBox="1"/>
          <p:nvPr/>
        </p:nvSpPr>
        <p:spPr>
          <a:xfrm>
            <a:off x="212559" y="1983286"/>
            <a:ext cx="2193758" cy="2492990"/>
          </a:xfrm>
          <a:prstGeom prst="rect">
            <a:avLst/>
          </a:prstGeom>
          <a:noFill/>
        </p:spPr>
        <p:txBody>
          <a:bodyPr wrap="square" rtlCol="0">
            <a:spAutoFit/>
          </a:bodyPr>
          <a:lstStyle/>
          <a:p>
            <a:r>
              <a:rPr lang="en-US" sz="2400" b="1" i="1" dirty="0" err="1">
                <a:solidFill>
                  <a:srgbClr val="002060"/>
                </a:solidFill>
              </a:rPr>
              <a:t>Kintsugi</a:t>
            </a:r>
            <a:r>
              <a:rPr lang="en-US" sz="2400" dirty="0">
                <a:solidFill>
                  <a:srgbClr val="002060"/>
                </a:solidFill>
              </a:rPr>
              <a:t> </a:t>
            </a:r>
            <a:r>
              <a:rPr lang="en-US" dirty="0">
                <a:solidFill>
                  <a:srgbClr val="002060"/>
                </a:solidFill>
              </a:rPr>
              <a:t>(</a:t>
            </a:r>
            <a:r>
              <a:rPr lang="ja-JP" altLang="en-US" dirty="0">
                <a:solidFill>
                  <a:srgbClr val="002060"/>
                </a:solidFill>
                <a:hlinkClick r:id="rId6" tooltip="wiktionary:金継ぎ"/>
              </a:rPr>
              <a:t>金継ぎ</a:t>
            </a:r>
            <a:r>
              <a:rPr lang="en-US" dirty="0">
                <a:solidFill>
                  <a:srgbClr val="002060"/>
                </a:solidFill>
              </a:rPr>
              <a:t>, きんつぎ, "golden joinery")</a:t>
            </a:r>
            <a:r>
              <a:rPr lang="en-US" sz="2400" dirty="0">
                <a:solidFill>
                  <a:srgbClr val="002060"/>
                </a:solidFill>
              </a:rPr>
              <a:t>, also known as </a:t>
            </a:r>
            <a:r>
              <a:rPr lang="en-US" sz="2400" b="1" i="1" dirty="0" err="1">
                <a:solidFill>
                  <a:srgbClr val="002060"/>
                </a:solidFill>
              </a:rPr>
              <a:t>Kintsukuroi</a:t>
            </a:r>
            <a:r>
              <a:rPr lang="en-US" sz="2400" dirty="0">
                <a:solidFill>
                  <a:srgbClr val="002060"/>
                </a:solidFill>
              </a:rPr>
              <a:t> </a:t>
            </a:r>
            <a:r>
              <a:rPr lang="en-US" dirty="0">
                <a:solidFill>
                  <a:srgbClr val="002060"/>
                </a:solidFill>
              </a:rPr>
              <a:t>(</a:t>
            </a:r>
            <a:r>
              <a:rPr lang="ja-JP" altLang="en-US" dirty="0">
                <a:solidFill>
                  <a:srgbClr val="002060"/>
                </a:solidFill>
                <a:hlinkClick r:id="rId7" tooltip="wiktionary:金繕い"/>
              </a:rPr>
              <a:t>金繕い</a:t>
            </a:r>
            <a:r>
              <a:rPr lang="en-US" dirty="0">
                <a:solidFill>
                  <a:srgbClr val="002060"/>
                </a:solidFill>
              </a:rPr>
              <a:t>, きんつくろい, "golden repair")</a:t>
            </a:r>
          </a:p>
        </p:txBody>
      </p:sp>
    </p:spTree>
    <p:extLst>
      <p:ext uri="{BB962C8B-B14F-4D97-AF65-F5344CB8AC3E}">
        <p14:creationId xmlns:p14="http://schemas.microsoft.com/office/powerpoint/2010/main" val="94953071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rgbClr val="FFF9E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12559" y="0"/>
            <a:ext cx="2498558" cy="1325563"/>
          </a:xfrm>
        </p:spPr>
        <p:txBody>
          <a:bodyPr>
            <a:normAutofit/>
          </a:bodyPr>
          <a:lstStyle/>
          <a:p>
            <a:r>
              <a:rPr lang="en-US" sz="2400" b="1" i="1" dirty="0" err="1">
                <a:solidFill>
                  <a:srgbClr val="002060"/>
                </a:solidFill>
              </a:rPr>
              <a:t>Wabi-sabi</a:t>
            </a:r>
            <a:r>
              <a:rPr lang="en-US" sz="2400" dirty="0">
                <a:solidFill>
                  <a:srgbClr val="002060"/>
                </a:solidFill>
              </a:rPr>
              <a:t> (</a:t>
            </a:r>
            <a:r>
              <a:rPr lang="ja-JP" altLang="en-US" sz="2400" dirty="0">
                <a:solidFill>
                  <a:srgbClr val="002060"/>
                </a:solidFill>
                <a:hlinkClick r:id="rId3" tooltip="wikt:侘"/>
              </a:rPr>
              <a:t>侘</a:t>
            </a:r>
            <a:r>
              <a:rPr lang="ja-JP" altLang="en-US" sz="2400" dirty="0">
                <a:solidFill>
                  <a:srgbClr val="002060"/>
                </a:solidFill>
                <a:hlinkClick r:id="rId4" tooltip="wikt:寂"/>
              </a:rPr>
              <a:t>寂</a:t>
            </a:r>
            <a:r>
              <a:rPr lang="en-US" sz="2400" dirty="0">
                <a:solidFill>
                  <a:srgbClr val="002060"/>
                </a:solidFill>
              </a:rPr>
              <a:t>)</a:t>
            </a:r>
          </a:p>
        </p:txBody>
      </p:sp>
      <p:sp>
        <p:nvSpPr>
          <p:cNvPr id="5" name="TextBox 4"/>
          <p:cNvSpPr txBox="1"/>
          <p:nvPr/>
        </p:nvSpPr>
        <p:spPr>
          <a:xfrm>
            <a:off x="212559" y="1983286"/>
            <a:ext cx="2193758" cy="3323987"/>
          </a:xfrm>
          <a:prstGeom prst="rect">
            <a:avLst/>
          </a:prstGeom>
          <a:noFill/>
        </p:spPr>
        <p:txBody>
          <a:bodyPr wrap="square" rtlCol="0">
            <a:spAutoFit/>
          </a:bodyPr>
          <a:lstStyle/>
          <a:p>
            <a:r>
              <a:rPr lang="en-US" sz="2400" b="1" i="1" dirty="0" err="1">
                <a:solidFill>
                  <a:srgbClr val="002060"/>
                </a:solidFill>
              </a:rPr>
              <a:t>Kintsugi</a:t>
            </a:r>
            <a:r>
              <a:rPr lang="en-US" sz="2400" dirty="0">
                <a:solidFill>
                  <a:srgbClr val="002060"/>
                </a:solidFill>
              </a:rPr>
              <a:t> </a:t>
            </a:r>
            <a:r>
              <a:rPr lang="en-US" dirty="0">
                <a:solidFill>
                  <a:srgbClr val="002060"/>
                </a:solidFill>
              </a:rPr>
              <a:t>(</a:t>
            </a:r>
            <a:r>
              <a:rPr lang="ja-JP" altLang="en-US" dirty="0">
                <a:solidFill>
                  <a:srgbClr val="002060"/>
                </a:solidFill>
                <a:hlinkClick r:id="rId5" tooltip="wiktionary:金継ぎ"/>
              </a:rPr>
              <a:t>金継ぎ</a:t>
            </a:r>
            <a:r>
              <a:rPr lang="en-US" dirty="0">
                <a:solidFill>
                  <a:srgbClr val="002060"/>
                </a:solidFill>
              </a:rPr>
              <a:t>, きんつぎ, "golden joinery")</a:t>
            </a:r>
            <a:r>
              <a:rPr lang="en-US" sz="2400" dirty="0">
                <a:solidFill>
                  <a:srgbClr val="002060"/>
                </a:solidFill>
              </a:rPr>
              <a:t>, also known as </a:t>
            </a:r>
            <a:r>
              <a:rPr lang="en-US" sz="2400" b="1" i="1" dirty="0" err="1">
                <a:solidFill>
                  <a:srgbClr val="002060"/>
                </a:solidFill>
              </a:rPr>
              <a:t>Kintsukuroi</a:t>
            </a:r>
            <a:r>
              <a:rPr lang="en-US" sz="2400" dirty="0">
                <a:solidFill>
                  <a:srgbClr val="002060"/>
                </a:solidFill>
              </a:rPr>
              <a:t> </a:t>
            </a:r>
            <a:r>
              <a:rPr lang="en-US" dirty="0">
                <a:solidFill>
                  <a:srgbClr val="002060"/>
                </a:solidFill>
              </a:rPr>
              <a:t>(</a:t>
            </a:r>
            <a:r>
              <a:rPr lang="ja-JP" altLang="en-US" dirty="0">
                <a:solidFill>
                  <a:srgbClr val="002060"/>
                </a:solidFill>
                <a:hlinkClick r:id="rId6" tooltip="wiktionary:金繕い"/>
              </a:rPr>
              <a:t>金繕い</a:t>
            </a:r>
            <a:r>
              <a:rPr lang="en-US" dirty="0">
                <a:solidFill>
                  <a:srgbClr val="002060"/>
                </a:solidFill>
              </a:rPr>
              <a:t>, きんつくろい, "golden repair")</a:t>
            </a:r>
          </a:p>
          <a:p>
            <a:endParaRPr lang="en-US" dirty="0">
              <a:solidFill>
                <a:srgbClr val="002060"/>
              </a:solidFill>
            </a:endParaRPr>
          </a:p>
          <a:p>
            <a:r>
              <a:rPr lang="en-US" sz="2400" b="1" dirty="0" err="1">
                <a:solidFill>
                  <a:srgbClr val="002060"/>
                </a:solidFill>
              </a:rPr>
              <a:t>Boro</a:t>
            </a:r>
            <a:r>
              <a:rPr lang="en-US" b="1" dirty="0">
                <a:solidFill>
                  <a:srgbClr val="002060"/>
                </a:solidFill>
              </a:rPr>
              <a:t> </a:t>
            </a:r>
            <a:r>
              <a:rPr lang="en-US" dirty="0">
                <a:solidFill>
                  <a:srgbClr val="002060"/>
                </a:solidFill>
              </a:rPr>
              <a:t>(ぼろ)</a:t>
            </a:r>
          </a:p>
          <a:p>
            <a:r>
              <a:rPr lang="en-US" dirty="0">
                <a:solidFill>
                  <a:srgbClr val="002060"/>
                </a:solidFill>
              </a:rPr>
              <a:t> </a:t>
            </a:r>
          </a:p>
        </p:txBody>
      </p:sp>
      <p:pic>
        <p:nvPicPr>
          <p:cNvPr id="3" name="Picture 2"/>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875550" y="1"/>
            <a:ext cx="6847217" cy="6858000"/>
          </a:xfrm>
          <a:prstGeom prst="rect">
            <a:avLst/>
          </a:prstGeom>
        </p:spPr>
      </p:pic>
    </p:spTree>
    <p:extLst>
      <p:ext uri="{BB962C8B-B14F-4D97-AF65-F5344CB8AC3E}">
        <p14:creationId xmlns:p14="http://schemas.microsoft.com/office/powerpoint/2010/main" val="78900744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rgbClr val="FFF9E2"/>
        </a:solidFill>
        <a:effectLst/>
      </p:bgPr>
    </p:bg>
    <p:spTree>
      <p:nvGrpSpPr>
        <p:cNvPr id="1" name=""/>
        <p:cNvGrpSpPr/>
        <p:nvPr/>
      </p:nvGrpSpPr>
      <p:grpSpPr>
        <a:xfrm>
          <a:off x="0" y="0"/>
          <a:ext cx="0" cy="0"/>
          <a:chOff x="0" y="0"/>
          <a:chExt cx="0" cy="0"/>
        </a:xfrm>
      </p:grpSpPr>
      <p:sp>
        <p:nvSpPr>
          <p:cNvPr id="5" name="TextBox 4"/>
          <p:cNvSpPr txBox="1"/>
          <p:nvPr/>
        </p:nvSpPr>
        <p:spPr>
          <a:xfrm>
            <a:off x="6096000" y="6424500"/>
            <a:ext cx="5791522" cy="369332"/>
          </a:xfrm>
          <a:prstGeom prst="rect">
            <a:avLst/>
          </a:prstGeom>
          <a:noFill/>
        </p:spPr>
        <p:txBody>
          <a:bodyPr wrap="none" rtlCol="0">
            <a:spAutoFit/>
          </a:bodyPr>
          <a:lstStyle/>
          <a:p>
            <a:r>
              <a:rPr lang="en-US" dirty="0">
                <a:solidFill>
                  <a:srgbClr val="002060"/>
                </a:solidFill>
              </a:rPr>
              <a:t>Tom of Holland accessed from https://</a:t>
            </a:r>
            <a:r>
              <a:rPr lang="en-US" dirty="0" err="1">
                <a:solidFill>
                  <a:srgbClr val="002060"/>
                </a:solidFill>
              </a:rPr>
              <a:t>tomofholland.com</a:t>
            </a:r>
            <a:r>
              <a:rPr lang="en-US" dirty="0">
                <a:solidFill>
                  <a:srgbClr val="002060"/>
                </a:solidFill>
              </a:rPr>
              <a:t>/</a:t>
            </a:r>
          </a:p>
        </p:txBody>
      </p:sp>
      <p:pic>
        <p:nvPicPr>
          <p:cNvPr id="7" name="Content Placeholder 6"/>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838200" y="1690688"/>
            <a:ext cx="4514084" cy="4351338"/>
          </a:xfrm>
        </p:spPr>
      </p:pic>
      <p:pic>
        <p:nvPicPr>
          <p:cNvPr id="9" name="Picture 8"/>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335711" y="-2"/>
            <a:ext cx="6870357" cy="6858000"/>
          </a:xfrm>
          <a:prstGeom prst="rect">
            <a:avLst/>
          </a:prstGeom>
        </p:spPr>
      </p:pic>
      <p:sp>
        <p:nvSpPr>
          <p:cNvPr id="2" name="Title 1"/>
          <p:cNvSpPr>
            <a:spLocks noGrp="1"/>
          </p:cNvSpPr>
          <p:nvPr>
            <p:ph type="title"/>
          </p:nvPr>
        </p:nvSpPr>
        <p:spPr>
          <a:xfrm>
            <a:off x="838200" y="365125"/>
            <a:ext cx="5698787" cy="1325563"/>
          </a:xfrm>
        </p:spPr>
        <p:txBody>
          <a:bodyPr/>
          <a:lstStyle/>
          <a:p>
            <a:r>
              <a:rPr lang="en-US" dirty="0">
                <a:solidFill>
                  <a:srgbClr val="002060"/>
                </a:solidFill>
              </a:rPr>
              <a:t>The Mending Aesthetic</a:t>
            </a:r>
          </a:p>
        </p:txBody>
      </p:sp>
      <p:sp>
        <p:nvSpPr>
          <p:cNvPr id="10" name="TextBox 9"/>
          <p:cNvSpPr txBox="1"/>
          <p:nvPr/>
        </p:nvSpPr>
        <p:spPr>
          <a:xfrm>
            <a:off x="191195" y="6265346"/>
            <a:ext cx="5380960" cy="369332"/>
          </a:xfrm>
          <a:prstGeom prst="rect">
            <a:avLst/>
          </a:prstGeom>
          <a:noFill/>
        </p:spPr>
        <p:txBody>
          <a:bodyPr wrap="none" rtlCol="0">
            <a:spAutoFit/>
          </a:bodyPr>
          <a:lstStyle/>
          <a:p>
            <a:r>
              <a:rPr lang="en-US" dirty="0">
                <a:solidFill>
                  <a:srgbClr val="002060"/>
                </a:solidFill>
              </a:rPr>
              <a:t>Tom of Holland accessed from </a:t>
            </a:r>
            <a:r>
              <a:rPr lang="en-US" dirty="0" err="1">
                <a:solidFill>
                  <a:srgbClr val="002060"/>
                </a:solidFill>
              </a:rPr>
              <a:t>www.tomofholland.com</a:t>
            </a:r>
            <a:endParaRPr lang="en-US" dirty="0">
              <a:solidFill>
                <a:srgbClr val="002060"/>
              </a:solidFill>
            </a:endParaRPr>
          </a:p>
        </p:txBody>
      </p:sp>
      <p:sp>
        <p:nvSpPr>
          <p:cNvPr id="11" name="TextBox 10"/>
          <p:cNvSpPr txBox="1"/>
          <p:nvPr/>
        </p:nvSpPr>
        <p:spPr>
          <a:xfrm>
            <a:off x="6318740" y="6379948"/>
            <a:ext cx="4390113" cy="369332"/>
          </a:xfrm>
          <a:prstGeom prst="rect">
            <a:avLst/>
          </a:prstGeom>
          <a:noFill/>
        </p:spPr>
        <p:txBody>
          <a:bodyPr wrap="none" rtlCol="0">
            <a:spAutoFit/>
          </a:bodyPr>
          <a:lstStyle/>
          <a:p>
            <a:pPr>
              <a:defRPr/>
            </a:pPr>
            <a:r>
              <a:rPr lang="en-US" dirty="0">
                <a:solidFill>
                  <a:srgbClr val="002060"/>
                </a:solidFill>
              </a:rPr>
              <a:t>Celia Pym accessed from </a:t>
            </a:r>
            <a:r>
              <a:rPr lang="en-US" dirty="0">
                <a:solidFill>
                  <a:srgbClr val="002060"/>
                </a:solidFill>
                <a:hlinkClick r:id="rId5"/>
              </a:rPr>
              <a:t>www.celiapym.com</a:t>
            </a:r>
            <a:endParaRPr lang="en-US" dirty="0">
              <a:solidFill>
                <a:srgbClr val="002060"/>
              </a:solidFill>
            </a:endParaRPr>
          </a:p>
        </p:txBody>
      </p:sp>
    </p:spTree>
    <p:extLst>
      <p:ext uri="{BB962C8B-B14F-4D97-AF65-F5344CB8AC3E}">
        <p14:creationId xmlns:p14="http://schemas.microsoft.com/office/powerpoint/2010/main" val="87373908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rgbClr val="FFF9E2"/>
        </a:solidFill>
        <a:effectLst/>
      </p:bgPr>
    </p:bg>
    <p:spTree>
      <p:nvGrpSpPr>
        <p:cNvPr id="1" name=""/>
        <p:cNvGrpSpPr/>
        <p:nvPr/>
      </p:nvGrpSpPr>
      <p:grpSpPr>
        <a:xfrm>
          <a:off x="0" y="0"/>
          <a:ext cx="0" cy="0"/>
          <a:chOff x="0" y="0"/>
          <a:chExt cx="0" cy="0"/>
        </a:xfrm>
      </p:grpSpPr>
      <p:sp>
        <p:nvSpPr>
          <p:cNvPr id="5" name="TextBox 4"/>
          <p:cNvSpPr txBox="1"/>
          <p:nvPr/>
        </p:nvSpPr>
        <p:spPr>
          <a:xfrm>
            <a:off x="6096000" y="6424500"/>
            <a:ext cx="5754883" cy="369332"/>
          </a:xfrm>
          <a:prstGeom prst="rect">
            <a:avLst/>
          </a:prstGeom>
          <a:noFill/>
        </p:spPr>
        <p:txBody>
          <a:bodyPr wrap="square" rtlCol="0">
            <a:spAutoFit/>
          </a:bodyPr>
          <a:lstStyle/>
          <a:p>
            <a:r>
              <a:rPr lang="en-US" dirty="0">
                <a:solidFill>
                  <a:srgbClr val="002060"/>
                </a:solidFill>
              </a:rPr>
              <a:t>Tom of Holland accessed from https://</a:t>
            </a:r>
            <a:r>
              <a:rPr lang="en-US" dirty="0" err="1">
                <a:solidFill>
                  <a:srgbClr val="002060"/>
                </a:solidFill>
              </a:rPr>
              <a:t>tomofholland.com</a:t>
            </a:r>
            <a:r>
              <a:rPr lang="en-US" dirty="0">
                <a:solidFill>
                  <a:srgbClr val="002060"/>
                </a:solidFill>
              </a:rPr>
              <a:t>/</a:t>
            </a:r>
          </a:p>
        </p:txBody>
      </p:sp>
      <p:pic>
        <p:nvPicPr>
          <p:cNvPr id="9" name="Picture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35712" y="-2"/>
            <a:ext cx="6826892" cy="6858000"/>
          </a:xfrm>
          <a:prstGeom prst="rect">
            <a:avLst/>
          </a:prstGeom>
        </p:spPr>
      </p:pic>
      <p:sp>
        <p:nvSpPr>
          <p:cNvPr id="2" name="Title 1"/>
          <p:cNvSpPr>
            <a:spLocks noGrp="1"/>
          </p:cNvSpPr>
          <p:nvPr>
            <p:ph type="title"/>
          </p:nvPr>
        </p:nvSpPr>
        <p:spPr>
          <a:xfrm>
            <a:off x="838200" y="365125"/>
            <a:ext cx="10449074" cy="1325563"/>
          </a:xfrm>
        </p:spPr>
        <p:txBody>
          <a:bodyPr/>
          <a:lstStyle/>
          <a:p>
            <a:r>
              <a:rPr lang="en-US" b="1" i="1" dirty="0" err="1">
                <a:solidFill>
                  <a:srgbClr val="002060"/>
                </a:solidFill>
              </a:rPr>
              <a:t>Sashiko</a:t>
            </a:r>
            <a:r>
              <a:rPr lang="en-US" dirty="0">
                <a:solidFill>
                  <a:srgbClr val="002060"/>
                </a:solidFill>
              </a:rPr>
              <a:t> </a:t>
            </a:r>
            <a:r>
              <a:rPr lang="en-US" sz="1800" dirty="0">
                <a:solidFill>
                  <a:srgbClr val="002060"/>
                </a:solidFill>
              </a:rPr>
              <a:t>(</a:t>
            </a:r>
            <a:r>
              <a:rPr lang="ja-JP" altLang="en-US" sz="1800" dirty="0">
                <a:solidFill>
                  <a:srgbClr val="002060"/>
                </a:solidFill>
              </a:rPr>
              <a:t>刺し子</a:t>
            </a:r>
            <a:r>
              <a:rPr lang="en-US" sz="1800" dirty="0">
                <a:solidFill>
                  <a:srgbClr val="002060"/>
                </a:solidFill>
              </a:rPr>
              <a:t>, literally "little stabs" or "little pierce")</a:t>
            </a:r>
          </a:p>
        </p:txBody>
      </p:sp>
      <p:sp>
        <p:nvSpPr>
          <p:cNvPr id="11" name="TextBox 10"/>
          <p:cNvSpPr txBox="1"/>
          <p:nvPr/>
        </p:nvSpPr>
        <p:spPr>
          <a:xfrm>
            <a:off x="6318740" y="6379948"/>
            <a:ext cx="4362339" cy="369332"/>
          </a:xfrm>
          <a:prstGeom prst="rect">
            <a:avLst/>
          </a:prstGeom>
          <a:noFill/>
        </p:spPr>
        <p:txBody>
          <a:bodyPr wrap="square" rtlCol="0">
            <a:spAutoFit/>
          </a:bodyPr>
          <a:lstStyle/>
          <a:p>
            <a:pPr>
              <a:defRPr/>
            </a:pPr>
            <a:r>
              <a:rPr lang="en-US" dirty="0">
                <a:solidFill>
                  <a:srgbClr val="002060"/>
                </a:solidFill>
              </a:rPr>
              <a:t>Celia Pym accessed from </a:t>
            </a:r>
            <a:r>
              <a:rPr lang="en-US" dirty="0">
                <a:solidFill>
                  <a:srgbClr val="002060"/>
                </a:solidFill>
                <a:hlinkClick r:id="rId4"/>
              </a:rPr>
              <a:t>www.celiapym.com</a:t>
            </a:r>
            <a:endParaRPr lang="en-US" dirty="0">
              <a:solidFill>
                <a:srgbClr val="002060"/>
              </a:solidFill>
            </a:endParaRPr>
          </a:p>
        </p:txBody>
      </p:sp>
      <p:sp>
        <p:nvSpPr>
          <p:cNvPr id="3" name="Content Placeholder 2"/>
          <p:cNvSpPr>
            <a:spLocks noGrp="1"/>
          </p:cNvSpPr>
          <p:nvPr>
            <p:ph idx="1"/>
          </p:nvPr>
        </p:nvSpPr>
        <p:spPr>
          <a:xfrm>
            <a:off x="838200" y="1825624"/>
            <a:ext cx="4497512" cy="4968207"/>
          </a:xfrm>
        </p:spPr>
        <p:txBody>
          <a:bodyPr>
            <a:normAutofit fontScale="92500" lnSpcReduction="10000"/>
          </a:bodyPr>
          <a:lstStyle/>
          <a:p>
            <a:pPr marL="0" indent="0">
              <a:buNone/>
            </a:pPr>
            <a:r>
              <a:rPr lang="en-US" b="1" dirty="0">
                <a:solidFill>
                  <a:srgbClr val="002060"/>
                </a:solidFill>
              </a:rPr>
              <a:t>"Now I darn and am looking for holes in people’s clothes and the stories that accompany them; repairing these holes and returning the mended garments. It is a way to briefly make contact with strangers. I am interested in the spaces the body occupies, the tenderness of touch and the ways in which we go about day to day life".</a:t>
            </a:r>
          </a:p>
          <a:p>
            <a:pPr marL="0" indent="0">
              <a:buNone/>
            </a:pPr>
            <a:endParaRPr lang="en-US" b="1" dirty="0">
              <a:solidFill>
                <a:srgbClr val="002060"/>
              </a:solidFill>
            </a:endParaRPr>
          </a:p>
          <a:p>
            <a:pPr marL="0" indent="0">
              <a:buNone/>
            </a:pPr>
            <a:r>
              <a:rPr lang="en-US" b="1" dirty="0">
                <a:solidFill>
                  <a:srgbClr val="002060"/>
                </a:solidFill>
                <a:hlinkClick r:id="rId5"/>
              </a:rPr>
              <a:t>Making Stories </a:t>
            </a:r>
            <a:endParaRPr lang="en-US" dirty="0">
              <a:solidFill>
                <a:srgbClr val="002060"/>
              </a:solidFill>
            </a:endParaRPr>
          </a:p>
          <a:p>
            <a:pPr marL="0" indent="0">
              <a:buNone/>
            </a:pPr>
            <a:endParaRPr lang="en-US" dirty="0">
              <a:solidFill>
                <a:srgbClr val="002060"/>
              </a:solidFill>
            </a:endParaRPr>
          </a:p>
        </p:txBody>
      </p:sp>
    </p:spTree>
    <p:extLst>
      <p:ext uri="{BB962C8B-B14F-4D97-AF65-F5344CB8AC3E}">
        <p14:creationId xmlns:p14="http://schemas.microsoft.com/office/powerpoint/2010/main" val="140688938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rgbClr val="FFF9E2"/>
        </a:solidFill>
        <a:effectLst/>
      </p:bgPr>
    </p:bg>
    <p:spTree>
      <p:nvGrpSpPr>
        <p:cNvPr id="1" name=""/>
        <p:cNvGrpSpPr/>
        <p:nvPr/>
      </p:nvGrpSpPr>
      <p:grpSpPr>
        <a:xfrm>
          <a:off x="0" y="0"/>
          <a:ext cx="0" cy="0"/>
          <a:chOff x="0" y="0"/>
          <a:chExt cx="0" cy="0"/>
        </a:xfrm>
      </p:grpSpPr>
      <p:pic>
        <p:nvPicPr>
          <p:cNvPr id="8" name="Content Placeholder 7"/>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678687" y="-1175"/>
            <a:ext cx="9544404" cy="5913281"/>
          </a:xfrm>
        </p:spPr>
      </p:pic>
      <p:sp>
        <p:nvSpPr>
          <p:cNvPr id="6" name="Rectangle 5"/>
          <p:cNvSpPr/>
          <p:nvPr/>
        </p:nvSpPr>
        <p:spPr>
          <a:xfrm>
            <a:off x="409878" y="617061"/>
            <a:ext cx="2268810" cy="6186309"/>
          </a:xfrm>
          <a:prstGeom prst="rect">
            <a:avLst/>
          </a:prstGeom>
        </p:spPr>
        <p:txBody>
          <a:bodyPr wrap="square">
            <a:spAutoFit/>
          </a:bodyPr>
          <a:lstStyle/>
          <a:p>
            <a:r>
              <a:rPr lang="en-US" b="1" dirty="0">
                <a:solidFill>
                  <a:srgbClr val="002060"/>
                </a:solidFill>
                <a:latin typeface="Helvetica Neue" charset="0"/>
              </a:rPr>
              <a:t>HIKARU NOGUCHI’s </a:t>
            </a:r>
            <a:r>
              <a:rPr lang="en-US" dirty="0">
                <a:solidFill>
                  <a:srgbClr val="002060"/>
                </a:solidFill>
                <a:latin typeface="Helvetica Neue" charset="0"/>
              </a:rPr>
              <a:t>designer, </a:t>
            </a:r>
            <a:r>
              <a:rPr lang="en-US" dirty="0" err="1">
                <a:solidFill>
                  <a:srgbClr val="002060"/>
                </a:solidFill>
                <a:latin typeface="Helvetica Neue" charset="0"/>
              </a:rPr>
              <a:t>Hikaru</a:t>
            </a:r>
            <a:r>
              <a:rPr lang="en-US" dirty="0">
                <a:solidFill>
                  <a:srgbClr val="002060"/>
                </a:solidFill>
                <a:latin typeface="Helvetica Neue" charset="0"/>
              </a:rPr>
              <a:t> will a launch a free mending service for the majority of items in the collection, in keeping with the philosophy that our products should last forever.</a:t>
            </a:r>
            <a:br>
              <a:rPr lang="en-US" dirty="0">
                <a:solidFill>
                  <a:srgbClr val="002060"/>
                </a:solidFill>
              </a:rPr>
            </a:br>
            <a:r>
              <a:rPr lang="en-US" dirty="0">
                <a:solidFill>
                  <a:srgbClr val="002060"/>
                </a:solidFill>
                <a:latin typeface="Helvetica Neue" charset="0"/>
              </a:rPr>
              <a:t>As part of this service, </a:t>
            </a:r>
            <a:r>
              <a:rPr lang="en-US" dirty="0" err="1">
                <a:solidFill>
                  <a:srgbClr val="002060"/>
                </a:solidFill>
                <a:latin typeface="Helvetica Neue" charset="0"/>
              </a:rPr>
              <a:t>Hikaru</a:t>
            </a:r>
            <a:r>
              <a:rPr lang="en-US" dirty="0">
                <a:solidFill>
                  <a:srgbClr val="002060"/>
                </a:solidFill>
                <a:latin typeface="Helvetica Neue" charset="0"/>
              </a:rPr>
              <a:t> will also sell Darning Mushroom Kits, which are essential traditional haberdashery tools for Visible and Invisible garment mending.</a:t>
            </a:r>
            <a:br>
              <a:rPr lang="en-US" dirty="0">
                <a:solidFill>
                  <a:srgbClr val="002060"/>
                </a:solidFill>
              </a:rPr>
            </a:br>
            <a:endParaRPr lang="en-US" dirty="0">
              <a:solidFill>
                <a:srgbClr val="002060"/>
              </a:solidFill>
            </a:endParaRPr>
          </a:p>
        </p:txBody>
      </p:sp>
      <p:sp>
        <p:nvSpPr>
          <p:cNvPr id="11" name="TextBox 10"/>
          <p:cNvSpPr txBox="1"/>
          <p:nvPr/>
        </p:nvSpPr>
        <p:spPr>
          <a:xfrm>
            <a:off x="8658933" y="6173072"/>
            <a:ext cx="2773680" cy="369332"/>
          </a:xfrm>
          <a:prstGeom prst="rect">
            <a:avLst/>
          </a:prstGeom>
          <a:noFill/>
        </p:spPr>
        <p:txBody>
          <a:bodyPr wrap="square" rtlCol="0">
            <a:spAutoFit/>
          </a:bodyPr>
          <a:lstStyle/>
          <a:p>
            <a:r>
              <a:rPr lang="en-US" dirty="0">
                <a:solidFill>
                  <a:srgbClr val="002060"/>
                </a:solidFill>
              </a:rPr>
              <a:t>http://</a:t>
            </a:r>
            <a:r>
              <a:rPr lang="en-US" dirty="0" err="1">
                <a:solidFill>
                  <a:srgbClr val="002060"/>
                </a:solidFill>
              </a:rPr>
              <a:t>hikarunoguchi.com</a:t>
            </a:r>
            <a:r>
              <a:rPr lang="en-US" dirty="0">
                <a:solidFill>
                  <a:srgbClr val="002060"/>
                </a:solidFill>
              </a:rPr>
              <a:t>/</a:t>
            </a:r>
          </a:p>
        </p:txBody>
      </p:sp>
    </p:spTree>
    <p:extLst>
      <p:ext uri="{BB962C8B-B14F-4D97-AF65-F5344CB8AC3E}">
        <p14:creationId xmlns:p14="http://schemas.microsoft.com/office/powerpoint/2010/main" val="129262166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rgbClr val="FFF9E2"/>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696938" y="213360"/>
            <a:ext cx="9495062" cy="6141720"/>
          </a:xfrm>
          <a:prstGeom prst="rect">
            <a:avLst/>
          </a:prstGeom>
        </p:spPr>
      </p:pic>
      <p:sp>
        <p:nvSpPr>
          <p:cNvPr id="6" name="Rectangle 5"/>
          <p:cNvSpPr/>
          <p:nvPr/>
        </p:nvSpPr>
        <p:spPr>
          <a:xfrm>
            <a:off x="409877" y="617061"/>
            <a:ext cx="2287061" cy="5078313"/>
          </a:xfrm>
          <a:prstGeom prst="rect">
            <a:avLst/>
          </a:prstGeom>
        </p:spPr>
        <p:txBody>
          <a:bodyPr wrap="square">
            <a:spAutoFit/>
          </a:bodyPr>
          <a:lstStyle/>
          <a:p>
            <a:r>
              <a:rPr lang="en-US" dirty="0">
                <a:solidFill>
                  <a:srgbClr val="002060"/>
                </a:solidFill>
                <a:latin typeface="Helvetica Neue" charset="0"/>
              </a:rPr>
              <a:t>As she travels around the world, </a:t>
            </a:r>
            <a:r>
              <a:rPr lang="en-US" dirty="0" err="1">
                <a:solidFill>
                  <a:srgbClr val="002060"/>
                </a:solidFill>
                <a:latin typeface="Helvetica Neue" charset="0"/>
              </a:rPr>
              <a:t>Hikaru</a:t>
            </a:r>
            <a:r>
              <a:rPr lang="en-US" dirty="0">
                <a:solidFill>
                  <a:srgbClr val="002060"/>
                </a:solidFill>
                <a:latin typeface="Helvetica Neue" charset="0"/>
              </a:rPr>
              <a:t> offers to mend damaged knitwear for free, asking the owners of the garments: ‘Why do you want to repair this garment?’ From this exchange, </a:t>
            </a:r>
            <a:r>
              <a:rPr lang="en-US" dirty="0" err="1">
                <a:solidFill>
                  <a:srgbClr val="002060"/>
                </a:solidFill>
                <a:latin typeface="Helvetica Neue" charset="0"/>
              </a:rPr>
              <a:t>Hikaru</a:t>
            </a:r>
            <a:r>
              <a:rPr lang="en-US" dirty="0">
                <a:solidFill>
                  <a:srgbClr val="002060"/>
                </a:solidFill>
                <a:latin typeface="Helvetica Neue" charset="0"/>
              </a:rPr>
              <a:t> notes and records the owners’ reasons and the stories behind why they want to preserve the garment.</a:t>
            </a:r>
            <a:br>
              <a:rPr lang="en-US" dirty="0">
                <a:solidFill>
                  <a:srgbClr val="002060"/>
                </a:solidFill>
              </a:rPr>
            </a:br>
            <a:endParaRPr lang="en-US" dirty="0">
              <a:solidFill>
                <a:srgbClr val="002060"/>
              </a:solidFill>
            </a:endParaRPr>
          </a:p>
        </p:txBody>
      </p:sp>
      <p:sp>
        <p:nvSpPr>
          <p:cNvPr id="5" name="TextBox 4"/>
          <p:cNvSpPr txBox="1"/>
          <p:nvPr/>
        </p:nvSpPr>
        <p:spPr>
          <a:xfrm>
            <a:off x="8658933" y="6173072"/>
            <a:ext cx="2773680" cy="369332"/>
          </a:xfrm>
          <a:prstGeom prst="rect">
            <a:avLst/>
          </a:prstGeom>
          <a:noFill/>
        </p:spPr>
        <p:txBody>
          <a:bodyPr wrap="square" rtlCol="0">
            <a:spAutoFit/>
          </a:bodyPr>
          <a:lstStyle/>
          <a:p>
            <a:r>
              <a:rPr lang="en-US" dirty="0">
                <a:solidFill>
                  <a:srgbClr val="002060"/>
                </a:solidFill>
              </a:rPr>
              <a:t>http://</a:t>
            </a:r>
            <a:r>
              <a:rPr lang="en-US" dirty="0" err="1">
                <a:solidFill>
                  <a:srgbClr val="002060"/>
                </a:solidFill>
              </a:rPr>
              <a:t>hikarunoguchi.com</a:t>
            </a:r>
            <a:r>
              <a:rPr lang="en-US" dirty="0">
                <a:solidFill>
                  <a:srgbClr val="002060"/>
                </a:solidFill>
              </a:rPr>
              <a:t>/</a:t>
            </a:r>
          </a:p>
        </p:txBody>
      </p:sp>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696938" y="-645"/>
            <a:ext cx="9495062" cy="6141720"/>
          </a:xfrm>
          <a:prstGeom prst="rect">
            <a:avLst/>
          </a:prstGeom>
        </p:spPr>
      </p:pic>
      <p:pic>
        <p:nvPicPr>
          <p:cNvPr id="9" name="Picture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696938" y="7749"/>
            <a:ext cx="9495062" cy="6141720"/>
          </a:xfrm>
          <a:prstGeom prst="rect">
            <a:avLst/>
          </a:prstGeom>
        </p:spPr>
      </p:pic>
    </p:spTree>
    <p:extLst>
      <p:ext uri="{BB962C8B-B14F-4D97-AF65-F5344CB8AC3E}">
        <p14:creationId xmlns:p14="http://schemas.microsoft.com/office/powerpoint/2010/main" val="24620936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rgbClr val="FFF9E2"/>
        </a:solidFill>
        <a:effectLst/>
      </p:bgPr>
    </p:bg>
    <p:spTree>
      <p:nvGrpSpPr>
        <p:cNvPr id="1" name=""/>
        <p:cNvGrpSpPr/>
        <p:nvPr/>
      </p:nvGrpSpPr>
      <p:grpSpPr>
        <a:xfrm>
          <a:off x="0" y="0"/>
          <a:ext cx="0" cy="0"/>
          <a:chOff x="0" y="0"/>
          <a:chExt cx="0" cy="0"/>
        </a:xfrm>
      </p:grpSpPr>
      <p:sp>
        <p:nvSpPr>
          <p:cNvPr id="6" name="Rectangle 5"/>
          <p:cNvSpPr/>
          <p:nvPr/>
        </p:nvSpPr>
        <p:spPr>
          <a:xfrm>
            <a:off x="409877" y="617061"/>
            <a:ext cx="3734106" cy="2308324"/>
          </a:xfrm>
          <a:prstGeom prst="rect">
            <a:avLst/>
          </a:prstGeom>
        </p:spPr>
        <p:txBody>
          <a:bodyPr wrap="square">
            <a:spAutoFit/>
          </a:bodyPr>
          <a:lstStyle/>
          <a:p>
            <a:r>
              <a:rPr lang="en-US" dirty="0" err="1">
                <a:solidFill>
                  <a:srgbClr val="002060"/>
                </a:solidFill>
                <a:latin typeface="Helvetica Neue" charset="0"/>
              </a:rPr>
              <a:t>Hikaru</a:t>
            </a:r>
            <a:r>
              <a:rPr lang="en-US" dirty="0">
                <a:solidFill>
                  <a:srgbClr val="002060"/>
                </a:solidFill>
                <a:latin typeface="Helvetica Neue" charset="0"/>
              </a:rPr>
              <a:t> believes that understanding the relationship between owners and their garments contributes to her creativity when thinking about and designing her knitted accessories collection as she has been doing for the last twenty years.</a:t>
            </a:r>
            <a:endParaRPr lang="en-US" dirty="0">
              <a:solidFill>
                <a:srgbClr val="002060"/>
              </a:solidFill>
            </a:endParaRP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416311" y="0"/>
            <a:ext cx="7775689" cy="6858000"/>
          </a:xfrm>
          <a:prstGeom prst="rect">
            <a:avLst/>
          </a:prstGeom>
        </p:spPr>
      </p:pic>
      <p:sp>
        <p:nvSpPr>
          <p:cNvPr id="7" name="TextBox 6"/>
          <p:cNvSpPr txBox="1"/>
          <p:nvPr/>
        </p:nvSpPr>
        <p:spPr>
          <a:xfrm>
            <a:off x="409877" y="6170414"/>
            <a:ext cx="2773680" cy="369332"/>
          </a:xfrm>
          <a:prstGeom prst="rect">
            <a:avLst/>
          </a:prstGeom>
          <a:noFill/>
        </p:spPr>
        <p:txBody>
          <a:bodyPr wrap="square" rtlCol="0">
            <a:spAutoFit/>
          </a:bodyPr>
          <a:lstStyle/>
          <a:p>
            <a:r>
              <a:rPr lang="en-US" dirty="0">
                <a:solidFill>
                  <a:srgbClr val="002060"/>
                </a:solidFill>
              </a:rPr>
              <a:t>http://</a:t>
            </a:r>
            <a:r>
              <a:rPr lang="en-US" dirty="0" err="1">
                <a:solidFill>
                  <a:srgbClr val="002060"/>
                </a:solidFill>
              </a:rPr>
              <a:t>hikarunoguchi.com</a:t>
            </a:r>
            <a:r>
              <a:rPr lang="en-US" dirty="0">
                <a:solidFill>
                  <a:srgbClr val="002060"/>
                </a:solidFill>
              </a:rPr>
              <a:t>/</a:t>
            </a:r>
          </a:p>
        </p:txBody>
      </p:sp>
    </p:spTree>
    <p:extLst>
      <p:ext uri="{BB962C8B-B14F-4D97-AF65-F5344CB8AC3E}">
        <p14:creationId xmlns:p14="http://schemas.microsoft.com/office/powerpoint/2010/main" val="119251713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rgbClr val="FFF9E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002060"/>
                </a:solidFill>
              </a:rPr>
              <a:t>Visible Mending</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160168" y="300957"/>
            <a:ext cx="6012203" cy="6023811"/>
          </a:xfrm>
        </p:spPr>
      </p:pic>
      <p:sp>
        <p:nvSpPr>
          <p:cNvPr id="5" name="TextBox 4"/>
          <p:cNvSpPr txBox="1"/>
          <p:nvPr/>
        </p:nvSpPr>
        <p:spPr>
          <a:xfrm>
            <a:off x="6096000" y="6424500"/>
            <a:ext cx="5791522" cy="369332"/>
          </a:xfrm>
          <a:prstGeom prst="rect">
            <a:avLst/>
          </a:prstGeom>
          <a:noFill/>
        </p:spPr>
        <p:txBody>
          <a:bodyPr wrap="none" rtlCol="0">
            <a:spAutoFit/>
          </a:bodyPr>
          <a:lstStyle/>
          <a:p>
            <a:r>
              <a:rPr lang="en-US" dirty="0"/>
              <a:t>Tom of Holland accessed from https://</a:t>
            </a:r>
            <a:r>
              <a:rPr lang="en-US" dirty="0" err="1"/>
              <a:t>tomofholland.com</a:t>
            </a:r>
            <a:r>
              <a:rPr lang="en-US" dirty="0"/>
              <a:t>/</a:t>
            </a:r>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37959" y="1463082"/>
            <a:ext cx="6002420" cy="4658595"/>
          </a:xfrm>
          <a:prstGeom prst="rect">
            <a:avLst/>
          </a:prstGeom>
        </p:spPr>
      </p:pic>
    </p:spTree>
    <p:extLst>
      <p:ext uri="{BB962C8B-B14F-4D97-AF65-F5344CB8AC3E}">
        <p14:creationId xmlns:p14="http://schemas.microsoft.com/office/powerpoint/2010/main" val="140732966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rgbClr val="FFF9E2"/>
        </a:solidFill>
        <a:effectLst/>
      </p:bgPr>
    </p:bg>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84521" y="0"/>
            <a:ext cx="9838346" cy="6858000"/>
          </a:xfrm>
          <a:prstGeom prst="rect">
            <a:avLst/>
          </a:prstGeom>
        </p:spPr>
      </p:pic>
      <p:pic>
        <p:nvPicPr>
          <p:cNvPr id="9"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084521" y="-46561"/>
            <a:ext cx="9739266" cy="7037621"/>
          </a:xfrm>
        </p:spPr>
      </p:pic>
      <p:sp>
        <p:nvSpPr>
          <p:cNvPr id="10" name="TextBox 9"/>
          <p:cNvSpPr txBox="1"/>
          <p:nvPr/>
        </p:nvSpPr>
        <p:spPr>
          <a:xfrm rot="16200000">
            <a:off x="-2715859" y="3241416"/>
            <a:ext cx="6382901" cy="461665"/>
          </a:xfrm>
          <a:prstGeom prst="rect">
            <a:avLst/>
          </a:prstGeom>
          <a:noFill/>
        </p:spPr>
        <p:txBody>
          <a:bodyPr wrap="none" rtlCol="0">
            <a:spAutoFit/>
          </a:bodyPr>
          <a:lstStyle/>
          <a:p>
            <a:pPr>
              <a:defRPr/>
            </a:pPr>
            <a:r>
              <a:rPr lang="en-US" sz="2400" dirty="0">
                <a:solidFill>
                  <a:srgbClr val="002060"/>
                </a:solidFill>
              </a:rPr>
              <a:t>Angela Maddock - </a:t>
            </a:r>
            <a:r>
              <a:rPr lang="en-US" dirty="0">
                <a:solidFill>
                  <a:srgbClr val="002060"/>
                </a:solidFill>
              </a:rPr>
              <a:t>accessed from </a:t>
            </a:r>
            <a:r>
              <a:rPr lang="en-US" dirty="0" err="1">
                <a:solidFill>
                  <a:srgbClr val="002060"/>
                </a:solidFill>
              </a:rPr>
              <a:t>www.angelamaddock.com</a:t>
            </a:r>
            <a:endParaRPr lang="en-US" dirty="0">
              <a:solidFill>
                <a:srgbClr val="002060"/>
              </a:solidFill>
            </a:endParaRPr>
          </a:p>
        </p:txBody>
      </p:sp>
    </p:spTree>
    <p:extLst>
      <p:ext uri="{BB962C8B-B14F-4D97-AF65-F5344CB8AC3E}">
        <p14:creationId xmlns:p14="http://schemas.microsoft.com/office/powerpoint/2010/main" val="6047075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dissolve">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bg>
      <p:bgPr>
        <a:solidFill>
          <a:srgbClr val="FFF9E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002060"/>
                </a:solidFill>
              </a:rPr>
              <a:t>Inner Activism </a:t>
            </a:r>
          </a:p>
        </p:txBody>
      </p:sp>
      <p:sp>
        <p:nvSpPr>
          <p:cNvPr id="5" name="TextBox 4"/>
          <p:cNvSpPr txBox="1"/>
          <p:nvPr/>
        </p:nvSpPr>
        <p:spPr>
          <a:xfrm>
            <a:off x="6096000" y="6424500"/>
            <a:ext cx="5791522" cy="369332"/>
          </a:xfrm>
          <a:prstGeom prst="rect">
            <a:avLst/>
          </a:prstGeom>
          <a:noFill/>
        </p:spPr>
        <p:txBody>
          <a:bodyPr wrap="none" rtlCol="0">
            <a:spAutoFit/>
          </a:bodyPr>
          <a:lstStyle/>
          <a:p>
            <a:r>
              <a:rPr lang="en-US" dirty="0">
                <a:solidFill>
                  <a:srgbClr val="002060"/>
                </a:solidFill>
              </a:rPr>
              <a:t>Tom of Holland accessed from https://</a:t>
            </a:r>
            <a:r>
              <a:rPr lang="en-US" dirty="0" err="1">
                <a:solidFill>
                  <a:srgbClr val="002060"/>
                </a:solidFill>
              </a:rPr>
              <a:t>tomofholland.com</a:t>
            </a:r>
            <a:r>
              <a:rPr lang="en-US" dirty="0">
                <a:solidFill>
                  <a:srgbClr val="002060"/>
                </a:solidFill>
              </a:rPr>
              <a:t>/</a:t>
            </a:r>
          </a:p>
        </p:txBody>
      </p:sp>
      <p:sp>
        <p:nvSpPr>
          <p:cNvPr id="3" name="Content Placeholder 2"/>
          <p:cNvSpPr>
            <a:spLocks noGrp="1"/>
          </p:cNvSpPr>
          <p:nvPr>
            <p:ph idx="1"/>
          </p:nvPr>
        </p:nvSpPr>
        <p:spPr/>
        <p:txBody>
          <a:bodyPr/>
          <a:lstStyle/>
          <a:p>
            <a:pPr marL="0" indent="0">
              <a:buNone/>
            </a:pPr>
            <a:r>
              <a:rPr lang="en-US" dirty="0">
                <a:solidFill>
                  <a:srgbClr val="002060"/>
                </a:solidFill>
                <a:hlinkClick r:id="rId3"/>
              </a:rPr>
              <a:t>The School of Gentle Protest</a:t>
            </a:r>
            <a:endParaRPr lang="en-US" dirty="0">
              <a:solidFill>
                <a:srgbClr val="002060"/>
              </a:solidFill>
            </a:endParaRPr>
          </a:p>
          <a:p>
            <a:pPr marL="0" indent="0">
              <a:buNone/>
            </a:pPr>
            <a:r>
              <a:rPr lang="en-US" sz="2000" dirty="0">
                <a:solidFill>
                  <a:srgbClr val="002060"/>
                </a:solidFill>
              </a:rPr>
              <a:t>Sarah Corbett &amp; Tom of Holland</a:t>
            </a:r>
          </a:p>
        </p:txBody>
      </p:sp>
      <p:pic>
        <p:nvPicPr>
          <p:cNvPr id="9" name="Picture 8"/>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549900" y="365125"/>
            <a:ext cx="6642100" cy="5384800"/>
          </a:xfrm>
          <a:prstGeom prst="rect">
            <a:avLst/>
          </a:prstGeom>
        </p:spPr>
      </p:pic>
      <p:sp>
        <p:nvSpPr>
          <p:cNvPr id="10" name="TextBox 9"/>
          <p:cNvSpPr txBox="1"/>
          <p:nvPr/>
        </p:nvSpPr>
        <p:spPr>
          <a:xfrm>
            <a:off x="942535" y="3057525"/>
            <a:ext cx="4135902" cy="923330"/>
          </a:xfrm>
          <a:prstGeom prst="rect">
            <a:avLst/>
          </a:prstGeom>
          <a:noFill/>
        </p:spPr>
        <p:txBody>
          <a:bodyPr wrap="square" rtlCol="0">
            <a:spAutoFit/>
          </a:bodyPr>
          <a:lstStyle/>
          <a:p>
            <a:r>
              <a:rPr lang="en-US" dirty="0">
                <a:solidFill>
                  <a:srgbClr val="002060"/>
                </a:solidFill>
              </a:rPr>
              <a:t>“Make do and mend” </a:t>
            </a:r>
          </a:p>
          <a:p>
            <a:endParaRPr lang="en-US" dirty="0">
              <a:solidFill>
                <a:srgbClr val="002060"/>
              </a:solidFill>
            </a:endParaRPr>
          </a:p>
          <a:p>
            <a:r>
              <a:rPr lang="en-US" dirty="0">
                <a:solidFill>
                  <a:srgbClr val="002060"/>
                </a:solidFill>
              </a:rPr>
              <a:t>“Wearing your convictions” </a:t>
            </a:r>
          </a:p>
        </p:txBody>
      </p:sp>
    </p:spTree>
    <p:extLst>
      <p:ext uri="{BB962C8B-B14F-4D97-AF65-F5344CB8AC3E}">
        <p14:creationId xmlns:p14="http://schemas.microsoft.com/office/powerpoint/2010/main" val="142737693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rgbClr val="FFF9E2"/>
        </a:solid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55600"/>
            <a:ext cx="12192000" cy="6144228"/>
          </a:xfrm>
          <a:prstGeom prst="rect">
            <a:avLst/>
          </a:prstGeom>
        </p:spPr>
      </p:pic>
      <p:sp>
        <p:nvSpPr>
          <p:cNvPr id="6" name="Rectangle 5"/>
          <p:cNvSpPr/>
          <p:nvPr/>
        </p:nvSpPr>
        <p:spPr>
          <a:xfrm>
            <a:off x="141926" y="5915053"/>
            <a:ext cx="3576877" cy="584775"/>
          </a:xfrm>
          <a:prstGeom prst="rect">
            <a:avLst/>
          </a:prstGeom>
        </p:spPr>
        <p:txBody>
          <a:bodyPr wrap="none">
            <a:spAutoFit/>
          </a:bodyPr>
          <a:lstStyle/>
          <a:p>
            <a:r>
              <a:rPr lang="en-US" sz="3200" dirty="0">
                <a:solidFill>
                  <a:srgbClr val="002060"/>
                </a:solidFill>
              </a:rPr>
              <a:t>Post-growth Fashion</a:t>
            </a:r>
          </a:p>
        </p:txBody>
      </p:sp>
    </p:spTree>
    <p:extLst>
      <p:ext uri="{BB962C8B-B14F-4D97-AF65-F5344CB8AC3E}">
        <p14:creationId xmlns:p14="http://schemas.microsoft.com/office/powerpoint/2010/main" val="46983298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rgbClr val="FFF9E2"/>
        </a:solidFill>
        <a:effectLst/>
      </p:bgPr>
    </p:bg>
    <p:spTree>
      <p:nvGrpSpPr>
        <p:cNvPr id="1" name=""/>
        <p:cNvGrpSpPr/>
        <p:nvPr/>
      </p:nvGrpSpPr>
      <p:grpSpPr>
        <a:xfrm>
          <a:off x="0" y="0"/>
          <a:ext cx="0" cy="0"/>
          <a:chOff x="0" y="0"/>
          <a:chExt cx="0" cy="0"/>
        </a:xfrm>
      </p:grpSpPr>
      <p:pic>
        <p:nvPicPr>
          <p:cNvPr id="5" name="Picture 4"/>
          <p:cNvPicPr>
            <a:picLocks noChangeAspect="1"/>
          </p:cNvPicPr>
          <p:nvPr/>
        </p:nvPicPr>
        <p:blipFill>
          <a:blip r:embed="rId3">
            <a:alphaModFix amt="17000"/>
            <a:extLst>
              <a:ext uri="{28A0092B-C50C-407E-A947-70E740481C1C}">
                <a14:useLocalDpi xmlns:a14="http://schemas.microsoft.com/office/drawing/2010/main" val="0"/>
              </a:ext>
            </a:extLst>
          </a:blip>
          <a:stretch>
            <a:fillRect/>
          </a:stretch>
        </p:blipFill>
        <p:spPr>
          <a:xfrm>
            <a:off x="0" y="355600"/>
            <a:ext cx="12192000" cy="6144228"/>
          </a:xfrm>
          <a:prstGeom prst="rect">
            <a:avLst/>
          </a:prstGeom>
        </p:spPr>
      </p:pic>
      <p:sp>
        <p:nvSpPr>
          <p:cNvPr id="2" name="Title 1"/>
          <p:cNvSpPr>
            <a:spLocks noGrp="1"/>
          </p:cNvSpPr>
          <p:nvPr>
            <p:ph type="title"/>
          </p:nvPr>
        </p:nvSpPr>
        <p:spPr/>
        <p:txBody>
          <a:bodyPr/>
          <a:lstStyle/>
          <a:p>
            <a:r>
              <a:rPr lang="en-US" dirty="0">
                <a:solidFill>
                  <a:srgbClr val="002060"/>
                </a:solidFill>
              </a:rPr>
              <a:t>Craft of Use </a:t>
            </a:r>
            <a:r>
              <a:rPr lang="mr-IN" dirty="0">
                <a:solidFill>
                  <a:srgbClr val="002060"/>
                </a:solidFill>
              </a:rPr>
              <a:t>–</a:t>
            </a:r>
            <a:r>
              <a:rPr lang="en-US" dirty="0">
                <a:solidFill>
                  <a:srgbClr val="002060"/>
                </a:solidFill>
              </a:rPr>
              <a:t> Post-growth Fashion</a:t>
            </a:r>
          </a:p>
        </p:txBody>
      </p:sp>
      <p:sp>
        <p:nvSpPr>
          <p:cNvPr id="3" name="Content Placeholder 2"/>
          <p:cNvSpPr>
            <a:spLocks noGrp="1"/>
          </p:cNvSpPr>
          <p:nvPr>
            <p:ph idx="1"/>
          </p:nvPr>
        </p:nvSpPr>
        <p:spPr/>
        <p:txBody>
          <a:bodyPr>
            <a:normAutofit/>
          </a:bodyPr>
          <a:lstStyle/>
          <a:p>
            <a:pPr marL="0" indent="0">
              <a:buNone/>
            </a:pPr>
            <a:r>
              <a:rPr lang="en-US" b="1" dirty="0">
                <a:solidFill>
                  <a:srgbClr val="002060"/>
                </a:solidFill>
              </a:rPr>
              <a:t>“</a:t>
            </a:r>
            <a:r>
              <a:rPr lang="en-US" dirty="0">
                <a:solidFill>
                  <a:srgbClr val="002060"/>
                </a:solidFill>
              </a:rPr>
              <a:t>This book explores the ‘craft of use’, the cultivated, ordinary and ingenious ideas and practices that promote satisfying and resourceful use of garments; presenting them as an alternative, dynamic, experiential frame with which to articulate and foster sustainability in the fashion sector.” </a:t>
            </a:r>
          </a:p>
          <a:p>
            <a:pPr marL="0" indent="0">
              <a:buNone/>
            </a:pPr>
            <a:r>
              <a:rPr lang="en-US" dirty="0">
                <a:solidFill>
                  <a:srgbClr val="002060"/>
                </a:solidFill>
              </a:rPr>
              <a:t> </a:t>
            </a:r>
          </a:p>
          <a:p>
            <a:pPr marL="0" indent="0">
              <a:buNone/>
            </a:pPr>
            <a:r>
              <a:rPr lang="en-US" dirty="0">
                <a:solidFill>
                  <a:srgbClr val="002060"/>
                </a:solidFill>
              </a:rPr>
              <a:t> Fletcher</a:t>
            </a:r>
          </a:p>
          <a:p>
            <a:pPr marL="0" indent="0">
              <a:buNone/>
            </a:pPr>
            <a:endParaRPr lang="en-US" b="1" dirty="0">
              <a:solidFill>
                <a:srgbClr val="002060"/>
              </a:solidFill>
            </a:endParaRPr>
          </a:p>
        </p:txBody>
      </p:sp>
    </p:spTree>
    <p:extLst>
      <p:ext uri="{BB962C8B-B14F-4D97-AF65-F5344CB8AC3E}">
        <p14:creationId xmlns:p14="http://schemas.microsoft.com/office/powerpoint/2010/main" val="53469774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rgbClr val="FFF9E2"/>
        </a:solidFill>
        <a:effectLst/>
      </p:bgPr>
    </p:bg>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A8B5E110-1721-2C44-A568-8876C59E6162}"/>
              </a:ext>
            </a:extLst>
          </p:cNvPr>
          <p:cNvSpPr>
            <a:spLocks noGrp="1"/>
          </p:cNvSpPr>
          <p:nvPr>
            <p:ph idx="1"/>
          </p:nvPr>
        </p:nvSpPr>
        <p:spPr>
          <a:xfrm>
            <a:off x="148856" y="1"/>
            <a:ext cx="5947143" cy="6176962"/>
          </a:xfrm>
        </p:spPr>
        <p:txBody>
          <a:bodyPr>
            <a:normAutofit fontScale="70000" lnSpcReduction="20000"/>
          </a:bodyPr>
          <a:lstStyle/>
          <a:p>
            <a:pPr marL="0" indent="0">
              <a:buNone/>
            </a:pPr>
            <a:endParaRPr lang="en-GB" dirty="0">
              <a:hlinkClick r:id="rId3"/>
            </a:endParaRPr>
          </a:p>
          <a:p>
            <a:pPr marL="0" indent="0">
              <a:lnSpc>
                <a:spcPct val="120000"/>
              </a:lnSpc>
              <a:spcBef>
                <a:spcPts val="600"/>
              </a:spcBef>
              <a:buNone/>
            </a:pPr>
            <a:r>
              <a:rPr lang="en-GB" sz="3200" dirty="0"/>
              <a:t>Now the world's largest participatory art and science project, the "Crochet Coral Reef" combines mathematics, marine biology, environmental consciousness raising and community art practice. Almost 8000 people around the world have helped to make these gorgeous woollen seascapes, which have been exhibited at the Hayward Gallery, the Smithsonian, and many other venues. A lavishly illustrated book, written by the project's creators - Margaret and Christine Wertheim - brings together the scientific content behind the project along with essays about the artistic and cultural relevance of this unique experiment in radical craft practice. The book serves as a record of the 30+ Crochet Reefs worldwide and names all 7000+ contributors in a specially designed section.</a:t>
            </a:r>
            <a:endParaRPr lang="en-GB" dirty="0">
              <a:hlinkClick r:id="rId3"/>
            </a:endParaRPr>
          </a:p>
          <a:p>
            <a:pPr marL="0" indent="0">
              <a:buNone/>
            </a:pPr>
            <a:endParaRPr lang="en-GB" dirty="0">
              <a:hlinkClick r:id="rId3"/>
            </a:endParaRPr>
          </a:p>
        </p:txBody>
      </p:sp>
      <p:pic>
        <p:nvPicPr>
          <p:cNvPr id="10" name="Picture 9">
            <a:extLst>
              <a:ext uri="{FF2B5EF4-FFF2-40B4-BE49-F238E27FC236}">
                <a16:creationId xmlns:a16="http://schemas.microsoft.com/office/drawing/2014/main" id="{C3BF32ED-F5C8-7A4E-B238-945C69E6547D}"/>
              </a:ext>
            </a:extLst>
          </p:cNvPr>
          <p:cNvPicPr>
            <a:picLocks noChangeAspect="1"/>
          </p:cNvPicPr>
          <p:nvPr/>
        </p:nvPicPr>
        <p:blipFill>
          <a:blip r:embed="rId4"/>
          <a:stretch>
            <a:fillRect/>
          </a:stretch>
        </p:blipFill>
        <p:spPr>
          <a:xfrm>
            <a:off x="6095999" y="1"/>
            <a:ext cx="6072055" cy="6858000"/>
          </a:xfrm>
          <a:prstGeom prst="rect">
            <a:avLst/>
          </a:prstGeom>
        </p:spPr>
      </p:pic>
      <p:sp>
        <p:nvSpPr>
          <p:cNvPr id="11" name="TextBox 10">
            <a:extLst>
              <a:ext uri="{FF2B5EF4-FFF2-40B4-BE49-F238E27FC236}">
                <a16:creationId xmlns:a16="http://schemas.microsoft.com/office/drawing/2014/main" id="{D6C9E8FD-0B7A-004D-95A2-9386ADD437C2}"/>
              </a:ext>
            </a:extLst>
          </p:cNvPr>
          <p:cNvSpPr txBox="1"/>
          <p:nvPr/>
        </p:nvSpPr>
        <p:spPr>
          <a:xfrm>
            <a:off x="233916" y="6084079"/>
            <a:ext cx="6060558" cy="646331"/>
          </a:xfrm>
          <a:prstGeom prst="rect">
            <a:avLst/>
          </a:prstGeom>
          <a:noFill/>
        </p:spPr>
        <p:txBody>
          <a:bodyPr wrap="square" rtlCol="0">
            <a:spAutoFit/>
          </a:bodyPr>
          <a:lstStyle/>
          <a:p>
            <a:r>
              <a:rPr lang="en-GB" dirty="0">
                <a:hlinkClick r:id="rId3"/>
              </a:rPr>
              <a:t>https://crochetcoralreef.org/about/index.php</a:t>
            </a:r>
            <a:endParaRPr lang="en-US" dirty="0"/>
          </a:p>
          <a:p>
            <a:r>
              <a:rPr lang="en-GB" dirty="0">
                <a:hlinkClick r:id="rId5"/>
              </a:rPr>
              <a:t>http://theiff.org/publications/index.html</a:t>
            </a:r>
            <a:endParaRPr lang="en-US" dirty="0"/>
          </a:p>
        </p:txBody>
      </p:sp>
    </p:spTree>
    <p:extLst>
      <p:ext uri="{BB962C8B-B14F-4D97-AF65-F5344CB8AC3E}">
        <p14:creationId xmlns:p14="http://schemas.microsoft.com/office/powerpoint/2010/main" val="285643132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rgbClr val="FFF9E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002060"/>
                </a:solidFill>
                <a:hlinkClick r:id="rId3"/>
              </a:rPr>
              <a:t>Zero waste</a:t>
            </a:r>
            <a:endParaRPr lang="en-US" dirty="0">
              <a:solidFill>
                <a:srgbClr val="002060"/>
              </a:solidFill>
            </a:endParaRPr>
          </a:p>
        </p:txBody>
      </p:sp>
      <p:sp>
        <p:nvSpPr>
          <p:cNvPr id="3" name="Content Placeholder 2"/>
          <p:cNvSpPr>
            <a:spLocks noGrp="1"/>
          </p:cNvSpPr>
          <p:nvPr>
            <p:ph idx="1"/>
          </p:nvPr>
        </p:nvSpPr>
        <p:spPr>
          <a:xfrm>
            <a:off x="838200" y="1825625"/>
            <a:ext cx="4338712" cy="4351338"/>
          </a:xfrm>
        </p:spPr>
        <p:txBody>
          <a:bodyPr/>
          <a:lstStyle/>
          <a:p>
            <a:pPr marL="0" indent="0">
              <a:buNone/>
            </a:pPr>
            <a:r>
              <a:rPr lang="en-US" dirty="0">
                <a:solidFill>
                  <a:srgbClr val="002060"/>
                </a:solidFill>
              </a:rPr>
              <a:t>(3:30-4:49)</a:t>
            </a:r>
          </a:p>
        </p:txBody>
      </p:sp>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176912" y="28136"/>
            <a:ext cx="6611814" cy="6823238"/>
          </a:xfrm>
          <a:prstGeom prst="rect">
            <a:avLst/>
          </a:prstGeom>
        </p:spPr>
      </p:pic>
      <p:sp>
        <p:nvSpPr>
          <p:cNvPr id="4" name="TextBox 3"/>
          <p:cNvSpPr txBox="1"/>
          <p:nvPr/>
        </p:nvSpPr>
        <p:spPr>
          <a:xfrm>
            <a:off x="533400" y="5090160"/>
            <a:ext cx="3855720" cy="707886"/>
          </a:xfrm>
          <a:prstGeom prst="rect">
            <a:avLst/>
          </a:prstGeom>
          <a:noFill/>
        </p:spPr>
        <p:txBody>
          <a:bodyPr wrap="square" rtlCol="0">
            <a:spAutoFit/>
          </a:bodyPr>
          <a:lstStyle/>
          <a:p>
            <a:r>
              <a:rPr lang="en-US" sz="4000" dirty="0">
                <a:solidFill>
                  <a:srgbClr val="002060"/>
                </a:solidFill>
              </a:rPr>
              <a:t>Narratives of use</a:t>
            </a:r>
          </a:p>
        </p:txBody>
      </p:sp>
    </p:spTree>
    <p:extLst>
      <p:ext uri="{BB962C8B-B14F-4D97-AF65-F5344CB8AC3E}">
        <p14:creationId xmlns:p14="http://schemas.microsoft.com/office/powerpoint/2010/main" val="37857468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rgbClr val="FFF9E2"/>
        </a:solidFill>
        <a:effectLst/>
      </p:bgPr>
    </p:bg>
    <p:spTree>
      <p:nvGrpSpPr>
        <p:cNvPr id="1" name=""/>
        <p:cNvGrpSpPr/>
        <p:nvPr/>
      </p:nvGrpSpPr>
      <p:grpSpPr>
        <a:xfrm>
          <a:off x="0" y="0"/>
          <a:ext cx="0" cy="0"/>
          <a:chOff x="0" y="0"/>
          <a:chExt cx="0" cy="0"/>
        </a:xfrm>
      </p:grpSpPr>
      <p:sp>
        <p:nvSpPr>
          <p:cNvPr id="6" name="Title 5"/>
          <p:cNvSpPr>
            <a:spLocks noGrp="1"/>
          </p:cNvSpPr>
          <p:nvPr>
            <p:ph type="title"/>
          </p:nvPr>
        </p:nvSpPr>
        <p:spPr>
          <a:xfrm>
            <a:off x="228600" y="548005"/>
            <a:ext cx="2592338" cy="1325563"/>
          </a:xfrm>
        </p:spPr>
        <p:txBody>
          <a:bodyPr>
            <a:normAutofit fontScale="90000"/>
          </a:bodyPr>
          <a:lstStyle/>
          <a:p>
            <a:r>
              <a:rPr lang="en-US" dirty="0"/>
              <a:t>Narratives of use</a:t>
            </a:r>
            <a:br>
              <a:rPr lang="en-US" dirty="0"/>
            </a:br>
            <a:endParaRPr lang="en-US" dirty="0"/>
          </a:p>
        </p:txBody>
      </p:sp>
      <p:sp>
        <p:nvSpPr>
          <p:cNvPr id="7" name="Content Placeholder 6"/>
          <p:cNvSpPr>
            <a:spLocks noGrp="1"/>
          </p:cNvSpPr>
          <p:nvPr>
            <p:ph idx="1"/>
          </p:nvPr>
        </p:nvSpPr>
        <p:spPr>
          <a:xfrm>
            <a:off x="228600" y="5798046"/>
            <a:ext cx="2346960" cy="551815"/>
          </a:xfrm>
        </p:spPr>
        <p:txBody>
          <a:bodyPr>
            <a:normAutofit fontScale="77500" lnSpcReduction="20000"/>
          </a:bodyPr>
          <a:lstStyle/>
          <a:p>
            <a:pPr marL="0" indent="0">
              <a:buNone/>
            </a:pPr>
            <a:r>
              <a:rPr lang="en-US" dirty="0"/>
              <a:t>https://</a:t>
            </a:r>
            <a:r>
              <a:rPr lang="en-US" dirty="0" err="1"/>
              <a:t>sugru.com</a:t>
            </a:r>
            <a:r>
              <a:rPr lang="en-US" dirty="0"/>
              <a:t>/</a:t>
            </a:r>
          </a:p>
        </p:txBody>
      </p:sp>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942858" y="0"/>
            <a:ext cx="9249142" cy="6858000"/>
          </a:xfrm>
          <a:prstGeom prst="rect">
            <a:avLst/>
          </a:prstGeom>
        </p:spPr>
      </p:pic>
      <p:sp>
        <p:nvSpPr>
          <p:cNvPr id="9" name="TextBox 8"/>
          <p:cNvSpPr txBox="1"/>
          <p:nvPr/>
        </p:nvSpPr>
        <p:spPr>
          <a:xfrm>
            <a:off x="487680" y="2880360"/>
            <a:ext cx="1889760" cy="707886"/>
          </a:xfrm>
          <a:prstGeom prst="rect">
            <a:avLst/>
          </a:prstGeom>
          <a:noFill/>
        </p:spPr>
        <p:txBody>
          <a:bodyPr wrap="square" rtlCol="0">
            <a:spAutoFit/>
          </a:bodyPr>
          <a:lstStyle/>
          <a:p>
            <a:r>
              <a:rPr lang="en-US" sz="4000" dirty="0" err="1">
                <a:hlinkClick r:id="rId4"/>
              </a:rPr>
              <a:t>sugru</a:t>
            </a:r>
            <a:endParaRPr lang="en-US" sz="4000" dirty="0"/>
          </a:p>
        </p:txBody>
      </p:sp>
      <p:pic>
        <p:nvPicPr>
          <p:cNvPr id="10" name="Picture 9"/>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0" y="1440180"/>
            <a:ext cx="12192000" cy="5549729"/>
          </a:xfrm>
          <a:prstGeom prst="rect">
            <a:avLst/>
          </a:prstGeom>
        </p:spPr>
      </p:pic>
      <p:pic>
        <p:nvPicPr>
          <p:cNvPr id="11" name="Picture 10"/>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0"/>
            <a:ext cx="12192000" cy="6542775"/>
          </a:xfrm>
          <a:prstGeom prst="rect">
            <a:avLst/>
          </a:prstGeom>
        </p:spPr>
      </p:pic>
    </p:spTree>
    <p:extLst>
      <p:ext uri="{BB962C8B-B14F-4D97-AF65-F5344CB8AC3E}">
        <p14:creationId xmlns:p14="http://schemas.microsoft.com/office/powerpoint/2010/main" val="9638342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dissolve">
                                      <p:cBhvr>
                                        <p:cTn id="7" dur="5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dissolve">
                                      <p:cBhvr>
                                        <p:cTn id="12"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bg>
      <p:bgPr>
        <a:solidFill>
          <a:srgbClr val="FFF9E2"/>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1004654" y="321357"/>
            <a:ext cx="4756066" cy="6704283"/>
          </a:xfrm>
        </p:spPr>
        <p:txBody>
          <a:bodyPr>
            <a:normAutofit/>
          </a:bodyPr>
          <a:lstStyle/>
          <a:p>
            <a:pPr marL="0" indent="0">
              <a:buNone/>
            </a:pPr>
            <a:r>
              <a:rPr lang="en-US" dirty="0">
                <a:solidFill>
                  <a:srgbClr val="002060"/>
                </a:solidFill>
              </a:rPr>
              <a:t>According to </a:t>
            </a:r>
            <a:r>
              <a:rPr lang="en-US" dirty="0" err="1">
                <a:solidFill>
                  <a:srgbClr val="002060"/>
                </a:solidFill>
              </a:rPr>
              <a:t>Lakoff</a:t>
            </a:r>
            <a:r>
              <a:rPr lang="en-US" dirty="0">
                <a:solidFill>
                  <a:srgbClr val="002060"/>
                </a:solidFill>
              </a:rPr>
              <a:t> &amp; Johnson, (1980) much of our thinking about everything, our conceptual system, is understood in terms of </a:t>
            </a:r>
            <a:r>
              <a:rPr lang="en-US" i="1" dirty="0">
                <a:solidFill>
                  <a:srgbClr val="002060"/>
                </a:solidFill>
              </a:rPr>
              <a:t>metaphors</a:t>
            </a:r>
            <a:r>
              <a:rPr lang="en-US" dirty="0">
                <a:solidFill>
                  <a:srgbClr val="002060"/>
                </a:solidFill>
              </a:rPr>
              <a:t>. We see complex things in terms of other things which simplify them.</a:t>
            </a:r>
          </a:p>
          <a:p>
            <a:pPr marL="0" indent="0">
              <a:buNone/>
            </a:pPr>
            <a:r>
              <a:rPr lang="en-US" dirty="0">
                <a:solidFill>
                  <a:srgbClr val="002060"/>
                </a:solidFill>
              </a:rPr>
              <a:t>There are 3 major categories of Metaphors we live by, they are:- </a:t>
            </a:r>
          </a:p>
          <a:p>
            <a:pPr marL="0" indent="0">
              <a:buNone/>
            </a:pPr>
            <a:r>
              <a:rPr lang="en-US" dirty="0" err="1">
                <a:solidFill>
                  <a:srgbClr val="002060"/>
                </a:solidFill>
              </a:rPr>
              <a:t>Orientational</a:t>
            </a:r>
            <a:r>
              <a:rPr lang="en-US" dirty="0">
                <a:solidFill>
                  <a:srgbClr val="002060"/>
                </a:solidFill>
              </a:rPr>
              <a:t> </a:t>
            </a:r>
          </a:p>
          <a:p>
            <a:pPr marL="0" indent="0">
              <a:buNone/>
            </a:pPr>
            <a:r>
              <a:rPr lang="en-US" dirty="0">
                <a:solidFill>
                  <a:srgbClr val="002060"/>
                </a:solidFill>
              </a:rPr>
              <a:t>Ontological </a:t>
            </a:r>
          </a:p>
          <a:p>
            <a:pPr marL="0" indent="0">
              <a:buNone/>
            </a:pPr>
            <a:r>
              <a:rPr lang="en-US" dirty="0">
                <a:solidFill>
                  <a:srgbClr val="002060"/>
                </a:solidFill>
              </a:rPr>
              <a:t>Structural </a:t>
            </a:r>
          </a:p>
        </p:txBody>
      </p:sp>
      <p:sp>
        <p:nvSpPr>
          <p:cNvPr id="4" name="TextBox 3"/>
          <p:cNvSpPr txBox="1"/>
          <p:nvPr/>
        </p:nvSpPr>
        <p:spPr>
          <a:xfrm rot="16200000">
            <a:off x="-2969951" y="3033195"/>
            <a:ext cx="6908751" cy="707886"/>
          </a:xfrm>
          <a:prstGeom prst="rect">
            <a:avLst/>
          </a:prstGeom>
          <a:noFill/>
        </p:spPr>
        <p:txBody>
          <a:bodyPr wrap="none" rtlCol="0">
            <a:spAutoFit/>
          </a:bodyPr>
          <a:lstStyle/>
          <a:p>
            <a:r>
              <a:rPr lang="en-US" sz="4000" dirty="0">
                <a:solidFill>
                  <a:srgbClr val="002060"/>
                </a:solidFill>
              </a:rPr>
              <a:t>Metaphors we live by </a:t>
            </a:r>
            <a:r>
              <a:rPr lang="mr-IN" sz="4000" dirty="0">
                <a:solidFill>
                  <a:srgbClr val="002060"/>
                </a:solidFill>
              </a:rPr>
              <a:t>–</a:t>
            </a:r>
            <a:r>
              <a:rPr lang="en-US" sz="4000" dirty="0">
                <a:solidFill>
                  <a:srgbClr val="002060"/>
                </a:solidFill>
              </a:rPr>
              <a:t> </a:t>
            </a:r>
            <a:r>
              <a:rPr lang="en-US" sz="2000" dirty="0" err="1">
                <a:solidFill>
                  <a:srgbClr val="002060"/>
                </a:solidFill>
              </a:rPr>
              <a:t>Lakoff</a:t>
            </a:r>
            <a:r>
              <a:rPr lang="en-US" sz="2000" dirty="0">
                <a:solidFill>
                  <a:srgbClr val="002060"/>
                </a:solidFill>
              </a:rPr>
              <a:t> &amp; Johnson</a:t>
            </a: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27006" y="1051560"/>
            <a:ext cx="6117307" cy="4432300"/>
          </a:xfrm>
          <a:prstGeom prst="rect">
            <a:avLst/>
          </a:prstGeom>
        </p:spPr>
      </p:pic>
    </p:spTree>
    <p:extLst>
      <p:ext uri="{BB962C8B-B14F-4D97-AF65-F5344CB8AC3E}">
        <p14:creationId xmlns:p14="http://schemas.microsoft.com/office/powerpoint/2010/main" val="64602319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rgbClr val="FFF9E2"/>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8368" y="-167641"/>
            <a:ext cx="10812612" cy="7128105"/>
          </a:xfrm>
          <a:prstGeom prst="rect">
            <a:avLst/>
          </a:prstGeom>
        </p:spPr>
      </p:pic>
      <p:sp>
        <p:nvSpPr>
          <p:cNvPr id="3" name="Content Placeholder 2"/>
          <p:cNvSpPr>
            <a:spLocks noGrp="1"/>
          </p:cNvSpPr>
          <p:nvPr>
            <p:ph idx="1"/>
          </p:nvPr>
        </p:nvSpPr>
        <p:spPr>
          <a:xfrm>
            <a:off x="4098374" y="137231"/>
            <a:ext cx="4756066" cy="6704283"/>
          </a:xfrm>
          <a:solidFill>
            <a:schemeClr val="bg1"/>
          </a:solidFill>
        </p:spPr>
        <p:txBody>
          <a:bodyPr>
            <a:normAutofit fontScale="92500" lnSpcReduction="10000"/>
          </a:bodyPr>
          <a:lstStyle/>
          <a:p>
            <a:pPr marL="0" indent="0">
              <a:buNone/>
            </a:pPr>
            <a:r>
              <a:rPr lang="en-US" b="1" dirty="0" err="1">
                <a:solidFill>
                  <a:srgbClr val="002060"/>
                </a:solidFill>
              </a:rPr>
              <a:t>Orientational</a:t>
            </a:r>
            <a:r>
              <a:rPr lang="en-US" b="1" dirty="0">
                <a:solidFill>
                  <a:srgbClr val="002060"/>
                </a:solidFill>
              </a:rPr>
              <a:t> metaphors </a:t>
            </a:r>
            <a:r>
              <a:rPr lang="en-US" dirty="0">
                <a:solidFill>
                  <a:srgbClr val="002060"/>
                </a:solidFill>
              </a:rPr>
              <a:t>have their basis in "our physical and cultural experience“ and seek to organize systems of concepts with respect to one another. </a:t>
            </a:r>
          </a:p>
          <a:p>
            <a:pPr marL="0" indent="0">
              <a:buNone/>
            </a:pPr>
            <a:r>
              <a:rPr lang="en-US" dirty="0">
                <a:solidFill>
                  <a:srgbClr val="002060"/>
                </a:solidFill>
              </a:rPr>
              <a:t>An example is the way in which many concepts are metaphorically orientated or defined in terms of the spatial relations of UP and DOWN: </a:t>
            </a:r>
          </a:p>
          <a:p>
            <a:pPr marL="0" indent="0">
              <a:buNone/>
            </a:pPr>
            <a:r>
              <a:rPr lang="en-US" dirty="0">
                <a:solidFill>
                  <a:srgbClr val="002060"/>
                </a:solidFill>
              </a:rPr>
              <a:t>HAPPY IS UP, SAD IS DOWN;</a:t>
            </a:r>
            <a:br>
              <a:rPr lang="en-US" dirty="0">
                <a:solidFill>
                  <a:srgbClr val="002060"/>
                </a:solidFill>
              </a:rPr>
            </a:br>
            <a:r>
              <a:rPr lang="en-US" dirty="0">
                <a:solidFill>
                  <a:srgbClr val="002060"/>
                </a:solidFill>
              </a:rPr>
              <a:t>CONSCIOUS IS UP, UNCONSCIOUS IS DOWN; GOOD IS UP, BAD IS DOWN; </a:t>
            </a:r>
          </a:p>
          <a:p>
            <a:pPr marL="0" indent="0">
              <a:buNone/>
            </a:pPr>
            <a:r>
              <a:rPr lang="en-US" dirty="0" err="1">
                <a:solidFill>
                  <a:srgbClr val="002060"/>
                </a:solidFill>
              </a:rPr>
              <a:t>Lakoff</a:t>
            </a:r>
            <a:r>
              <a:rPr lang="en-US" dirty="0">
                <a:solidFill>
                  <a:srgbClr val="002060"/>
                </a:solidFill>
              </a:rPr>
              <a:t> and Johnson claim that "most of our fundamental concepts are organized in terms of one or more of these </a:t>
            </a:r>
            <a:r>
              <a:rPr lang="en-US" dirty="0" err="1">
                <a:solidFill>
                  <a:srgbClr val="002060"/>
                </a:solidFill>
              </a:rPr>
              <a:t>spatialization</a:t>
            </a:r>
            <a:r>
              <a:rPr lang="en-US" dirty="0">
                <a:solidFill>
                  <a:srgbClr val="002060"/>
                </a:solidFill>
              </a:rPr>
              <a:t> metaphors.” </a:t>
            </a:r>
          </a:p>
        </p:txBody>
      </p:sp>
      <p:sp>
        <p:nvSpPr>
          <p:cNvPr id="4" name="TextBox 3"/>
          <p:cNvSpPr txBox="1"/>
          <p:nvPr/>
        </p:nvSpPr>
        <p:spPr>
          <a:xfrm rot="16200000">
            <a:off x="-2969951" y="3033195"/>
            <a:ext cx="6908751" cy="707886"/>
          </a:xfrm>
          <a:prstGeom prst="rect">
            <a:avLst/>
          </a:prstGeom>
          <a:noFill/>
        </p:spPr>
        <p:txBody>
          <a:bodyPr wrap="none" rtlCol="0">
            <a:spAutoFit/>
          </a:bodyPr>
          <a:lstStyle/>
          <a:p>
            <a:r>
              <a:rPr lang="en-US" sz="4000" dirty="0">
                <a:solidFill>
                  <a:srgbClr val="002060"/>
                </a:solidFill>
              </a:rPr>
              <a:t>Metaphors we live by </a:t>
            </a:r>
            <a:r>
              <a:rPr lang="mr-IN" sz="4000" dirty="0">
                <a:solidFill>
                  <a:srgbClr val="002060"/>
                </a:solidFill>
              </a:rPr>
              <a:t>–</a:t>
            </a:r>
            <a:r>
              <a:rPr lang="en-US" sz="4000" dirty="0">
                <a:solidFill>
                  <a:srgbClr val="002060"/>
                </a:solidFill>
              </a:rPr>
              <a:t> </a:t>
            </a:r>
            <a:r>
              <a:rPr lang="en-US" sz="2000" dirty="0" err="1">
                <a:solidFill>
                  <a:srgbClr val="002060"/>
                </a:solidFill>
              </a:rPr>
              <a:t>Lakoff</a:t>
            </a:r>
            <a:r>
              <a:rPr lang="en-US" sz="2000" dirty="0">
                <a:solidFill>
                  <a:srgbClr val="002060"/>
                </a:solidFill>
              </a:rPr>
              <a:t> &amp; Johnson</a:t>
            </a:r>
          </a:p>
        </p:txBody>
      </p:sp>
    </p:spTree>
    <p:extLst>
      <p:ext uri="{BB962C8B-B14F-4D97-AF65-F5344CB8AC3E}">
        <p14:creationId xmlns:p14="http://schemas.microsoft.com/office/powerpoint/2010/main" val="11899093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dissolve">
                                      <p:cBhvr>
                                        <p:cTn id="7" dur="500"/>
                                        <p:tgtEl>
                                          <p:spTgt spid="3">
                                            <p:bg/>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dissolv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dissolv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dissolv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dissolve">
                                      <p:cBhvr>
                                        <p:cTn id="2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51.xml><?xml version="1.0" encoding="utf-8"?>
<p:sld xmlns:a="http://schemas.openxmlformats.org/drawingml/2006/main" xmlns:r="http://schemas.openxmlformats.org/officeDocument/2006/relationships" xmlns:p="http://schemas.openxmlformats.org/presentationml/2006/main">
  <p:cSld>
    <p:bg>
      <p:bgPr>
        <a:solidFill>
          <a:srgbClr val="FFF9E2"/>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1004654" y="184197"/>
            <a:ext cx="4756066" cy="6704283"/>
          </a:xfrm>
        </p:spPr>
        <p:txBody>
          <a:bodyPr>
            <a:normAutofit fontScale="92500"/>
          </a:bodyPr>
          <a:lstStyle/>
          <a:p>
            <a:pPr marL="0" indent="0">
              <a:buNone/>
            </a:pPr>
            <a:r>
              <a:rPr lang="en-US" b="1" dirty="0">
                <a:solidFill>
                  <a:srgbClr val="002060"/>
                </a:solidFill>
              </a:rPr>
              <a:t>Ontological metaphors </a:t>
            </a:r>
            <a:r>
              <a:rPr lang="en-US" dirty="0">
                <a:solidFill>
                  <a:srgbClr val="002060"/>
                </a:solidFill>
              </a:rPr>
              <a:t>represent events, activities, or emotions, as entities or substances, i.e., they act to allow abstract phenomena to be viewed as concrete entities, like in the following examples. </a:t>
            </a:r>
          </a:p>
          <a:p>
            <a:pPr marL="0" indent="0">
              <a:buNone/>
            </a:pPr>
            <a:r>
              <a:rPr lang="en-US" dirty="0">
                <a:solidFill>
                  <a:srgbClr val="002060"/>
                </a:solidFill>
              </a:rPr>
              <a:t>INFLATION IS AN ENTITY; MIND IS A MACHINE </a:t>
            </a:r>
          </a:p>
          <a:p>
            <a:pPr marL="0" indent="0">
              <a:buNone/>
            </a:pPr>
            <a:r>
              <a:rPr lang="en-US" dirty="0">
                <a:solidFill>
                  <a:srgbClr val="002060"/>
                </a:solidFill>
              </a:rPr>
              <a:t>Personification or Anthropomorphism is a frequent example of metaphors produced in this category. </a:t>
            </a:r>
          </a:p>
          <a:p>
            <a:pPr marL="0" indent="0">
              <a:buNone/>
            </a:pPr>
            <a:r>
              <a:rPr lang="en-US" b="1" dirty="0">
                <a:solidFill>
                  <a:srgbClr val="002060"/>
                </a:solidFill>
              </a:rPr>
              <a:t>Structural Metaphors </a:t>
            </a:r>
            <a:r>
              <a:rPr lang="en-US" dirty="0">
                <a:solidFill>
                  <a:srgbClr val="002060"/>
                </a:solidFill>
              </a:rPr>
              <a:t>typically </a:t>
            </a:r>
            <a:r>
              <a:rPr lang="en-US" dirty="0" err="1">
                <a:solidFill>
                  <a:srgbClr val="002060"/>
                </a:solidFill>
              </a:rPr>
              <a:t>organise</a:t>
            </a:r>
            <a:r>
              <a:rPr lang="en-US" dirty="0">
                <a:solidFill>
                  <a:srgbClr val="002060"/>
                </a:solidFill>
              </a:rPr>
              <a:t> or define one concept in terms of another, such as ; </a:t>
            </a:r>
          </a:p>
          <a:p>
            <a:pPr marL="0" indent="0">
              <a:buNone/>
            </a:pPr>
            <a:r>
              <a:rPr lang="en-US" dirty="0">
                <a:solidFill>
                  <a:srgbClr val="002060"/>
                </a:solidFill>
              </a:rPr>
              <a:t>ARGUMENT IS WAR; TIME IS MONEY </a:t>
            </a:r>
            <a:endParaRPr lang="en-US" dirty="0">
              <a:solidFill>
                <a:srgbClr val="002060"/>
              </a:solidFill>
              <a:effectLst/>
            </a:endParaRPr>
          </a:p>
        </p:txBody>
      </p:sp>
      <p:sp>
        <p:nvSpPr>
          <p:cNvPr id="4" name="TextBox 3"/>
          <p:cNvSpPr txBox="1"/>
          <p:nvPr/>
        </p:nvSpPr>
        <p:spPr>
          <a:xfrm rot="16200000">
            <a:off x="-2969951" y="3033195"/>
            <a:ext cx="6908751" cy="707886"/>
          </a:xfrm>
          <a:prstGeom prst="rect">
            <a:avLst/>
          </a:prstGeom>
          <a:noFill/>
        </p:spPr>
        <p:txBody>
          <a:bodyPr wrap="none" rtlCol="0">
            <a:spAutoFit/>
          </a:bodyPr>
          <a:lstStyle/>
          <a:p>
            <a:r>
              <a:rPr lang="en-US" sz="4000" dirty="0">
                <a:solidFill>
                  <a:srgbClr val="002060"/>
                </a:solidFill>
              </a:rPr>
              <a:t>Metaphors we live by </a:t>
            </a:r>
            <a:r>
              <a:rPr lang="mr-IN" sz="4000" dirty="0">
                <a:solidFill>
                  <a:srgbClr val="002060"/>
                </a:solidFill>
              </a:rPr>
              <a:t>–</a:t>
            </a:r>
            <a:r>
              <a:rPr lang="en-US" sz="4000" dirty="0">
                <a:solidFill>
                  <a:srgbClr val="002060"/>
                </a:solidFill>
              </a:rPr>
              <a:t> </a:t>
            </a:r>
            <a:r>
              <a:rPr lang="en-US" sz="2000" dirty="0" err="1">
                <a:solidFill>
                  <a:srgbClr val="002060"/>
                </a:solidFill>
              </a:rPr>
              <a:t>Lakoff</a:t>
            </a:r>
            <a:r>
              <a:rPr lang="en-US" sz="2000" dirty="0">
                <a:solidFill>
                  <a:srgbClr val="002060"/>
                </a:solidFill>
              </a:rPr>
              <a:t> &amp; Johnson</a:t>
            </a: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27006" y="366289"/>
            <a:ext cx="3762601" cy="3728239"/>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490017" y="4125008"/>
            <a:ext cx="3176203" cy="2746986"/>
          </a:xfrm>
          <a:prstGeom prst="rect">
            <a:avLst/>
          </a:prstGeom>
        </p:spPr>
      </p:pic>
    </p:spTree>
    <p:extLst>
      <p:ext uri="{BB962C8B-B14F-4D97-AF65-F5344CB8AC3E}">
        <p14:creationId xmlns:p14="http://schemas.microsoft.com/office/powerpoint/2010/main" val="212237655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rgbClr val="FFF9E2"/>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1141814" y="2418517"/>
            <a:ext cx="4756066" cy="3397203"/>
          </a:xfrm>
        </p:spPr>
        <p:txBody>
          <a:bodyPr>
            <a:normAutofit/>
          </a:bodyPr>
          <a:lstStyle/>
          <a:p>
            <a:pPr marL="0" indent="0">
              <a:buNone/>
            </a:pPr>
            <a:r>
              <a:rPr lang="en-US" dirty="0">
                <a:solidFill>
                  <a:srgbClr val="002060"/>
                </a:solidFill>
              </a:rPr>
              <a:t>We experience them as a gestalt; that is, </a:t>
            </a:r>
            <a:r>
              <a:rPr lang="en-US" b="1" dirty="0">
                <a:solidFill>
                  <a:srgbClr val="002060"/>
                </a:solidFill>
              </a:rPr>
              <a:t>the complex of properties occurring together is more basic to our experience than their separate occurrence. </a:t>
            </a:r>
            <a:endParaRPr lang="en-US" dirty="0">
              <a:solidFill>
                <a:srgbClr val="002060"/>
              </a:solidFill>
              <a:effectLst/>
            </a:endParaRPr>
          </a:p>
        </p:txBody>
      </p:sp>
      <p:sp>
        <p:nvSpPr>
          <p:cNvPr id="4" name="TextBox 3"/>
          <p:cNvSpPr txBox="1"/>
          <p:nvPr/>
        </p:nvSpPr>
        <p:spPr>
          <a:xfrm rot="16200000">
            <a:off x="-2969951" y="3033195"/>
            <a:ext cx="6908751" cy="707886"/>
          </a:xfrm>
          <a:prstGeom prst="rect">
            <a:avLst/>
          </a:prstGeom>
          <a:noFill/>
        </p:spPr>
        <p:txBody>
          <a:bodyPr wrap="none" rtlCol="0">
            <a:spAutoFit/>
          </a:bodyPr>
          <a:lstStyle/>
          <a:p>
            <a:r>
              <a:rPr lang="en-US" sz="4000" dirty="0">
                <a:solidFill>
                  <a:srgbClr val="002060"/>
                </a:solidFill>
              </a:rPr>
              <a:t>Metaphors we live by </a:t>
            </a:r>
            <a:r>
              <a:rPr lang="mr-IN" sz="4000" dirty="0">
                <a:solidFill>
                  <a:srgbClr val="002060"/>
                </a:solidFill>
              </a:rPr>
              <a:t>–</a:t>
            </a:r>
            <a:r>
              <a:rPr lang="en-US" sz="4000" dirty="0">
                <a:solidFill>
                  <a:srgbClr val="002060"/>
                </a:solidFill>
              </a:rPr>
              <a:t> </a:t>
            </a:r>
            <a:r>
              <a:rPr lang="en-US" sz="2000" dirty="0" err="1">
                <a:solidFill>
                  <a:srgbClr val="002060"/>
                </a:solidFill>
              </a:rPr>
              <a:t>Lakoff</a:t>
            </a:r>
            <a:r>
              <a:rPr lang="en-US" sz="2000" dirty="0">
                <a:solidFill>
                  <a:srgbClr val="002060"/>
                </a:solidFill>
              </a:rPr>
              <a:t> &amp; Johnson</a:t>
            </a:r>
          </a:p>
        </p:txBody>
      </p:sp>
      <p:sp>
        <p:nvSpPr>
          <p:cNvPr id="2" name="TextBox 1"/>
          <p:cNvSpPr txBox="1"/>
          <p:nvPr/>
        </p:nvSpPr>
        <p:spPr>
          <a:xfrm>
            <a:off x="6720840" y="441960"/>
            <a:ext cx="4587240" cy="4247317"/>
          </a:xfrm>
          <a:prstGeom prst="rect">
            <a:avLst/>
          </a:prstGeom>
          <a:noFill/>
        </p:spPr>
        <p:txBody>
          <a:bodyPr wrap="square" rtlCol="0">
            <a:spAutoFit/>
          </a:bodyPr>
          <a:lstStyle/>
          <a:p>
            <a:r>
              <a:rPr lang="en-US" dirty="0">
                <a:solidFill>
                  <a:srgbClr val="002060"/>
                </a:solidFill>
              </a:rPr>
              <a:t>“We agree that causation is a basic human concept. It is one of the concepts most often used by people to organize their physical and cultural realities. But this does not mean that it is an </a:t>
            </a:r>
            <a:r>
              <a:rPr lang="en-US" dirty="0" err="1">
                <a:solidFill>
                  <a:srgbClr val="002060"/>
                </a:solidFill>
              </a:rPr>
              <a:t>undecomposable</a:t>
            </a:r>
            <a:r>
              <a:rPr lang="en-US" dirty="0">
                <a:solidFill>
                  <a:srgbClr val="002060"/>
                </a:solidFill>
              </a:rPr>
              <a:t> primitive. We would like to suggest instead that causation is best understood as an experiential gestalt. A proper understanding of causation requires that it be viewed as a cluster of other components. But the cluster forms a gestalt – a whole that we human beings find more basic than the parts.” </a:t>
            </a:r>
          </a:p>
          <a:p>
            <a:r>
              <a:rPr lang="en-US" dirty="0" err="1">
                <a:solidFill>
                  <a:srgbClr val="002060"/>
                </a:solidFill>
              </a:rPr>
              <a:t>Lakoff</a:t>
            </a:r>
            <a:r>
              <a:rPr lang="en-US" dirty="0">
                <a:solidFill>
                  <a:srgbClr val="002060"/>
                </a:solidFill>
              </a:rPr>
              <a:t>, G. and Johnson, M. (1980) </a:t>
            </a:r>
            <a:r>
              <a:rPr lang="en-US" i="1" dirty="0">
                <a:solidFill>
                  <a:srgbClr val="002060"/>
                </a:solidFill>
              </a:rPr>
              <a:t>Metaphors We Live By</a:t>
            </a:r>
            <a:r>
              <a:rPr lang="en-US" dirty="0">
                <a:solidFill>
                  <a:srgbClr val="002060"/>
                </a:solidFill>
              </a:rPr>
              <a:t>. Chicago, University of Chicago Press </a:t>
            </a:r>
          </a:p>
          <a:p>
            <a:endParaRPr lang="en-US" dirty="0">
              <a:solidFill>
                <a:srgbClr val="002060"/>
              </a:solidFill>
            </a:endParaRPr>
          </a:p>
        </p:txBody>
      </p:sp>
      <p:sp>
        <p:nvSpPr>
          <p:cNvPr id="6" name="Rounded Rectangular Callout 5"/>
          <p:cNvSpPr/>
          <p:nvPr/>
        </p:nvSpPr>
        <p:spPr>
          <a:xfrm>
            <a:off x="6370320" y="147757"/>
            <a:ext cx="5288280" cy="4541520"/>
          </a:xfrm>
          <a:prstGeom prst="wedgeRoundRectCallout">
            <a:avLst>
              <a:gd name="adj1" fmla="val -147923"/>
              <a:gd name="adj2" fmla="val -44882"/>
              <a:gd name="adj3" fmla="val 16667"/>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002060"/>
              </a:solidFill>
            </a:endParaRPr>
          </a:p>
        </p:txBody>
      </p:sp>
    </p:spTree>
    <p:extLst>
      <p:ext uri="{BB962C8B-B14F-4D97-AF65-F5344CB8AC3E}">
        <p14:creationId xmlns:p14="http://schemas.microsoft.com/office/powerpoint/2010/main" val="168180354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rgbClr val="FFF9E2"/>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929640" y="4508499"/>
            <a:ext cx="11109960" cy="2562861"/>
          </a:xfrm>
        </p:spPr>
        <p:txBody>
          <a:bodyPr>
            <a:normAutofit fontScale="92500" lnSpcReduction="20000"/>
          </a:bodyPr>
          <a:lstStyle/>
          <a:p>
            <a:pPr marL="0" indent="0">
              <a:buNone/>
            </a:pPr>
            <a:r>
              <a:rPr lang="en-US" dirty="0">
                <a:solidFill>
                  <a:srgbClr val="002060"/>
                </a:solidFill>
              </a:rPr>
              <a:t>“Myths are not lies. Nor are they detached stories. They are imaginative patterns, networks of powerful symbols that suggest particular ways of interpreting the world. They shape its meaning. For instance, machine imagery, which began to pervade our thought in the seventeenth century, is still potent today. We still often tend to see ourselves, and the living things around us, as pieces of clockwork: items of a kind that we ourselves could make, and might decide to remake if it suits us better. Hence the confident language of 'genetic engineering' and 'the building-blocks of life.” 					(</a:t>
            </a:r>
            <a:r>
              <a:rPr lang="en-US" sz="2200" dirty="0">
                <a:solidFill>
                  <a:srgbClr val="002060"/>
                </a:solidFill>
              </a:rPr>
              <a:t>Mary </a:t>
            </a:r>
            <a:r>
              <a:rPr lang="en-US" sz="2200" dirty="0" err="1">
                <a:solidFill>
                  <a:srgbClr val="002060"/>
                </a:solidFill>
              </a:rPr>
              <a:t>Midgley</a:t>
            </a:r>
            <a:r>
              <a:rPr lang="en-US" sz="2200" dirty="0">
                <a:solidFill>
                  <a:srgbClr val="002060"/>
                </a:solidFill>
              </a:rPr>
              <a:t>, 2011:4)</a:t>
            </a: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03300" y="0"/>
            <a:ext cx="9575800" cy="4432300"/>
          </a:xfrm>
          <a:prstGeom prst="rect">
            <a:avLst/>
          </a:prstGeom>
        </p:spPr>
      </p:pic>
      <p:sp>
        <p:nvSpPr>
          <p:cNvPr id="4" name="TextBox 3"/>
          <p:cNvSpPr txBox="1"/>
          <p:nvPr/>
        </p:nvSpPr>
        <p:spPr>
          <a:xfrm rot="16200000">
            <a:off x="-2894066" y="3033195"/>
            <a:ext cx="6756978" cy="707886"/>
          </a:xfrm>
          <a:prstGeom prst="rect">
            <a:avLst/>
          </a:prstGeom>
          <a:noFill/>
        </p:spPr>
        <p:txBody>
          <a:bodyPr wrap="none" rtlCol="0">
            <a:spAutoFit/>
          </a:bodyPr>
          <a:lstStyle/>
          <a:p>
            <a:r>
              <a:rPr lang="en-US" sz="4000" dirty="0">
                <a:solidFill>
                  <a:srgbClr val="002060"/>
                </a:solidFill>
              </a:rPr>
              <a:t>Myths we live by </a:t>
            </a:r>
            <a:r>
              <a:rPr lang="mr-IN" sz="4000" dirty="0">
                <a:solidFill>
                  <a:srgbClr val="002060"/>
                </a:solidFill>
              </a:rPr>
              <a:t>–</a:t>
            </a:r>
            <a:r>
              <a:rPr lang="en-US" sz="4000" dirty="0">
                <a:solidFill>
                  <a:srgbClr val="002060"/>
                </a:solidFill>
              </a:rPr>
              <a:t> </a:t>
            </a:r>
            <a:r>
              <a:rPr lang="en-US" sz="3600" dirty="0">
                <a:solidFill>
                  <a:srgbClr val="002060"/>
                </a:solidFill>
              </a:rPr>
              <a:t>Mary </a:t>
            </a:r>
            <a:r>
              <a:rPr lang="en-US" sz="3600" dirty="0" err="1">
                <a:solidFill>
                  <a:srgbClr val="002060"/>
                </a:solidFill>
              </a:rPr>
              <a:t>Midgley</a:t>
            </a:r>
            <a:endParaRPr lang="en-US" sz="3600" dirty="0">
              <a:solidFill>
                <a:srgbClr val="002060"/>
              </a:solidFill>
            </a:endParaRPr>
          </a:p>
        </p:txBody>
      </p:sp>
    </p:spTree>
    <p:extLst>
      <p:ext uri="{BB962C8B-B14F-4D97-AF65-F5344CB8AC3E}">
        <p14:creationId xmlns:p14="http://schemas.microsoft.com/office/powerpoint/2010/main" val="86035915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rgbClr val="FFF9E2"/>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6351905"/>
            <a:ext cx="2984501" cy="506095"/>
          </a:xfrm>
        </p:spPr>
        <p:txBody>
          <a:bodyPr>
            <a:normAutofit/>
          </a:bodyPr>
          <a:lstStyle/>
          <a:p>
            <a:pPr marL="0" indent="0">
              <a:buNone/>
            </a:pPr>
            <a:r>
              <a:rPr lang="en-US" sz="1800" dirty="0">
                <a:solidFill>
                  <a:srgbClr val="002060"/>
                </a:solidFill>
              </a:rPr>
              <a:t>http://</a:t>
            </a:r>
            <a:r>
              <a:rPr lang="en-US" sz="1800" dirty="0" err="1">
                <a:solidFill>
                  <a:srgbClr val="002060"/>
                </a:solidFill>
              </a:rPr>
              <a:t>storiesweliveby.org.uk</a:t>
            </a:r>
            <a:r>
              <a:rPr lang="en-US" sz="1800" dirty="0">
                <a:solidFill>
                  <a:srgbClr val="002060"/>
                </a:solidFill>
              </a:rPr>
              <a:t>/</a:t>
            </a:r>
          </a:p>
          <a:p>
            <a:endParaRPr lang="en-US" sz="1800" dirty="0">
              <a:solidFill>
                <a:srgbClr val="002060"/>
              </a:solidFill>
            </a:endParaRP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936240" y="0"/>
            <a:ext cx="9223906" cy="6858000"/>
          </a:xfrm>
          <a:prstGeom prst="rect">
            <a:avLst/>
          </a:prstGeom>
        </p:spPr>
      </p:pic>
      <p:sp>
        <p:nvSpPr>
          <p:cNvPr id="4" name="TextBox 3"/>
          <p:cNvSpPr txBox="1"/>
          <p:nvPr/>
        </p:nvSpPr>
        <p:spPr>
          <a:xfrm>
            <a:off x="441959" y="1569720"/>
            <a:ext cx="2542541" cy="2554545"/>
          </a:xfrm>
          <a:prstGeom prst="rect">
            <a:avLst/>
          </a:prstGeom>
          <a:noFill/>
        </p:spPr>
        <p:txBody>
          <a:bodyPr wrap="square" rtlCol="0">
            <a:spAutoFit/>
          </a:bodyPr>
          <a:lstStyle/>
          <a:p>
            <a:r>
              <a:rPr lang="en-US" sz="4000" dirty="0">
                <a:solidFill>
                  <a:srgbClr val="002060"/>
                </a:solidFill>
              </a:rPr>
              <a:t>Arran </a:t>
            </a:r>
            <a:r>
              <a:rPr lang="en-US" sz="4000" dirty="0" err="1">
                <a:solidFill>
                  <a:srgbClr val="002060"/>
                </a:solidFill>
              </a:rPr>
              <a:t>Stibbe</a:t>
            </a:r>
            <a:endParaRPr lang="en-US" sz="4000" dirty="0">
              <a:solidFill>
                <a:srgbClr val="002060"/>
              </a:solidFill>
            </a:endParaRPr>
          </a:p>
          <a:p>
            <a:endParaRPr lang="en-US" sz="4000" dirty="0">
              <a:solidFill>
                <a:srgbClr val="002060"/>
              </a:solidFill>
            </a:endParaRPr>
          </a:p>
          <a:p>
            <a:r>
              <a:rPr lang="en-US" sz="4000" dirty="0">
                <a:solidFill>
                  <a:srgbClr val="002060"/>
                </a:solidFill>
                <a:hlinkClick r:id="rId4"/>
              </a:rPr>
              <a:t>Salience</a:t>
            </a:r>
            <a:endParaRPr lang="en-US" sz="4000" dirty="0">
              <a:solidFill>
                <a:srgbClr val="002060"/>
              </a:solidFill>
            </a:endParaRPr>
          </a:p>
        </p:txBody>
      </p:sp>
      <p:sp>
        <p:nvSpPr>
          <p:cNvPr id="5" name="TextBox 4"/>
          <p:cNvSpPr txBox="1"/>
          <p:nvPr/>
        </p:nvSpPr>
        <p:spPr>
          <a:xfrm>
            <a:off x="441959" y="4986099"/>
            <a:ext cx="2773681" cy="707886"/>
          </a:xfrm>
          <a:prstGeom prst="rect">
            <a:avLst/>
          </a:prstGeom>
          <a:noFill/>
        </p:spPr>
        <p:txBody>
          <a:bodyPr wrap="square" rtlCol="0">
            <a:spAutoFit/>
          </a:bodyPr>
          <a:lstStyle/>
          <a:p>
            <a:r>
              <a:rPr lang="en-US" sz="4000" dirty="0">
                <a:solidFill>
                  <a:srgbClr val="002060"/>
                </a:solidFill>
              </a:rPr>
              <a:t>Re-minding</a:t>
            </a:r>
          </a:p>
        </p:txBody>
      </p:sp>
    </p:spTree>
    <p:extLst>
      <p:ext uri="{BB962C8B-B14F-4D97-AF65-F5344CB8AC3E}">
        <p14:creationId xmlns:p14="http://schemas.microsoft.com/office/powerpoint/2010/main" val="16827138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55.xml><?xml version="1.0" encoding="utf-8"?>
<p:sld xmlns:a="http://schemas.openxmlformats.org/drawingml/2006/main" xmlns:r="http://schemas.openxmlformats.org/officeDocument/2006/relationships" xmlns:p="http://schemas.openxmlformats.org/presentationml/2006/main">
  <p:cSld>
    <p:bg>
      <p:bgPr>
        <a:solidFill>
          <a:srgbClr val="FFF9E2"/>
        </a:solidFill>
        <a:effectLst/>
      </p:bgPr>
    </p:bg>
    <p:spTree>
      <p:nvGrpSpPr>
        <p:cNvPr id="1" name=""/>
        <p:cNvGrpSpPr/>
        <p:nvPr/>
      </p:nvGrpSpPr>
      <p:grpSpPr>
        <a:xfrm>
          <a:off x="0" y="0"/>
          <a:ext cx="0" cy="0"/>
          <a:chOff x="0" y="0"/>
          <a:chExt cx="0" cy="0"/>
        </a:xfrm>
      </p:grpSpPr>
      <p:sp>
        <p:nvSpPr>
          <p:cNvPr id="4" name="TextBox 3"/>
          <p:cNvSpPr txBox="1"/>
          <p:nvPr/>
        </p:nvSpPr>
        <p:spPr>
          <a:xfrm>
            <a:off x="441959" y="1569720"/>
            <a:ext cx="2542541" cy="1323439"/>
          </a:xfrm>
          <a:prstGeom prst="rect">
            <a:avLst/>
          </a:prstGeom>
          <a:noFill/>
        </p:spPr>
        <p:txBody>
          <a:bodyPr wrap="square" rtlCol="0">
            <a:spAutoFit/>
          </a:bodyPr>
          <a:lstStyle/>
          <a:p>
            <a:r>
              <a:rPr lang="en-US" sz="4000" dirty="0">
                <a:solidFill>
                  <a:srgbClr val="002060"/>
                </a:solidFill>
              </a:rPr>
              <a:t>Nature Writing</a:t>
            </a:r>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346960" y="0"/>
            <a:ext cx="5158409" cy="6858000"/>
          </a:xfrm>
          <a:prstGeom prst="rect">
            <a:avLst/>
          </a:prstGeom>
        </p:spPr>
      </p:pic>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505369" y="-3025"/>
            <a:ext cx="4686631" cy="3115010"/>
          </a:xfrm>
          <a:prstGeom prst="rect">
            <a:avLst/>
          </a:prstGeom>
        </p:spPr>
      </p:pic>
      <p:sp>
        <p:nvSpPr>
          <p:cNvPr id="8" name="TextBox 7"/>
          <p:cNvSpPr txBox="1"/>
          <p:nvPr/>
        </p:nvSpPr>
        <p:spPr>
          <a:xfrm>
            <a:off x="8146719" y="4130040"/>
            <a:ext cx="3403931" cy="1077218"/>
          </a:xfrm>
          <a:prstGeom prst="rect">
            <a:avLst/>
          </a:prstGeom>
          <a:noFill/>
        </p:spPr>
        <p:txBody>
          <a:bodyPr wrap="square" rtlCol="0">
            <a:spAutoFit/>
          </a:bodyPr>
          <a:lstStyle/>
          <a:p>
            <a:r>
              <a:rPr lang="en-US" sz="3200" dirty="0">
                <a:solidFill>
                  <a:srgbClr val="002060"/>
                </a:solidFill>
              </a:rPr>
              <a:t>Robert McFarlane “The Lost words”</a:t>
            </a:r>
          </a:p>
        </p:txBody>
      </p:sp>
    </p:spTree>
    <p:extLst>
      <p:ext uri="{BB962C8B-B14F-4D97-AF65-F5344CB8AC3E}">
        <p14:creationId xmlns:p14="http://schemas.microsoft.com/office/powerpoint/2010/main" val="1668375495"/>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rgbClr val="FFF9E2"/>
        </a:solidFill>
        <a:effectLst/>
      </p:bgPr>
    </p:bg>
    <p:spTree>
      <p:nvGrpSpPr>
        <p:cNvPr id="1" name=""/>
        <p:cNvGrpSpPr/>
        <p:nvPr/>
      </p:nvGrpSpPr>
      <p:grpSpPr>
        <a:xfrm>
          <a:off x="0" y="0"/>
          <a:ext cx="0" cy="0"/>
          <a:chOff x="0" y="0"/>
          <a:chExt cx="0" cy="0"/>
        </a:xfrm>
      </p:grpSpPr>
      <p:sp>
        <p:nvSpPr>
          <p:cNvPr id="4" name="TextBox 3"/>
          <p:cNvSpPr txBox="1"/>
          <p:nvPr/>
        </p:nvSpPr>
        <p:spPr>
          <a:xfrm>
            <a:off x="441959" y="1569720"/>
            <a:ext cx="2542541" cy="1323439"/>
          </a:xfrm>
          <a:prstGeom prst="rect">
            <a:avLst/>
          </a:prstGeom>
          <a:noFill/>
        </p:spPr>
        <p:txBody>
          <a:bodyPr wrap="square" rtlCol="0">
            <a:spAutoFit/>
          </a:bodyPr>
          <a:lstStyle/>
          <a:p>
            <a:r>
              <a:rPr lang="en-US" sz="4000" dirty="0"/>
              <a:t>Speculative design</a:t>
            </a:r>
          </a:p>
        </p:txBody>
      </p:sp>
      <p:sp>
        <p:nvSpPr>
          <p:cNvPr id="2" name="Rectangle 1"/>
          <p:cNvSpPr/>
          <p:nvPr/>
        </p:nvSpPr>
        <p:spPr>
          <a:xfrm>
            <a:off x="3352800" y="628650"/>
            <a:ext cx="8046720" cy="5909310"/>
          </a:xfrm>
          <a:prstGeom prst="rect">
            <a:avLst/>
          </a:prstGeom>
        </p:spPr>
        <p:txBody>
          <a:bodyPr wrap="square">
            <a:spAutoFit/>
          </a:bodyPr>
          <a:lstStyle/>
          <a:p>
            <a:r>
              <a:rPr lang="en-US" dirty="0">
                <a:solidFill>
                  <a:srgbClr val="000000"/>
                </a:solidFill>
                <a:latin typeface="Monaco" charset="0"/>
              </a:rPr>
              <a:t>There is no more 'from A to B'. The only futures worth considering now are unlikely ones. And we need more of them. Design's current methodologies prepare us only for the probable, and as we have recently seen, this is not enough. </a:t>
            </a:r>
            <a:br>
              <a:rPr lang="en-US" dirty="0">
                <a:solidFill>
                  <a:srgbClr val="000000"/>
                </a:solidFill>
                <a:latin typeface="Monaco" charset="0"/>
              </a:rPr>
            </a:br>
            <a:endParaRPr lang="en-US" dirty="0">
              <a:solidFill>
                <a:srgbClr val="000000"/>
              </a:solidFill>
              <a:latin typeface="Monaco" charset="0"/>
            </a:endParaRPr>
          </a:p>
          <a:p>
            <a:r>
              <a:rPr lang="en-US" dirty="0">
                <a:solidFill>
                  <a:srgbClr val="000000"/>
                </a:solidFill>
                <a:latin typeface="Monaco" charset="0"/>
              </a:rPr>
              <a:t>Today, just because something is impossible does not mean it is not possible. Design needs to develop a familiarity with the unlikely, improbable and barely imaginable. By doing this, designers might just be able to contribute to a richer pool of cultural nutrients from which glimpses of more humane realities can begin to emerge.  </a:t>
            </a:r>
            <a:br>
              <a:rPr lang="en-US" dirty="0">
                <a:solidFill>
                  <a:srgbClr val="000000"/>
                </a:solidFill>
                <a:latin typeface="Monaco" charset="0"/>
              </a:rPr>
            </a:br>
            <a:endParaRPr lang="en-US" dirty="0">
              <a:solidFill>
                <a:srgbClr val="000000"/>
              </a:solidFill>
              <a:latin typeface="Monaco" charset="0"/>
            </a:endParaRPr>
          </a:p>
          <a:p>
            <a:r>
              <a:rPr lang="en-US" dirty="0">
                <a:solidFill>
                  <a:srgbClr val="000000"/>
                </a:solidFill>
                <a:latin typeface="Monaco" charset="0"/>
              </a:rPr>
              <a:t>The Many Worlds Working Group (MWWG) is an ongoing project set in an alternative </a:t>
            </a:r>
            <a:r>
              <a:rPr lang="en-US" dirty="0">
                <a:solidFill>
                  <a:srgbClr val="19DF89"/>
                </a:solidFill>
                <a:latin typeface="Monaco" charset="0"/>
                <a:hlinkClick r:id="rId3"/>
              </a:rPr>
              <a:t>Floyd Bennett Airfield</a:t>
            </a:r>
            <a:r>
              <a:rPr lang="en-US" dirty="0">
                <a:solidFill>
                  <a:srgbClr val="000000"/>
                </a:solidFill>
                <a:latin typeface="Monaco" charset="0"/>
              </a:rPr>
              <a:t> on the edges of New York which the government has declared an Auxiliary Reality zone. A place where local governments, nations, communities and other organizations can prototype multiple, clashing, experimental, social realities and their various supporting media, technology, devices and practices. </a:t>
            </a:r>
            <a:endParaRPr lang="en-US" b="0" i="0" dirty="0">
              <a:solidFill>
                <a:srgbClr val="000000"/>
              </a:solidFill>
              <a:effectLst/>
              <a:latin typeface="Monaco" charset="0"/>
            </a:endParaRPr>
          </a:p>
        </p:txBody>
      </p:sp>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7846" y="621128"/>
            <a:ext cx="12113194" cy="5810151"/>
          </a:xfrm>
          <a:prstGeom prst="rect">
            <a:avLst/>
          </a:prstGeom>
        </p:spPr>
      </p:pic>
    </p:spTree>
    <p:extLst>
      <p:ext uri="{BB962C8B-B14F-4D97-AF65-F5344CB8AC3E}">
        <p14:creationId xmlns:p14="http://schemas.microsoft.com/office/powerpoint/2010/main" val="8687862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dissolv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bg>
      <p:bgPr>
        <a:solidFill>
          <a:srgbClr val="FFF9E2"/>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152400" y="5986145"/>
            <a:ext cx="11856720" cy="871855"/>
          </a:xfrm>
        </p:spPr>
        <p:txBody>
          <a:bodyPr>
            <a:normAutofit/>
          </a:bodyPr>
          <a:lstStyle/>
          <a:p>
            <a:pPr marL="0" indent="0">
              <a:buNone/>
            </a:pPr>
            <a:r>
              <a:rPr lang="en-US" dirty="0">
                <a:solidFill>
                  <a:srgbClr val="002060"/>
                </a:solidFill>
              </a:rPr>
              <a:t>Reality needs fantasy to render it desirable, just as fantasy needs reality to make it believable. 								</a:t>
            </a:r>
            <a:r>
              <a:rPr lang="en-US" sz="1800" dirty="0">
                <a:solidFill>
                  <a:srgbClr val="002060"/>
                </a:solidFill>
              </a:rPr>
              <a:t>(</a:t>
            </a:r>
            <a:r>
              <a:rPr lang="en-US" sz="1800" dirty="0" err="1">
                <a:solidFill>
                  <a:srgbClr val="002060"/>
                </a:solidFill>
              </a:rPr>
              <a:t>Duncomb</a:t>
            </a:r>
            <a:r>
              <a:rPr lang="en-US" sz="1800" dirty="0">
                <a:solidFill>
                  <a:srgbClr val="002060"/>
                </a:solidFill>
              </a:rPr>
              <a:t>, 2012:10)</a:t>
            </a: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2400" y="-3556"/>
            <a:ext cx="11856720" cy="5910872"/>
          </a:xfrm>
          <a:prstGeom prst="rect">
            <a:avLst/>
          </a:prstGeom>
        </p:spPr>
      </p:pic>
    </p:spTree>
    <p:extLst>
      <p:ext uri="{BB962C8B-B14F-4D97-AF65-F5344CB8AC3E}">
        <p14:creationId xmlns:p14="http://schemas.microsoft.com/office/powerpoint/2010/main" val="1888926630"/>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rgbClr val="FFF9E2"/>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73500" y="165100"/>
            <a:ext cx="4445000" cy="6527800"/>
          </a:xfrm>
          <a:prstGeom prst="rect">
            <a:avLst/>
          </a:prstGeom>
        </p:spPr>
      </p:pic>
      <p:sp>
        <p:nvSpPr>
          <p:cNvPr id="4" name="TextBox 3"/>
          <p:cNvSpPr txBox="1"/>
          <p:nvPr/>
        </p:nvSpPr>
        <p:spPr>
          <a:xfrm>
            <a:off x="441960" y="1825625"/>
            <a:ext cx="3246120" cy="4401205"/>
          </a:xfrm>
          <a:prstGeom prst="rect">
            <a:avLst/>
          </a:prstGeom>
          <a:noFill/>
        </p:spPr>
        <p:txBody>
          <a:bodyPr wrap="square" rtlCol="0">
            <a:spAutoFit/>
          </a:bodyPr>
          <a:lstStyle/>
          <a:p>
            <a:r>
              <a:rPr lang="en-US" sz="4000" dirty="0" err="1">
                <a:solidFill>
                  <a:srgbClr val="002060"/>
                </a:solidFill>
              </a:rPr>
              <a:t>Hefin</a:t>
            </a:r>
            <a:r>
              <a:rPr lang="en-US" sz="4000" dirty="0">
                <a:solidFill>
                  <a:srgbClr val="002060"/>
                </a:solidFill>
              </a:rPr>
              <a:t> Jones</a:t>
            </a:r>
          </a:p>
          <a:p>
            <a:endParaRPr lang="en-US" sz="4000" dirty="0">
              <a:solidFill>
                <a:srgbClr val="002060"/>
              </a:solidFill>
            </a:endParaRPr>
          </a:p>
          <a:p>
            <a:r>
              <a:rPr lang="en-US" sz="4000" dirty="0">
                <a:solidFill>
                  <a:srgbClr val="002060"/>
                </a:solidFill>
                <a:hlinkClick r:id="rId4"/>
              </a:rPr>
              <a:t>“The Welsh Space Project” </a:t>
            </a:r>
            <a:endParaRPr lang="en-US" sz="4000" dirty="0">
              <a:solidFill>
                <a:srgbClr val="002060"/>
              </a:solidFill>
            </a:endParaRPr>
          </a:p>
          <a:p>
            <a:endParaRPr lang="en-US" sz="4000" dirty="0">
              <a:solidFill>
                <a:srgbClr val="002060"/>
              </a:solidFill>
            </a:endParaRPr>
          </a:p>
          <a:p>
            <a:r>
              <a:rPr lang="en-US" sz="4000" dirty="0">
                <a:solidFill>
                  <a:srgbClr val="002060"/>
                </a:solidFill>
              </a:rPr>
              <a:t>Speculative Design </a:t>
            </a:r>
          </a:p>
        </p:txBody>
      </p:sp>
      <p:sp>
        <p:nvSpPr>
          <p:cNvPr id="7" name="TextBox 6"/>
          <p:cNvSpPr txBox="1"/>
          <p:nvPr/>
        </p:nvSpPr>
        <p:spPr>
          <a:xfrm>
            <a:off x="8823960" y="3014344"/>
            <a:ext cx="3246120" cy="1323439"/>
          </a:xfrm>
          <a:prstGeom prst="rect">
            <a:avLst/>
          </a:prstGeom>
          <a:noFill/>
        </p:spPr>
        <p:txBody>
          <a:bodyPr wrap="square" rtlCol="0">
            <a:spAutoFit/>
          </a:bodyPr>
          <a:lstStyle/>
          <a:p>
            <a:r>
              <a:rPr lang="en-US" sz="4000" dirty="0">
                <a:solidFill>
                  <a:srgbClr val="002060"/>
                </a:solidFill>
                <a:hlinkClick r:id="rId5"/>
              </a:rPr>
              <a:t>Cosmic Colliery</a:t>
            </a:r>
            <a:endParaRPr lang="en-US" sz="4000" dirty="0">
              <a:solidFill>
                <a:srgbClr val="002060"/>
              </a:solidFill>
            </a:endParaRPr>
          </a:p>
        </p:txBody>
      </p:sp>
      <p:sp>
        <p:nvSpPr>
          <p:cNvPr id="9" name="TextBox 8"/>
          <p:cNvSpPr txBox="1"/>
          <p:nvPr/>
        </p:nvSpPr>
        <p:spPr>
          <a:xfrm>
            <a:off x="8442960" y="5765165"/>
            <a:ext cx="3627120" cy="923330"/>
          </a:xfrm>
          <a:prstGeom prst="rect">
            <a:avLst/>
          </a:prstGeom>
          <a:noFill/>
        </p:spPr>
        <p:txBody>
          <a:bodyPr wrap="square" rtlCol="0">
            <a:spAutoFit/>
          </a:bodyPr>
          <a:lstStyle/>
          <a:p>
            <a:r>
              <a:rPr lang="en-US" dirty="0">
                <a:solidFill>
                  <a:srgbClr val="002060"/>
                </a:solidFill>
              </a:rPr>
              <a:t>You </a:t>
            </a:r>
            <a:r>
              <a:rPr lang="en-US">
                <a:solidFill>
                  <a:srgbClr val="002060"/>
                </a:solidFill>
              </a:rPr>
              <a:t>can also listen http</a:t>
            </a:r>
            <a:r>
              <a:rPr lang="en-US" dirty="0">
                <a:solidFill>
                  <a:srgbClr val="002060"/>
                </a:solidFill>
              </a:rPr>
              <a:t>://</a:t>
            </a:r>
            <a:r>
              <a:rPr lang="en-US" dirty="0" err="1">
                <a:solidFill>
                  <a:srgbClr val="002060"/>
                </a:solidFill>
              </a:rPr>
              <a:t>www.bbc.co.uk</a:t>
            </a:r>
            <a:r>
              <a:rPr lang="en-US" dirty="0">
                <a:solidFill>
                  <a:srgbClr val="002060"/>
                </a:solidFill>
              </a:rPr>
              <a:t>/</a:t>
            </a:r>
            <a:r>
              <a:rPr lang="en-US" dirty="0" err="1">
                <a:solidFill>
                  <a:srgbClr val="002060"/>
                </a:solidFill>
              </a:rPr>
              <a:t>programmes</a:t>
            </a:r>
            <a:r>
              <a:rPr lang="en-US" dirty="0">
                <a:solidFill>
                  <a:srgbClr val="002060"/>
                </a:solidFill>
              </a:rPr>
              <a:t>/b08dm4q2</a:t>
            </a:r>
          </a:p>
        </p:txBody>
      </p:sp>
      <p:sp>
        <p:nvSpPr>
          <p:cNvPr id="3" name="Cloud 2">
            <a:extLst>
              <a:ext uri="{FF2B5EF4-FFF2-40B4-BE49-F238E27FC236}">
                <a16:creationId xmlns:a16="http://schemas.microsoft.com/office/drawing/2014/main" id="{E19BD244-7FD5-5948-B08D-6984FFB9AB92}"/>
              </a:ext>
            </a:extLst>
          </p:cNvPr>
          <p:cNvSpPr/>
          <p:nvPr/>
        </p:nvSpPr>
        <p:spPr>
          <a:xfrm>
            <a:off x="8442960" y="165100"/>
            <a:ext cx="3627120" cy="2849243"/>
          </a:xfrm>
          <a:prstGeom prst="cloud">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600"/>
              </a:spcAft>
            </a:pPr>
            <a:r>
              <a:rPr lang="en-US" b="1" dirty="0">
                <a:solidFill>
                  <a:srgbClr val="0070C0"/>
                </a:solidFill>
              </a:rPr>
              <a:t>Visiting SCA to speak about </a:t>
            </a:r>
            <a:r>
              <a:rPr lang="en-US" b="1" u="sng" dirty="0">
                <a:solidFill>
                  <a:srgbClr val="0070C0"/>
                </a:solidFill>
              </a:rPr>
              <a:t>speculative and participatory design</a:t>
            </a:r>
          </a:p>
          <a:p>
            <a:pPr algn="ctr">
              <a:spcAft>
                <a:spcPts val="600"/>
              </a:spcAft>
            </a:pPr>
            <a:r>
              <a:rPr lang="en-US" b="1" dirty="0">
                <a:solidFill>
                  <a:srgbClr val="0070C0"/>
                </a:solidFill>
              </a:rPr>
              <a:t>Unit 19,  </a:t>
            </a:r>
          </a:p>
          <a:p>
            <a:pPr algn="ctr">
              <a:spcAft>
                <a:spcPts val="600"/>
              </a:spcAft>
            </a:pPr>
            <a:r>
              <a:rPr lang="en-US" b="1" dirty="0">
                <a:solidFill>
                  <a:srgbClr val="0070C0"/>
                </a:solidFill>
              </a:rPr>
              <a:t>November 13</a:t>
            </a:r>
            <a:r>
              <a:rPr lang="en-US" b="1" baseline="30000" dirty="0">
                <a:solidFill>
                  <a:srgbClr val="0070C0"/>
                </a:solidFill>
              </a:rPr>
              <a:t>th</a:t>
            </a:r>
            <a:r>
              <a:rPr lang="en-US" b="1" dirty="0">
                <a:solidFill>
                  <a:srgbClr val="0070C0"/>
                </a:solidFill>
              </a:rPr>
              <a:t> </a:t>
            </a:r>
          </a:p>
          <a:p>
            <a:pPr algn="ctr">
              <a:spcAft>
                <a:spcPts val="600"/>
              </a:spcAft>
            </a:pPr>
            <a:r>
              <a:rPr lang="en-US" b="1" dirty="0">
                <a:solidFill>
                  <a:srgbClr val="0070C0"/>
                </a:solidFill>
              </a:rPr>
              <a:t>12-1pm </a:t>
            </a:r>
          </a:p>
        </p:txBody>
      </p:sp>
    </p:spTree>
    <p:extLst>
      <p:ext uri="{BB962C8B-B14F-4D97-AF65-F5344CB8AC3E}">
        <p14:creationId xmlns:p14="http://schemas.microsoft.com/office/powerpoint/2010/main" val="18788870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59.xml><?xml version="1.0" encoding="utf-8"?>
<p:sld xmlns:a="http://schemas.openxmlformats.org/drawingml/2006/main" xmlns:r="http://schemas.openxmlformats.org/officeDocument/2006/relationships" xmlns:p="http://schemas.openxmlformats.org/presentationml/2006/main">
  <p:cSld>
    <p:bg>
      <p:bgPr>
        <a:solidFill>
          <a:srgbClr val="FFF9E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p>
        </p:txBody>
      </p:sp>
      <p:sp>
        <p:nvSpPr>
          <p:cNvPr id="3" name="Content Placeholder 2"/>
          <p:cNvSpPr>
            <a:spLocks noGrp="1"/>
          </p:cNvSpPr>
          <p:nvPr>
            <p:ph idx="1"/>
          </p:nvPr>
        </p:nvSpPr>
        <p:spPr>
          <a:xfrm>
            <a:off x="838200" y="1391285"/>
            <a:ext cx="10515600" cy="4351338"/>
          </a:xfrm>
        </p:spPr>
        <p:txBody>
          <a:bodyPr>
            <a:normAutofit fontScale="92500" lnSpcReduction="10000"/>
          </a:bodyPr>
          <a:lstStyle/>
          <a:p>
            <a:pPr marL="0" indent="0" fontAlgn="base">
              <a:buNone/>
            </a:pPr>
            <a:r>
              <a:rPr lang="en-US" sz="1800" dirty="0"/>
              <a:t>Campbell, C. (1987) </a:t>
            </a:r>
            <a:r>
              <a:rPr lang="en-US" sz="1800" i="1" dirty="0"/>
              <a:t>The Romantic Ethic and the Spirit of Modern Consumerism</a:t>
            </a:r>
            <a:r>
              <a:rPr lang="en-US" sz="1800" dirty="0"/>
              <a:t>. London: Blackwell Publishers</a:t>
            </a:r>
          </a:p>
          <a:p>
            <a:pPr marL="457200" lvl="1" indent="-745200">
              <a:lnSpc>
                <a:spcPct val="120000"/>
              </a:lnSpc>
              <a:spcBef>
                <a:spcPts val="400"/>
              </a:spcBef>
              <a:buNone/>
            </a:pPr>
            <a:r>
              <a:rPr lang="en-US" sz="1800" dirty="0"/>
              <a:t>Douglas, M. &amp; Isherwood, B. (1979) </a:t>
            </a:r>
            <a:r>
              <a:rPr lang="en-US" sz="1800" i="1" dirty="0"/>
              <a:t>The World of Goods</a:t>
            </a:r>
            <a:r>
              <a:rPr lang="en-US" sz="1800" dirty="0"/>
              <a:t>. New York: Basic Books. </a:t>
            </a:r>
          </a:p>
          <a:p>
            <a:pPr marL="457200" lvl="1" indent="-745200">
              <a:lnSpc>
                <a:spcPct val="120000"/>
              </a:lnSpc>
              <a:spcBef>
                <a:spcPts val="400"/>
              </a:spcBef>
              <a:buNone/>
            </a:pPr>
            <a:r>
              <a:rPr lang="en-US" sz="1800" dirty="0"/>
              <a:t>Goffman, E. (1959) </a:t>
            </a:r>
            <a:r>
              <a:rPr lang="en-US" sz="1800" i="1" dirty="0"/>
              <a:t>The Presentation of the Self in Everyday Life</a:t>
            </a:r>
            <a:r>
              <a:rPr lang="en-US" sz="1800" dirty="0"/>
              <a:t>. New York: Anchor Books. . </a:t>
            </a:r>
          </a:p>
          <a:p>
            <a:pPr marL="457200" lvl="1" indent="-745200">
              <a:lnSpc>
                <a:spcPct val="120000"/>
              </a:lnSpc>
              <a:spcBef>
                <a:spcPts val="400"/>
              </a:spcBef>
              <a:buNone/>
            </a:pPr>
            <a:r>
              <a:rPr lang="en-US" sz="1800" dirty="0"/>
              <a:t>Jens, H. (2009) Fashioning Uniqueness: Mass customization and the commoditization of identity. In H. Clark and D. Brody (eds.) </a:t>
            </a:r>
            <a:r>
              <a:rPr lang="en-US" sz="1800" i="1" dirty="0"/>
              <a:t>Design Studies : A Reade</a:t>
            </a:r>
            <a:r>
              <a:rPr lang="en-US" sz="1800" dirty="0"/>
              <a:t>r. Oxford: Berg Publishers. Pp. 326-35</a:t>
            </a:r>
          </a:p>
          <a:p>
            <a:pPr marL="457200" lvl="1" indent="-745200">
              <a:lnSpc>
                <a:spcPct val="120000"/>
              </a:lnSpc>
              <a:spcBef>
                <a:spcPts val="400"/>
              </a:spcBef>
              <a:buNone/>
            </a:pPr>
            <a:r>
              <a:rPr lang="en-US" sz="1800" dirty="0"/>
              <a:t>Norman, D. (2004) </a:t>
            </a:r>
            <a:r>
              <a:rPr lang="en-US" sz="1800" i="1" dirty="0"/>
              <a:t>On Design and Emotion </a:t>
            </a:r>
            <a:r>
              <a:rPr lang="en-US" sz="1800" dirty="0"/>
              <a:t>[TED Talk] Accessed from (https://</a:t>
            </a:r>
            <a:r>
              <a:rPr lang="en-US" sz="1800" dirty="0" err="1"/>
              <a:t>www.ted.com</a:t>
            </a:r>
            <a:r>
              <a:rPr lang="en-US" sz="1800" dirty="0"/>
              <a:t>/talks/</a:t>
            </a:r>
            <a:r>
              <a:rPr lang="en-US" sz="1800" dirty="0" err="1"/>
              <a:t>don_norman_on_design_and_emotion</a:t>
            </a:r>
            <a:r>
              <a:rPr lang="en-US" sz="1800" dirty="0"/>
              <a:t> [Accessed on 29th October, 2017]</a:t>
            </a:r>
          </a:p>
          <a:p>
            <a:pPr marL="457200" lvl="1" indent="-745200">
              <a:lnSpc>
                <a:spcPct val="120000"/>
              </a:lnSpc>
              <a:spcBef>
                <a:spcPts val="400"/>
              </a:spcBef>
              <a:buNone/>
            </a:pPr>
            <a:r>
              <a:rPr lang="en-US" sz="1800" dirty="0"/>
              <a:t>Marcuse, H. (1964) One-dimensional Man: Studies in the Ideology of Advanced Industrial Society. Boston: Beacon Press. </a:t>
            </a:r>
          </a:p>
          <a:p>
            <a:pPr marL="457200" lvl="1" indent="-745200">
              <a:lnSpc>
                <a:spcPct val="120000"/>
              </a:lnSpc>
              <a:spcBef>
                <a:spcPts val="400"/>
              </a:spcBef>
              <a:buNone/>
            </a:pPr>
            <a:r>
              <a:rPr lang="en-US" sz="1800" dirty="0" err="1"/>
              <a:t>Rawsthorne</a:t>
            </a:r>
            <a:r>
              <a:rPr lang="en-US" sz="1800" dirty="0"/>
              <a:t>, A. (2008) </a:t>
            </a:r>
            <a:r>
              <a:rPr lang="en-US" sz="1800" i="1" dirty="0"/>
              <a:t>What is Good Design</a:t>
            </a:r>
            <a:r>
              <a:rPr lang="en-US" sz="1800" dirty="0"/>
              <a:t>. New York Times. 6</a:t>
            </a:r>
            <a:r>
              <a:rPr lang="en-US" sz="1800" baseline="30000" dirty="0"/>
              <a:t>th</a:t>
            </a:r>
            <a:r>
              <a:rPr lang="en-US" sz="1800" dirty="0"/>
              <a:t> June. Accessed from </a:t>
            </a:r>
            <a:r>
              <a:rPr lang="en-US" sz="1800" dirty="0">
                <a:hlinkClick r:id="rId2"/>
              </a:rPr>
              <a:t>http://www.nytimes.com/2008/06/09/arts/09iht-design9.1.13525567.html</a:t>
            </a:r>
            <a:r>
              <a:rPr lang="en-US" sz="1800" dirty="0"/>
              <a:t> [Accessed on 29th October, 2017]</a:t>
            </a:r>
          </a:p>
          <a:p>
            <a:pPr marL="457200" lvl="1" indent="-745200">
              <a:lnSpc>
                <a:spcPct val="120000"/>
              </a:lnSpc>
              <a:spcBef>
                <a:spcPts val="400"/>
              </a:spcBef>
              <a:buNone/>
            </a:pPr>
            <a:r>
              <a:rPr lang="en-US" sz="1800" dirty="0" err="1"/>
              <a:t>Sagmeister</a:t>
            </a:r>
            <a:r>
              <a:rPr lang="en-US" sz="1800" dirty="0"/>
              <a:t>, S. (2004) </a:t>
            </a:r>
            <a:r>
              <a:rPr lang="en-US" sz="1800" i="1" dirty="0"/>
              <a:t>Happiness by Design </a:t>
            </a:r>
            <a:r>
              <a:rPr lang="en-US" sz="1800" dirty="0"/>
              <a:t>[TED Talk] Accessed from https://</a:t>
            </a:r>
            <a:r>
              <a:rPr lang="en-US" sz="1800" dirty="0" err="1"/>
              <a:t>www.ted.com</a:t>
            </a:r>
            <a:r>
              <a:rPr lang="en-US" sz="1800" dirty="0"/>
              <a:t>/talks/</a:t>
            </a:r>
            <a:r>
              <a:rPr lang="en-US" sz="1800" dirty="0" err="1"/>
              <a:t>stefan_sagmeister_shares_happy_design</a:t>
            </a:r>
            <a:r>
              <a:rPr lang="en-US" sz="1800"/>
              <a:t> [Accessed on 29th October, 2017]</a:t>
            </a:r>
            <a:endParaRPr lang="en-US" dirty="0"/>
          </a:p>
        </p:txBody>
      </p:sp>
    </p:spTree>
    <p:extLst>
      <p:ext uri="{BB962C8B-B14F-4D97-AF65-F5344CB8AC3E}">
        <p14:creationId xmlns:p14="http://schemas.microsoft.com/office/powerpoint/2010/main" val="1431902885"/>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rgbClr val="FFF9E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p>
        </p:txBody>
      </p:sp>
      <p:sp>
        <p:nvSpPr>
          <p:cNvPr id="3" name="Content Placeholder 2"/>
          <p:cNvSpPr>
            <a:spLocks noGrp="1"/>
          </p:cNvSpPr>
          <p:nvPr>
            <p:ph idx="1"/>
          </p:nvPr>
        </p:nvSpPr>
        <p:spPr/>
        <p:txBody>
          <a:bodyPr/>
          <a:lstStyle/>
          <a:p>
            <a:pPr marL="0" indent="0">
              <a:buNone/>
            </a:pPr>
            <a:r>
              <a:rPr lang="en-US" dirty="0" err="1"/>
              <a:t>Braungart</a:t>
            </a:r>
            <a:r>
              <a:rPr lang="en-US" dirty="0"/>
              <a:t>, M. and McDonough W. (2009) </a:t>
            </a:r>
            <a:r>
              <a:rPr lang="en-US" i="1" dirty="0"/>
              <a:t>Cradle to Cradle: Remaking the Way We Make Things</a:t>
            </a:r>
            <a:r>
              <a:rPr lang="en-US" dirty="0"/>
              <a:t>, Vintage: London</a:t>
            </a:r>
            <a:br>
              <a:rPr lang="en-US" dirty="0"/>
            </a:br>
            <a:r>
              <a:rPr lang="en-US" dirty="0"/>
              <a:t>Buchanan, R. (1995) </a:t>
            </a:r>
            <a:r>
              <a:rPr lang="en-GB" dirty="0"/>
              <a:t>Rhetoric, Humanism and Design in </a:t>
            </a:r>
            <a:r>
              <a:rPr lang="en-GB" i="1" dirty="0"/>
              <a:t>Discovering Design: Explorations in Design Studies, [</a:t>
            </a:r>
            <a:r>
              <a:rPr lang="en-GB" i="1" dirty="0" err="1"/>
              <a:t>eds</a:t>
            </a:r>
            <a:r>
              <a:rPr lang="en-GB" i="1" dirty="0"/>
              <a:t>] Buchanan, R &amp; </a:t>
            </a:r>
            <a:r>
              <a:rPr lang="en-GB" i="1" dirty="0" err="1"/>
              <a:t>Margolin</a:t>
            </a:r>
            <a:r>
              <a:rPr lang="en-GB" i="1" dirty="0"/>
              <a:t>, V. University of Chicago Press: London. Pp23-66.</a:t>
            </a:r>
            <a:br>
              <a:rPr lang="en-US" dirty="0"/>
            </a:br>
            <a:r>
              <a:rPr lang="en-US" dirty="0"/>
              <a:t>Fry, T. (2008), </a:t>
            </a:r>
            <a:r>
              <a:rPr lang="en-US" i="1" dirty="0"/>
              <a:t>Design </a:t>
            </a:r>
            <a:r>
              <a:rPr lang="en-US" i="1" dirty="0" err="1"/>
              <a:t>Futuring</a:t>
            </a:r>
            <a:r>
              <a:rPr lang="en-US" i="1" dirty="0"/>
              <a:t>: Sustainability, Ethics and New Practice</a:t>
            </a:r>
            <a:r>
              <a:rPr lang="en-US" dirty="0"/>
              <a:t>, Berg: London.</a:t>
            </a:r>
          </a:p>
        </p:txBody>
      </p:sp>
    </p:spTree>
    <p:extLst>
      <p:ext uri="{BB962C8B-B14F-4D97-AF65-F5344CB8AC3E}">
        <p14:creationId xmlns:p14="http://schemas.microsoft.com/office/powerpoint/2010/main" val="92806684"/>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rgbClr val="FFF9E2"/>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indent="0">
              <a:buNone/>
            </a:pPr>
            <a:r>
              <a:rPr lang="en-US" sz="6000" b="1" dirty="0"/>
              <a:t>Concept</a:t>
            </a:r>
            <a:r>
              <a:rPr lang="en-US" sz="6000" dirty="0"/>
              <a:t>	This work explores…..</a:t>
            </a:r>
            <a:endParaRPr lang="en-GB" sz="6000" dirty="0"/>
          </a:p>
          <a:p>
            <a:pPr marL="0" indent="0">
              <a:buNone/>
            </a:pPr>
            <a:r>
              <a:rPr lang="en-US" sz="6000" b="1" dirty="0"/>
              <a:t>Context</a:t>
            </a:r>
            <a:r>
              <a:rPr lang="en-GB" sz="6000" dirty="0"/>
              <a:t>	</a:t>
            </a:r>
            <a:r>
              <a:rPr lang="en-US" sz="6000" dirty="0"/>
              <a:t>In relation to …..</a:t>
            </a:r>
            <a:endParaRPr lang="en-GB" sz="6000" dirty="0"/>
          </a:p>
          <a:p>
            <a:pPr marL="0" indent="0">
              <a:buNone/>
            </a:pPr>
            <a:r>
              <a:rPr lang="en-US" sz="6000" b="1" dirty="0"/>
              <a:t>Focus</a:t>
            </a:r>
            <a:r>
              <a:rPr lang="en-US" sz="6000" dirty="0"/>
              <a:t> 	With a focus on …..</a:t>
            </a:r>
            <a:endParaRPr lang="en-GB" sz="6000" dirty="0"/>
          </a:p>
          <a:p>
            <a:pPr marL="0" indent="0">
              <a:buNone/>
            </a:pPr>
            <a:r>
              <a:rPr lang="en-US" sz="6000" b="1" dirty="0"/>
              <a:t>Method</a:t>
            </a:r>
            <a:r>
              <a:rPr lang="en-GB" sz="6000" dirty="0"/>
              <a:t>	</a:t>
            </a:r>
            <a:r>
              <a:rPr lang="en-US" sz="6000" dirty="0"/>
              <a:t>By means of …..</a:t>
            </a:r>
            <a:endParaRPr lang="en-GB" sz="6000" dirty="0"/>
          </a:p>
          <a:p>
            <a:pPr marL="0" indent="0">
              <a:buNone/>
            </a:pPr>
            <a:endParaRPr lang="en-US" sz="6000" dirty="0"/>
          </a:p>
        </p:txBody>
      </p:sp>
    </p:spTree>
    <p:extLst>
      <p:ext uri="{BB962C8B-B14F-4D97-AF65-F5344CB8AC3E}">
        <p14:creationId xmlns:p14="http://schemas.microsoft.com/office/powerpoint/2010/main" val="102623359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41468</TotalTime>
  <Words>5083</Words>
  <Application>Microsoft Macintosh PowerPoint</Application>
  <PresentationFormat>Widescreen</PresentationFormat>
  <Paragraphs>440</Paragraphs>
  <Slides>61</Slides>
  <Notes>46</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61</vt:i4>
      </vt:variant>
    </vt:vector>
  </HeadingPairs>
  <TitlesOfParts>
    <vt:vector size="74" baseType="lpstr">
      <vt:lpstr>ＭＳ 明朝</vt:lpstr>
      <vt:lpstr>ＭＳ Ｐゴシック</vt:lpstr>
      <vt:lpstr>Yu Gothic</vt:lpstr>
      <vt:lpstr>Yu Gothic Light</vt:lpstr>
      <vt:lpstr>Arial</vt:lpstr>
      <vt:lpstr>Calibri</vt:lpstr>
      <vt:lpstr>Calibri Light</vt:lpstr>
      <vt:lpstr>Courier</vt:lpstr>
      <vt:lpstr>Helvetica Neue</vt:lpstr>
      <vt:lpstr>Mangal</vt:lpstr>
      <vt:lpstr>Monaco</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Lifecycles</vt:lpstr>
      <vt:lpstr>PowerPoint Presentation</vt:lpstr>
      <vt:lpstr>Cradle-to-Cradle</vt:lpstr>
      <vt:lpstr>Cradle-to-Cradle</vt:lpstr>
      <vt:lpstr>5 guiding principles</vt:lpstr>
      <vt:lpstr>PowerPoint Presentation</vt:lpstr>
      <vt:lpstr>Negative Space or Ma (間)</vt:lpstr>
      <vt:lpstr>PowerPoint Presentation</vt:lpstr>
      <vt:lpstr>PowerPoint Presentation</vt:lpstr>
      <vt:lpstr>Wabi-sabi (侘寂)</vt:lpstr>
      <vt:lpstr>Wabi-sabi (侘寂)</vt:lpstr>
      <vt:lpstr>Wabi-sabi (侘寂)</vt:lpstr>
      <vt:lpstr>Wabi-sabi (侘寂)</vt:lpstr>
      <vt:lpstr>The Mending Aesthetic</vt:lpstr>
      <vt:lpstr>Sashiko (刺し子, literally "little stabs" or "little pierce")</vt:lpstr>
      <vt:lpstr>PowerPoint Presentation</vt:lpstr>
      <vt:lpstr>PowerPoint Presentation</vt:lpstr>
      <vt:lpstr>PowerPoint Presentation</vt:lpstr>
      <vt:lpstr>Visible Mending</vt:lpstr>
      <vt:lpstr>PowerPoint Presentation</vt:lpstr>
      <vt:lpstr>Inner Activism </vt:lpstr>
      <vt:lpstr>PowerPoint Presentation</vt:lpstr>
      <vt:lpstr>Craft of Use – Post-growth Fashion</vt:lpstr>
      <vt:lpstr>PowerPoint Presentation</vt:lpstr>
      <vt:lpstr>Zero waste</vt:lpstr>
      <vt:lpstr>Narratives of use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vt:lpstr>
      <vt:lpstr>References</vt:lpstr>
      <vt:lpstr>PowerPoint Presentation</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Readymade Desire</dc:title>
  <dc:creator>Julia Lockheart</dc:creator>
  <cp:lastModifiedBy>Microsoft Office User</cp:lastModifiedBy>
  <cp:revision>132</cp:revision>
  <dcterms:created xsi:type="dcterms:W3CDTF">2017-08-10T15:53:02Z</dcterms:created>
  <dcterms:modified xsi:type="dcterms:W3CDTF">2019-11-13T22:50:04Z</dcterms:modified>
</cp:coreProperties>
</file>